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5"/>
  </p:notesMasterIdLst>
  <p:handoutMasterIdLst>
    <p:handoutMasterId r:id="rId26"/>
  </p:handoutMasterIdLst>
  <p:sldIdLst>
    <p:sldId id="256" r:id="rId2"/>
    <p:sldId id="359" r:id="rId3"/>
    <p:sldId id="352" r:id="rId4"/>
    <p:sldId id="360" r:id="rId5"/>
    <p:sldId id="351" r:id="rId6"/>
    <p:sldId id="361" r:id="rId7"/>
    <p:sldId id="331" r:id="rId8"/>
    <p:sldId id="362" r:id="rId9"/>
    <p:sldId id="353" r:id="rId10"/>
    <p:sldId id="363" r:id="rId11"/>
    <p:sldId id="354" r:id="rId12"/>
    <p:sldId id="364" r:id="rId13"/>
    <p:sldId id="357" r:id="rId14"/>
    <p:sldId id="365" r:id="rId15"/>
    <p:sldId id="355" r:id="rId16"/>
    <p:sldId id="366" r:id="rId17"/>
    <p:sldId id="342" r:id="rId18"/>
    <p:sldId id="367" r:id="rId19"/>
    <p:sldId id="356" r:id="rId20"/>
    <p:sldId id="368" r:id="rId21"/>
    <p:sldId id="358" r:id="rId22"/>
    <p:sldId id="369" r:id="rId23"/>
    <p:sldId id="370"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905" autoAdjust="0"/>
  </p:normalViewPr>
  <p:slideViewPr>
    <p:cSldViewPr>
      <p:cViewPr>
        <p:scale>
          <a:sx n="70" d="100"/>
          <a:sy n="70" d="100"/>
        </p:scale>
        <p:origin x="-2200" y="-856"/>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D786A8D-DC88-4373-9C35-6675E78E6098}" type="datetimeFigureOut">
              <a:rPr lang="en-US" smtClean="0"/>
              <a:pPr/>
              <a:t>6/22/14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9AB6B21-BB89-4153-A9D1-A6AAB3B759E2}" type="slidenum">
              <a:rPr lang="en-US" smtClean="0"/>
              <a:pPr/>
              <a:t>‹#›</a:t>
            </a:fld>
            <a:endParaRPr lang="en-US"/>
          </a:p>
        </p:txBody>
      </p:sp>
    </p:spTree>
    <p:extLst>
      <p:ext uri="{BB962C8B-B14F-4D97-AF65-F5344CB8AC3E}">
        <p14:creationId xmlns:p14="http://schemas.microsoft.com/office/powerpoint/2010/main" val="3655139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41824E15-0E4B-405C-B5C4-24B3AE435DE1}" type="datetimeFigureOut">
              <a:rPr lang="en-US"/>
              <a:pPr>
                <a:defRPr/>
              </a:pPr>
              <a:t>6/22/14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7044C40B-9C43-4A11-8813-5D155BE39C3F}" type="slidenum">
              <a:rPr lang="en-US"/>
              <a:pPr>
                <a:defRPr/>
              </a:pPr>
              <a:t>‹#›</a:t>
            </a:fld>
            <a:endParaRPr lang="en-US"/>
          </a:p>
        </p:txBody>
      </p:sp>
    </p:spTree>
    <p:extLst>
      <p:ext uri="{BB962C8B-B14F-4D97-AF65-F5344CB8AC3E}">
        <p14:creationId xmlns:p14="http://schemas.microsoft.com/office/powerpoint/2010/main" val="2637526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7044C40B-9C43-4A11-8813-5D155BE39C3F}" type="slidenum">
              <a:rPr lang="en-US" smtClean="0"/>
              <a:pPr>
                <a:defRPr/>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pPr>
              <a:defRPr/>
            </a:pPr>
            <a:fld id="{7044C40B-9C43-4A11-8813-5D155BE39C3F}" type="slidenum">
              <a:rPr lang="en-US" smtClean="0"/>
              <a:pPr>
                <a:defRPr/>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44C40B-9C43-4A11-8813-5D155BE39C3F}" type="slidenum">
              <a:rPr lang="en-US" smtClean="0"/>
              <a:pPr>
                <a:defRPr/>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44C40B-9C43-4A11-8813-5D155BE39C3F}" type="slidenum">
              <a:rPr lang="en-US" smtClean="0"/>
              <a:pPr>
                <a:defRPr/>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C4253-691F-4607-9EA5-0FEB5B9B8C4F}"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7044C40B-9C43-4A11-8813-5D155BE39C3F}" type="slidenum">
              <a:rPr lang="en-US" smtClean="0"/>
              <a:pPr>
                <a:defRPr/>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7044C40B-9C43-4A11-8813-5D155BE39C3F}" type="slidenum">
              <a:rPr lang="en-US" smtClean="0"/>
              <a:pPr>
                <a:defRPr/>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44C40B-9C43-4A11-8813-5D155BE39C3F}"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50831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44C40B-9C43-4A11-8813-5D155BE39C3F}" type="slidenum">
              <a:rPr lang="en-US" smtClean="0">
                <a:solidFill>
                  <a:prstClr val="black"/>
                </a:solidFill>
              </a:rPr>
              <a:pPr>
                <a:defRPr/>
              </a:pPr>
              <a:t>23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D9BD299C-0289-4E7A-BA44-CC5386026186}" type="datetimeFigureOut">
              <a:rPr lang="en-US"/>
              <a:pPr>
                <a:defRPr/>
              </a:pPr>
              <a:t>6/22/14</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B5625A75-FADE-467D-8EDE-D41ECA7098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EB855F0-4290-4499-A645-9FABCA2C02D6}" type="datetimeFigureOut">
              <a:rPr lang="en-US"/>
              <a:pPr>
                <a:defRPr/>
              </a:pPr>
              <a:t>6/22/14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6EB63C3-F5BE-47AE-AA59-03863AC9E7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2D463C3-CDFC-4667-A479-4B0543BBEC47}" type="datetimeFigureOut">
              <a:rPr lang="en-US"/>
              <a:pPr>
                <a:defRPr/>
              </a:pPr>
              <a:t>6/22/14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AEFEC47-F293-47AA-A104-80796E2F651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04DFC6F-6363-44B4-B37A-23B57F8F2A83}" type="datetimeFigureOut">
              <a:rPr lang="en-US"/>
              <a:pPr>
                <a:defRPr/>
              </a:pPr>
              <a:t>6/22/14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EE3F4F7-CEFE-4F77-9E7D-34237452D8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9B959FC-7E43-4914-9720-0954902C1011}" type="datetimeFigureOut">
              <a:rPr lang="en-US"/>
              <a:pPr>
                <a:defRPr/>
              </a:pPr>
              <a:t>6/22/14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F5A557F-7AB0-4823-8E21-A2AF0C5B95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9C80065-CF21-4789-83CA-EFD1C7760000}" type="datetimeFigureOut">
              <a:rPr lang="en-US"/>
              <a:pPr>
                <a:defRPr/>
              </a:pPr>
              <a:t>6/22/14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B9D43D7-A90B-4E8A-A736-BD6E3C4321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6"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D120A44F-FB53-4903-A7C4-115B94ECD3A0}" type="datetimeFigureOut">
              <a:rPr lang="en-US"/>
              <a:pPr>
                <a:defRPr/>
              </a:pPr>
              <a:t>6/22/14</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F33D3961-6109-4BB9-81E5-BCEEFC9427E2}"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DFC12D0C-DC72-4332-A4A6-A26EB7A2EB9E}" type="datetimeFigureOut">
              <a:rPr lang="en-US"/>
              <a:pPr>
                <a:defRPr/>
              </a:pPr>
              <a:t>6/22/14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A8387B0-586D-4239-8AF7-086902A033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62050AC-6DC8-4345-BDEC-8A549A7DE4AB}" type="datetimeFigureOut">
              <a:rPr lang="en-US"/>
              <a:pPr>
                <a:defRPr/>
              </a:pPr>
              <a:t>6/22/14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17ACB0D-A949-4F13-847D-6C7820733A9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92A40F9-1A76-4AA3-BDBB-55D16EC59FB5}" type="datetimeFigureOut">
              <a:rPr lang="en-US"/>
              <a:pPr>
                <a:defRPr/>
              </a:pPr>
              <a:t>6/22/14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57B3E68-F5DE-4128-84A2-D8C2FB2A56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9"/>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DC3B72B3-82DC-4F86-A1F3-A3FF224B2666}" type="datetimeFigureOut">
              <a:rPr lang="en-US"/>
              <a:pPr>
                <a:defRPr/>
              </a:pPr>
              <a:t>6/22/14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477BD14-80B5-43CC-BE2A-D0E10CD295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3437CFA7-E575-4DC8-87AA-BD83B081AEA3}" type="datetimeFigureOut">
              <a:rPr lang="en-US"/>
              <a:pPr>
                <a:defRPr/>
              </a:pPr>
              <a:t>6/22/14</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CE157FE7-BC99-482C-A407-54FE015FC6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9" r:id="rId1"/>
    <p:sldLayoutId id="2147483921" r:id="rId2"/>
    <p:sldLayoutId id="2147483922" r:id="rId3"/>
    <p:sldLayoutId id="2147483923" r:id="rId4"/>
    <p:sldLayoutId id="2147483930" r:id="rId5"/>
    <p:sldLayoutId id="2147483931" r:id="rId6"/>
    <p:sldLayoutId id="2147483924" r:id="rId7"/>
    <p:sldLayoutId id="2147483925" r:id="rId8"/>
    <p:sldLayoutId id="2147483926" r:id="rId9"/>
    <p:sldLayoutId id="2147483927" r:id="rId10"/>
    <p:sldLayoutId id="2147483928"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FEB80A"/>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FEB80A"/>
        </a:buClr>
        <a:buFont typeface="Georgia" pitchFamily="18" charset="0"/>
        <a:buChar char="▫"/>
        <a:defRPr sz="2000" kern="1200">
          <a:solidFill>
            <a:srgbClr val="FEB80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0" y="914400"/>
            <a:ext cx="8839200" cy="3352800"/>
          </a:xfrm>
        </p:spPr>
        <p:txBody>
          <a:bodyPr/>
          <a:lstStyle/>
          <a:p>
            <a:pPr algn="r" eaLnBrk="1" hangingPunct="1">
              <a:spcAft>
                <a:spcPts val="1200"/>
              </a:spcAft>
            </a:pPr>
            <a:r>
              <a:rPr lang="en-US" sz="4800" dirty="0" smtClean="0"/>
              <a:t>Key Issues in</a:t>
            </a:r>
            <a:br>
              <a:rPr lang="en-US" sz="4800" dirty="0" smtClean="0"/>
            </a:br>
            <a:r>
              <a:rPr lang="en-US" sz="4800" dirty="0" smtClean="0"/>
              <a:t>Reproductive Technologies</a:t>
            </a:r>
            <a:r>
              <a:rPr lang="en-US" dirty="0" smtClean="0"/>
              <a:t/>
            </a:r>
            <a:br>
              <a:rPr lang="en-US" dirty="0" smtClean="0"/>
            </a:br>
            <a:r>
              <a:rPr lang="en-US" dirty="0" smtClean="0"/>
              <a:t> </a:t>
            </a:r>
            <a:r>
              <a:rPr lang="en-US" sz="3600" dirty="0" smtClean="0"/>
              <a:t/>
            </a:r>
            <a:br>
              <a:rPr lang="en-US" sz="3600" dirty="0" smtClean="0"/>
            </a:br>
            <a:r>
              <a:rPr lang="en-US" sz="2800" dirty="0" smtClean="0"/>
              <a:t>Disability Rights Leadership Institute on Bioethics</a:t>
            </a:r>
            <a:br>
              <a:rPr lang="en-US" sz="2800" dirty="0" smtClean="0"/>
            </a:br>
            <a:r>
              <a:rPr lang="en-US" sz="2800" dirty="0" smtClean="0"/>
              <a:t>April 26, 2014</a:t>
            </a:r>
            <a:r>
              <a:rPr lang="en-US" dirty="0" smtClean="0"/>
              <a:t/>
            </a:r>
            <a:br>
              <a:rPr lang="en-US" dirty="0" smtClean="0"/>
            </a:br>
            <a:r>
              <a:rPr lang="en-US" dirty="0" smtClean="0"/>
              <a:t> </a:t>
            </a:r>
          </a:p>
        </p:txBody>
      </p:sp>
      <p:sp>
        <p:nvSpPr>
          <p:cNvPr id="5" name="Subtitle 4"/>
          <p:cNvSpPr>
            <a:spLocks noGrp="1"/>
          </p:cNvSpPr>
          <p:nvPr>
            <p:ph type="subTitle" idx="1"/>
          </p:nvPr>
        </p:nvSpPr>
        <p:spPr>
          <a:xfrm>
            <a:off x="304800" y="5105400"/>
            <a:ext cx="8610600" cy="1524000"/>
          </a:xfrm>
        </p:spPr>
        <p:txBody>
          <a:bodyPr>
            <a:normAutofit fontScale="25000" lnSpcReduction="20000"/>
          </a:bodyPr>
          <a:lstStyle/>
          <a:p>
            <a:pPr eaLnBrk="1" fontAlgn="auto" hangingPunct="1">
              <a:spcAft>
                <a:spcPts val="0"/>
              </a:spcAft>
              <a:buClr>
                <a:schemeClr val="accent3"/>
              </a:buClr>
              <a:buFont typeface="Georgia"/>
              <a:buNone/>
              <a:defRPr/>
            </a:pPr>
            <a:endParaRPr lang="en-US" dirty="0" smtClean="0">
              <a:latin typeface="+mj-lt"/>
            </a:endParaRPr>
          </a:p>
          <a:p>
            <a:pPr eaLnBrk="1" fontAlgn="auto" hangingPunct="1">
              <a:spcAft>
                <a:spcPts val="0"/>
              </a:spcAft>
              <a:buClr>
                <a:schemeClr val="accent3"/>
              </a:buClr>
              <a:buFont typeface="Georgia"/>
              <a:buNone/>
              <a:defRPr/>
            </a:pPr>
            <a:endParaRPr lang="en-US" dirty="0" smtClean="0">
              <a:latin typeface="+mj-lt"/>
            </a:endParaRPr>
          </a:p>
          <a:p>
            <a:pPr eaLnBrk="1" fontAlgn="auto" hangingPunct="1">
              <a:spcAft>
                <a:spcPts val="0"/>
              </a:spcAft>
              <a:buClr>
                <a:schemeClr val="accent3"/>
              </a:buClr>
              <a:defRPr/>
            </a:pPr>
            <a:r>
              <a:rPr lang="en-US" sz="10400" dirty="0" smtClean="0">
                <a:latin typeface="+mj-lt"/>
              </a:rPr>
              <a:t>Silvia Yee, Disability Rights Education &amp; Defense Fund</a:t>
            </a:r>
          </a:p>
          <a:p>
            <a:pPr eaLnBrk="1" fontAlgn="auto" hangingPunct="1">
              <a:spcAft>
                <a:spcPts val="0"/>
              </a:spcAft>
              <a:buClr>
                <a:schemeClr val="accent3"/>
              </a:buClr>
              <a:buFont typeface="Georgia"/>
              <a:buNone/>
              <a:defRPr/>
            </a:pPr>
            <a:r>
              <a:rPr lang="en-US" sz="10400" dirty="0" smtClean="0">
                <a:latin typeface="+mj-lt"/>
              </a:rPr>
              <a:t>Marcy </a:t>
            </a:r>
            <a:r>
              <a:rPr lang="en-US" sz="10400" dirty="0" err="1" smtClean="0">
                <a:latin typeface="+mj-lt"/>
              </a:rPr>
              <a:t>Darnovsky</a:t>
            </a:r>
            <a:r>
              <a:rPr lang="en-US" sz="10400" dirty="0" smtClean="0">
                <a:latin typeface="+mj-lt"/>
              </a:rPr>
              <a:t>, Center for Genetics &amp; Society</a:t>
            </a:r>
          </a:p>
          <a:p>
            <a:pPr eaLnBrk="1" fontAlgn="auto" hangingPunct="1">
              <a:spcAft>
                <a:spcPts val="0"/>
              </a:spcAft>
              <a:buClr>
                <a:schemeClr val="accent3"/>
              </a:buClr>
              <a:buFont typeface="Georgia"/>
              <a:buNone/>
              <a:defRPr/>
            </a:pPr>
            <a:endParaRPr lang="en-US" sz="10400" dirty="0" smtClean="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990600"/>
          </a:xfrm>
        </p:spPr>
        <p:txBody>
          <a:bodyPr/>
          <a:lstStyle/>
          <a:p>
            <a:pPr algn="r"/>
            <a:r>
              <a:rPr lang="en-US" dirty="0" smtClean="0"/>
              <a:t> 23andMe inheritance calculator</a:t>
            </a:r>
            <a:endParaRPr lang="en-US" dirty="0"/>
          </a:p>
        </p:txBody>
      </p:sp>
      <p:sp>
        <p:nvSpPr>
          <p:cNvPr id="4" name="Content Placeholder 3"/>
          <p:cNvSpPr>
            <a:spLocks noGrp="1"/>
          </p:cNvSpPr>
          <p:nvPr>
            <p:ph idx="1"/>
          </p:nvPr>
        </p:nvSpPr>
        <p:spPr>
          <a:xfrm>
            <a:off x="457200" y="1676400"/>
            <a:ext cx="8229600" cy="4897438"/>
          </a:xfrm>
        </p:spPr>
        <p:txBody>
          <a:bodyPr/>
          <a:lstStyle/>
          <a:p>
            <a:pPr>
              <a:buNone/>
            </a:pPr>
            <a:r>
              <a:rPr lang="en-US" sz="2400" dirty="0" smtClean="0"/>
              <a:t>The next slide shows drop-down menus that are part of a patent application  recently awarded to the direct-to-consumer genetic testing company 23andMe. Under the heading “I prefer a child with” are menus that allow you to choose “low risk” or “high probability” of colorectal cancer, congenital heart disease, breast cancer, eye color (blue, green or brown), or ability to taste bitter.</a:t>
            </a:r>
          </a:p>
          <a:p>
            <a:pPr>
              <a:buNone/>
            </a:pPr>
            <a:r>
              <a:rPr lang="en-US" sz="2400" dirty="0" smtClean="0"/>
              <a:t> The bottom  of the display shows a table of three “preferred donors,” ranked according to each one’s risk of colorectal cancer (from .01% to .02%), congenital heart defect (.005% to .006%), and probability of green eyes (50% to 65%). The “overall score” of Donors A, B, and C are also shown, ranging from 60 to 80.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pPr algn="r"/>
            <a:r>
              <a:rPr lang="en-US" dirty="0" smtClean="0"/>
              <a:t>23andMe inheritance calculator</a:t>
            </a:r>
            <a:endParaRPr lang="en-US" dirty="0"/>
          </a:p>
        </p:txBody>
      </p:sp>
      <p:pic>
        <p:nvPicPr>
          <p:cNvPr id="60420" name="Picture 4" descr="http://www.wired.com/images_blogs/wiredscience/2013/10/23_me_patent_1.jpg"/>
          <p:cNvPicPr>
            <a:picLocks noChangeAspect="1" noChangeArrowheads="1"/>
          </p:cNvPicPr>
          <p:nvPr/>
        </p:nvPicPr>
        <p:blipFill>
          <a:blip r:embed="rId2" cstate="print"/>
          <a:srcRect/>
          <a:stretch>
            <a:fillRect/>
          </a:stretch>
        </p:blipFill>
        <p:spPr bwMode="auto">
          <a:xfrm>
            <a:off x="533400" y="1676400"/>
            <a:ext cx="8305800" cy="500062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762000"/>
            <a:ext cx="8229600" cy="1066800"/>
          </a:xfrm>
        </p:spPr>
        <p:txBody>
          <a:bodyPr/>
          <a:lstStyle/>
          <a:p>
            <a:pPr algn="r"/>
            <a:r>
              <a:rPr lang="en-US" dirty="0" smtClean="0"/>
              <a:t> “You’ll pass on more than </a:t>
            </a:r>
            <a:br>
              <a:rPr lang="en-US" dirty="0" smtClean="0"/>
            </a:br>
            <a:r>
              <a:rPr lang="en-US" dirty="0" smtClean="0"/>
              <a:t>just your freckles”</a:t>
            </a:r>
            <a:endParaRPr lang="en-US" dirty="0"/>
          </a:p>
        </p:txBody>
      </p:sp>
      <p:sp>
        <p:nvSpPr>
          <p:cNvPr id="4" name="Content Placeholder 3"/>
          <p:cNvSpPr>
            <a:spLocks noGrp="1"/>
          </p:cNvSpPr>
          <p:nvPr>
            <p:ph idx="1"/>
          </p:nvPr>
        </p:nvSpPr>
        <p:spPr>
          <a:xfrm>
            <a:off x="457200" y="1905000"/>
            <a:ext cx="8229600" cy="4495800"/>
          </a:xfrm>
        </p:spPr>
        <p:txBody>
          <a:bodyPr/>
          <a:lstStyle/>
          <a:p>
            <a:pPr>
              <a:buNone/>
            </a:pPr>
            <a:r>
              <a:rPr lang="en-US" dirty="0" smtClean="0"/>
              <a:t>The next slide shows an image from the 23andMe website: a smiling family, with the only person in focus a young boy with freckles.  Below his face is the text, “Looking to start a family? You’ll pass on more than just your freckles.” </a:t>
            </a:r>
          </a:p>
          <a:p>
            <a:pPr>
              <a:buNone/>
            </a:pPr>
            <a:r>
              <a:rPr lang="en-US" dirty="0" smtClean="0"/>
              <a:t>The menu options at the bottom of the screen are as follows: “Why get tested?,” “Test for 40 plus inheritable traits,” “Explore traits like eye color and freckling,” “How 23andMe works,” and “Personal genome service.”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algn="r"/>
            <a:r>
              <a:rPr lang="en-US" dirty="0" smtClean="0"/>
              <a:t>“You’ll pass on more than </a:t>
            </a:r>
            <a:br>
              <a:rPr lang="en-US" dirty="0" smtClean="0"/>
            </a:br>
            <a:r>
              <a:rPr lang="en-US" dirty="0" smtClean="0"/>
              <a:t>just your freckles”</a:t>
            </a:r>
            <a:endParaRPr lang="en-US" dirty="0"/>
          </a:p>
        </p:txBody>
      </p:sp>
      <p:pic>
        <p:nvPicPr>
          <p:cNvPr id="63492" name="Picture 4" descr="http://www.wired.com/images_blogs/wiredscience/2013/10/23andme.jpg"/>
          <p:cNvPicPr>
            <a:picLocks noChangeAspect="1" noChangeArrowheads="1"/>
          </p:cNvPicPr>
          <p:nvPr/>
        </p:nvPicPr>
        <p:blipFill>
          <a:blip r:embed="rId3" cstate="print"/>
          <a:srcRect/>
          <a:stretch>
            <a:fillRect/>
          </a:stretch>
        </p:blipFill>
        <p:spPr bwMode="auto">
          <a:xfrm>
            <a:off x="609600" y="2438400"/>
            <a:ext cx="7696200" cy="3810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914400"/>
          </a:xfrm>
        </p:spPr>
        <p:txBody>
          <a:bodyPr/>
          <a:lstStyle/>
          <a:p>
            <a:pPr algn="r"/>
            <a:r>
              <a:rPr lang="en-US" dirty="0" smtClean="0"/>
              <a:t> </a:t>
            </a:r>
            <a:r>
              <a:rPr lang="en-US" dirty="0" err="1" smtClean="0"/>
              <a:t>GenePeeks</a:t>
            </a:r>
            <a:endParaRPr lang="en-US" dirty="0"/>
          </a:p>
        </p:txBody>
      </p:sp>
      <p:sp>
        <p:nvSpPr>
          <p:cNvPr id="4" name="Content Placeholder 3"/>
          <p:cNvSpPr>
            <a:spLocks noGrp="1"/>
          </p:cNvSpPr>
          <p:nvPr>
            <p:ph idx="1"/>
          </p:nvPr>
        </p:nvSpPr>
        <p:spPr>
          <a:xfrm>
            <a:off x="457200" y="1676400"/>
            <a:ext cx="8229600" cy="4897438"/>
          </a:xfrm>
        </p:spPr>
        <p:txBody>
          <a:bodyPr/>
          <a:lstStyle/>
          <a:p>
            <a:pPr>
              <a:buNone/>
            </a:pPr>
            <a:r>
              <a:rPr lang="en-US" sz="2600" dirty="0" smtClean="0"/>
              <a:t>The next slide shows an image from the website of the company </a:t>
            </a:r>
            <a:r>
              <a:rPr lang="en-US" sz="2600" dirty="0" err="1" smtClean="0"/>
              <a:t>GenePeeks</a:t>
            </a:r>
            <a:r>
              <a:rPr lang="en-US" sz="2600" dirty="0" smtClean="0"/>
              <a:t>. Next to the company logo is an adorable baby in a diaper, who looks like he or she might be African American, and who is certainly precocious (which we can tell because he’s playing with alphabet blocks). </a:t>
            </a:r>
          </a:p>
          <a:p>
            <a:pPr>
              <a:buNone/>
            </a:pPr>
            <a:r>
              <a:rPr lang="en-US" sz="2600" dirty="0" smtClean="0"/>
              <a:t>The phrase “Protecting our children” is in large type. The rest of the text reads, “It’s what gets us up in the morning (and keeps us up at night). A revolution in the life sciences has made it possible to keep our kids healthy with tools that were unimaginable even a few years ago.”</a:t>
            </a:r>
          </a:p>
          <a:p>
            <a:endParaRPr lang="en-US" sz="26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p>
            <a:pPr algn="r"/>
            <a:r>
              <a:rPr lang="en-US" dirty="0" err="1" smtClean="0"/>
              <a:t>GenePeeks</a:t>
            </a:r>
            <a:endParaRPr lang="en-US" dirty="0"/>
          </a:p>
        </p:txBody>
      </p:sp>
      <p:pic>
        <p:nvPicPr>
          <p:cNvPr id="59394" name="Picture 2" descr="http://289599298.r.lightningbase-cdn.com/wp-content/uploads/2014/04/Genepeeks-Mamalette.jpg"/>
          <p:cNvPicPr>
            <a:picLocks noChangeAspect="1" noChangeArrowheads="1"/>
          </p:cNvPicPr>
          <p:nvPr/>
        </p:nvPicPr>
        <p:blipFill>
          <a:blip r:embed="rId3" cstate="print"/>
          <a:srcRect/>
          <a:stretch>
            <a:fillRect/>
          </a:stretch>
        </p:blipFill>
        <p:spPr bwMode="auto">
          <a:xfrm>
            <a:off x="685800" y="1981200"/>
            <a:ext cx="7924800" cy="4343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1219200"/>
          </a:xfrm>
        </p:spPr>
        <p:txBody>
          <a:bodyPr/>
          <a:lstStyle/>
          <a:p>
            <a:pPr algn="r"/>
            <a:r>
              <a:rPr lang="en-US" dirty="0" smtClean="0"/>
              <a:t>Early fetal gene tests</a:t>
            </a:r>
            <a:endParaRPr lang="en-US" dirty="0"/>
          </a:p>
        </p:txBody>
      </p:sp>
      <p:sp>
        <p:nvSpPr>
          <p:cNvPr id="4" name="Content Placeholder 3"/>
          <p:cNvSpPr>
            <a:spLocks noGrp="1"/>
          </p:cNvSpPr>
          <p:nvPr>
            <p:ph idx="1"/>
          </p:nvPr>
        </p:nvSpPr>
        <p:spPr/>
        <p:txBody>
          <a:bodyPr/>
          <a:lstStyle/>
          <a:p>
            <a:pPr>
              <a:buNone/>
            </a:pPr>
            <a:r>
              <a:rPr lang="en-US" dirty="0" smtClean="0"/>
              <a:t>The next slide shows an image of an extremely frightened baby, as depicted by wide eyes and a tucked lower lip. The unsettled child has a bar code across its forehead.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838200"/>
            <a:ext cx="8229600" cy="914400"/>
          </a:xfrm>
        </p:spPr>
        <p:txBody>
          <a:bodyPr/>
          <a:lstStyle/>
          <a:p>
            <a:pPr algn="r" eaLnBrk="1" hangingPunct="1"/>
            <a:r>
              <a:rPr lang="en-US" dirty="0" smtClean="0"/>
              <a:t>Early fetal gene tests</a:t>
            </a:r>
          </a:p>
        </p:txBody>
      </p:sp>
      <p:pic>
        <p:nvPicPr>
          <p:cNvPr id="23555" name="Content Placeholder 4" descr="baby_barcode.jpg"/>
          <p:cNvPicPr>
            <a:picLocks noGrp="1" noChangeAspect="1"/>
          </p:cNvPicPr>
          <p:nvPr>
            <p:ph idx="1"/>
          </p:nvPr>
        </p:nvPicPr>
        <p:blipFill>
          <a:blip r:embed="rId3" cstate="print"/>
          <a:srcRect/>
          <a:stretch>
            <a:fillRect/>
          </a:stretch>
        </p:blipFill>
        <p:spPr>
          <a:xfrm>
            <a:off x="2209800" y="1981200"/>
            <a:ext cx="4700588" cy="4324350"/>
          </a:xfr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1143000"/>
          </a:xfrm>
        </p:spPr>
        <p:txBody>
          <a:bodyPr/>
          <a:lstStyle/>
          <a:p>
            <a:pPr algn="r"/>
            <a:r>
              <a:rPr lang="en-US" dirty="0" smtClean="0"/>
              <a:t>MaterniT21 Plus</a:t>
            </a:r>
            <a:endParaRPr lang="en-US" dirty="0"/>
          </a:p>
        </p:txBody>
      </p:sp>
      <p:sp>
        <p:nvSpPr>
          <p:cNvPr id="3" name="Content Placeholder 2"/>
          <p:cNvSpPr>
            <a:spLocks noGrp="1"/>
          </p:cNvSpPr>
          <p:nvPr>
            <p:ph idx="1"/>
          </p:nvPr>
        </p:nvSpPr>
        <p:spPr>
          <a:xfrm>
            <a:off x="304800" y="1981200"/>
            <a:ext cx="8229600" cy="4495800"/>
          </a:xfrm>
        </p:spPr>
        <p:txBody>
          <a:bodyPr/>
          <a:lstStyle/>
          <a:p>
            <a:pPr>
              <a:buNone/>
            </a:pPr>
            <a:r>
              <a:rPr lang="en-US" dirty="0" smtClean="0"/>
              <a:t>The next slide is a web page from the company </a:t>
            </a:r>
            <a:r>
              <a:rPr lang="en-US" dirty="0" err="1" smtClean="0"/>
              <a:t>Sequenom</a:t>
            </a:r>
            <a:r>
              <a:rPr lang="en-US" dirty="0" smtClean="0"/>
              <a:t>, which calls its early fetal gene test MaterniT21 Plus. </a:t>
            </a:r>
          </a:p>
          <a:p>
            <a:pPr>
              <a:buNone/>
            </a:pPr>
            <a:r>
              <a:rPr lang="en-US" dirty="0" smtClean="0"/>
              <a:t>We see a white couple in their late thirties or early forties over the doctor’s shoulder – he’s a blurred white coat in the foreground. They look concerned but reassured. Below them is a description of the product MaterniT21, described as “Clear,” “Convenient,” and “Compelling.”</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data:image/jpeg;base64,/9j/4AAQSkZJRgABAQAAAQABAAD/2wCEAAkGBxQTEhQUEhQVFRUXFBYUFBUVFBQUFBgUFRcXFxQVFBQYHCggGBwlHBUVITEiJSkrLi4uFx8zODMsNygtLiwBCgoKDg0OGxAQGiwkICQsLCwsLCwsLCwsLCwsMiwsLCwsLCwsLCwsLCwsLCwsLCwsLCwsLCwsLCwsLCwsLCwsLP/AABEIAQAAxQMBIgACEQEDEQH/xAAcAAAABwEBAAAAAAAAAAAAAAAAAQIDBAUGBwj/xABCEAABAwIDBAYGCQMEAQUAAAABAAIRAyEEEjEFQVFxBiJhgaGxEzJykcHwBxQjM0JSktHhU2LxFYKywkMWJTSio//EABoBAAIDAQEAAAAAAAAAAAAAAAABAgMEBQb/xAAwEQACAgECBAQEBQUAAAAAAAAAAQIRAxIhBDFBsQUTcYEiNFFhFDIzodEkUpHB8P/aAAwDAQACEQMRAD8AwLNByC6d9EVJrqeIzNB+0ZEgH8J4rmVMWHILqH0R/d4j22f8SujxSXlP2MuD85vqWEZ+Rv6R+yUcKyfUb+kfsnGFOBck3jLcGz8jf0j9kBhKf5G/pH7J8oAIAj/VWfkb+kI/qjPyN/SP2ToCUEwGfqzPyt/SEoYVn5W/pCWjqVQ0SUWA1VwrI9VvuCjMoNDvVb7glVtogDTxUY40AAugXgX3/BR1pvYeliNo4VpDuq33Bc42sy5Fh3LptSoHAxwXMellbJUKrnuTijIY6nBsodQx8lTsTWBVfWqTpCktwkGyuDw9yj4i+iAKD1JbEKREcCiaYT7gPkKO8qV2IfJEaBRKhS/SpsuQkREPRU6zxYOeBwDnAe4FLdokNapWxOiywG2cRSn0dVwzRMnNpMetMalBQJQQIv6eg5BXuwdo1aTXim8tBcCcpLdAdSLqhpiw5K12Lsx9d2Vri1ts0aknQTu3ro8ftw79u5RwivKl6lt/6nxDXWrVXc3wP5Vrs36Q6zSBULHjtN+8x+6j47oi5lPMIPIme6LrJ4vZtUuy5Se6fcYC4cJrkzpzxPmjvux9rsxDA9neN4VguJ9BcXXwdX7QOFF0NcTMCfVPvC7TTfIBV0ZWUtUOQgESUpkRDiACTYDVZjGbZDnEz1RpOltSpPS7H5KeQGC/X2f8+S5ptfaRLm0WHhMa8h871h4jK3LRHpzNGLGq1M1mI2q+s7LQ3HrPImD+UdvlCc2g002M9JVLnFwOXdI1I3gJrB124ek0QJAiO3h88Ey+Kkuf6x3/ALKmOWk6LfLtmkwzjE+8fH51WR6ZYEOJK0Ww8R1YdqwkT+amT8PgqjpmzKw9mnI6K/U3C0Qgl5lM5RVdBItZRSyT+ycxE5j/AAmCSFpiVZI0yWKNt6iV3QiNc/MpkvnVTSK2x5r54JtzEnNCWHAooCLUYkEFPPj5CbLlIgNyhKVKCYggggQgmI0VLQclreg9QAVQd5b8Vk6eg5BabodRJNQ8MvxW3xJ/00vbuivgP1179jYV8W6LJzZIaZLmzv0UUY+iyxMu7Lp3Z+3aWeJbwI0K87B7ptnbnyaSL7H4elUpuY5tntLTbcd/dr3K02AHfVqQf6wYGu7S3qk+CqKuOpxqL8TCu9kvBpNLSCL3HMytqlbMM1sTShKTCBKsKjn30hYvLW5Uwe6/xWE2VWAJrP4y2fD9/crb6QccauKrMggNIYTxy7h4lUB2ca9MRIaDa1oAhc6STk2+r/Y2wulRosHjhXMzpuNj3hWf+qUWdVxObSACfJZ7o3sd9Oo1uaWk6fFP7e6N1atRwJgA9Xs4qChFS57fUtcnp5bmv2ZiGksI0JcwyIPWFvFObeo+kpN3ktLT7Q0+KpaWDOFwb4cT6OHtJ3EEEDlK0GFxIq05b6r4qM77kdzsw7lZEzydSs4xtGiWvI3yoT2rW9MMFlxDrWN/es7UpLVBjyFVVJSA9SsTT5qIWLQkY2IqOlE2okuak2UiI45yRmSCiDoSoGxbqknwHJAuTSWCpERWZGkokwNLT0HILXdCWBzazSYnLfuKyVMWHILR9FnR6Q+z8Vs8SdcNL27or4H9de/YtNq9F3nR78p3sdHkq9mxKgqSJAmQ0n91oaW2i3l2pilt8B5fVBjRkAx2yB3LzyltSO5o3sa2zsOq+rSIcRSyDq6jPBF+8A8l1LY2DFKjTY3QNHeTcn3krGM2y2pTBA1cQBB3ifh4reYVsMYDqGgHnC04eZkz2hcJJFktCFoozHE/pIpFmIrugyesDugttCR0Zx4GDp7+qQ7m0kfBaH6U8PLralke75K530d2iKTjRqWa49U7gTaDzXPnC1JLmmbcU6ab6o3Wzdo+jOctmdDuaOSl7U2nmqB7QQIAdwkbxwCqa2xBlBZffYnwEq1wmxwady4OF/Wd5EwqkrVI0zcV8TI/TbG/+3yNXVKbOYLp/wCqndEKJFAFzg0NMtndrPd2cVjvpGxvVoUWeqwl54FwEN9wLv1KLXx7nsplj7CJpnTNGsjj+6ucbimYm92jS9NclRwcwzulY+ph1qmPNShcRYHd75WexzYSjJ3ubFFaCnxOHIVVUZBWop08wVRtHDwTHktcMl7GLJjrcqKijlSnlMvV6MrQ1mSSUotRFiBDZSSUvKUYCZEUzREloIA01HQcgr3o871xy+KoqWg5BWeynxJHYtniKvhpe3dEOBdZ179i7rUiR1Ym/Ke1IwVN5MGnm4gFrvAuaUvD4oK0wIovN9V57FfVHeb2uydsh8PpmqzIxrg6JDnGJuQNOUn4Lo9KqHNDmkEG4I0XJto7QaKoY31WgDvOvwVlsjpA+iYBBaTdp0voew7lBcY8WVqS+E5WbL8ddDpJKS56psNtwVQYaQRE3B14J2njQbSuljyRyR1RdoUd1Zm+n9MuDHxYEt+In3LjvSXB5XujT1mnsNwu/bRa2qwseJB1HK4I7Vxzpxh20X5MxIDSRYSJ/Ce8qqUXHJqXUvTTjQvYm2XZGjNIgBaP/V3NZc2hc92M+B2DyVxisSSyO5Z5wqVI0wlqjbKTbuLNWrO6YHLetJsTYwdSY68kBZInrDkeK6b0cAdQZ7I/b4Fa4RVaTK5O2yVgcFFIjUAmLRwWd2ng1uWUgGQO1ZXaFpHaqcsdFUauHm2mihoMgpvGYaQVL3pxzZVOvey3T0MjicGozsMVqa2HUSrhrLTHKZJ4DO/VUr6srZ9NI9GrPMK/KKo4ZNvoK2NNAYNztAmsgPEUgYUFo6XR95vCCn5iKvKYVLQcgrDZwMOI0ET4wq+loOQ8le9HaZOeIPqyDvBlb/EpaeFk/TujDw89GRSHqTG6ukW3LN4zbNR1R4pPc1jTlga6XM6/4V/t6m5tMxOU25dn8rK7LwxLKzx+GPeuFhcXHUdPNluKcWXex6hcXB7oPV9HPEDrSe0/FWtesWnmJ79/iqN12sPFjfJTvSTTHYfMLNkhcrMLNr0S2s2HZzEuDZ3TE92q0ddkGRzB4/N1zXoViWu9MxxsXNcJ5EfBbfAV3MbkJD2br9Ztt3ELo8PDTBRRfDaJZnEZhPcVyrp5swsqZ5cQ4zJM9sLowrDMY0N01j8GyqIe0OEzB7CFbKFlikcvw2BexoJa643NLhoDeNLEKywmzqtYgNpuA3ueC1o7yt1So5dPm38KQ0qt4E3bZYs7SpGA2z0Me1gfScXuF3N0n2Lo+jOFxYIbDmMGudv/ABldAy/Ph+yPL8/PerdKXIqtiQ4NAnhCzu16MOPar7GVMpYTpnDbCbusPEj3JnauEzNneo5oaoluDJpkYyqEtoT2JoJsMXPaOkRqo+bKM4SFPfTTJppWJxKqqy6VQwjnmGhWuD2S6s6wtxW72L0ebTAsro2zNOomS2d0Um7vJaHC9HmNGi1TMMBuROoq5QKHNsof9OaNyCuHUOxBS0kLOG0jYcgrHZOJLHGDEx8VXUdByHkrzo/gvSCp/bkMGIM5xE7iup4m4rhJOXLbujkwfxDe0NrGpLYGUAwTMmAZKh9Hqc4fEAfnP/BseRSts4B7D1GOO6ACTJmJHcpPRfZ9WiKvpm5Q/K5om9swdI3H1V5uThHDcftRrteX7katTgAcGgeCRUfFN/Ip/GG/NR67ZbB0NlKO9EVvsK6D1D6Zw1lt/f8Ayuo4RgI08PntXNejODFPEam7T7pC6bggT8810Ibo0xVcxjFuDX0xe5LZtGkwT3eakRZMbXacoPBzT3afFP0zI+e1X1sLqHl+fnmlNpox8+CXKiSEFqL5+fFOFybLkA2Q9qHqgjc5p9xBVnSEiJVVtN4yGTFteHarTCvbbrKTWxFMp9t7KiXATx8L+Kz9SlC6Q2mHCJn5/hYfadGHuA0Dj5rDxGOt0buHyavhZWFikbP2WaruzensDgzUcGjvW82Xs0MaAAqMONydl2XLoVdSPsvZLabRAVqKaeaxLyreo0YHK9yP6NKFBSWtS06FZDNFBPuQRQWebqPqjkPJXvR6oW+kPsf9lRUdByHkrvYQltXkz/st/ilfhJX9u6OTDmaR1UxuI7QCqh+NNSpVaNKYYJ4udJcO4BvvVhgzmYL6WVRgj9piiNPTBv6abZ8SV47HFLV9v5LSDXHvlR8S67Bxk+4fypTmy6FWbQq/aa+qI7zc/BdHErki6H5kW+zqgGJYOLD77H4LqOyqXUB7FwqrtIiox4N2mR3bvgu59Gq4q4drweo5ocN1iJuVvhGkaZNWDaNIZXAmLEW1VfgMUHMBG8K1xLmXhubkLfqdAVE9jWyWgtuera2mkblelsQkywdXSHYpU1XGxuPzP7Jh2McdBCegjrLp2LSDilSZnnen6WGcdXfMx+xT0iciwqN9J6x6up7RqVdYCqMoy03RugtHKxNlAwGABsLnw7++R3rUYTBho3k9v7KLZKP1GWYgAdZrhxPVP/FZDatH7V7ReXSO0OuPNbavhrWt86jgVSYLB56z3njA4WEecqnNFSSLcMnGVjuwNl5BJFzqtC0JNNkBLRGKiqJSk5O2EEYRwjCkRFBEXInOTRegKFko00XokAedKOg5DyWi6K083peTP+6z1DQch5LQ9F64Z6WeDPDOtniqf4OdfbujkR5lvTZkzcCJ7wqDZH3RcdXPqPP+5xjwhW1XGZyeSrtkFrqJAcZb1QBGoJsd4tBXlIRai9X1X+y9DNMXJPP3LLY6sSSfzS736LT7U6lJ3F8NH+7XwBWPxdXrHssO7+V0eFVtsuxq3ZHruXavo6xbX4ai0XAYGxuDhZ1uM79wC4fVctX9H3Sn6tVDKlqbnWd+RxtJ7D4Leti09BjCiL+FlX4vZd8wv2G+8Gx7lZYGvmYD2KT6OU7JV0OcY2u0GMtxYyN8f5UKo+b81v8AaewadUzGV35h8RvWSx2wKrCcsVBOrddeCnrRDQU1StBtonaBzkAG5tHNWp6PFjQ+rJJ0Y0SSeBP7K92Fs25eaLaZHqyDm7gTa29VvNHVSJrC6tj/AEd2W6myX+s7dwHD4q7AhIpEgwb9v+E/CLsKrYZqCU1hsIGCBopeVCEEkqEAI4SwEcIGNpJKWU08pAIe5Ml6W9yjvckMWaiCiOejSGcHoGw5BW2xKWYvBtZvxVTQ0HIKXg8F6V13Oa1tyGmM3CT3FdPxBXwsunLujkRW5PxjXS5lO5Op3DmdyrsIaWGqN+1zVC4Co1t2Bm/N2jWVO2nUhuVtidAPNx+ZWfxtIMEDV2p3ledxw1Rp9S5E7E404moXizGDKwHSTq487LNYjDva6HAg8dx7Qd4WkGELKTGgXcczt0DdJV3srZXpQA8ZhutYHiCtOFaV8K2NGOKowVHAOcYAJPACVdYPohUcJd1ezU/wuq7K6MNaOq0DuV7h9ggbldbLdJjuhe0sRgwKTwalHQA3cz2Tw7F1DCYltRoc0yD83VfS2M3gp+GwYZpZNWSpD1ecpjXT+VHpYXipoCUGocbBOiMKUJbaaehHCaQNjQYlQlwgmIRCEJRRIAJE5KSHlAxp5TDynHpl5SGNPcolWonqpURxURiHOQQIQTEcQo6DkPJW2xcHVqF4pNLoDc0RIBmLHXehT6OYgNaRTDhlB6r28OBIK1f0eYKrTfXz03tlrIlpixdoVt4nicGXh5KE4vlyafVfc5uLHqyJMqKPRTEn/wAZvvcWj33UjDfR7Uc4PqPZO5vWLRzjXwW/fi47Oadw2IDjp4riw2Z0lw0I7mWwX0dNLg6rWc/sDQ0dy1+z+jtKmBlCtKDLKRC1xiDoj08OAngxGlAKwiEAjyo0aAChGjQQIJBAoIACJGiQARRFAokDCJSHlKcmy08CgY04pioVJNFx3JJwTjvASHZW1nKMVdDZY3knlAT9PZ9MfhnnJRQtSM5lQWrawDQRysgmLUc6wH3bPYb5Bafor61Tk3zKzWA+7Z7DfILS9FfWqcm+ZXjfDvnY+r7Mzx5l3iq1NuUVCBmcGtzaFxIAbOkkkADemX+hFRtM+jFRwLmtgZi0QC6OAJAntVR0sqB7XtF3UGDE5R6xqU3tcwN4mGVLf3t4qA/HOZi6tSPtHUqNJpLXODDUqVXPBDbkMYynYavdEjMvbLHasm5tM1+QBHlWGdtCtUDXzWJZmrN9JTDGNNR/ocOakMAhrA97gAT1+yVJ9JivtXmvVy0qbS1rabMz6ziajacPbLgGOptm05hZpBk8sNZrK9RrGlzyGtAkk6AKONq0Jj0rJDg09YWcQCAeBgg8rrLYHEYg1GUq1Wo7rhlU+jHoy3DsBrEOLNHVHBpNpyEiLNU/A46m2jiatQFwq4qqMgaXFwBFKmCI9UsptdJtBlGig1l9T2hRcx1RtVhY2czw9uVsXOY6DUe9P06jTIBBIMEA6HgeCy2IwDaopT9o7EYplWq/K4Na2i3MQA4AhsUWU5IBOcnetaFGSSGm2IqvDQXHQa7/AA3pkY2noXZTwd1TYAmx7CE7ih1HdXNb1TYHsJ3KuLGz/wDHdob2mTA43sNVW9XQHfQsaVVrrtII7DO6fiEqFDo1C0ANouDeFrXjyulOxjgY9E89tvngpK+o7JUIQoxxbrfZP0k6WvEa6o24t39N/OyAskQhCitxbrTScLAnSx4dvcgMY7+k/wAPgUBZKQUU4t26k8WOumltJ3ovrbpvSdEA2uZMSIMaSfcgCWiUUYp39N0X11sAdNNSRruRHGn+lU9wj3ygZMRpqhUzCcpbfQ2POE6ECCKCBRoA5xgPu2ew3yC03RX1qnJvmVmcB92z2G+QWm6K+tU5DzK8b4d87H1fZlUeZo0SNBeyLRJSSlFEUAQto1HZHtbmaSwhjwHODXEEAkNlwg3071Bc1wFRrarzmp5Wl3pi9pJe4uEN/vAB1AYNVdIwnYUVNKs/0mZoqvGUjIQ5jcxdmmamWwFt+6AN87AUXNDi8iXOzZWzkYIAytJ10kmBJcbBSUaLChNVkgiSO0apg4U/1H7t/DinMWJY7rZeqetw7VAdScLCs1oiIG47gJM2+PYFBya6CbHTgHxas+YAE6W4hLqYIkkmo/fYRAkgx4JhzHzP1gRJt1dDGUT8U2GOkD6wNBPqgkjKXHvCWt/2v9hX9iY7BEiC9x74McJHzcpIwJ/qPm5mRvju3Dx4pWDeGth1RrjmJnMPxGQInt0T3p2/mbbW4+d496muRIa+rH+o7fzuQde7xKQMI7+q/wAFINdsTmb7wifiGCSXC2twez4hADH1N1vtXyOV9bkHn4BGcI6PvX6ydNLW7NPEp36w3Nlm9xF9xg+Nk8gCLQwzmuk1HOF+qYjs7wpKCCAAEaIIwgAII0EAc3wH3bPYb5Babor61T2R5lZnA/ds9hvkFpeivrP9kea8b4d87H1fZlUeZpESNEV7ItCKSlFIKAAlApCNAxaNNMdqnAgQVbLlOaMouZ0gXuowp0TeGd4AOu8HtHgncWOo7ql1oygwTPA7uarTTpuN6VUyNTJmdZvrACi9XQTsm/V6P5ae78u/Tz8UhlOg4yAwmGgaafhA9w9wUL0FEkk06us3aQAYEgX35UbqdIEj0VQkEDRxEMMAgzfj7+1K5/Rf5Fb+hYNwlIiQ1pBm4jeC0+BI70o4NhMljZ5b/kn3lRMBUDAGBtQguIzEDUxrG6+vYnm7QH5Kg/2dgPxHyCpq63JIc+o0/wAg+f8AA9wQ+pU79QXkHkTJ8QD3JDMeD+CoLTdu79+zVD/UB+Sp+m2k+Q99tUAPNwzRcC/HU3Mm/O6cUSrtAAkZHmP7THcd6DdoA6Mf3thAEtBRKmPA/BU4jq63v8lKw2MDyQA4RvIgakGDzCAJKMIkoIGEjQKCAObYH7tnsN8gtL0W9Z/sjzWbwQ+zZ7DfILR9F2y5/sjzXjPDvnI+r7MojzNGXDikeln5ullg70JA1geC9luXgSKjwBJMBAYhh0c094VRjK7n1wxsQwZv92qU5aVY4qyS6q6pOR2WN0dY950Qw1Fx/EZ3gynInrix/EEtz7Zh3qjzN9/+X1/kcWxdI37U8CoeAJcXO3E2U1aSN2FVBIOUwdx1juTDaFSDNW9oPo2iONt6khGCgREOHq/1f/zb88Ek0KtvtefUFzmk77WgKcihMCAzDVRH206TNMXiZ375RjD1P6v/ANAdO9ToRJAQ/QVY+9Eyf/GCL6QM25OYai9p61TOOGQDhvnn71JROcACTuugAQgodPHty5nWEuyncWgZwRx6t+4pw45lr65osb5fWjlCdASIRKN9fp362kzrudlPuKV9cZJGa4IBbeZcYaI7UAPowm/TD5BSqdQHRR1LkOhZQRFGmBznBjqM9lvkFe9H6uUvP9onlKo8J6jPZb5BXvRynmc8f2ifevF8B85H1fZlEOZeVMS7KSADaQQfgo+EfmaC4jNrr4EcO1WTKAAAiwRfVWRGURwiV7BxbjVmjayFUosuS0R+IRdp4jsVdgKJc97qfViwdx7Cr36o3h4nThqltpgCAI5JwUo83sKluVlOlWDp6h43InwT9PBm+Y2OrW2HKdT4KbCMBS0xu0hb/UQ1sWCOEqEExhIIwjhACUaBCAQAESNBABIiEpBAim2fs9zGPomHU2PilmLvui0HKY1LSSB2QpBwRMEtZofxPiXHre/edZ71YQjhSbsKK52DJEFlMgkkyXG+YmwI4OPeSj+qmZyMJkGSXTYgi+u4e4KfCEJWFEQMfwbGmrja/wDFk9QB/EAOESbd6dhBKkMJBGgmB//Z"/>
          <p:cNvSpPr>
            <a:spLocks noChangeAspect="1" noChangeArrowheads="1"/>
          </p:cNvSpPr>
          <p:nvPr/>
        </p:nvSpPr>
        <p:spPr bwMode="auto">
          <a:xfrm>
            <a:off x="155575" y="-1919288"/>
            <a:ext cx="3076575" cy="4010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data:image/jpeg;base64,/9j/4AAQSkZJRgABAQAAAQABAAD/2wCEAAkGBxQTEhQUEhQVFRUXFBYUFBUVFBQUFBgUFRcXFxQVFBQYHCggGBwlHBUVITEiJSkrLi4uFx8zODMsNygtLiwBCgoKDg0OGxAQGiwkICQsLCwsLCwsLCwsLCwsMiwsLCwsLCwsLCwsLCwsLCwsLCwsLCwsLCwsLCwsLCwsLCwsLP/AABEIAQAAxQMBIgACEQEDEQH/xAAcAAAABwEBAAAAAAAAAAAAAAAAAQIDBAUGBwj/xABCEAABAwIDBAYGCQMEAQUAAAABAAIRAyEEEjEFQVFxBiJhgaGxEzJykcHwBxQjM0JSktHhU2LxFYKywkMWJTSio//EABoBAAIDAQEAAAAAAAAAAAAAAAABAgMEBQb/xAAwEQACAgECBAQEBQUAAAAAAAAAAQIRAxIhBDFBsQUTcYEiNFFhFDIzodEkUpHB8P/aAAwDAQACEQMRAD8AwLNByC6d9EVJrqeIzNB+0ZEgH8J4rmVMWHILqH0R/d4j22f8SujxSXlP2MuD85vqWEZ+Rv6R+yUcKyfUb+kfsnGFOBck3jLcGz8jf0j9kBhKf5G/pH7J8oAIAj/VWfkb+kI/qjPyN/SP2ToCUEwGfqzPyt/SEoYVn5W/pCWjqVQ0SUWA1VwrI9VvuCjMoNDvVb7glVtogDTxUY40AAugXgX3/BR1pvYeliNo4VpDuq33Bc42sy5Fh3LptSoHAxwXMellbJUKrnuTijIY6nBsodQx8lTsTWBVfWqTpCktwkGyuDw9yj4i+iAKD1JbEKREcCiaYT7gPkKO8qV2IfJEaBRKhS/SpsuQkREPRU6zxYOeBwDnAe4FLdokNapWxOiywG2cRSn0dVwzRMnNpMetMalBQJQQIv6eg5BXuwdo1aTXim8tBcCcpLdAdSLqhpiw5K12Lsx9d2Vri1ts0aknQTu3ro8ftw79u5RwivKl6lt/6nxDXWrVXc3wP5Vrs36Q6zSBULHjtN+8x+6j47oi5lPMIPIme6LrJ4vZtUuy5Se6fcYC4cJrkzpzxPmjvux9rsxDA9neN4VguJ9BcXXwdX7QOFF0NcTMCfVPvC7TTfIBV0ZWUtUOQgESUpkRDiACTYDVZjGbZDnEz1RpOltSpPS7H5KeQGC/X2f8+S5ptfaRLm0WHhMa8h871h4jK3LRHpzNGLGq1M1mI2q+s7LQ3HrPImD+UdvlCc2g002M9JVLnFwOXdI1I3gJrB124ek0QJAiO3h88Ey+Kkuf6x3/ALKmOWk6LfLtmkwzjE+8fH51WR6ZYEOJK0Ww8R1YdqwkT+amT8PgqjpmzKw9mnI6K/U3C0Qgl5lM5RVdBItZRSyT+ycxE5j/AAmCSFpiVZI0yWKNt6iV3QiNc/MpkvnVTSK2x5r54JtzEnNCWHAooCLUYkEFPPj5CbLlIgNyhKVKCYggggQgmI0VLQclreg9QAVQd5b8Vk6eg5BabodRJNQ8MvxW3xJ/00vbuivgP1179jYV8W6LJzZIaZLmzv0UUY+iyxMu7Lp3Z+3aWeJbwI0K87B7ptnbnyaSL7H4elUpuY5tntLTbcd/dr3K02AHfVqQf6wYGu7S3qk+CqKuOpxqL8TCu9kvBpNLSCL3HMytqlbMM1sTShKTCBKsKjn30hYvLW5Uwe6/xWE2VWAJrP4y2fD9/crb6QccauKrMggNIYTxy7h4lUB2ca9MRIaDa1oAhc6STk2+r/Y2wulRosHjhXMzpuNj3hWf+qUWdVxObSACfJZ7o3sd9Oo1uaWk6fFP7e6N1atRwJgA9Xs4qChFS57fUtcnp5bmv2ZiGksI0JcwyIPWFvFObeo+kpN3ktLT7Q0+KpaWDOFwb4cT6OHtJ3EEEDlK0GFxIq05b6r4qM77kdzsw7lZEzydSs4xtGiWvI3yoT2rW9MMFlxDrWN/es7UpLVBjyFVVJSA9SsTT5qIWLQkY2IqOlE2okuak2UiI45yRmSCiDoSoGxbqknwHJAuTSWCpERWZGkokwNLT0HILXdCWBzazSYnLfuKyVMWHILR9FnR6Q+z8Vs8SdcNL27or4H9de/YtNq9F3nR78p3sdHkq9mxKgqSJAmQ0n91oaW2i3l2pilt8B5fVBjRkAx2yB3LzyltSO5o3sa2zsOq+rSIcRSyDq6jPBF+8A8l1LY2DFKjTY3QNHeTcn3krGM2y2pTBA1cQBB3ifh4reYVsMYDqGgHnC04eZkz2hcJJFktCFoozHE/pIpFmIrugyesDugttCR0Zx4GDp7+qQ7m0kfBaH6U8PLralke75K530d2iKTjRqWa49U7gTaDzXPnC1JLmmbcU6ab6o3Wzdo+jOctmdDuaOSl7U2nmqB7QQIAdwkbxwCqa2xBlBZffYnwEq1wmxwady4OF/Wd5EwqkrVI0zcV8TI/TbG/+3yNXVKbOYLp/wCqndEKJFAFzg0NMtndrPd2cVjvpGxvVoUWeqwl54FwEN9wLv1KLXx7nsplj7CJpnTNGsjj+6ucbimYm92jS9NclRwcwzulY+ph1qmPNShcRYHd75WexzYSjJ3ubFFaCnxOHIVVUZBWop08wVRtHDwTHktcMl7GLJjrcqKijlSnlMvV6MrQ1mSSUotRFiBDZSSUvKUYCZEUzREloIA01HQcgr3o871xy+KoqWg5BWeynxJHYtniKvhpe3dEOBdZ179i7rUiR1Ym/Ke1IwVN5MGnm4gFrvAuaUvD4oK0wIovN9V57FfVHeb2uydsh8PpmqzIxrg6JDnGJuQNOUn4Lo9KqHNDmkEG4I0XJto7QaKoY31WgDvOvwVlsjpA+iYBBaTdp0voew7lBcY8WVqS+E5WbL8ddDpJKS56psNtwVQYaQRE3B14J2njQbSuljyRyR1RdoUd1Zm+n9MuDHxYEt+In3LjvSXB5XujT1mnsNwu/bRa2qwseJB1HK4I7Vxzpxh20X5MxIDSRYSJ/Ce8qqUXHJqXUvTTjQvYm2XZGjNIgBaP/V3NZc2hc92M+B2DyVxisSSyO5Z5wqVI0wlqjbKTbuLNWrO6YHLetJsTYwdSY68kBZInrDkeK6b0cAdQZ7I/b4Fa4RVaTK5O2yVgcFFIjUAmLRwWd2ng1uWUgGQO1ZXaFpHaqcsdFUauHm2mihoMgpvGYaQVL3pxzZVOvey3T0MjicGozsMVqa2HUSrhrLTHKZJ4DO/VUr6srZ9NI9GrPMK/KKo4ZNvoK2NNAYNztAmsgPEUgYUFo6XR95vCCn5iKvKYVLQcgrDZwMOI0ET4wq+loOQ8le9HaZOeIPqyDvBlb/EpaeFk/TujDw89GRSHqTG6ukW3LN4zbNR1R4pPc1jTlga6XM6/4V/t6m5tMxOU25dn8rK7LwxLKzx+GPeuFhcXHUdPNluKcWXex6hcXB7oPV9HPEDrSe0/FWtesWnmJ79/iqN12sPFjfJTvSTTHYfMLNkhcrMLNr0S2s2HZzEuDZ3TE92q0ddkGRzB4/N1zXoViWu9MxxsXNcJ5EfBbfAV3MbkJD2br9Ztt3ELo8PDTBRRfDaJZnEZhPcVyrp5swsqZ5cQ4zJM9sLowrDMY0N01j8GyqIe0OEzB7CFbKFlikcvw2BexoJa643NLhoDeNLEKywmzqtYgNpuA3ueC1o7yt1So5dPm38KQ0qt4E3bZYs7SpGA2z0Me1gfScXuF3N0n2Lo+jOFxYIbDmMGudv/ABldAy/Ph+yPL8/PerdKXIqtiQ4NAnhCzu16MOPar7GVMpYTpnDbCbusPEj3JnauEzNneo5oaoluDJpkYyqEtoT2JoJsMXPaOkRqo+bKM4SFPfTTJppWJxKqqy6VQwjnmGhWuD2S6s6wtxW72L0ebTAsro2zNOomS2d0Um7vJaHC9HmNGi1TMMBuROoq5QKHNsof9OaNyCuHUOxBS0kLOG0jYcgrHZOJLHGDEx8VXUdByHkrzo/gvSCp/bkMGIM5xE7iup4m4rhJOXLbujkwfxDe0NrGpLYGUAwTMmAZKh9Hqc4fEAfnP/BseRSts4B7D1GOO6ACTJmJHcpPRfZ9WiKvpm5Q/K5om9swdI3H1V5uThHDcftRrteX7katTgAcGgeCRUfFN/Ip/GG/NR67ZbB0NlKO9EVvsK6D1D6Zw1lt/f8Ayuo4RgI08PntXNejODFPEam7T7pC6bggT8810Ibo0xVcxjFuDX0xe5LZtGkwT3eakRZMbXacoPBzT3afFP0zI+e1X1sLqHl+fnmlNpox8+CXKiSEFqL5+fFOFybLkA2Q9qHqgjc5p9xBVnSEiJVVtN4yGTFteHarTCvbbrKTWxFMp9t7KiXATx8L+Kz9SlC6Q2mHCJn5/hYfadGHuA0Dj5rDxGOt0buHyavhZWFikbP2WaruzensDgzUcGjvW82Xs0MaAAqMONydl2XLoVdSPsvZLabRAVqKaeaxLyreo0YHK9yP6NKFBSWtS06FZDNFBPuQRQWebqPqjkPJXvR6oW+kPsf9lRUdByHkrvYQltXkz/st/ilfhJX9u6OTDmaR1UxuI7QCqh+NNSpVaNKYYJ4udJcO4BvvVhgzmYL6WVRgj9piiNPTBv6abZ8SV47HFLV9v5LSDXHvlR8S67Bxk+4fypTmy6FWbQq/aa+qI7zc/BdHErki6H5kW+zqgGJYOLD77H4LqOyqXUB7FwqrtIiox4N2mR3bvgu59Gq4q4drweo5ocN1iJuVvhGkaZNWDaNIZXAmLEW1VfgMUHMBG8K1xLmXhubkLfqdAVE9jWyWgtuera2mkblelsQkywdXSHYpU1XGxuPzP7Jh2McdBCegjrLp2LSDilSZnnen6WGcdXfMx+xT0iciwqN9J6x6up7RqVdYCqMoy03RugtHKxNlAwGABsLnw7++R3rUYTBho3k9v7KLZKP1GWYgAdZrhxPVP/FZDatH7V7ReXSO0OuPNbavhrWt86jgVSYLB56z3njA4WEecqnNFSSLcMnGVjuwNl5BJFzqtC0JNNkBLRGKiqJSk5O2EEYRwjCkRFBEXInOTRegKFko00XokAedKOg5DyWi6K083peTP+6z1DQch5LQ9F64Z6WeDPDOtniqf4OdfbujkR5lvTZkzcCJ7wqDZH3RcdXPqPP+5xjwhW1XGZyeSrtkFrqJAcZb1QBGoJsd4tBXlIRai9X1X+y9DNMXJPP3LLY6sSSfzS736LT7U6lJ3F8NH+7XwBWPxdXrHssO7+V0eFVtsuxq3ZHruXavo6xbX4ai0XAYGxuDhZ1uM79wC4fVctX9H3Sn6tVDKlqbnWd+RxtJ7D4Leti09BjCiL+FlX4vZd8wv2G+8Gx7lZYGvmYD2KT6OU7JV0OcY2u0GMtxYyN8f5UKo+b81v8AaewadUzGV35h8RvWSx2wKrCcsVBOrddeCnrRDQU1StBtonaBzkAG5tHNWp6PFjQ+rJJ0Y0SSeBP7K92Fs25eaLaZHqyDm7gTa29VvNHVSJrC6tj/AEd2W6myX+s7dwHD4q7AhIpEgwb9v+E/CLsKrYZqCU1hsIGCBopeVCEEkqEAI4SwEcIGNpJKWU08pAIe5Ml6W9yjvckMWaiCiOejSGcHoGw5BW2xKWYvBtZvxVTQ0HIKXg8F6V13Oa1tyGmM3CT3FdPxBXwsunLujkRW5PxjXS5lO5Op3DmdyrsIaWGqN+1zVC4Co1t2Bm/N2jWVO2nUhuVtidAPNx+ZWfxtIMEDV2p3ledxw1Rp9S5E7E404moXizGDKwHSTq487LNYjDva6HAg8dx7Qd4WkGELKTGgXcczt0DdJV3srZXpQA8ZhutYHiCtOFaV8K2NGOKowVHAOcYAJPACVdYPohUcJd1ezU/wuq7K6MNaOq0DuV7h9ggbldbLdJjuhe0sRgwKTwalHQA3cz2Tw7F1DCYltRoc0yD83VfS2M3gp+GwYZpZNWSpD1ecpjXT+VHpYXipoCUGocbBOiMKUJbaaehHCaQNjQYlQlwgmIRCEJRRIAJE5KSHlAxp5TDynHpl5SGNPcolWonqpURxURiHOQQIQTEcQo6DkPJW2xcHVqF4pNLoDc0RIBmLHXehT6OYgNaRTDhlB6r28OBIK1f0eYKrTfXz03tlrIlpixdoVt4nicGXh5KE4vlyafVfc5uLHqyJMqKPRTEn/wAZvvcWj33UjDfR7Uc4PqPZO5vWLRzjXwW/fi47Oadw2IDjp4riw2Z0lw0I7mWwX0dNLg6rWc/sDQ0dy1+z+jtKmBlCtKDLKRC1xiDoj08OAngxGlAKwiEAjyo0aAChGjQQIJBAoIACJGiQARRFAokDCJSHlKcmy08CgY04pioVJNFx3JJwTjvASHZW1nKMVdDZY3knlAT9PZ9MfhnnJRQtSM5lQWrawDQRysgmLUc6wH3bPYb5Bafor61Tk3zKzWA+7Z7DfILS9FfWqcm+ZXjfDvnY+r7Mzx5l3iq1NuUVCBmcGtzaFxIAbOkkkADemX+hFRtM+jFRwLmtgZi0QC6OAJAntVR0sqB7XtF3UGDE5R6xqU3tcwN4mGVLf3t4qA/HOZi6tSPtHUqNJpLXODDUqVXPBDbkMYynYavdEjMvbLHasm5tM1+QBHlWGdtCtUDXzWJZmrN9JTDGNNR/ocOakMAhrA97gAT1+yVJ9JivtXmvVy0qbS1rabMz6ziajacPbLgGOptm05hZpBk8sNZrK9RrGlzyGtAkk6AKONq0Jj0rJDg09YWcQCAeBgg8rrLYHEYg1GUq1Wo7rhlU+jHoy3DsBrEOLNHVHBpNpyEiLNU/A46m2jiatQFwq4qqMgaXFwBFKmCI9UsptdJtBlGig1l9T2hRcx1RtVhY2czw9uVsXOY6DUe9P06jTIBBIMEA6HgeCy2IwDaopT9o7EYplWq/K4Na2i3MQA4AhsUWU5IBOcnetaFGSSGm2IqvDQXHQa7/AA3pkY2noXZTwd1TYAmx7CE7ih1HdXNb1TYHsJ3KuLGz/wDHdob2mTA43sNVW9XQHfQsaVVrrtII7DO6fiEqFDo1C0ANouDeFrXjyulOxjgY9E89tvngpK+o7JUIQoxxbrfZP0k6WvEa6o24t39N/OyAskQhCitxbrTScLAnSx4dvcgMY7+k/wAPgUBZKQUU4t26k8WOumltJ3ovrbpvSdEA2uZMSIMaSfcgCWiUUYp39N0X11sAdNNSRruRHGn+lU9wj3ygZMRpqhUzCcpbfQ2POE6ECCKCBRoA5xgPu2ew3yC03RX1qnJvmVmcB92z2G+QWm6K+tU5DzK8b4d87H1fZlUeZo0SNBeyLRJSSlFEUAQto1HZHtbmaSwhjwHODXEEAkNlwg3071Bc1wFRrarzmp5Wl3pi9pJe4uEN/vAB1AYNVdIwnYUVNKs/0mZoqvGUjIQ5jcxdmmamWwFt+6AN87AUXNDi8iXOzZWzkYIAytJ10kmBJcbBSUaLChNVkgiSO0apg4U/1H7t/DinMWJY7rZeqetw7VAdScLCs1oiIG47gJM2+PYFBya6CbHTgHxas+YAE6W4hLqYIkkmo/fYRAkgx4JhzHzP1gRJt1dDGUT8U2GOkD6wNBPqgkjKXHvCWt/2v9hX9iY7BEiC9x74McJHzcpIwJ/qPm5mRvju3Dx4pWDeGth1RrjmJnMPxGQInt0T3p2/mbbW4+d496muRIa+rH+o7fzuQde7xKQMI7+q/wAFINdsTmb7wifiGCSXC2twez4hADH1N1vtXyOV9bkHn4BGcI6PvX6ydNLW7NPEp36w3Nlm9xF9xg+Nk8gCLQwzmuk1HOF+qYjs7wpKCCAAEaIIwgAII0EAc3wH3bPYb5Babor61T2R5lZnA/ds9hvkFpeivrP9kea8b4d87H1fZlUeZpESNEV7ItCKSlFIKAAlApCNAxaNNMdqnAgQVbLlOaMouZ0gXuowp0TeGd4AOu8HtHgncWOo7ql1oygwTPA7uarTTpuN6VUyNTJmdZvrACi9XQTsm/V6P5ae78u/Tz8UhlOg4yAwmGgaafhA9w9wUL0FEkk06us3aQAYEgX35UbqdIEj0VQkEDRxEMMAgzfj7+1K5/Rf5Fb+hYNwlIiQ1pBm4jeC0+BI70o4NhMljZ5b/kn3lRMBUDAGBtQguIzEDUxrG6+vYnm7QH5Kg/2dgPxHyCpq63JIc+o0/wAg+f8AA9wQ+pU79QXkHkTJ8QD3JDMeD+CoLTdu79+zVD/UB+Sp+m2k+Q99tUAPNwzRcC/HU3Mm/O6cUSrtAAkZHmP7THcd6DdoA6Mf3thAEtBRKmPA/BU4jq63v8lKw2MDyQA4RvIgakGDzCAJKMIkoIGEjQKCAObYH7tnsN8gtL0W9Z/sjzWbwQ+zZ7DfILR9F2y5/sjzXjPDvnI+r7MojzNGXDikeln5ullg70JA1geC9luXgSKjwBJMBAYhh0c094VRjK7n1wxsQwZv92qU5aVY4qyS6q6pOR2WN0dY950Qw1Fx/EZ3gynInrix/EEtz7Zh3qjzN9/+X1/kcWxdI37U8CoeAJcXO3E2U1aSN2FVBIOUwdx1juTDaFSDNW9oPo2iONt6khGCgREOHq/1f/zb88Ek0KtvtefUFzmk77WgKcihMCAzDVRH206TNMXiZ375RjD1P6v/ANAdO9ToRJAQ/QVY+9Eyf/GCL6QM25OYai9p61TOOGQDhvnn71JROcACTuugAQgodPHty5nWEuyncWgZwRx6t+4pw45lr65osb5fWjlCdASIRKN9fp362kzrudlPuKV9cZJGa4IBbeZcYaI7UAPowm/TD5BSqdQHRR1LkOhZQRFGmBznBjqM9lvkFe9H6uUvP9onlKo8J6jPZb5BXvRynmc8f2ifevF8B85H1fZlEOZeVMS7KSADaQQfgo+EfmaC4jNrr4EcO1WTKAAAiwRfVWRGURwiV7BxbjVmjayFUosuS0R+IRdp4jsVdgKJc97qfViwdx7Cr36o3h4nThqltpgCAI5JwUo83sKluVlOlWDp6h43InwT9PBm+Y2OrW2HKdT4KbCMBS0xu0hb/UQ1sWCOEqEExhIIwjhACUaBCAQAESNBABIiEpBAim2fs9zGPomHU2PilmLvui0HKY1LSSB2QpBwRMEtZofxPiXHre/edZ71YQjhSbsKK52DJEFlMgkkyXG+YmwI4OPeSj+qmZyMJkGSXTYgi+u4e4KfCEJWFEQMfwbGmrja/wDFk9QB/EAOESbd6dhBKkMJBGgmB//Z"/>
          <p:cNvSpPr>
            <a:spLocks noChangeAspect="1" noChangeArrowheads="1"/>
          </p:cNvSpPr>
          <p:nvPr/>
        </p:nvSpPr>
        <p:spPr bwMode="auto">
          <a:xfrm>
            <a:off x="155575" y="-1919288"/>
            <a:ext cx="3076575" cy="4010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4" name="AutoShape 6" descr="data:image/jpeg;base64,/9j/4AAQSkZJRgABAQAAAQABAAD/2wCEAAkGBxQTEhQUEhQVFRUXFBYUFBUVFBQUFBgUFRcXFxQVFBQYHCggGBwlHBUVITEiJSkrLi4uFx8zODMsNygtLiwBCgoKDg0OGxAQGiwkICQsLCwsLCwsLCwsLCwsMiwsLCwsLCwsLCwsLCwsLCwsLCwsLCwsLCwsLCwsLCwsLCwsLP/AABEIAQAAxQMBIgACEQEDEQH/xAAcAAAABwEBAAAAAAAAAAAAAAAAAQIDBAUGBwj/xABCEAABAwIDBAYGCQMEAQUAAAABAAIRAyEEEjEFQVFxBiJhgaGxEzJykcHwBxQjM0JSktHhU2LxFYKywkMWJTSio//EABoBAAIDAQEAAAAAAAAAAAAAAAABAgMEBQb/xAAwEQACAgECBAQEBQUAAAAAAAAAAQIRAxIhBDFBsQUTcYEiNFFhFDIzodEkUpHB8P/aAAwDAQACEQMRAD8AwLNByC6d9EVJrqeIzNB+0ZEgH8J4rmVMWHILqH0R/d4j22f8SujxSXlP2MuD85vqWEZ+Rv6R+yUcKyfUb+kfsnGFOBck3jLcGz8jf0j9kBhKf5G/pH7J8oAIAj/VWfkb+kI/qjPyN/SP2ToCUEwGfqzPyt/SEoYVn5W/pCWjqVQ0SUWA1VwrI9VvuCjMoNDvVb7glVtogDTxUY40AAugXgX3/BR1pvYeliNo4VpDuq33Bc42sy5Fh3LptSoHAxwXMellbJUKrnuTijIY6nBsodQx8lTsTWBVfWqTpCktwkGyuDw9yj4i+iAKD1JbEKREcCiaYT7gPkKO8qV2IfJEaBRKhS/SpsuQkREPRU6zxYOeBwDnAe4FLdokNapWxOiywG2cRSn0dVwzRMnNpMetMalBQJQQIv6eg5BXuwdo1aTXim8tBcCcpLdAdSLqhpiw5K12Lsx9d2Vri1ts0aknQTu3ro8ftw79u5RwivKl6lt/6nxDXWrVXc3wP5Vrs36Q6zSBULHjtN+8x+6j47oi5lPMIPIme6LrJ4vZtUuy5Se6fcYC4cJrkzpzxPmjvux9rsxDA9neN4VguJ9BcXXwdX7QOFF0NcTMCfVPvC7TTfIBV0ZWUtUOQgESUpkRDiACTYDVZjGbZDnEz1RpOltSpPS7H5KeQGC/X2f8+S5ptfaRLm0WHhMa8h871h4jK3LRHpzNGLGq1M1mI2q+s7LQ3HrPImD+UdvlCc2g002M9JVLnFwOXdI1I3gJrB124ek0QJAiO3h88Ey+Kkuf6x3/ALKmOWk6LfLtmkwzjE+8fH51WR6ZYEOJK0Ww8R1YdqwkT+amT8PgqjpmzKw9mnI6K/U3C0Qgl5lM5RVdBItZRSyT+ycxE5j/AAmCSFpiVZI0yWKNt6iV3QiNc/MpkvnVTSK2x5r54JtzEnNCWHAooCLUYkEFPPj5CbLlIgNyhKVKCYggggQgmI0VLQclreg9QAVQd5b8Vk6eg5BabodRJNQ8MvxW3xJ/00vbuivgP1179jYV8W6LJzZIaZLmzv0UUY+iyxMu7Lp3Z+3aWeJbwI0K87B7ptnbnyaSL7H4elUpuY5tntLTbcd/dr3K02AHfVqQf6wYGu7S3qk+CqKuOpxqL8TCu9kvBpNLSCL3HMytqlbMM1sTShKTCBKsKjn30hYvLW5Uwe6/xWE2VWAJrP4y2fD9/crb6QccauKrMggNIYTxy7h4lUB2ca9MRIaDa1oAhc6STk2+r/Y2wulRosHjhXMzpuNj3hWf+qUWdVxObSACfJZ7o3sd9Oo1uaWk6fFP7e6N1atRwJgA9Xs4qChFS57fUtcnp5bmv2ZiGksI0JcwyIPWFvFObeo+kpN3ktLT7Q0+KpaWDOFwb4cT6OHtJ3EEEDlK0GFxIq05b6r4qM77kdzsw7lZEzydSs4xtGiWvI3yoT2rW9MMFlxDrWN/es7UpLVBjyFVVJSA9SsTT5qIWLQkY2IqOlE2okuak2UiI45yRmSCiDoSoGxbqknwHJAuTSWCpERWZGkokwNLT0HILXdCWBzazSYnLfuKyVMWHILR9FnR6Q+z8Vs8SdcNL27or4H9de/YtNq9F3nR78p3sdHkq9mxKgqSJAmQ0n91oaW2i3l2pilt8B5fVBjRkAx2yB3LzyltSO5o3sa2zsOq+rSIcRSyDq6jPBF+8A8l1LY2DFKjTY3QNHeTcn3krGM2y2pTBA1cQBB3ifh4reYVsMYDqGgHnC04eZkz2hcJJFktCFoozHE/pIpFmIrugyesDugttCR0Zx4GDp7+qQ7m0kfBaH6U8PLralke75K530d2iKTjRqWa49U7gTaDzXPnC1JLmmbcU6ab6o3Wzdo+jOctmdDuaOSl7U2nmqB7QQIAdwkbxwCqa2xBlBZffYnwEq1wmxwady4OF/Wd5EwqkrVI0zcV8TI/TbG/+3yNXVKbOYLp/wCqndEKJFAFzg0NMtndrPd2cVjvpGxvVoUWeqwl54FwEN9wLv1KLXx7nsplj7CJpnTNGsjj+6ucbimYm92jS9NclRwcwzulY+ph1qmPNShcRYHd75WexzYSjJ3ubFFaCnxOHIVVUZBWop08wVRtHDwTHktcMl7GLJjrcqKijlSnlMvV6MrQ1mSSUotRFiBDZSSUvKUYCZEUzREloIA01HQcgr3o871xy+KoqWg5BWeynxJHYtniKvhpe3dEOBdZ179i7rUiR1Ym/Ke1IwVN5MGnm4gFrvAuaUvD4oK0wIovN9V57FfVHeb2uydsh8PpmqzIxrg6JDnGJuQNOUn4Lo9KqHNDmkEG4I0XJto7QaKoY31WgDvOvwVlsjpA+iYBBaTdp0voew7lBcY8WVqS+E5WbL8ddDpJKS56psNtwVQYaQRE3B14J2njQbSuljyRyR1RdoUd1Zm+n9MuDHxYEt+In3LjvSXB5XujT1mnsNwu/bRa2qwseJB1HK4I7Vxzpxh20X5MxIDSRYSJ/Ce8qqUXHJqXUvTTjQvYm2XZGjNIgBaP/V3NZc2hc92M+B2DyVxisSSyO5Z5wqVI0wlqjbKTbuLNWrO6YHLetJsTYwdSY68kBZInrDkeK6b0cAdQZ7I/b4Fa4RVaTK5O2yVgcFFIjUAmLRwWd2ng1uWUgGQO1ZXaFpHaqcsdFUauHm2mihoMgpvGYaQVL3pxzZVOvey3T0MjicGozsMVqa2HUSrhrLTHKZJ4DO/VUr6srZ9NI9GrPMK/KKo4ZNvoK2NNAYNztAmsgPEUgYUFo6XR95vCCn5iKvKYVLQcgrDZwMOI0ET4wq+loOQ8le9HaZOeIPqyDvBlb/EpaeFk/TujDw89GRSHqTG6ukW3LN4zbNR1R4pPc1jTlga6XM6/4V/t6m5tMxOU25dn8rK7LwxLKzx+GPeuFhcXHUdPNluKcWXex6hcXB7oPV9HPEDrSe0/FWtesWnmJ79/iqN12sPFjfJTvSTTHYfMLNkhcrMLNr0S2s2HZzEuDZ3TE92q0ddkGRzB4/N1zXoViWu9MxxsXNcJ5EfBbfAV3MbkJD2br9Ztt3ELo8PDTBRRfDaJZnEZhPcVyrp5swsqZ5cQ4zJM9sLowrDMY0N01j8GyqIe0OEzB7CFbKFlikcvw2BexoJa643NLhoDeNLEKywmzqtYgNpuA3ueC1o7yt1So5dPm38KQ0qt4E3bZYs7SpGA2z0Me1gfScXuF3N0n2Lo+jOFxYIbDmMGudv/ABldAy/Ph+yPL8/PerdKXIqtiQ4NAnhCzu16MOPar7GVMpYTpnDbCbusPEj3JnauEzNneo5oaoluDJpkYyqEtoT2JoJsMXPaOkRqo+bKM4SFPfTTJppWJxKqqy6VQwjnmGhWuD2S6s6wtxW72L0ebTAsro2zNOomS2d0Um7vJaHC9HmNGi1TMMBuROoq5QKHNsof9OaNyCuHUOxBS0kLOG0jYcgrHZOJLHGDEx8VXUdByHkrzo/gvSCp/bkMGIM5xE7iup4m4rhJOXLbujkwfxDe0NrGpLYGUAwTMmAZKh9Hqc4fEAfnP/BseRSts4B7D1GOO6ACTJmJHcpPRfZ9WiKvpm5Q/K5om9swdI3H1V5uThHDcftRrteX7katTgAcGgeCRUfFN/Ip/GG/NR67ZbB0NlKO9EVvsK6D1D6Zw1lt/f8Ayuo4RgI08PntXNejODFPEam7T7pC6bggT8810Ibo0xVcxjFuDX0xe5LZtGkwT3eakRZMbXacoPBzT3afFP0zI+e1X1sLqHl+fnmlNpox8+CXKiSEFqL5+fFOFybLkA2Q9qHqgjc5p9xBVnSEiJVVtN4yGTFteHarTCvbbrKTWxFMp9t7KiXATx8L+Kz9SlC6Q2mHCJn5/hYfadGHuA0Dj5rDxGOt0buHyavhZWFikbP2WaruzensDgzUcGjvW82Xs0MaAAqMONydl2XLoVdSPsvZLabRAVqKaeaxLyreo0YHK9yP6NKFBSWtS06FZDNFBPuQRQWebqPqjkPJXvR6oW+kPsf9lRUdByHkrvYQltXkz/st/ilfhJX9u6OTDmaR1UxuI7QCqh+NNSpVaNKYYJ4udJcO4BvvVhgzmYL6WVRgj9piiNPTBv6abZ8SV47HFLV9v5LSDXHvlR8S67Bxk+4fypTmy6FWbQq/aa+qI7zc/BdHErki6H5kW+zqgGJYOLD77H4LqOyqXUB7FwqrtIiox4N2mR3bvgu59Gq4q4drweo5ocN1iJuVvhGkaZNWDaNIZXAmLEW1VfgMUHMBG8K1xLmXhubkLfqdAVE9jWyWgtuera2mkblelsQkywdXSHYpU1XGxuPzP7Jh2McdBCegjrLp2LSDilSZnnen6WGcdXfMx+xT0iciwqN9J6x6up7RqVdYCqMoy03RugtHKxNlAwGABsLnw7++R3rUYTBho3k9v7KLZKP1GWYgAdZrhxPVP/FZDatH7V7ReXSO0OuPNbavhrWt86jgVSYLB56z3njA4WEecqnNFSSLcMnGVjuwNl5BJFzqtC0JNNkBLRGKiqJSk5O2EEYRwjCkRFBEXInOTRegKFko00XokAedKOg5DyWi6K083peTP+6z1DQch5LQ9F64Z6WeDPDOtniqf4OdfbujkR5lvTZkzcCJ7wqDZH3RcdXPqPP+5xjwhW1XGZyeSrtkFrqJAcZb1QBGoJsd4tBXlIRai9X1X+y9DNMXJPP3LLY6sSSfzS736LT7U6lJ3F8NH+7XwBWPxdXrHssO7+V0eFVtsuxq3ZHruXavo6xbX4ai0XAYGxuDhZ1uM79wC4fVctX9H3Sn6tVDKlqbnWd+RxtJ7D4Leti09BjCiL+FlX4vZd8wv2G+8Gx7lZYGvmYD2KT6OU7JV0OcY2u0GMtxYyN8f5UKo+b81v8AaewadUzGV35h8RvWSx2wKrCcsVBOrddeCnrRDQU1StBtonaBzkAG5tHNWp6PFjQ+rJJ0Y0SSeBP7K92Fs25eaLaZHqyDm7gTa29VvNHVSJrC6tj/AEd2W6myX+s7dwHD4q7AhIpEgwb9v+E/CLsKrYZqCU1hsIGCBopeVCEEkqEAI4SwEcIGNpJKWU08pAIe5Ml6W9yjvckMWaiCiOejSGcHoGw5BW2xKWYvBtZvxVTQ0HIKXg8F6V13Oa1tyGmM3CT3FdPxBXwsunLujkRW5PxjXS5lO5Op3DmdyrsIaWGqN+1zVC4Co1t2Bm/N2jWVO2nUhuVtidAPNx+ZWfxtIMEDV2p3ledxw1Rp9S5E7E404moXizGDKwHSTq487LNYjDva6HAg8dx7Qd4WkGELKTGgXcczt0DdJV3srZXpQA8ZhutYHiCtOFaV8K2NGOKowVHAOcYAJPACVdYPohUcJd1ezU/wuq7K6MNaOq0DuV7h9ggbldbLdJjuhe0sRgwKTwalHQA3cz2Tw7F1DCYltRoc0yD83VfS2M3gp+GwYZpZNWSpD1ecpjXT+VHpYXipoCUGocbBOiMKUJbaaehHCaQNjQYlQlwgmIRCEJRRIAJE5KSHlAxp5TDynHpl5SGNPcolWonqpURxURiHOQQIQTEcQo6DkPJW2xcHVqF4pNLoDc0RIBmLHXehT6OYgNaRTDhlB6r28OBIK1f0eYKrTfXz03tlrIlpixdoVt4nicGXh5KE4vlyafVfc5uLHqyJMqKPRTEn/wAZvvcWj33UjDfR7Uc4PqPZO5vWLRzjXwW/fi47Oadw2IDjp4riw2Z0lw0I7mWwX0dNLg6rWc/sDQ0dy1+z+jtKmBlCtKDLKRC1xiDoj08OAngxGlAKwiEAjyo0aAChGjQQIJBAoIACJGiQARRFAokDCJSHlKcmy08CgY04pioVJNFx3JJwTjvASHZW1nKMVdDZY3knlAT9PZ9MfhnnJRQtSM5lQWrawDQRysgmLUc6wH3bPYb5Bafor61Tk3zKzWA+7Z7DfILS9FfWqcm+ZXjfDvnY+r7Mzx5l3iq1NuUVCBmcGtzaFxIAbOkkkADemX+hFRtM+jFRwLmtgZi0QC6OAJAntVR0sqB7XtF3UGDE5R6xqU3tcwN4mGVLf3t4qA/HOZi6tSPtHUqNJpLXODDUqVXPBDbkMYynYavdEjMvbLHasm5tM1+QBHlWGdtCtUDXzWJZmrN9JTDGNNR/ocOakMAhrA97gAT1+yVJ9JivtXmvVy0qbS1rabMz6ziajacPbLgGOptm05hZpBk8sNZrK9RrGlzyGtAkk6AKONq0Jj0rJDg09YWcQCAeBgg8rrLYHEYg1GUq1Wo7rhlU+jHoy3DsBrEOLNHVHBpNpyEiLNU/A46m2jiatQFwq4qqMgaXFwBFKmCI9UsptdJtBlGig1l9T2hRcx1RtVhY2czw9uVsXOY6DUe9P06jTIBBIMEA6HgeCy2IwDaopT9o7EYplWq/K4Na2i3MQA4AhsUWU5IBOcnetaFGSSGm2IqvDQXHQa7/AA3pkY2noXZTwd1TYAmx7CE7ih1HdXNb1TYHsJ3KuLGz/wDHdob2mTA43sNVW9XQHfQsaVVrrtII7DO6fiEqFDo1C0ANouDeFrXjyulOxjgY9E89tvngpK+o7JUIQoxxbrfZP0k6WvEa6o24t39N/OyAskQhCitxbrTScLAnSx4dvcgMY7+k/wAPgUBZKQUU4t26k8WOumltJ3ovrbpvSdEA2uZMSIMaSfcgCWiUUYp39N0X11sAdNNSRruRHGn+lU9wj3ygZMRpqhUzCcpbfQ2POE6ECCKCBRoA5xgPu2ew3yC03RX1qnJvmVmcB92z2G+QWm6K+tU5DzK8b4d87H1fZlUeZo0SNBeyLRJSSlFEUAQto1HZHtbmaSwhjwHODXEEAkNlwg3071Bc1wFRrarzmp5Wl3pi9pJe4uEN/vAB1AYNVdIwnYUVNKs/0mZoqvGUjIQ5jcxdmmamWwFt+6AN87AUXNDi8iXOzZWzkYIAytJ10kmBJcbBSUaLChNVkgiSO0apg4U/1H7t/DinMWJY7rZeqetw7VAdScLCs1oiIG47gJM2+PYFBya6CbHTgHxas+YAE6W4hLqYIkkmo/fYRAkgx4JhzHzP1gRJt1dDGUT8U2GOkD6wNBPqgkjKXHvCWt/2v9hX9iY7BEiC9x74McJHzcpIwJ/qPm5mRvju3Dx4pWDeGth1RrjmJnMPxGQInt0T3p2/mbbW4+d496muRIa+rH+o7fzuQde7xKQMI7+q/wAFINdsTmb7wifiGCSXC2twez4hADH1N1vtXyOV9bkHn4BGcI6PvX6ydNLW7NPEp36w3Nlm9xF9xg+Nk8gCLQwzmuk1HOF+qYjs7wpKCCAAEaIIwgAII0EAc3wH3bPYb5Babor61T2R5lZnA/ds9hvkFpeivrP9kea8b4d87H1fZlUeZpESNEV7ItCKSlFIKAAlApCNAxaNNMdqnAgQVbLlOaMouZ0gXuowp0TeGd4AOu8HtHgncWOo7ql1oygwTPA7uarTTpuN6VUyNTJmdZvrACi9XQTsm/V6P5ae78u/Tz8UhlOg4yAwmGgaafhA9w9wUL0FEkk06us3aQAYEgX35UbqdIEj0VQkEDRxEMMAgzfj7+1K5/Rf5Fb+hYNwlIiQ1pBm4jeC0+BI70o4NhMljZ5b/kn3lRMBUDAGBtQguIzEDUxrG6+vYnm7QH5Kg/2dgPxHyCpq63JIc+o0/wAg+f8AA9wQ+pU79QXkHkTJ8QD3JDMeD+CoLTdu79+zVD/UB+Sp+m2k+Q99tUAPNwzRcC/HU3Mm/O6cUSrtAAkZHmP7THcd6DdoA6Mf3thAEtBRKmPA/BU4jq63v8lKw2MDyQA4RvIgakGDzCAJKMIkoIGEjQKCAObYH7tnsN8gtL0W9Z/sjzWbwQ+zZ7DfILR9F2y5/sjzXjPDvnI+r7MojzNGXDikeln5ullg70JA1geC9luXgSKjwBJMBAYhh0c094VRjK7n1wxsQwZv92qU5aVY4qyS6q6pOR2WN0dY950Qw1Fx/EZ3gynInrix/EEtz7Zh3qjzN9/+X1/kcWxdI37U8CoeAJcXO3E2U1aSN2FVBIOUwdx1juTDaFSDNW9oPo2iONt6khGCgREOHq/1f/zb88Ek0KtvtefUFzmk77WgKcihMCAzDVRH206TNMXiZ375RjD1P6v/ANAdO9ToRJAQ/QVY+9Eyf/GCL6QM25OYai9p61TOOGQDhvnn71JROcACTuugAQgodPHty5nWEuyncWgZwRx6t+4pw45lr65osb5fWjlCdASIRKN9fp362kzrudlPuKV9cZJGa4IBbeZcYaI7UAPowm/TD5BSqdQHRR1LkOhZQRFGmBznBjqM9lvkFe9H6uUvP9onlKo8J6jPZb5BXvRynmc8f2ifevF8B85H1fZlEOZeVMS7KSADaQQfgo+EfmaC4jNrr4EcO1WTKAAAiwRfVWRGURwiV7BxbjVmjayFUosuS0R+IRdp4jsVdgKJc97qfViwdx7Cr36o3h4nThqltpgCAI5JwUo83sKluVlOlWDp6h43InwT9PBm+Y2OrW2HKdT4KbCMBS0xu0hb/UQ1sWCOEqEExhIIwjhACUaBCAQAESNBABIiEpBAim2fs9zGPomHU2PilmLvui0HKY1LSSB2QpBwRMEtZofxPiXHre/edZ71YQjhSbsKK52DJEFlMgkkyXG+YmwI4OPeSj+qmZyMJkGSXTYgi+u4e4KfCEJWFEQMfwbGmrja/wDFk9QB/EAOESbd6dhBKkMJBGgmB//Z"/>
          <p:cNvSpPr>
            <a:spLocks noChangeAspect="1" noChangeArrowheads="1"/>
          </p:cNvSpPr>
          <p:nvPr/>
        </p:nvSpPr>
        <p:spPr bwMode="auto">
          <a:xfrm>
            <a:off x="155575" y="-1919288"/>
            <a:ext cx="3076575" cy="4010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6" name="AutoShape 8" descr="data:image/jpeg;base64,/9j/4AAQSkZJRgABAQAAAQABAAD/2wCEAAkGBxQTEhQUEhQVFRUXFBYUFBUVFBQUFBgUFRcXFxQVFBQYHCggGBwlHBUVITEiJSkrLi4uFx8zODMsNygtLiwBCgoKDg0OGxAQGiwkICQsLCwsLCwsLCwsLCwsMiwsLCwsLCwsLCwsLCwsLCwsLCwsLCwsLCwsLCwsLCwsLCwsLP/AABEIAQAAxQMBIgACEQEDEQH/xAAcAAAABwEBAAAAAAAAAAAAAAAAAQIDBAUGBwj/xABCEAABAwIDBAYGCQMEAQUAAAABAAIRAyEEEjEFQVFxBiJhgaGxEzJykcHwBxQjM0JSktHhU2LxFYKywkMWJTSio//EABoBAAIDAQEAAAAAAAAAAAAAAAABAgMEBQb/xAAwEQACAgECBAQEBQUAAAAAAAAAAQIRAxIhBDFBsQUTcYEiNFFhFDIzodEkUpHB8P/aAAwDAQACEQMRAD8AwLNByC6d9EVJrqeIzNB+0ZEgH8J4rmVMWHILqH0R/d4j22f8SujxSXlP2MuD85vqWEZ+Rv6R+yUcKyfUb+kfsnGFOBck3jLcGz8jf0j9kBhKf5G/pH7J8oAIAj/VWfkb+kI/qjPyN/SP2ToCUEwGfqzPyt/SEoYVn5W/pCWjqVQ0SUWA1VwrI9VvuCjMoNDvVb7glVtogDTxUY40AAugXgX3/BR1pvYeliNo4VpDuq33Bc42sy5Fh3LptSoHAxwXMellbJUKrnuTijIY6nBsodQx8lTsTWBVfWqTpCktwkGyuDw9yj4i+iAKD1JbEKREcCiaYT7gPkKO8qV2IfJEaBRKhS/SpsuQkREPRU6zxYOeBwDnAe4FLdokNapWxOiywG2cRSn0dVwzRMnNpMetMalBQJQQIv6eg5BXuwdo1aTXim8tBcCcpLdAdSLqhpiw5K12Lsx9d2Vri1ts0aknQTu3ro8ftw79u5RwivKl6lt/6nxDXWrVXc3wP5Vrs36Q6zSBULHjtN+8x+6j47oi5lPMIPIme6LrJ4vZtUuy5Se6fcYC4cJrkzpzxPmjvux9rsxDA9neN4VguJ9BcXXwdX7QOFF0NcTMCfVPvC7TTfIBV0ZWUtUOQgESUpkRDiACTYDVZjGbZDnEz1RpOltSpPS7H5KeQGC/X2f8+S5ptfaRLm0WHhMa8h871h4jK3LRHpzNGLGq1M1mI2q+s7LQ3HrPImD+UdvlCc2g002M9JVLnFwOXdI1I3gJrB124ek0QJAiO3h88Ey+Kkuf6x3/ALKmOWk6LfLtmkwzjE+8fH51WR6ZYEOJK0Ww8R1YdqwkT+amT8PgqjpmzKw9mnI6K/U3C0Qgl5lM5RVdBItZRSyT+ycxE5j/AAmCSFpiVZI0yWKNt6iV3QiNc/MpkvnVTSK2x5r54JtzEnNCWHAooCLUYkEFPPj5CbLlIgNyhKVKCYggggQgmI0VLQclreg9QAVQd5b8Vk6eg5BabodRJNQ8MvxW3xJ/00vbuivgP1179jYV8W6LJzZIaZLmzv0UUY+iyxMu7Lp3Z+3aWeJbwI0K87B7ptnbnyaSL7H4elUpuY5tntLTbcd/dr3K02AHfVqQf6wYGu7S3qk+CqKuOpxqL8TCu9kvBpNLSCL3HMytqlbMM1sTShKTCBKsKjn30hYvLW5Uwe6/xWE2VWAJrP4y2fD9/crb6QccauKrMggNIYTxy7h4lUB2ca9MRIaDa1oAhc6STk2+r/Y2wulRosHjhXMzpuNj3hWf+qUWdVxObSACfJZ7o3sd9Oo1uaWk6fFP7e6N1atRwJgA9Xs4qChFS57fUtcnp5bmv2ZiGksI0JcwyIPWFvFObeo+kpN3ktLT7Q0+KpaWDOFwb4cT6OHtJ3EEEDlK0GFxIq05b6r4qM77kdzsw7lZEzydSs4xtGiWvI3yoT2rW9MMFlxDrWN/es7UpLVBjyFVVJSA9SsTT5qIWLQkY2IqOlE2okuak2UiI45yRmSCiDoSoGxbqknwHJAuTSWCpERWZGkokwNLT0HILXdCWBzazSYnLfuKyVMWHILR9FnR6Q+z8Vs8SdcNL27or4H9de/YtNq9F3nR78p3sdHkq9mxKgqSJAmQ0n91oaW2i3l2pilt8B5fVBjRkAx2yB3LzyltSO5o3sa2zsOq+rSIcRSyDq6jPBF+8A8l1LY2DFKjTY3QNHeTcn3krGM2y2pTBA1cQBB3ifh4reYVsMYDqGgHnC04eZkz2hcJJFktCFoozHE/pIpFmIrugyesDugttCR0Zx4GDp7+qQ7m0kfBaH6U8PLralke75K530d2iKTjRqWa49U7gTaDzXPnC1JLmmbcU6ab6o3Wzdo+jOctmdDuaOSl7U2nmqB7QQIAdwkbxwCqa2xBlBZffYnwEq1wmxwady4OF/Wd5EwqkrVI0zcV8TI/TbG/+3yNXVKbOYLp/wCqndEKJFAFzg0NMtndrPd2cVjvpGxvVoUWeqwl54FwEN9wLv1KLXx7nsplj7CJpnTNGsjj+6ucbimYm92jS9NclRwcwzulY+ph1qmPNShcRYHd75WexzYSjJ3ubFFaCnxOHIVVUZBWop08wVRtHDwTHktcMl7GLJjrcqKijlSnlMvV6MrQ1mSSUotRFiBDZSSUvKUYCZEUzREloIA01HQcgr3o871xy+KoqWg5BWeynxJHYtniKvhpe3dEOBdZ179i7rUiR1Ym/Ke1IwVN5MGnm4gFrvAuaUvD4oK0wIovN9V57FfVHeb2uydsh8PpmqzIxrg6JDnGJuQNOUn4Lo9KqHNDmkEG4I0XJto7QaKoY31WgDvOvwVlsjpA+iYBBaTdp0voew7lBcY8WVqS+E5WbL8ddDpJKS56psNtwVQYaQRE3B14J2njQbSuljyRyR1RdoUd1Zm+n9MuDHxYEt+In3LjvSXB5XujT1mnsNwu/bRa2qwseJB1HK4I7Vxzpxh20X5MxIDSRYSJ/Ce8qqUXHJqXUvTTjQvYm2XZGjNIgBaP/V3NZc2hc92M+B2DyVxisSSyO5Z5wqVI0wlqjbKTbuLNWrO6YHLetJsTYwdSY68kBZInrDkeK6b0cAdQZ7I/b4Fa4RVaTK5O2yVgcFFIjUAmLRwWd2ng1uWUgGQO1ZXaFpHaqcsdFUauHm2mihoMgpvGYaQVL3pxzZVOvey3T0MjicGozsMVqa2HUSrhrLTHKZJ4DO/VUr6srZ9NI9GrPMK/KKo4ZNvoK2NNAYNztAmsgPEUgYUFo6XR95vCCn5iKvKYVLQcgrDZwMOI0ET4wq+loOQ8le9HaZOeIPqyDvBlb/EpaeFk/TujDw89GRSHqTG6ukW3LN4zbNR1R4pPc1jTlga6XM6/4V/t6m5tMxOU25dn8rK7LwxLKzx+GPeuFhcXHUdPNluKcWXex6hcXB7oPV9HPEDrSe0/FWtesWnmJ79/iqN12sPFjfJTvSTTHYfMLNkhcrMLNr0S2s2HZzEuDZ3TE92q0ddkGRzB4/N1zXoViWu9MxxsXNcJ5EfBbfAV3MbkJD2br9Ztt3ELo8PDTBRRfDaJZnEZhPcVyrp5swsqZ5cQ4zJM9sLowrDMY0N01j8GyqIe0OEzB7CFbKFlikcvw2BexoJa643NLhoDeNLEKywmzqtYgNpuA3ueC1o7yt1So5dPm38KQ0qt4E3bZYs7SpGA2z0Me1gfScXuF3N0n2Lo+jOFxYIbDmMGudv/ABldAy/Ph+yPL8/PerdKXIqtiQ4NAnhCzu16MOPar7GVMpYTpnDbCbusPEj3JnauEzNneo5oaoluDJpkYyqEtoT2JoJsMXPaOkRqo+bKM4SFPfTTJppWJxKqqy6VQwjnmGhWuD2S6s6wtxW72L0ebTAsro2zNOomS2d0Um7vJaHC9HmNGi1TMMBuROoq5QKHNsof9OaNyCuHUOxBS0kLOG0jYcgrHZOJLHGDEx8VXUdByHkrzo/gvSCp/bkMGIM5xE7iup4m4rhJOXLbujkwfxDe0NrGpLYGUAwTMmAZKh9Hqc4fEAfnP/BseRSts4B7D1GOO6ACTJmJHcpPRfZ9WiKvpm5Q/K5om9swdI3H1V5uThHDcftRrteX7katTgAcGgeCRUfFN/Ip/GG/NR67ZbB0NlKO9EVvsK6D1D6Zw1lt/f8Ayuo4RgI08PntXNejODFPEam7T7pC6bggT8810Ibo0xVcxjFuDX0xe5LZtGkwT3eakRZMbXacoPBzT3afFP0zI+e1X1sLqHl+fnmlNpox8+CXKiSEFqL5+fFOFybLkA2Q9qHqgjc5p9xBVnSEiJVVtN4yGTFteHarTCvbbrKTWxFMp9t7KiXATx8L+Kz9SlC6Q2mHCJn5/hYfadGHuA0Dj5rDxGOt0buHyavhZWFikbP2WaruzensDgzUcGjvW82Xs0MaAAqMONydl2XLoVdSPsvZLabRAVqKaeaxLyreo0YHK9yP6NKFBSWtS06FZDNFBPuQRQWebqPqjkPJXvR6oW+kPsf9lRUdByHkrvYQltXkz/st/ilfhJX9u6OTDmaR1UxuI7QCqh+NNSpVaNKYYJ4udJcO4BvvVhgzmYL6WVRgj9piiNPTBv6abZ8SV47HFLV9v5LSDXHvlR8S67Bxk+4fypTmy6FWbQq/aa+qI7zc/BdHErki6H5kW+zqgGJYOLD77H4LqOyqXUB7FwqrtIiox4N2mR3bvgu59Gq4q4drweo5ocN1iJuVvhGkaZNWDaNIZXAmLEW1VfgMUHMBG8K1xLmXhubkLfqdAVE9jWyWgtuera2mkblelsQkywdXSHYpU1XGxuPzP7Jh2McdBCegjrLp2LSDilSZnnen6WGcdXfMx+xT0iciwqN9J6x6up7RqVdYCqMoy03RugtHKxNlAwGABsLnw7++R3rUYTBho3k9v7KLZKP1GWYgAdZrhxPVP/FZDatH7V7ReXSO0OuPNbavhrWt86jgVSYLB56z3njA4WEecqnNFSSLcMnGVjuwNl5BJFzqtC0JNNkBLRGKiqJSk5O2EEYRwjCkRFBEXInOTRegKFko00XokAedKOg5DyWi6K083peTP+6z1DQch5LQ9F64Z6WeDPDOtniqf4OdfbujkR5lvTZkzcCJ7wqDZH3RcdXPqPP+5xjwhW1XGZyeSrtkFrqJAcZb1QBGoJsd4tBXlIRai9X1X+y9DNMXJPP3LLY6sSSfzS736LT7U6lJ3F8NH+7XwBWPxdXrHssO7+V0eFVtsuxq3ZHruXavo6xbX4ai0XAYGxuDhZ1uM79wC4fVctX9H3Sn6tVDKlqbnWd+RxtJ7D4Leti09BjCiL+FlX4vZd8wv2G+8Gx7lZYGvmYD2KT6OU7JV0OcY2u0GMtxYyN8f5UKo+b81v8AaewadUzGV35h8RvWSx2wKrCcsVBOrddeCnrRDQU1StBtonaBzkAG5tHNWp6PFjQ+rJJ0Y0SSeBP7K92Fs25eaLaZHqyDm7gTa29VvNHVSJrC6tj/AEd2W6myX+s7dwHD4q7AhIpEgwb9v+E/CLsKrYZqCU1hsIGCBopeVCEEkqEAI4SwEcIGNpJKWU08pAIe5Ml6W9yjvckMWaiCiOejSGcHoGw5BW2xKWYvBtZvxVTQ0HIKXg8F6V13Oa1tyGmM3CT3FdPxBXwsunLujkRW5PxjXS5lO5Op3DmdyrsIaWGqN+1zVC4Co1t2Bm/N2jWVO2nUhuVtidAPNx+ZWfxtIMEDV2p3ledxw1Rp9S5E7E404moXizGDKwHSTq487LNYjDva6HAg8dx7Qd4WkGELKTGgXcczt0DdJV3srZXpQA8ZhutYHiCtOFaV8K2NGOKowVHAOcYAJPACVdYPohUcJd1ezU/wuq7K6MNaOq0DuV7h9ggbldbLdJjuhe0sRgwKTwalHQA3cz2Tw7F1DCYltRoc0yD83VfS2M3gp+GwYZpZNWSpD1ecpjXT+VHpYXipoCUGocbBOiMKUJbaaehHCaQNjQYlQlwgmIRCEJRRIAJE5KSHlAxp5TDynHpl5SGNPcolWonqpURxURiHOQQIQTEcQo6DkPJW2xcHVqF4pNLoDc0RIBmLHXehT6OYgNaRTDhlB6r28OBIK1f0eYKrTfXz03tlrIlpixdoVt4nicGXh5KE4vlyafVfc5uLHqyJMqKPRTEn/wAZvvcWj33UjDfR7Uc4PqPZO5vWLRzjXwW/fi47Oadw2IDjp4riw2Z0lw0I7mWwX0dNLg6rWc/sDQ0dy1+z+jtKmBlCtKDLKRC1xiDoj08OAngxGlAKwiEAjyo0aAChGjQQIJBAoIACJGiQARRFAokDCJSHlKcmy08CgY04pioVJNFx3JJwTjvASHZW1nKMVdDZY3knlAT9PZ9MfhnnJRQtSM5lQWrawDQRysgmLUc6wH3bPYb5Bafor61Tk3zKzWA+7Z7DfILS9FfWqcm+ZXjfDvnY+r7Mzx5l3iq1NuUVCBmcGtzaFxIAbOkkkADemX+hFRtM+jFRwLmtgZi0QC6OAJAntVR0sqB7XtF3UGDE5R6xqU3tcwN4mGVLf3t4qA/HOZi6tSPtHUqNJpLXODDUqVXPBDbkMYynYavdEjMvbLHasm5tM1+QBHlWGdtCtUDXzWJZmrN9JTDGNNR/ocOakMAhrA97gAT1+yVJ9JivtXmvVy0qbS1rabMz6ziajacPbLgGOptm05hZpBk8sNZrK9RrGlzyGtAkk6AKONq0Jj0rJDg09YWcQCAeBgg8rrLYHEYg1GUq1Wo7rhlU+jHoy3DsBrEOLNHVHBpNpyEiLNU/A46m2jiatQFwq4qqMgaXFwBFKmCI9UsptdJtBlGig1l9T2hRcx1RtVhY2czw9uVsXOY6DUe9P06jTIBBIMEA6HgeCy2IwDaopT9o7EYplWq/K4Na2i3MQA4AhsUWU5IBOcnetaFGSSGm2IqvDQXHQa7/AA3pkY2noXZTwd1TYAmx7CE7ih1HdXNb1TYHsJ3KuLGz/wDHdob2mTA43sNVW9XQHfQsaVVrrtII7DO6fiEqFDo1C0ANouDeFrXjyulOxjgY9E89tvngpK+o7JUIQoxxbrfZP0k6WvEa6o24t39N/OyAskQhCitxbrTScLAnSx4dvcgMY7+k/wAPgUBZKQUU4t26k8WOumltJ3ovrbpvSdEA2uZMSIMaSfcgCWiUUYp39N0X11sAdNNSRruRHGn+lU9wj3ygZMRpqhUzCcpbfQ2POE6ECCKCBRoA5xgPu2ew3yC03RX1qnJvmVmcB92z2G+QWm6K+tU5DzK8b4d87H1fZlUeZo0SNBeyLRJSSlFEUAQto1HZHtbmaSwhjwHODXEEAkNlwg3071Bc1wFRrarzmp5Wl3pi9pJe4uEN/vAB1AYNVdIwnYUVNKs/0mZoqvGUjIQ5jcxdmmamWwFt+6AN87AUXNDi8iXOzZWzkYIAytJ10kmBJcbBSUaLChNVkgiSO0apg4U/1H7t/DinMWJY7rZeqetw7VAdScLCs1oiIG47gJM2+PYFBya6CbHTgHxas+YAE6W4hLqYIkkmo/fYRAkgx4JhzHzP1gRJt1dDGUT8U2GOkD6wNBPqgkjKXHvCWt/2v9hX9iY7BEiC9x74McJHzcpIwJ/qPm5mRvju3Dx4pWDeGth1RrjmJnMPxGQInt0T3p2/mbbW4+d496muRIa+rH+o7fzuQde7xKQMI7+q/wAFINdsTmb7wifiGCSXC2twez4hADH1N1vtXyOV9bkHn4BGcI6PvX6ydNLW7NPEp36w3Nlm9xF9xg+Nk8gCLQwzmuk1HOF+qYjs7wpKCCAAEaIIwgAII0EAc3wH3bPYb5Babor61T2R5lZnA/ds9hvkFpeivrP9kea8b4d87H1fZlUeZpESNEV7ItCKSlFIKAAlApCNAxaNNMdqnAgQVbLlOaMouZ0gXuowp0TeGd4AOu8HtHgncWOo7ql1oygwTPA7uarTTpuN6VUyNTJmdZvrACi9XQTsm/V6P5ae78u/Tz8UhlOg4yAwmGgaafhA9w9wUL0FEkk06us3aQAYEgX35UbqdIEj0VQkEDRxEMMAgzfj7+1K5/Rf5Fb+hYNwlIiQ1pBm4jeC0+BI70o4NhMljZ5b/kn3lRMBUDAGBtQguIzEDUxrG6+vYnm7QH5Kg/2dgPxHyCpq63JIc+o0/wAg+f8AA9wQ+pU79QXkHkTJ8QD3JDMeD+CoLTdu79+zVD/UB+Sp+m2k+Q99tUAPNwzRcC/HU3Mm/O6cUSrtAAkZHmP7THcd6DdoA6Mf3thAEtBRKmPA/BU4jq63v8lKw2MDyQA4RvIgakGDzCAJKMIkoIGEjQKCAObYH7tnsN8gtL0W9Z/sjzWbwQ+zZ7DfILR9F2y5/sjzXjPDvnI+r7MojzNGXDikeln5ullg70JA1geC9luXgSKjwBJMBAYhh0c094VRjK7n1wxsQwZv92qU5aVY4qyS6q6pOR2WN0dY950Qw1Fx/EZ3gynInrix/EEtz7Zh3qjzN9/+X1/kcWxdI37U8CoeAJcXO3E2U1aSN2FVBIOUwdx1juTDaFSDNW9oPo2iONt6khGCgREOHq/1f/zb88Ek0KtvtefUFzmk77WgKcihMCAzDVRH206TNMXiZ375RjD1P6v/ANAdO9ToRJAQ/QVY+9Eyf/GCL6QM25OYai9p61TOOGQDhvnn71JROcACTuugAQgodPHty5nWEuyncWgZwRx6t+4pw45lr65osb5fWjlCdASIRKN9fp362kzrudlPuKV9cZJGa4IBbeZcYaI7UAPowm/TD5BSqdQHRR1LkOhZQRFGmBznBjqM9lvkFe9H6uUvP9onlKo8J6jPZb5BXvRynmc8f2ifevF8B85H1fZlEOZeVMS7KSADaQQfgo+EfmaC4jNrr4EcO1WTKAAAiwRfVWRGURwiV7BxbjVmjayFUosuS0R+IRdp4jsVdgKJc97qfViwdx7Cr36o3h4nThqltpgCAI5JwUo83sKluVlOlWDp6h43InwT9PBm+Y2OrW2HKdT4KbCMBS0xu0hb/UQ1sWCOEqEExhIIwjhACUaBCAQAESNBABIiEpBAim2fs9zGPomHU2PilmLvui0HKY1LSSB2QpBwRMEtZofxPiXHre/edZ71YQjhSbsKK52DJEFlMgkkyXG+YmwI4OPeSj+qmZyMJkGSXTYgi+u4e4KfCEJWFEQMfwbGmrja/wDFk9QB/EAOESbd6dhBKkMJBGgmB//Z"/>
          <p:cNvSpPr>
            <a:spLocks noChangeAspect="1" noChangeArrowheads="1"/>
          </p:cNvSpPr>
          <p:nvPr/>
        </p:nvSpPr>
        <p:spPr bwMode="auto">
          <a:xfrm>
            <a:off x="155575" y="-1919288"/>
            <a:ext cx="3076575" cy="4010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8" name="AutoShape 10" descr="data:image/jpeg;base64,/9j/4AAQSkZJRgABAQAAAQABAAD/2wCEAAkGBxQTEhQUEhQVFRUXFBYUFBUVFBQUFBgUFRcXFxQVFBQYHCggGBwlHBUVITEiJSkrLi4uFx8zODMsNygtLiwBCgoKDg0OGxAQGiwkICQsLCwsLCwsLCwsLCwsMiwsLCwsLCwsLCwsLCwsLCwsLCwsLCwsLCwsLCwsLCwsLCwsLP/AABEIAQAAxQMBIgACEQEDEQH/xAAcAAAABwEBAAAAAAAAAAAAAAAAAQIDBAUGBwj/xABCEAABAwIDBAYGCQMEAQUAAAABAAIRAyEEEjEFQVFxBiJhgaGxEzJykcHwBxQjM0JSktHhU2LxFYKywkMWJTSio//EABoBAAIDAQEAAAAAAAAAAAAAAAABAgMEBQb/xAAwEQACAgECBAQEBQUAAAAAAAAAAQIRAxIhBDFBsQUTcYEiNFFhFDIzodEkUpHB8P/aAAwDAQACEQMRAD8AwLNByC6d9EVJrqeIzNB+0ZEgH8J4rmVMWHILqH0R/d4j22f8SujxSXlP2MuD85vqWEZ+Rv6R+yUcKyfUb+kfsnGFOBck3jLcGz8jf0j9kBhKf5G/pH7J8oAIAj/VWfkb+kI/qjPyN/SP2ToCUEwGfqzPyt/SEoYVn5W/pCWjqVQ0SUWA1VwrI9VvuCjMoNDvVb7glVtogDTxUY40AAugXgX3/BR1pvYeliNo4VpDuq33Bc42sy5Fh3LptSoHAxwXMellbJUKrnuTijIY6nBsodQx8lTsTWBVfWqTpCktwkGyuDw9yj4i+iAKD1JbEKREcCiaYT7gPkKO8qV2IfJEaBRKhS/SpsuQkREPRU6zxYOeBwDnAe4FLdokNapWxOiywG2cRSn0dVwzRMnNpMetMalBQJQQIv6eg5BXuwdo1aTXim8tBcCcpLdAdSLqhpiw5K12Lsx9d2Vri1ts0aknQTu3ro8ftw79u5RwivKl6lt/6nxDXWrVXc3wP5Vrs36Q6zSBULHjtN+8x+6j47oi5lPMIPIme6LrJ4vZtUuy5Se6fcYC4cJrkzpzxPmjvux9rsxDA9neN4VguJ9BcXXwdX7QOFF0NcTMCfVPvC7TTfIBV0ZWUtUOQgESUpkRDiACTYDVZjGbZDnEz1RpOltSpPS7H5KeQGC/X2f8+S5ptfaRLm0WHhMa8h871h4jK3LRHpzNGLGq1M1mI2q+s7LQ3HrPImD+UdvlCc2g002M9JVLnFwOXdI1I3gJrB124ek0QJAiO3h88Ey+Kkuf6x3/ALKmOWk6LfLtmkwzjE+8fH51WR6ZYEOJK0Ww8R1YdqwkT+amT8PgqjpmzKw9mnI6K/U3C0Qgl5lM5RVdBItZRSyT+ycxE5j/AAmCSFpiVZI0yWKNt6iV3QiNc/MpkvnVTSK2x5r54JtzEnNCWHAooCLUYkEFPPj5CbLlIgNyhKVKCYggggQgmI0VLQclreg9QAVQd5b8Vk6eg5BabodRJNQ8MvxW3xJ/00vbuivgP1179jYV8W6LJzZIaZLmzv0UUY+iyxMu7Lp3Z+3aWeJbwI0K87B7ptnbnyaSL7H4elUpuY5tntLTbcd/dr3K02AHfVqQf6wYGu7S3qk+CqKuOpxqL8TCu9kvBpNLSCL3HMytqlbMM1sTShKTCBKsKjn30hYvLW5Uwe6/xWE2VWAJrP4y2fD9/crb6QccauKrMggNIYTxy7h4lUB2ca9MRIaDa1oAhc6STk2+r/Y2wulRosHjhXMzpuNj3hWf+qUWdVxObSACfJZ7o3sd9Oo1uaWk6fFP7e6N1atRwJgA9Xs4qChFS57fUtcnp5bmv2ZiGksI0JcwyIPWFvFObeo+kpN3ktLT7Q0+KpaWDOFwb4cT6OHtJ3EEEDlK0GFxIq05b6r4qM77kdzsw7lZEzydSs4xtGiWvI3yoT2rW9MMFlxDrWN/es7UpLVBjyFVVJSA9SsTT5qIWLQkY2IqOlE2okuak2UiI45yRmSCiDoSoGxbqknwHJAuTSWCpERWZGkokwNLT0HILXdCWBzazSYnLfuKyVMWHILR9FnR6Q+z8Vs8SdcNL27or4H9de/YtNq9F3nR78p3sdHkq9mxKgqSJAmQ0n91oaW2i3l2pilt8B5fVBjRkAx2yB3LzyltSO5o3sa2zsOq+rSIcRSyDq6jPBF+8A8l1LY2DFKjTY3QNHeTcn3krGM2y2pTBA1cQBB3ifh4reYVsMYDqGgHnC04eZkz2hcJJFktCFoozHE/pIpFmIrugyesDugttCR0Zx4GDp7+qQ7m0kfBaH6U8PLralke75K530d2iKTjRqWa49U7gTaDzXPnC1JLmmbcU6ab6o3Wzdo+jOctmdDuaOSl7U2nmqB7QQIAdwkbxwCqa2xBlBZffYnwEq1wmxwady4OF/Wd5EwqkrVI0zcV8TI/TbG/+3yNXVKbOYLp/wCqndEKJFAFzg0NMtndrPd2cVjvpGxvVoUWeqwl54FwEN9wLv1KLXx7nsplj7CJpnTNGsjj+6ucbimYm92jS9NclRwcwzulY+ph1qmPNShcRYHd75WexzYSjJ3ubFFaCnxOHIVVUZBWop08wVRtHDwTHktcMl7GLJjrcqKijlSnlMvV6MrQ1mSSUotRFiBDZSSUvKUYCZEUzREloIA01HQcgr3o871xy+KoqWg5BWeynxJHYtniKvhpe3dEOBdZ179i7rUiR1Ym/Ke1IwVN5MGnm4gFrvAuaUvD4oK0wIovN9V57FfVHeb2uydsh8PpmqzIxrg6JDnGJuQNOUn4Lo9KqHNDmkEG4I0XJto7QaKoY31WgDvOvwVlsjpA+iYBBaTdp0voew7lBcY8WVqS+E5WbL8ddDpJKS56psNtwVQYaQRE3B14J2njQbSuljyRyR1RdoUd1Zm+n9MuDHxYEt+In3LjvSXB5XujT1mnsNwu/bRa2qwseJB1HK4I7Vxzpxh20X5MxIDSRYSJ/Ce8qqUXHJqXUvTTjQvYm2XZGjNIgBaP/V3NZc2hc92M+B2DyVxisSSyO5Z5wqVI0wlqjbKTbuLNWrO6YHLetJsTYwdSY68kBZInrDkeK6b0cAdQZ7I/b4Fa4RVaTK5O2yVgcFFIjUAmLRwWd2ng1uWUgGQO1ZXaFpHaqcsdFUauHm2mihoMgpvGYaQVL3pxzZVOvey3T0MjicGozsMVqa2HUSrhrLTHKZJ4DO/VUr6srZ9NI9GrPMK/KKo4ZNvoK2NNAYNztAmsgPEUgYUFo6XR95vCCn5iKvKYVLQcgrDZwMOI0ET4wq+loOQ8le9HaZOeIPqyDvBlb/EpaeFk/TujDw89GRSHqTG6ukW3LN4zbNR1R4pPc1jTlga6XM6/4V/t6m5tMxOU25dn8rK7LwxLKzx+GPeuFhcXHUdPNluKcWXex6hcXB7oPV9HPEDrSe0/FWtesWnmJ79/iqN12sPFjfJTvSTTHYfMLNkhcrMLNr0S2s2HZzEuDZ3TE92q0ddkGRzB4/N1zXoViWu9MxxsXNcJ5EfBbfAV3MbkJD2br9Ztt3ELo8PDTBRRfDaJZnEZhPcVyrp5swsqZ5cQ4zJM9sLowrDMY0N01j8GyqIe0OEzB7CFbKFlikcvw2BexoJa643NLhoDeNLEKywmzqtYgNpuA3ueC1o7yt1So5dPm38KQ0qt4E3bZYs7SpGA2z0Me1gfScXuF3N0n2Lo+jOFxYIbDmMGudv/ABldAy/Ph+yPL8/PerdKXIqtiQ4NAnhCzu16MOPar7GVMpYTpnDbCbusPEj3JnauEzNneo5oaoluDJpkYyqEtoT2JoJsMXPaOkRqo+bKM4SFPfTTJppWJxKqqy6VQwjnmGhWuD2S6s6wtxW72L0ebTAsro2zNOomS2d0Um7vJaHC9HmNGi1TMMBuROoq5QKHNsof9OaNyCuHUOxBS0kLOG0jYcgrHZOJLHGDEx8VXUdByHkrzo/gvSCp/bkMGIM5xE7iup4m4rhJOXLbujkwfxDe0NrGpLYGUAwTMmAZKh9Hqc4fEAfnP/BseRSts4B7D1GOO6ACTJmJHcpPRfZ9WiKvpm5Q/K5om9swdI3H1V5uThHDcftRrteX7katTgAcGgeCRUfFN/Ip/GG/NR67ZbB0NlKO9EVvsK6D1D6Zw1lt/f8Ayuo4RgI08PntXNejODFPEam7T7pC6bggT8810Ibo0xVcxjFuDX0xe5LZtGkwT3eakRZMbXacoPBzT3afFP0zI+e1X1sLqHl+fnmlNpox8+CXKiSEFqL5+fFOFybLkA2Q9qHqgjc5p9xBVnSEiJVVtN4yGTFteHarTCvbbrKTWxFMp9t7KiXATx8L+Kz9SlC6Q2mHCJn5/hYfadGHuA0Dj5rDxGOt0buHyavhZWFikbP2WaruzensDgzUcGjvW82Xs0MaAAqMONydl2XLoVdSPsvZLabRAVqKaeaxLyreo0YHK9yP6NKFBSWtS06FZDNFBPuQRQWebqPqjkPJXvR6oW+kPsf9lRUdByHkrvYQltXkz/st/ilfhJX9u6OTDmaR1UxuI7QCqh+NNSpVaNKYYJ4udJcO4BvvVhgzmYL6WVRgj9piiNPTBv6abZ8SV47HFLV9v5LSDXHvlR8S67Bxk+4fypTmy6FWbQq/aa+qI7zc/BdHErki6H5kW+zqgGJYOLD77H4LqOyqXUB7FwqrtIiox4N2mR3bvgu59Gq4q4drweo5ocN1iJuVvhGkaZNWDaNIZXAmLEW1VfgMUHMBG8K1xLmXhubkLfqdAVE9jWyWgtuera2mkblelsQkywdXSHYpU1XGxuPzP7Jh2McdBCegjrLp2LSDilSZnnen6WGcdXfMx+xT0iciwqN9J6x6up7RqVdYCqMoy03RugtHKxNlAwGABsLnw7++R3rUYTBho3k9v7KLZKP1GWYgAdZrhxPVP/FZDatH7V7ReXSO0OuPNbavhrWt86jgVSYLB56z3njA4WEecqnNFSSLcMnGVjuwNl5BJFzqtC0JNNkBLRGKiqJSk5O2EEYRwjCkRFBEXInOTRegKFko00XokAedKOg5DyWi6K083peTP+6z1DQch5LQ9F64Z6WeDPDOtniqf4OdfbujkR5lvTZkzcCJ7wqDZH3RcdXPqPP+5xjwhW1XGZyeSrtkFrqJAcZb1QBGoJsd4tBXlIRai9X1X+y9DNMXJPP3LLY6sSSfzS736LT7U6lJ3F8NH+7XwBWPxdXrHssO7+V0eFVtsuxq3ZHruXavo6xbX4ai0XAYGxuDhZ1uM79wC4fVctX9H3Sn6tVDKlqbnWd+RxtJ7D4Leti09BjCiL+FlX4vZd8wv2G+8Gx7lZYGvmYD2KT6OU7JV0OcY2u0GMtxYyN8f5UKo+b81v8AaewadUzGV35h8RvWSx2wKrCcsVBOrddeCnrRDQU1StBtonaBzkAG5tHNWp6PFjQ+rJJ0Y0SSeBP7K92Fs25eaLaZHqyDm7gTa29VvNHVSJrC6tj/AEd2W6myX+s7dwHD4q7AhIpEgwb9v+E/CLsKrYZqCU1hsIGCBopeVCEEkqEAI4SwEcIGNpJKWU08pAIe5Ml6W9yjvckMWaiCiOejSGcHoGw5BW2xKWYvBtZvxVTQ0HIKXg8F6V13Oa1tyGmM3CT3FdPxBXwsunLujkRW5PxjXS5lO5Op3DmdyrsIaWGqN+1zVC4Co1t2Bm/N2jWVO2nUhuVtidAPNx+ZWfxtIMEDV2p3ledxw1Rp9S5E7E404moXizGDKwHSTq487LNYjDva6HAg8dx7Qd4WkGELKTGgXcczt0DdJV3srZXpQA8ZhutYHiCtOFaV8K2NGOKowVHAOcYAJPACVdYPohUcJd1ezU/wuq7K6MNaOq0DuV7h9ggbldbLdJjuhe0sRgwKTwalHQA3cz2Tw7F1DCYltRoc0yD83VfS2M3gp+GwYZpZNWSpD1ecpjXT+VHpYXipoCUGocbBOiMKUJbaaehHCaQNjQYlQlwgmIRCEJRRIAJE5KSHlAxp5TDynHpl5SGNPcolWonqpURxURiHOQQIQTEcQo6DkPJW2xcHVqF4pNLoDc0RIBmLHXehT6OYgNaRTDhlB6r28OBIK1f0eYKrTfXz03tlrIlpixdoVt4nicGXh5KE4vlyafVfc5uLHqyJMqKPRTEn/wAZvvcWj33UjDfR7Uc4PqPZO5vWLRzjXwW/fi47Oadw2IDjp4riw2Z0lw0I7mWwX0dNLg6rWc/sDQ0dy1+z+jtKmBlCtKDLKRC1xiDoj08OAngxGlAKwiEAjyo0aAChGjQQIJBAoIACJGiQARRFAokDCJSHlKcmy08CgY04pioVJNFx3JJwTjvASHZW1nKMVdDZY3knlAT9PZ9MfhnnJRQtSM5lQWrawDQRysgmLUc6wH3bPYb5Bafor61Tk3zKzWA+7Z7DfILS9FfWqcm+ZXjfDvnY+r7Mzx5l3iq1NuUVCBmcGtzaFxIAbOkkkADemX+hFRtM+jFRwLmtgZi0QC6OAJAntVR0sqB7XtF3UGDE5R6xqU3tcwN4mGVLf3t4qA/HOZi6tSPtHUqNJpLXODDUqVXPBDbkMYynYavdEjMvbLHasm5tM1+QBHlWGdtCtUDXzWJZmrN9JTDGNNR/ocOakMAhrA97gAT1+yVJ9JivtXmvVy0qbS1rabMz6ziajacPbLgGOptm05hZpBk8sNZrK9RrGlzyGtAkk6AKONq0Jj0rJDg09YWcQCAeBgg8rrLYHEYg1GUq1Wo7rhlU+jHoy3DsBrEOLNHVHBpNpyEiLNU/A46m2jiatQFwq4qqMgaXFwBFKmCI9UsptdJtBlGig1l9T2hRcx1RtVhY2czw9uVsXOY6DUe9P06jTIBBIMEA6HgeCy2IwDaopT9o7EYplWq/K4Na2i3MQA4AhsUWU5IBOcnetaFGSSGm2IqvDQXHQa7/AA3pkY2noXZTwd1TYAmx7CE7ih1HdXNb1TYHsJ3KuLGz/wDHdob2mTA43sNVW9XQHfQsaVVrrtII7DO6fiEqFDo1C0ANouDeFrXjyulOxjgY9E89tvngpK+o7JUIQoxxbrfZP0k6WvEa6o24t39N/OyAskQhCitxbrTScLAnSx4dvcgMY7+k/wAPgUBZKQUU4t26k8WOumltJ3ovrbpvSdEA2uZMSIMaSfcgCWiUUYp39N0X11sAdNNSRruRHGn+lU9wj3ygZMRpqhUzCcpbfQ2POE6ECCKCBRoA5xgPu2ew3yC03RX1qnJvmVmcB92z2G+QWm6K+tU5DzK8b4d87H1fZlUeZo0SNBeyLRJSSlFEUAQto1HZHtbmaSwhjwHODXEEAkNlwg3071Bc1wFRrarzmp5Wl3pi9pJe4uEN/vAB1AYNVdIwnYUVNKs/0mZoqvGUjIQ5jcxdmmamWwFt+6AN87AUXNDi8iXOzZWzkYIAytJ10kmBJcbBSUaLChNVkgiSO0apg4U/1H7t/DinMWJY7rZeqetw7VAdScLCs1oiIG47gJM2+PYFBya6CbHTgHxas+YAE6W4hLqYIkkmo/fYRAkgx4JhzHzP1gRJt1dDGUT8U2GOkD6wNBPqgkjKXHvCWt/2v9hX9iY7BEiC9x74McJHzcpIwJ/qPm5mRvju3Dx4pWDeGth1RrjmJnMPxGQInt0T3p2/mbbW4+d496muRIa+rH+o7fzuQde7xKQMI7+q/wAFINdsTmb7wifiGCSXC2twez4hADH1N1vtXyOV9bkHn4BGcI6PvX6ydNLW7NPEp36w3Nlm9xF9xg+Nk8gCLQwzmuk1HOF+qYjs7wpKCCAAEaIIwgAII0EAc3wH3bPYb5Babor61T2R5lZnA/ds9hvkFpeivrP9kea8b4d87H1fZlUeZpESNEV7ItCKSlFIKAAlApCNAxaNNMdqnAgQVbLlOaMouZ0gXuowp0TeGd4AOu8HtHgncWOo7ql1oygwTPA7uarTTpuN6VUyNTJmdZvrACi9XQTsm/V6P5ae78u/Tz8UhlOg4yAwmGgaafhA9w9wUL0FEkk06us3aQAYEgX35UbqdIEj0VQkEDRxEMMAgzfj7+1K5/Rf5Fb+hYNwlIiQ1pBm4jeC0+BI70o4NhMljZ5b/kn3lRMBUDAGBtQguIzEDUxrG6+vYnm7QH5Kg/2dgPxHyCpq63JIc+o0/wAg+f8AA9wQ+pU79QXkHkTJ8QD3JDMeD+CoLTdu79+zVD/UB+Sp+m2k+Q99tUAPNwzRcC/HU3Mm/O6cUSrtAAkZHmP7THcd6DdoA6Mf3thAEtBRKmPA/BU4jq63v8lKw2MDyQA4RvIgakGDzCAJKMIkoIGEjQKCAObYH7tnsN8gtL0W9Z/sjzWbwQ+zZ7DfILR9F2y5/sjzXjPDvnI+r7MojzNGXDikeln5ullg70JA1geC9luXgSKjwBJMBAYhh0c094VRjK7n1wxsQwZv92qU5aVY4qyS6q6pOR2WN0dY950Qw1Fx/EZ3gynInrix/EEtz7Zh3qjzN9/+X1/kcWxdI37U8CoeAJcXO3E2U1aSN2FVBIOUwdx1juTDaFSDNW9oPo2iONt6khGCgREOHq/1f/zb88Ek0KtvtefUFzmk77WgKcihMCAzDVRH206TNMXiZ375RjD1P6v/ANAdO9ToRJAQ/QVY+9Eyf/GCL6QM25OYai9p61TOOGQDhvnn71JROcACTuugAQgodPHty5nWEuyncWgZwRx6t+4pw45lr65osb5fWjlCdASIRKN9fp362kzrudlPuKV9cZJGa4IBbeZcYaI7UAPowm/TD5BSqdQHRR1LkOhZQRFGmBznBjqM9lvkFe9H6uUvP9onlKo8J6jPZb5BXvRynmc8f2ifevF8B85H1fZlEOZeVMS7KSADaQQfgo+EfmaC4jNrr4EcO1WTKAAAiwRfVWRGURwiV7BxbjVmjayFUosuS0R+IRdp4jsVdgKJc97qfViwdx7Cr36o3h4nThqltpgCAI5JwUo83sKluVlOlWDp6h43InwT9PBm+Y2OrW2HKdT4KbCMBS0xu0hb/UQ1sWCOEqEExhIIwjhACUaBCAQAESNBABIiEpBAim2fs9zGPomHU2PilmLvui0HKY1LSSB2QpBwRMEtZofxPiXHre/edZ71YQjhSbsKK52DJEFlMgkkyXG+YmwI4OPeSj+qmZyMJkGSXTYgi+u4e4KfCEJWFEQMfwbGmrja/wDFk9QB/EAOESbd6dhBKkMJBGgmB//Z"/>
          <p:cNvSpPr>
            <a:spLocks noChangeAspect="1" noChangeArrowheads="1"/>
          </p:cNvSpPr>
          <p:nvPr/>
        </p:nvSpPr>
        <p:spPr bwMode="auto">
          <a:xfrm>
            <a:off x="155575" y="-1919288"/>
            <a:ext cx="3076575" cy="4010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80" name="AutoShape 12" descr="data:image/jpeg;base64,/9j/4AAQSkZJRgABAQAAAQABAAD/2wCEAAkGBxQTEhQUEhQVFRUXFBYUFBUVFBQUFBgUFRcXFxQVFBQYHCggGBwlHBUVITEiJSkrLi4uFx8zODMsNygtLiwBCgoKDg0OGxAQGiwkICQsLCwsLCwsLCwsLCwsMiwsLCwsLCwsLCwsLCwsLCwsLCwsLCwsLCwsLCwsLCwsLCwsLP/AABEIAQAAxQMBIgACEQEDEQH/xAAcAAAABwEBAAAAAAAAAAAAAAAAAQIDBAUGBwj/xABCEAABAwIDBAYGCQMEAQUAAAABAAIRAyEEEjEFQVFxBiJhgaGxEzJykcHwBxQjM0JSktHhU2LxFYKywkMWJTSio//EABoBAAIDAQEAAAAAAAAAAAAAAAABAgMEBQb/xAAwEQACAgECBAQEBQUAAAAAAAAAAQIRAxIhBDFBsQUTcYEiNFFhFDIzodEkUpHB8P/aAAwDAQACEQMRAD8AwLNByC6d9EVJrqeIzNB+0ZEgH8J4rmVMWHILqH0R/d4j22f8SujxSXlP2MuD85vqWEZ+Rv6R+yUcKyfUb+kfsnGFOBck3jLcGz8jf0j9kBhKf5G/pH7J8oAIAj/VWfkb+kI/qjPyN/SP2ToCUEwGfqzPyt/SEoYVn5W/pCWjqVQ0SUWA1VwrI9VvuCjMoNDvVb7glVtogDTxUY40AAugXgX3/BR1pvYeliNo4VpDuq33Bc42sy5Fh3LptSoHAxwXMellbJUKrnuTijIY6nBsodQx8lTsTWBVfWqTpCktwkGyuDw9yj4i+iAKD1JbEKREcCiaYT7gPkKO8qV2IfJEaBRKhS/SpsuQkREPRU6zxYOeBwDnAe4FLdokNapWxOiywG2cRSn0dVwzRMnNpMetMalBQJQQIv6eg5BXuwdo1aTXim8tBcCcpLdAdSLqhpiw5K12Lsx9d2Vri1ts0aknQTu3ro8ftw79u5RwivKl6lt/6nxDXWrVXc3wP5Vrs36Q6zSBULHjtN+8x+6j47oi5lPMIPIme6LrJ4vZtUuy5Se6fcYC4cJrkzpzxPmjvux9rsxDA9neN4VguJ9BcXXwdX7QOFF0NcTMCfVPvC7TTfIBV0ZWUtUOQgESUpkRDiACTYDVZjGbZDnEz1RpOltSpPS7H5KeQGC/X2f8+S5ptfaRLm0WHhMa8h871h4jK3LRHpzNGLGq1M1mI2q+s7LQ3HrPImD+UdvlCc2g002M9JVLnFwOXdI1I3gJrB124ek0QJAiO3h88Ey+Kkuf6x3/ALKmOWk6LfLtmkwzjE+8fH51WR6ZYEOJK0Ww8R1YdqwkT+amT8PgqjpmzKw9mnI6K/U3C0Qgl5lM5RVdBItZRSyT+ycxE5j/AAmCSFpiVZI0yWKNt6iV3QiNc/MpkvnVTSK2x5r54JtzEnNCWHAooCLUYkEFPPj5CbLlIgNyhKVKCYggggQgmI0VLQclreg9QAVQd5b8Vk6eg5BabodRJNQ8MvxW3xJ/00vbuivgP1179jYV8W6LJzZIaZLmzv0UUY+iyxMu7Lp3Z+3aWeJbwI0K87B7ptnbnyaSL7H4elUpuY5tntLTbcd/dr3K02AHfVqQf6wYGu7S3qk+CqKuOpxqL8TCu9kvBpNLSCL3HMytqlbMM1sTShKTCBKsKjn30hYvLW5Uwe6/xWE2VWAJrP4y2fD9/crb6QccauKrMggNIYTxy7h4lUB2ca9MRIaDa1oAhc6STk2+r/Y2wulRosHjhXMzpuNj3hWf+qUWdVxObSACfJZ7o3sd9Oo1uaWk6fFP7e6N1atRwJgA9Xs4qChFS57fUtcnp5bmv2ZiGksI0JcwyIPWFvFObeo+kpN3ktLT7Q0+KpaWDOFwb4cT6OHtJ3EEEDlK0GFxIq05b6r4qM77kdzsw7lZEzydSs4xtGiWvI3yoT2rW9MMFlxDrWN/es7UpLVBjyFVVJSA9SsTT5qIWLQkY2IqOlE2okuak2UiI45yRmSCiDoSoGxbqknwHJAuTSWCpERWZGkokwNLT0HILXdCWBzazSYnLfuKyVMWHILR9FnR6Q+z8Vs8SdcNL27or4H9de/YtNq9F3nR78p3sdHkq9mxKgqSJAmQ0n91oaW2i3l2pilt8B5fVBjRkAx2yB3LzyltSO5o3sa2zsOq+rSIcRSyDq6jPBF+8A8l1LY2DFKjTY3QNHeTcn3krGM2y2pTBA1cQBB3ifh4reYVsMYDqGgHnC04eZkz2hcJJFktCFoozHE/pIpFmIrugyesDugttCR0Zx4GDp7+qQ7m0kfBaH6U8PLralke75K530d2iKTjRqWa49U7gTaDzXPnC1JLmmbcU6ab6o3Wzdo+jOctmdDuaOSl7U2nmqB7QQIAdwkbxwCqa2xBlBZffYnwEq1wmxwady4OF/Wd5EwqkrVI0zcV8TI/TbG/+3yNXVKbOYLp/wCqndEKJFAFzg0NMtndrPd2cVjvpGxvVoUWeqwl54FwEN9wLv1KLXx7nsplj7CJpnTNGsjj+6ucbimYm92jS9NclRwcwzulY+ph1qmPNShcRYHd75WexzYSjJ3ubFFaCnxOHIVVUZBWop08wVRtHDwTHktcMl7GLJjrcqKijlSnlMvV6MrQ1mSSUotRFiBDZSSUvKUYCZEUzREloIA01HQcgr3o871xy+KoqWg5BWeynxJHYtniKvhpe3dEOBdZ179i7rUiR1Ym/Ke1IwVN5MGnm4gFrvAuaUvD4oK0wIovN9V57FfVHeb2uydsh8PpmqzIxrg6JDnGJuQNOUn4Lo9KqHNDmkEG4I0XJto7QaKoY31WgDvOvwVlsjpA+iYBBaTdp0voew7lBcY8WVqS+E5WbL8ddDpJKS56psNtwVQYaQRE3B14J2njQbSuljyRyR1RdoUd1Zm+n9MuDHxYEt+In3LjvSXB5XujT1mnsNwu/bRa2qwseJB1HK4I7Vxzpxh20X5MxIDSRYSJ/Ce8qqUXHJqXUvTTjQvYm2XZGjNIgBaP/V3NZc2hc92M+B2DyVxisSSyO5Z5wqVI0wlqjbKTbuLNWrO6YHLetJsTYwdSY68kBZInrDkeK6b0cAdQZ7I/b4Fa4RVaTK5O2yVgcFFIjUAmLRwWd2ng1uWUgGQO1ZXaFpHaqcsdFUauHm2mihoMgpvGYaQVL3pxzZVOvey3T0MjicGozsMVqa2HUSrhrLTHKZJ4DO/VUr6srZ9NI9GrPMK/KKo4ZNvoK2NNAYNztAmsgPEUgYUFo6XR95vCCn5iKvKYVLQcgrDZwMOI0ET4wq+loOQ8le9HaZOeIPqyDvBlb/EpaeFk/TujDw89GRSHqTG6ukW3LN4zbNR1R4pPc1jTlga6XM6/4V/t6m5tMxOU25dn8rK7LwxLKzx+GPeuFhcXHUdPNluKcWXex6hcXB7oPV9HPEDrSe0/FWtesWnmJ79/iqN12sPFjfJTvSTTHYfMLNkhcrMLNr0S2s2HZzEuDZ3TE92q0ddkGRzB4/N1zXoViWu9MxxsXNcJ5EfBbfAV3MbkJD2br9Ztt3ELo8PDTBRRfDaJZnEZhPcVyrp5swsqZ5cQ4zJM9sLowrDMY0N01j8GyqIe0OEzB7CFbKFlikcvw2BexoJa643NLhoDeNLEKywmzqtYgNpuA3ueC1o7yt1So5dPm38KQ0qt4E3bZYs7SpGA2z0Me1gfScXuF3N0n2Lo+jOFxYIbDmMGudv/ABldAy/Ph+yPL8/PerdKXIqtiQ4NAnhCzu16MOPar7GVMpYTpnDbCbusPEj3JnauEzNneo5oaoluDJpkYyqEtoT2JoJsMXPaOkRqo+bKM4SFPfTTJppWJxKqqy6VQwjnmGhWuD2S6s6wtxW72L0ebTAsro2zNOomS2d0Um7vJaHC9HmNGi1TMMBuROoq5QKHNsof9OaNyCuHUOxBS0kLOG0jYcgrHZOJLHGDEx8VXUdByHkrzo/gvSCp/bkMGIM5xE7iup4m4rhJOXLbujkwfxDe0NrGpLYGUAwTMmAZKh9Hqc4fEAfnP/BseRSts4B7D1GOO6ACTJmJHcpPRfZ9WiKvpm5Q/K5om9swdI3H1V5uThHDcftRrteX7katTgAcGgeCRUfFN/Ip/GG/NR67ZbB0NlKO9EVvsK6D1D6Zw1lt/f8Ayuo4RgI08PntXNejODFPEam7T7pC6bggT8810Ibo0xVcxjFuDX0xe5LZtGkwT3eakRZMbXacoPBzT3afFP0zI+e1X1sLqHl+fnmlNpox8+CXKiSEFqL5+fFOFybLkA2Q9qHqgjc5p9xBVnSEiJVVtN4yGTFteHarTCvbbrKTWxFMp9t7KiXATx8L+Kz9SlC6Q2mHCJn5/hYfadGHuA0Dj5rDxGOt0buHyavhZWFikbP2WaruzensDgzUcGjvW82Xs0MaAAqMONydl2XLoVdSPsvZLabRAVqKaeaxLyreo0YHK9yP6NKFBSWtS06FZDNFBPuQRQWebqPqjkPJXvR6oW+kPsf9lRUdByHkrvYQltXkz/st/ilfhJX9u6OTDmaR1UxuI7QCqh+NNSpVaNKYYJ4udJcO4BvvVhgzmYL6WVRgj9piiNPTBv6abZ8SV47HFLV9v5LSDXHvlR8S67Bxk+4fypTmy6FWbQq/aa+qI7zc/BdHErki6H5kW+zqgGJYOLD77H4LqOyqXUB7FwqrtIiox4N2mR3bvgu59Gq4q4drweo5ocN1iJuVvhGkaZNWDaNIZXAmLEW1VfgMUHMBG8K1xLmXhubkLfqdAVE9jWyWgtuera2mkblelsQkywdXSHYpU1XGxuPzP7Jh2McdBCegjrLp2LSDilSZnnen6WGcdXfMx+xT0iciwqN9J6x6up7RqVdYCqMoy03RugtHKxNlAwGABsLnw7++R3rUYTBho3k9v7KLZKP1GWYgAdZrhxPVP/FZDatH7V7ReXSO0OuPNbavhrWt86jgVSYLB56z3njA4WEecqnNFSSLcMnGVjuwNl5BJFzqtC0JNNkBLRGKiqJSk5O2EEYRwjCkRFBEXInOTRegKFko00XokAedKOg5DyWi6K083peTP+6z1DQch5LQ9F64Z6WeDPDOtniqf4OdfbujkR5lvTZkzcCJ7wqDZH3RcdXPqPP+5xjwhW1XGZyeSrtkFrqJAcZb1QBGoJsd4tBXlIRai9X1X+y9DNMXJPP3LLY6sSSfzS736LT7U6lJ3F8NH+7XwBWPxdXrHssO7+V0eFVtsuxq3ZHruXavo6xbX4ai0XAYGxuDhZ1uM79wC4fVctX9H3Sn6tVDKlqbnWd+RxtJ7D4Leti09BjCiL+FlX4vZd8wv2G+8Gx7lZYGvmYD2KT6OU7JV0OcY2u0GMtxYyN8f5UKo+b81v8AaewadUzGV35h8RvWSx2wKrCcsVBOrddeCnrRDQU1StBtonaBzkAG5tHNWp6PFjQ+rJJ0Y0SSeBP7K92Fs25eaLaZHqyDm7gTa29VvNHVSJrC6tj/AEd2W6myX+s7dwHD4q7AhIpEgwb9v+E/CLsKrYZqCU1hsIGCBopeVCEEkqEAI4SwEcIGNpJKWU08pAIe5Ml6W9yjvckMWaiCiOejSGcHoGw5BW2xKWYvBtZvxVTQ0HIKXg8F6V13Oa1tyGmM3CT3FdPxBXwsunLujkRW5PxjXS5lO5Op3DmdyrsIaWGqN+1zVC4Co1t2Bm/N2jWVO2nUhuVtidAPNx+ZWfxtIMEDV2p3ledxw1Rp9S5E7E404moXizGDKwHSTq487LNYjDva6HAg8dx7Qd4WkGELKTGgXcczt0DdJV3srZXpQA8ZhutYHiCtOFaV8K2NGOKowVHAOcYAJPACVdYPohUcJd1ezU/wuq7K6MNaOq0DuV7h9ggbldbLdJjuhe0sRgwKTwalHQA3cz2Tw7F1DCYltRoc0yD83VfS2M3gp+GwYZpZNWSpD1ecpjXT+VHpYXipoCUGocbBOiMKUJbaaehHCaQNjQYlQlwgmIRCEJRRIAJE5KSHlAxp5TDynHpl5SGNPcolWonqpURxURiHOQQIQTEcQo6DkPJW2xcHVqF4pNLoDc0RIBmLHXehT6OYgNaRTDhlB6r28OBIK1f0eYKrTfXz03tlrIlpixdoVt4nicGXh5KE4vlyafVfc5uLHqyJMqKPRTEn/wAZvvcWj33UjDfR7Uc4PqPZO5vWLRzjXwW/fi47Oadw2IDjp4riw2Z0lw0I7mWwX0dNLg6rWc/sDQ0dy1+z+jtKmBlCtKDLKRC1xiDoj08OAngxGlAKwiEAjyo0aAChGjQQIJBAoIACJGiQARRFAokDCJSHlKcmy08CgY04pioVJNFx3JJwTjvASHZW1nKMVdDZY3knlAT9PZ9MfhnnJRQtSM5lQWrawDQRysgmLUc6wH3bPYb5Bafor61Tk3zKzWA+7Z7DfILS9FfWqcm+ZXjfDvnY+r7Mzx5l3iq1NuUVCBmcGtzaFxIAbOkkkADemX+hFRtM+jFRwLmtgZi0QC6OAJAntVR0sqB7XtF3UGDE5R6xqU3tcwN4mGVLf3t4qA/HOZi6tSPtHUqNJpLXODDUqVXPBDbkMYynYavdEjMvbLHasm5tM1+QBHlWGdtCtUDXzWJZmrN9JTDGNNR/ocOakMAhrA97gAT1+yVJ9JivtXmvVy0qbS1rabMz6ziajacPbLgGOptm05hZpBk8sNZrK9RrGlzyGtAkk6AKONq0Jj0rJDg09YWcQCAeBgg8rrLYHEYg1GUq1Wo7rhlU+jHoy3DsBrEOLNHVHBpNpyEiLNU/A46m2jiatQFwq4qqMgaXFwBFKmCI9UsptdJtBlGig1l9T2hRcx1RtVhY2czw9uVsXOY6DUe9P06jTIBBIMEA6HgeCy2IwDaopT9o7EYplWq/K4Na2i3MQA4AhsUWU5IBOcnetaFGSSGm2IqvDQXHQa7/AA3pkY2noXZTwd1TYAmx7CE7ih1HdXNb1TYHsJ3KuLGz/wDHdob2mTA43sNVW9XQHfQsaVVrrtII7DO6fiEqFDo1C0ANouDeFrXjyulOxjgY9E89tvngpK+o7JUIQoxxbrfZP0k6WvEa6o24t39N/OyAskQhCitxbrTScLAnSx4dvcgMY7+k/wAPgUBZKQUU4t26k8WOumltJ3ovrbpvSdEA2uZMSIMaSfcgCWiUUYp39N0X11sAdNNSRruRHGn+lU9wj3ygZMRpqhUzCcpbfQ2POE6ECCKCBRoA5xgPu2ew3yC03RX1qnJvmVmcB92z2G+QWm6K+tU5DzK8b4d87H1fZlUeZo0SNBeyLRJSSlFEUAQto1HZHtbmaSwhjwHODXEEAkNlwg3071Bc1wFRrarzmp5Wl3pi9pJe4uEN/vAB1AYNVdIwnYUVNKs/0mZoqvGUjIQ5jcxdmmamWwFt+6AN87AUXNDi8iXOzZWzkYIAytJ10kmBJcbBSUaLChNVkgiSO0apg4U/1H7t/DinMWJY7rZeqetw7VAdScLCs1oiIG47gJM2+PYFBya6CbHTgHxas+YAE6W4hLqYIkkmo/fYRAkgx4JhzHzP1gRJt1dDGUT8U2GOkD6wNBPqgkjKXHvCWt/2v9hX9iY7BEiC9x74McJHzcpIwJ/qPm5mRvju3Dx4pWDeGth1RrjmJnMPxGQInt0T3p2/mbbW4+d496muRIa+rH+o7fzuQde7xKQMI7+q/wAFINdsTmb7wifiGCSXC2twez4hADH1N1vtXyOV9bkHn4BGcI6PvX6ydNLW7NPEp36w3Nlm9xF9xg+Nk8gCLQwzmuk1HOF+qYjs7wpKCCAAEaIIwgAII0EAc3wH3bPYb5Babor61T2R5lZnA/ds9hvkFpeivrP9kea8b4d87H1fZlUeZpESNEV7ItCKSlFIKAAlApCNAxaNNMdqnAgQVbLlOaMouZ0gXuowp0TeGd4AOu8HtHgncWOo7ql1oygwTPA7uarTTpuN6VUyNTJmdZvrACi9XQTsm/V6P5ae78u/Tz8UhlOg4yAwmGgaafhA9w9wUL0FEkk06us3aQAYEgX35UbqdIEj0VQkEDRxEMMAgzfj7+1K5/Rf5Fb+hYNwlIiQ1pBm4jeC0+BI70o4NhMljZ5b/kn3lRMBUDAGBtQguIzEDUxrG6+vYnm7QH5Kg/2dgPxHyCpq63JIc+o0/wAg+f8AA9wQ+pU79QXkHkTJ8QD3JDMeD+CoLTdu79+zVD/UB+Sp+m2k+Q99tUAPNwzRcC/HU3Mm/O6cUSrtAAkZHmP7THcd6DdoA6Mf3thAEtBRKmPA/BU4jq63v8lKw2MDyQA4RvIgakGDzCAJKMIkoIGEjQKCAObYH7tnsN8gtL0W9Z/sjzWbwQ+zZ7DfILR9F2y5/sjzXjPDvnI+r7MojzNGXDikeln5ullg70JA1geC9luXgSKjwBJMBAYhh0c094VRjK7n1wxsQwZv92qU5aVY4qyS6q6pOR2WN0dY950Qw1Fx/EZ3gynInrix/EEtz7Zh3qjzN9/+X1/kcWxdI37U8CoeAJcXO3E2U1aSN2FVBIOUwdx1juTDaFSDNW9oPo2iONt6khGCgREOHq/1f/zb88Ek0KtvtefUFzmk77WgKcihMCAzDVRH206TNMXiZ375RjD1P6v/ANAdO9ToRJAQ/QVY+9Eyf/GCL6QM25OYai9p61TOOGQDhvnn71JROcACTuugAQgodPHty5nWEuyncWgZwRx6t+4pw45lr65osb5fWjlCdASIRKN9fp362kzrudlPuKV9cZJGa4IBbeZcYaI7UAPowm/TD5BSqdQHRR1LkOhZQRFGmBznBjqM9lvkFe9H6uUvP9onlKo8J6jPZb5BXvRynmc8f2ifevF8B85H1fZlEOZeVMS7KSADaQQfgo+EfmaC4jNrr4EcO1WTKAAAiwRfVWRGURwiV7BxbjVmjayFUosuS0R+IRdp4jsVdgKJc97qfViwdx7Cr36o3h4nThqltpgCAI5JwUo83sKluVlOlWDp6h43InwT9PBm+Y2OrW2HKdT4KbCMBS0xu0hb/UQ1sWCOEqEExhIIwjhACUaBCAQAESNBABIiEpBAim2fs9zGPomHU2PilmLvui0HKY1LSSB2QpBwRMEtZofxPiXHre/edZ71YQjhSbsKK52DJEFlMgkkyXG+YmwI4OPeSj+qmZyMJkGSXTYgi+u4e4KfCEJWFEQMfwbGmrja/wDFk9QB/EAOESbd6dhBKkMJBGgmB//Z"/>
          <p:cNvSpPr>
            <a:spLocks noChangeAspect="1" noChangeArrowheads="1"/>
          </p:cNvSpPr>
          <p:nvPr/>
        </p:nvSpPr>
        <p:spPr bwMode="auto">
          <a:xfrm>
            <a:off x="155575" y="-1919288"/>
            <a:ext cx="3076575" cy="4010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82" name="AutoShape 14" descr="data:image/jpeg;base64,/9j/4AAQSkZJRgABAQAAAQABAAD/2wCEAAkGBxQTEhQUEhQVFRUXFBYUFBUVFBQUFBgUFRcXFxQVFBQYHCggGBwlHBUVITEiJSkrLi4uFx8zODMsNygtLiwBCgoKDg0OGxAQGiwkICQsLCwsLCwsLCwsLCwsMiwsLCwsLCwsLCwsLCwsLCwsLCwsLCwsLCwsLCwsLCwsLCwsLP/AABEIAQAAxQMBIgACEQEDEQH/xAAcAAAABwEBAAAAAAAAAAAAAAAAAQIDBAUGBwj/xABCEAABAwIDBAYGCQMEAQUAAAABAAIRAyEEEjEFQVFxBiJhgaGxEzJykcHwBxQjM0JSktHhU2LxFYKywkMWJTSio//EABoBAAIDAQEAAAAAAAAAAAAAAAABAgMEBQb/xAAwEQACAgECBAQEBQUAAAAAAAAAAQIRAxIhBDFBsQUTcYEiNFFhFDIzodEkUpHB8P/aAAwDAQACEQMRAD8AwLNByC6d9EVJrqeIzNB+0ZEgH8J4rmVMWHILqH0R/d4j22f8SujxSXlP2MuD85vqWEZ+Rv6R+yUcKyfUb+kfsnGFOBck3jLcGz8jf0j9kBhKf5G/pH7J8oAIAj/VWfkb+kI/qjPyN/SP2ToCUEwGfqzPyt/SEoYVn5W/pCWjqVQ0SUWA1VwrI9VvuCjMoNDvVb7glVtogDTxUY40AAugXgX3/BR1pvYeliNo4VpDuq33Bc42sy5Fh3LptSoHAxwXMellbJUKrnuTijIY6nBsodQx8lTsTWBVfWqTpCktwkGyuDw9yj4i+iAKD1JbEKREcCiaYT7gPkKO8qV2IfJEaBRKhS/SpsuQkREPRU6zxYOeBwDnAe4FLdokNapWxOiywG2cRSn0dVwzRMnNpMetMalBQJQQIv6eg5BXuwdo1aTXim8tBcCcpLdAdSLqhpiw5K12Lsx9d2Vri1ts0aknQTu3ro8ftw79u5RwivKl6lt/6nxDXWrVXc3wP5Vrs36Q6zSBULHjtN+8x+6j47oi5lPMIPIme6LrJ4vZtUuy5Se6fcYC4cJrkzpzxPmjvux9rsxDA9neN4VguJ9BcXXwdX7QOFF0NcTMCfVPvC7TTfIBV0ZWUtUOQgESUpkRDiACTYDVZjGbZDnEz1RpOltSpPS7H5KeQGC/X2f8+S5ptfaRLm0WHhMa8h871h4jK3LRHpzNGLGq1M1mI2q+s7LQ3HrPImD+UdvlCc2g002M9JVLnFwOXdI1I3gJrB124ek0QJAiO3h88Ey+Kkuf6x3/ALKmOWk6LfLtmkwzjE+8fH51WR6ZYEOJK0Ww8R1YdqwkT+amT8PgqjpmzKw9mnI6K/U3C0Qgl5lM5RVdBItZRSyT+ycxE5j/AAmCSFpiVZI0yWKNt6iV3QiNc/MpkvnVTSK2x5r54JtzEnNCWHAooCLUYkEFPPj5CbLlIgNyhKVKCYggggQgmI0VLQclreg9QAVQd5b8Vk6eg5BabodRJNQ8MvxW3xJ/00vbuivgP1179jYV8W6LJzZIaZLmzv0UUY+iyxMu7Lp3Z+3aWeJbwI0K87B7ptnbnyaSL7H4elUpuY5tntLTbcd/dr3K02AHfVqQf6wYGu7S3qk+CqKuOpxqL8TCu9kvBpNLSCL3HMytqlbMM1sTShKTCBKsKjn30hYvLW5Uwe6/xWE2VWAJrP4y2fD9/crb6QccauKrMggNIYTxy7h4lUB2ca9MRIaDa1oAhc6STk2+r/Y2wulRosHjhXMzpuNj3hWf+qUWdVxObSACfJZ7o3sd9Oo1uaWk6fFP7e6N1atRwJgA9Xs4qChFS57fUtcnp5bmv2ZiGksI0JcwyIPWFvFObeo+kpN3ktLT7Q0+KpaWDOFwb4cT6OHtJ3EEEDlK0GFxIq05b6r4qM77kdzsw7lZEzydSs4xtGiWvI3yoT2rW9MMFlxDrWN/es7UpLVBjyFVVJSA9SsTT5qIWLQkY2IqOlE2okuak2UiI45yRmSCiDoSoGxbqknwHJAuTSWCpERWZGkokwNLT0HILXdCWBzazSYnLfuKyVMWHILR9FnR6Q+z8Vs8SdcNL27or4H9de/YtNq9F3nR78p3sdHkq9mxKgqSJAmQ0n91oaW2i3l2pilt8B5fVBjRkAx2yB3LzyltSO5o3sa2zsOq+rSIcRSyDq6jPBF+8A8l1LY2DFKjTY3QNHeTcn3krGM2y2pTBA1cQBB3ifh4reYVsMYDqGgHnC04eZkz2hcJJFktCFoozHE/pIpFmIrugyesDugttCR0Zx4GDp7+qQ7m0kfBaH6U8PLralke75K530d2iKTjRqWa49U7gTaDzXPnC1JLmmbcU6ab6o3Wzdo+jOctmdDuaOSl7U2nmqB7QQIAdwkbxwCqa2xBlBZffYnwEq1wmxwady4OF/Wd5EwqkrVI0zcV8TI/TbG/+3yNXVKbOYLp/wCqndEKJFAFzg0NMtndrPd2cVjvpGxvVoUWeqwl54FwEN9wLv1KLXx7nsplj7CJpnTNGsjj+6ucbimYm92jS9NclRwcwzulY+ph1qmPNShcRYHd75WexzYSjJ3ubFFaCnxOHIVVUZBWop08wVRtHDwTHktcMl7GLJjrcqKijlSnlMvV6MrQ1mSSUotRFiBDZSSUvKUYCZEUzREloIA01HQcgr3o871xy+KoqWg5BWeynxJHYtniKvhpe3dEOBdZ179i7rUiR1Ym/Ke1IwVN5MGnm4gFrvAuaUvD4oK0wIovN9V57FfVHeb2uydsh8PpmqzIxrg6JDnGJuQNOUn4Lo9KqHNDmkEG4I0XJto7QaKoY31WgDvOvwVlsjpA+iYBBaTdp0voew7lBcY8WVqS+E5WbL8ddDpJKS56psNtwVQYaQRE3B14J2njQbSuljyRyR1RdoUd1Zm+n9MuDHxYEt+In3LjvSXB5XujT1mnsNwu/bRa2qwseJB1HK4I7Vxzpxh20X5MxIDSRYSJ/Ce8qqUXHJqXUvTTjQvYm2XZGjNIgBaP/V3NZc2hc92M+B2DyVxisSSyO5Z5wqVI0wlqjbKTbuLNWrO6YHLetJsTYwdSY68kBZInrDkeK6b0cAdQZ7I/b4Fa4RVaTK5O2yVgcFFIjUAmLRwWd2ng1uWUgGQO1ZXaFpHaqcsdFUauHm2mihoMgpvGYaQVL3pxzZVOvey3T0MjicGozsMVqa2HUSrhrLTHKZJ4DO/VUr6srZ9NI9GrPMK/KKo4ZNvoK2NNAYNztAmsgPEUgYUFo6XR95vCCn5iKvKYVLQcgrDZwMOI0ET4wq+loOQ8le9HaZOeIPqyDvBlb/EpaeFk/TujDw89GRSHqTG6ukW3LN4zbNR1R4pPc1jTlga6XM6/4V/t6m5tMxOU25dn8rK7LwxLKzx+GPeuFhcXHUdPNluKcWXex6hcXB7oPV9HPEDrSe0/FWtesWnmJ79/iqN12sPFjfJTvSTTHYfMLNkhcrMLNr0S2s2HZzEuDZ3TE92q0ddkGRzB4/N1zXoViWu9MxxsXNcJ5EfBbfAV3MbkJD2br9Ztt3ELo8PDTBRRfDaJZnEZhPcVyrp5swsqZ5cQ4zJM9sLowrDMY0N01j8GyqIe0OEzB7CFbKFlikcvw2BexoJa643NLhoDeNLEKywmzqtYgNpuA3ueC1o7yt1So5dPm38KQ0qt4E3bZYs7SpGA2z0Me1gfScXuF3N0n2Lo+jOFxYIbDmMGudv/ABldAy/Ph+yPL8/PerdKXIqtiQ4NAnhCzu16MOPar7GVMpYTpnDbCbusPEj3JnauEzNneo5oaoluDJpkYyqEtoT2JoJsMXPaOkRqo+bKM4SFPfTTJppWJxKqqy6VQwjnmGhWuD2S6s6wtxW72L0ebTAsro2zNOomS2d0Um7vJaHC9HmNGi1TMMBuROoq5QKHNsof9OaNyCuHUOxBS0kLOG0jYcgrHZOJLHGDEx8VXUdByHkrzo/gvSCp/bkMGIM5xE7iup4m4rhJOXLbujkwfxDe0NrGpLYGUAwTMmAZKh9Hqc4fEAfnP/BseRSts4B7D1GOO6ACTJmJHcpPRfZ9WiKvpm5Q/K5om9swdI3H1V5uThHDcftRrteX7katTgAcGgeCRUfFN/Ip/GG/NR67ZbB0NlKO9EVvsK6D1D6Zw1lt/f8Ayuo4RgI08PntXNejODFPEam7T7pC6bggT8810Ibo0xVcxjFuDX0xe5LZtGkwT3eakRZMbXacoPBzT3afFP0zI+e1X1sLqHl+fnmlNpox8+CXKiSEFqL5+fFOFybLkA2Q9qHqgjc5p9xBVnSEiJVVtN4yGTFteHarTCvbbrKTWxFMp9t7KiXATx8L+Kz9SlC6Q2mHCJn5/hYfadGHuA0Dj5rDxGOt0buHyavhZWFikbP2WaruzensDgzUcGjvW82Xs0MaAAqMONydl2XLoVdSPsvZLabRAVqKaeaxLyreo0YHK9yP6NKFBSWtS06FZDNFBPuQRQWebqPqjkPJXvR6oW+kPsf9lRUdByHkrvYQltXkz/st/ilfhJX9u6OTDmaR1UxuI7QCqh+NNSpVaNKYYJ4udJcO4BvvVhgzmYL6WVRgj9piiNPTBv6abZ8SV47HFLV9v5LSDXHvlR8S67Bxk+4fypTmy6FWbQq/aa+qI7zc/BdHErki6H5kW+zqgGJYOLD77H4LqOyqXUB7FwqrtIiox4N2mR3bvgu59Gq4q4drweo5ocN1iJuVvhGkaZNWDaNIZXAmLEW1VfgMUHMBG8K1xLmXhubkLfqdAVE9jWyWgtuera2mkblelsQkywdXSHYpU1XGxuPzP7Jh2McdBCegjrLp2LSDilSZnnen6WGcdXfMx+xT0iciwqN9J6x6up7RqVdYCqMoy03RugtHKxNlAwGABsLnw7++R3rUYTBho3k9v7KLZKP1GWYgAdZrhxPVP/FZDatH7V7ReXSO0OuPNbavhrWt86jgVSYLB56z3njA4WEecqnNFSSLcMnGVjuwNl5BJFzqtC0JNNkBLRGKiqJSk5O2EEYRwjCkRFBEXInOTRegKFko00XokAedKOg5DyWi6K083peTP+6z1DQch5LQ9F64Z6WeDPDOtniqf4OdfbujkR5lvTZkzcCJ7wqDZH3RcdXPqPP+5xjwhW1XGZyeSrtkFrqJAcZb1QBGoJsd4tBXlIRai9X1X+y9DNMXJPP3LLY6sSSfzS736LT7U6lJ3F8NH+7XwBWPxdXrHssO7+V0eFVtsuxq3ZHruXavo6xbX4ai0XAYGxuDhZ1uM79wC4fVctX9H3Sn6tVDKlqbnWd+RxtJ7D4Leti09BjCiL+FlX4vZd8wv2G+8Gx7lZYGvmYD2KT6OU7JV0OcY2u0GMtxYyN8f5UKo+b81v8AaewadUzGV35h8RvWSx2wKrCcsVBOrddeCnrRDQU1StBtonaBzkAG5tHNWp6PFjQ+rJJ0Y0SSeBP7K92Fs25eaLaZHqyDm7gTa29VvNHVSJrC6tj/AEd2W6myX+s7dwHD4q7AhIpEgwb9v+E/CLsKrYZqCU1hsIGCBopeVCEEkqEAI4SwEcIGNpJKWU08pAIe5Ml6W9yjvckMWaiCiOejSGcHoGw5BW2xKWYvBtZvxVTQ0HIKXg8F6V13Oa1tyGmM3CT3FdPxBXwsunLujkRW5PxjXS5lO5Op3DmdyrsIaWGqN+1zVC4Co1t2Bm/N2jWVO2nUhuVtidAPNx+ZWfxtIMEDV2p3ledxw1Rp9S5E7E404moXizGDKwHSTq487LNYjDva6HAg8dx7Qd4WkGELKTGgXcczt0DdJV3srZXpQA8ZhutYHiCtOFaV8K2NGOKowVHAOcYAJPACVdYPohUcJd1ezU/wuq7K6MNaOq0DuV7h9ggbldbLdJjuhe0sRgwKTwalHQA3cz2Tw7F1DCYltRoc0yD83VfS2M3gp+GwYZpZNWSpD1ecpjXT+VHpYXipoCUGocbBOiMKUJbaaehHCaQNjQYlQlwgmIRCEJRRIAJE5KSHlAxp5TDynHpl5SGNPcolWonqpURxURiHOQQIQTEcQo6DkPJW2xcHVqF4pNLoDc0RIBmLHXehT6OYgNaRTDhlB6r28OBIK1f0eYKrTfXz03tlrIlpixdoVt4nicGXh5KE4vlyafVfc5uLHqyJMqKPRTEn/wAZvvcWj33UjDfR7Uc4PqPZO5vWLRzjXwW/fi47Oadw2IDjp4riw2Z0lw0I7mWwX0dNLg6rWc/sDQ0dy1+z+jtKmBlCtKDLKRC1xiDoj08OAngxGlAKwiEAjyo0aAChGjQQIJBAoIACJGiQARRFAokDCJSHlKcmy08CgY04pioVJNFx3JJwTjvASHZW1nKMVdDZY3knlAT9PZ9MfhnnJRQtSM5lQWrawDQRysgmLUc6wH3bPYb5Bafor61Tk3zKzWA+7Z7DfILS9FfWqcm+ZXjfDvnY+r7Mzx5l3iq1NuUVCBmcGtzaFxIAbOkkkADemX+hFRtM+jFRwLmtgZi0QC6OAJAntVR0sqB7XtF3UGDE5R6xqU3tcwN4mGVLf3t4qA/HOZi6tSPtHUqNJpLXODDUqVXPBDbkMYynYavdEjMvbLHasm5tM1+QBHlWGdtCtUDXzWJZmrN9JTDGNNR/ocOakMAhrA97gAT1+yVJ9JivtXmvVy0qbS1rabMz6ziajacPbLgGOptm05hZpBk8sNZrK9RrGlzyGtAkk6AKONq0Jj0rJDg09YWcQCAeBgg8rrLYHEYg1GUq1Wo7rhlU+jHoy3DsBrEOLNHVHBpNpyEiLNU/A46m2jiatQFwq4qqMgaXFwBFKmCI9UsptdJtBlGig1l9T2hRcx1RtVhY2czw9uVsXOY6DUe9P06jTIBBIMEA6HgeCy2IwDaopT9o7EYplWq/K4Na2i3MQA4AhsUWU5IBOcnetaFGSSGm2IqvDQXHQa7/AA3pkY2noXZTwd1TYAmx7CE7ih1HdXNb1TYHsJ3KuLGz/wDHdob2mTA43sNVW9XQHfQsaVVrrtII7DO6fiEqFDo1C0ANouDeFrXjyulOxjgY9E89tvngpK+o7JUIQoxxbrfZP0k6WvEa6o24t39N/OyAskQhCitxbrTScLAnSx4dvcgMY7+k/wAPgUBZKQUU4t26k8WOumltJ3ovrbpvSdEA2uZMSIMaSfcgCWiUUYp39N0X11sAdNNSRruRHGn+lU9wj3ygZMRpqhUzCcpbfQ2POE6ECCKCBRoA5xgPu2ew3yC03RX1qnJvmVmcB92z2G+QWm6K+tU5DzK8b4d87H1fZlUeZo0SNBeyLRJSSlFEUAQto1HZHtbmaSwhjwHODXEEAkNlwg3071Bc1wFRrarzmp5Wl3pi9pJe4uEN/vAB1AYNVdIwnYUVNKs/0mZoqvGUjIQ5jcxdmmamWwFt+6AN87AUXNDi8iXOzZWzkYIAytJ10kmBJcbBSUaLChNVkgiSO0apg4U/1H7t/DinMWJY7rZeqetw7VAdScLCs1oiIG47gJM2+PYFBya6CbHTgHxas+YAE6W4hLqYIkkmo/fYRAkgx4JhzHzP1gRJt1dDGUT8U2GOkD6wNBPqgkjKXHvCWt/2v9hX9iY7BEiC9x74McJHzcpIwJ/qPm5mRvju3Dx4pWDeGth1RrjmJnMPxGQInt0T3p2/mbbW4+d496muRIa+rH+o7fzuQde7xKQMI7+q/wAFINdsTmb7wifiGCSXC2twez4hADH1N1vtXyOV9bkHn4BGcI6PvX6ydNLW7NPEp36w3Nlm9xF9xg+Nk8gCLQwzmuk1HOF+qYjs7wpKCCAAEaIIwgAII0EAc3wH3bPYb5Babor61T2R5lZnA/ds9hvkFpeivrP9kea8b4d87H1fZlUeZpESNEV7ItCKSlFIKAAlApCNAxaNNMdqnAgQVbLlOaMouZ0gXuowp0TeGd4AOu8HtHgncWOo7ql1oygwTPA7uarTTpuN6VUyNTJmdZvrACi9XQTsm/V6P5ae78u/Tz8UhlOg4yAwmGgaafhA9w9wUL0FEkk06us3aQAYEgX35UbqdIEj0VQkEDRxEMMAgzfj7+1K5/Rf5Fb+hYNwlIiQ1pBm4jeC0+BI70o4NhMljZ5b/kn3lRMBUDAGBtQguIzEDUxrG6+vYnm7QH5Kg/2dgPxHyCpq63JIc+o0/wAg+f8AA9wQ+pU79QXkHkTJ8QD3JDMeD+CoLTdu79+zVD/UB+Sp+m2k+Q99tUAPNwzRcC/HU3Mm/O6cUSrtAAkZHmP7THcd6DdoA6Mf3thAEtBRKmPA/BU4jq63v8lKw2MDyQA4RvIgakGDzCAJKMIkoIGEjQKCAObYH7tnsN8gtL0W9Z/sjzWbwQ+zZ7DfILR9F2y5/sjzXjPDvnI+r7MojzNGXDikeln5ullg70JA1geC9luXgSKjwBJMBAYhh0c094VRjK7n1wxsQwZv92qU5aVY4qyS6q6pOR2WN0dY950Qw1Fx/EZ3gynInrix/EEtz7Zh3qjzN9/+X1/kcWxdI37U8CoeAJcXO3E2U1aSN2FVBIOUwdx1juTDaFSDNW9oPo2iONt6khGCgREOHq/1f/zb88Ek0KtvtefUFzmk77WgKcihMCAzDVRH206TNMXiZ375RjD1P6v/ANAdO9ToRJAQ/QVY+9Eyf/GCL6QM25OYai9p61TOOGQDhvnn71JROcACTuugAQgodPHty5nWEuyncWgZwRx6t+4pw45lr65osb5fWjlCdASIRKN9fp362kzrudlPuKV9cZJGa4IBbeZcYaI7UAPowm/TD5BSqdQHRR1LkOhZQRFGmBznBjqM9lvkFe9H6uUvP9onlKo8J6jPZb5BXvRynmc8f2ifevF8B85H1fZlEOZeVMS7KSADaQQfgo+EfmaC4jNrr4EcO1WTKAAAiwRfVWRGURwiV7BxbjVmjayFUosuS0R+IRdp4jsVdgKJc97qfViwdx7Cr36o3h4nThqltpgCAI5JwUo83sKluVlOlWDp6h43InwT9PBm+Y2OrW2HKdT4KbCMBS0xu0hb/UQ1sWCOEqEExhIIwjhACUaBCAQAESNBABIiEpBAim2fs9zGPomHU2PilmLvui0HKY1LSSB2QpBwRMEtZofxPiXHre/edZ71YQjhSbsKK52DJEFlMgkkyXG+YmwI4OPeSj+qmZyMJkGSXTYgi+u4e4KfCEJWFEQMfwbGmrja/wDFk9QB/EAOESbd6dhBKkMJBGgmB//Z"/>
          <p:cNvSpPr>
            <a:spLocks noChangeAspect="1" noChangeArrowheads="1"/>
          </p:cNvSpPr>
          <p:nvPr/>
        </p:nvSpPr>
        <p:spPr bwMode="auto">
          <a:xfrm>
            <a:off x="155575" y="-1919288"/>
            <a:ext cx="3076575" cy="4010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84" name="Picture 16" descr="http://www.tender-beginnings.com/wp-content/uploads/2012/09/MaterniT210001.jpg"/>
          <p:cNvPicPr>
            <a:picLocks noChangeAspect="1" noChangeArrowheads="1"/>
          </p:cNvPicPr>
          <p:nvPr/>
        </p:nvPicPr>
        <p:blipFill>
          <a:blip r:embed="rId3" cstate="print"/>
          <a:srcRect/>
          <a:stretch>
            <a:fillRect/>
          </a:stretch>
        </p:blipFill>
        <p:spPr bwMode="auto">
          <a:xfrm>
            <a:off x="577993" y="594946"/>
            <a:ext cx="7956407" cy="590173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066800"/>
          </a:xfrm>
        </p:spPr>
        <p:txBody>
          <a:bodyPr/>
          <a:lstStyle/>
          <a:p>
            <a:pPr algn="r"/>
            <a:r>
              <a:rPr lang="en-US" dirty="0" smtClean="0"/>
              <a:t>Common images of </a:t>
            </a:r>
            <a:r>
              <a:rPr lang="en-US" i="1" dirty="0" smtClean="0"/>
              <a:t>GATTACA</a:t>
            </a:r>
            <a:endParaRPr lang="en-US" dirty="0"/>
          </a:p>
        </p:txBody>
      </p:sp>
      <p:sp>
        <p:nvSpPr>
          <p:cNvPr id="5" name="Content Placeholder 4"/>
          <p:cNvSpPr>
            <a:spLocks noGrp="1"/>
          </p:cNvSpPr>
          <p:nvPr>
            <p:ph idx="1"/>
          </p:nvPr>
        </p:nvSpPr>
        <p:spPr>
          <a:xfrm>
            <a:off x="457200" y="1905000"/>
            <a:ext cx="8229600" cy="4668838"/>
          </a:xfrm>
        </p:spPr>
        <p:txBody>
          <a:bodyPr/>
          <a:lstStyle/>
          <a:p>
            <a:pPr>
              <a:buNone/>
            </a:pPr>
            <a:r>
              <a:rPr lang="en-US" dirty="0" smtClean="0"/>
              <a:t>The following slide shows two advertising images of the movie </a:t>
            </a:r>
            <a:r>
              <a:rPr lang="en-US" i="1" dirty="0" smtClean="0"/>
              <a:t>GATTACA</a:t>
            </a:r>
            <a:r>
              <a:rPr lang="en-US" dirty="0" smtClean="0"/>
              <a:t>. The first shows the title of the movie and the </a:t>
            </a:r>
            <a:r>
              <a:rPr lang="en-US" dirty="0" err="1" smtClean="0"/>
              <a:t>words“There</a:t>
            </a:r>
            <a:r>
              <a:rPr lang="en-US" dirty="0" smtClean="0"/>
              <a:t> is no gene for the human spirit.”  In the center of the title, two figures are running down a spiral staircase.  </a:t>
            </a:r>
          </a:p>
          <a:p>
            <a:pPr>
              <a:buNone/>
            </a:pPr>
            <a:r>
              <a:rPr lang="en-US" dirty="0" smtClean="0"/>
              <a:t>The other image is the DVD case for the film. The three main characters, played by </a:t>
            </a:r>
            <a:r>
              <a:rPr lang="en-US" dirty="0" err="1" smtClean="0"/>
              <a:t>Uma</a:t>
            </a:r>
            <a:r>
              <a:rPr lang="en-US" dirty="0" smtClean="0"/>
              <a:t> </a:t>
            </a:r>
            <a:r>
              <a:rPr lang="en-US" dirty="0" err="1" smtClean="0"/>
              <a:t>Therman</a:t>
            </a:r>
            <a:r>
              <a:rPr lang="en-US" dirty="0" smtClean="0"/>
              <a:t>, Ethan Hawke, and Jude Law, are portrayed on the cover.  The double helix structure of DNA runs vertically between their faces.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pPr algn="r"/>
            <a:r>
              <a:rPr lang="en-US" dirty="0" err="1" smtClean="0"/>
              <a:t>Natera</a:t>
            </a:r>
            <a:endParaRPr lang="en-US" dirty="0"/>
          </a:p>
        </p:txBody>
      </p:sp>
      <p:sp>
        <p:nvSpPr>
          <p:cNvPr id="3" name="Content Placeholder 2"/>
          <p:cNvSpPr>
            <a:spLocks noGrp="1"/>
          </p:cNvSpPr>
          <p:nvPr>
            <p:ph idx="1"/>
          </p:nvPr>
        </p:nvSpPr>
        <p:spPr>
          <a:xfrm>
            <a:off x="457200" y="1981200"/>
            <a:ext cx="8229600" cy="4592638"/>
          </a:xfrm>
        </p:spPr>
        <p:txBody>
          <a:bodyPr/>
          <a:lstStyle/>
          <a:p>
            <a:pPr>
              <a:buNone/>
            </a:pPr>
            <a:r>
              <a:rPr lang="en-US" dirty="0" smtClean="0"/>
              <a:t>The next slide shows another webpage, this one from an early fetal gene testing company called </a:t>
            </a:r>
            <a:r>
              <a:rPr lang="en-US" dirty="0" err="1" smtClean="0"/>
              <a:t>Natera</a:t>
            </a:r>
            <a:r>
              <a:rPr lang="en-US" dirty="0" smtClean="0"/>
              <a:t>. The most visible words are “The Next Generation of Prenatal Testing.”  </a:t>
            </a:r>
          </a:p>
          <a:p>
            <a:pPr>
              <a:buNone/>
            </a:pPr>
            <a:endParaRPr lang="en-US" dirty="0" smtClean="0"/>
          </a:p>
          <a:p>
            <a:pPr>
              <a:buNone/>
            </a:pPr>
            <a:r>
              <a:rPr lang="en-US" dirty="0" smtClean="0"/>
              <a:t>The home page banner features a sun rising over a field of flowers. When you look closer, the sun is actually a clump of cells. In the sky is the company’s motto: </a:t>
            </a:r>
            <a:r>
              <a:rPr lang="en-US" i="1" dirty="0" smtClean="0"/>
              <a:t>Conceive. Deliver.</a:t>
            </a:r>
            <a:r>
              <a:rPr lang="en-US" dirty="0" smtClean="0"/>
              <a: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3.amazonaws.com/crunchbase_prod_assets/assets/images/original/0016/9319/169319v1.jpg"/>
          <p:cNvPicPr>
            <a:picLocks noChangeAspect="1" noChangeArrowheads="1"/>
          </p:cNvPicPr>
          <p:nvPr/>
        </p:nvPicPr>
        <p:blipFill>
          <a:blip r:embed="rId3" cstate="print"/>
          <a:srcRect/>
          <a:stretch>
            <a:fillRect/>
          </a:stretch>
        </p:blipFill>
        <p:spPr bwMode="auto">
          <a:xfrm>
            <a:off x="228600" y="838200"/>
            <a:ext cx="8686800" cy="52959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38200"/>
            <a:ext cx="8229600" cy="990600"/>
          </a:xfrm>
        </p:spPr>
        <p:txBody>
          <a:bodyPr/>
          <a:lstStyle/>
          <a:p>
            <a:pPr algn="r"/>
            <a:r>
              <a:rPr lang="en-US" dirty="0" smtClean="0"/>
              <a:t>Disability Rights Education &amp; Defense Fund</a:t>
            </a:r>
            <a:endParaRPr lang="en-US" dirty="0"/>
          </a:p>
        </p:txBody>
      </p:sp>
      <p:pic>
        <p:nvPicPr>
          <p:cNvPr id="1026" name="Picture 2" descr="Advocating for disability civil rights since 1979" title="DREDF"/>
          <p:cNvPicPr>
            <a:picLocks noChangeAspect="1" noChangeArrowheads="1"/>
          </p:cNvPicPr>
          <p:nvPr/>
        </p:nvPicPr>
        <p:blipFill>
          <a:blip r:embed="rId3" cstate="print"/>
          <a:srcRect/>
          <a:stretch>
            <a:fillRect/>
          </a:stretch>
        </p:blipFill>
        <p:spPr bwMode="auto">
          <a:xfrm>
            <a:off x="228600" y="2209800"/>
            <a:ext cx="8382000" cy="3048000"/>
          </a:xfrm>
          <a:prstGeom prst="rect">
            <a:avLst/>
          </a:prstGeom>
          <a:noFill/>
        </p:spPr>
      </p:pic>
      <p:sp>
        <p:nvSpPr>
          <p:cNvPr id="7" name="TextBox 6" descr="dredf.org" title="web address"/>
          <p:cNvSpPr txBox="1"/>
          <p:nvPr/>
        </p:nvSpPr>
        <p:spPr>
          <a:xfrm>
            <a:off x="3048000" y="5029200"/>
            <a:ext cx="3581400" cy="646331"/>
          </a:xfrm>
          <a:prstGeom prst="rect">
            <a:avLst/>
          </a:prstGeom>
          <a:noFill/>
        </p:spPr>
        <p:txBody>
          <a:bodyPr wrap="square" rtlCol="0">
            <a:spAutoFit/>
          </a:bodyPr>
          <a:lstStyle/>
          <a:p>
            <a:r>
              <a:rPr lang="en-US" sz="3600" dirty="0" smtClean="0">
                <a:solidFill>
                  <a:prstClr val="black"/>
                </a:solidFill>
                <a:latin typeface="Trebuchet MS"/>
              </a:rPr>
              <a:t>dredf.org</a:t>
            </a:r>
            <a:endParaRPr lang="en-US" sz="3600" dirty="0">
              <a:solidFill>
                <a:prstClr val="black"/>
              </a:solidFill>
              <a:latin typeface="Trebuchet MS"/>
            </a:endParaRPr>
          </a:p>
        </p:txBody>
      </p:sp>
    </p:spTree>
    <p:extLst>
      <p:ext uri="{BB962C8B-B14F-4D97-AF65-F5344CB8AC3E}">
        <p14:creationId xmlns:p14="http://schemas.microsoft.com/office/powerpoint/2010/main" val="33529658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0" y="838200"/>
            <a:ext cx="8915400" cy="1219200"/>
          </a:xfrm>
        </p:spPr>
        <p:txBody>
          <a:bodyPr/>
          <a:lstStyle/>
          <a:p>
            <a:pPr algn="r" eaLnBrk="1" hangingPunct="1"/>
            <a:r>
              <a:rPr lang="en-US" dirty="0" smtClean="0"/>
              <a:t>Center for Genetics and Society</a:t>
            </a:r>
          </a:p>
        </p:txBody>
      </p:sp>
      <p:sp>
        <p:nvSpPr>
          <p:cNvPr id="9" name="Content Placeholder 8"/>
          <p:cNvSpPr>
            <a:spLocks noGrp="1"/>
          </p:cNvSpPr>
          <p:nvPr>
            <p:ph sz="half" idx="1"/>
          </p:nvPr>
        </p:nvSpPr>
        <p:spPr>
          <a:xfrm>
            <a:off x="1676400" y="5181600"/>
            <a:ext cx="6096000" cy="1447800"/>
          </a:xfrm>
        </p:spPr>
        <p:txBody>
          <a:bodyPr>
            <a:normAutofit/>
          </a:bodyPr>
          <a:lstStyle/>
          <a:p>
            <a:pPr marL="365760" indent="-256032" algn="ctr" eaLnBrk="1" fontAlgn="auto" hangingPunct="1">
              <a:spcAft>
                <a:spcPts val="0"/>
              </a:spcAft>
              <a:buClr>
                <a:schemeClr val="accent3"/>
              </a:buClr>
              <a:buFont typeface="Georgia"/>
              <a:buNone/>
              <a:defRPr/>
            </a:pPr>
            <a:r>
              <a:rPr lang="en-US" sz="3200" dirty="0" smtClean="0">
                <a:latin typeface="+mj-lt"/>
              </a:rPr>
              <a:t>geneticsandsociety.org</a:t>
            </a:r>
          </a:p>
          <a:p>
            <a:pPr marL="365760" indent="-256032" algn="ctr" eaLnBrk="1" fontAlgn="auto" hangingPunct="1">
              <a:spcAft>
                <a:spcPts val="0"/>
              </a:spcAft>
              <a:buClr>
                <a:schemeClr val="accent3"/>
              </a:buClr>
              <a:buFont typeface="Georgia"/>
              <a:buNone/>
              <a:defRPr/>
            </a:pPr>
            <a:r>
              <a:rPr lang="en-US" sz="3200" dirty="0" smtClean="0">
                <a:latin typeface="+mj-lt"/>
              </a:rPr>
              <a:t>biopoliticaltimes.org</a:t>
            </a:r>
            <a:endParaRPr lang="en-US" sz="3200" dirty="0">
              <a:latin typeface="+mj-lt"/>
            </a:endParaRPr>
          </a:p>
        </p:txBody>
      </p:sp>
      <p:pic>
        <p:nvPicPr>
          <p:cNvPr id="30724" name="Content Placeholder 9" descr="Double-helix DNA strand against the backdrop of a person’s eye and part of nose; close-up of parts of 3 test tubes; a gavel on top of two legal books; close-up of three hands and part of a 4th reaching upward; close-up of a dark-skinned person and a light-skinned person facing one another closely in profile." title="A series of images."/>
          <p:cNvPicPr>
            <a:picLocks noGrp="1"/>
          </p:cNvPicPr>
          <p:nvPr>
            <p:ph sz="half" idx="2"/>
          </p:nvPr>
        </p:nvPicPr>
        <p:blipFill>
          <a:blip r:embed="rId3" cstate="print"/>
          <a:srcRect r="52942" b="21739"/>
          <a:stretch>
            <a:fillRect/>
          </a:stretch>
        </p:blipFill>
        <p:spPr>
          <a:xfrm>
            <a:off x="685800" y="2362200"/>
            <a:ext cx="7848600" cy="2438400"/>
          </a:xfrm>
        </p:spPr>
      </p:pic>
    </p:spTree>
    <p:extLst>
      <p:ext uri="{BB962C8B-B14F-4D97-AF65-F5344CB8AC3E}">
        <p14:creationId xmlns:p14="http://schemas.microsoft.com/office/powerpoint/2010/main" val="19967135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914400"/>
          </a:xfrm>
        </p:spPr>
        <p:txBody>
          <a:bodyPr/>
          <a:lstStyle/>
          <a:p>
            <a:pPr algn="r"/>
            <a:r>
              <a:rPr lang="en-US" dirty="0" smtClean="0"/>
              <a:t>Common images of </a:t>
            </a:r>
            <a:r>
              <a:rPr lang="en-US" i="1" dirty="0" smtClean="0"/>
              <a:t>GATTACA</a:t>
            </a:r>
            <a:endParaRPr lang="en-US" dirty="0"/>
          </a:p>
        </p:txBody>
      </p:sp>
      <p:pic>
        <p:nvPicPr>
          <p:cNvPr id="5" name="Content Placeholder 4" descr="gattaca-inspirational-movie.jpg"/>
          <p:cNvPicPr>
            <a:picLocks noChangeAspect="1"/>
          </p:cNvPicPr>
          <p:nvPr/>
        </p:nvPicPr>
        <p:blipFill>
          <a:blip r:embed="rId2" cstate="print"/>
          <a:srcRect/>
          <a:stretch>
            <a:fillRect/>
          </a:stretch>
        </p:blipFill>
        <p:spPr bwMode="auto">
          <a:xfrm>
            <a:off x="5181600" y="1828800"/>
            <a:ext cx="3352800" cy="4629150"/>
          </a:xfrm>
          <a:prstGeom prst="rect">
            <a:avLst/>
          </a:prstGeom>
          <a:noFill/>
          <a:ln w="9525">
            <a:noFill/>
            <a:miter lim="800000"/>
            <a:headEnd/>
            <a:tailEnd/>
          </a:ln>
        </p:spPr>
      </p:pic>
      <p:pic>
        <p:nvPicPr>
          <p:cNvPr id="6" name="Picture 6" descr="http://explorersofthemind.files.wordpress.com/2012/11/gattaca-quote-there-is-no-gene-for-the-human-spirit1.jpg"/>
          <p:cNvPicPr>
            <a:picLocks noChangeAspect="1" noChangeArrowheads="1"/>
          </p:cNvPicPr>
          <p:nvPr/>
        </p:nvPicPr>
        <p:blipFill>
          <a:blip r:embed="rId3" cstate="print"/>
          <a:srcRect/>
          <a:stretch>
            <a:fillRect/>
          </a:stretch>
        </p:blipFill>
        <p:spPr bwMode="auto">
          <a:xfrm>
            <a:off x="457200" y="3352800"/>
            <a:ext cx="4419600" cy="304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1066800"/>
          </a:xfrm>
        </p:spPr>
        <p:txBody>
          <a:bodyPr/>
          <a:lstStyle/>
          <a:p>
            <a:pPr algn="r"/>
            <a:r>
              <a:rPr lang="en-US" dirty="0" smtClean="0"/>
              <a:t>Disability in </a:t>
            </a:r>
            <a:r>
              <a:rPr lang="en-US" i="1" dirty="0" smtClean="0"/>
              <a:t>GATTACA</a:t>
            </a:r>
            <a:endParaRPr lang="en-US" dirty="0"/>
          </a:p>
        </p:txBody>
      </p:sp>
      <p:sp>
        <p:nvSpPr>
          <p:cNvPr id="4" name="Content Placeholder 3"/>
          <p:cNvSpPr>
            <a:spLocks noGrp="1"/>
          </p:cNvSpPr>
          <p:nvPr>
            <p:ph idx="1"/>
          </p:nvPr>
        </p:nvSpPr>
        <p:spPr>
          <a:xfrm>
            <a:off x="457200" y="1905000"/>
            <a:ext cx="8229600" cy="4668838"/>
          </a:xfrm>
        </p:spPr>
        <p:txBody>
          <a:bodyPr/>
          <a:lstStyle/>
          <a:p>
            <a:pPr>
              <a:buNone/>
            </a:pPr>
            <a:r>
              <a:rPr lang="en-US" dirty="0" smtClean="0"/>
              <a:t>The following slide shows two scenes from the movie </a:t>
            </a:r>
            <a:r>
              <a:rPr lang="en-US" i="1" dirty="0" smtClean="0"/>
              <a:t>GATTACA</a:t>
            </a:r>
            <a:r>
              <a:rPr lang="en-US" dirty="0" smtClean="0"/>
              <a:t>. The picture on the left depicts a man in a wheel chair gazing up through the center of a helix-shaped staircase.  </a:t>
            </a:r>
          </a:p>
          <a:p>
            <a:pPr>
              <a:buNone/>
            </a:pPr>
            <a:endParaRPr lang="en-US" dirty="0" smtClean="0"/>
          </a:p>
          <a:p>
            <a:pPr>
              <a:buNone/>
            </a:pPr>
            <a:r>
              <a:rPr lang="en-US" dirty="0" smtClean="0"/>
              <a:t>The second image is in black and white of the same man in the wheelchair in the same room with the helical staircase, but here he is in conversation with another man in a reclining chair.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914400"/>
          </a:xfrm>
        </p:spPr>
        <p:txBody>
          <a:bodyPr/>
          <a:lstStyle/>
          <a:p>
            <a:pPr algn="r"/>
            <a:r>
              <a:rPr lang="en-US" dirty="0" smtClean="0"/>
              <a:t>Disability in </a:t>
            </a:r>
            <a:r>
              <a:rPr lang="en-US" i="1" dirty="0" smtClean="0"/>
              <a:t>GATTACA</a:t>
            </a:r>
            <a:endParaRPr lang="en-US" dirty="0"/>
          </a:p>
        </p:txBody>
      </p:sp>
      <p:sp>
        <p:nvSpPr>
          <p:cNvPr id="57346" name="AutoShape 2" descr="data:image/jpeg;base64,/9j/4AAQSkZJRgABAQAAAQABAAD/2wCEAAkGBhQSERUUExQWFRQUFhgWFxgYGRsZGBgYFRcXGhgbHBgcHCYeGBojHBQWHy8gIycpLCwsFR4xNTAqNSYrLCkBCQoKDgwOFw8PGiwfHBwsKSkpKSkpKSkpKSkpKSwpKSwsKSkpKSksLCkpKSkpLCkpKSkpKSwpLCksLCwpLCksLP/AABEIAPwAyAMBIgACEQEDEQH/xAAcAAACAgMBAQAAAAAAAAAAAAAEBQMGAQIHAAj/xABNEAACAQIDBAcEBgYGCAYDAAABAgMAEQQSIQUxQVEGEyJhcYGRMkKhsQcjUnLB0RQzYoKS8BVDU6LC4RYkY3OTo7LxNFRkg9LiRHSz/8QAGQEAAwEBAQAAAAAAAAAAAAAAAAECAwQF/8QAJREAAgICAgIBBAMAAAAAAAAAAAECEQMSITFBURMEIjJxQmGB/9oADAMBAAIRAxEAPwBrFU6sTYAkc6SrtwvcYeFpbGxY2VFPexO/urP6JiZP1s4iX7MI+HWN+AqTEczT5VJdwg/aIG7xNKp+k+HHZEwY8kzMfQXrMHRjDA3MfWHnITId37XZ9BRIsoOUBQdLKAvytQBDDttzbq8NO3ewEanzci9Q4rbmKV4l6uKPrpCi3kLlTlLahRyHA0xWe3ClW13Jlwdv/Mn/APmwoAKEU5N2nA+5EPm7Ef3anTAkkZ5p27utKD0iyUPNtKNBd5EXuZgD6XvUUfSOE3yCWb/dxMw/iIA+NABH9GRA5hGlzxZczfxPmb41maQgd3+XdQb7SnPsYYqOcsqL/dXMaHZMQwuzxIP2ELH1YgfCgAh7knedB8R40BiZgntsFH7Rt8zWz4DMT1ksr2Av2so1HELaoGwESarGg77C/q1/nVDQDJj429kF/uoSP4t1u+gtmQsYkCqpHBmYgHUn2F150zkxqa9sHwN/lUGGnEcCECyKD2yQq214m5PGwAvQMmj2YT7T2HJFC/3iC1Vvb+14VvHCAeDye0Tp7Kkk+ZFQbc6Tu4KL2EO8D2mHed6r3aVXLlv8t1MpIlVi57hw/njVh2bsBpmyZgoRQTcnedw03sb/AAoXYOzL9ojsqR3ZmO4X5A2JNWufodE/aedgwFyR1ZQHuvaw7760OhEadCEGnWyk8xa3pY/OtJeh1t07/vID8iKU7Tgjhv1WNMjcAqMBfvcNlFL4NtYgaiRtNfbb8aXHofPsaY/o80TRgzKA5btsGULlUG51O/QaUrllkDWSQsOYZ1HoRQWJ2i8hzOSSeJ7XzrAxb93pf8KSSKtkmJ2jMCAXfdvzk/8Aao12nN/aP/EfzrfrGfeBy5bqfbI6FSSWaQdUh1uwOYj9lTY+Zt4GnwLYWYGTEysFV5GY7gGPqeAHfXq6ZsjZccKlY1yjid7Nr7x4+G6vVJDkD9CyOqlXSwxMw8NR+XwqxFeQPfXPNjbXxGHWZolE2HjZruQLrY2BzC2fs5SfGnWx4Vx6XfESTkb4V+qVf/bQ5mHfc0CodTdIMPEcrSrm4KpLv/CgJoWXbcj/AKrDSFb6NKRCtj3G7fCiocFHEto0RAN+RcpHid/rS6fbkKNlLhm+ynba/gtx8aFyFGx/Sn9qWKLujQuf4pDb4UDtLZv1mHDyTShp8rB30y5GOiqBlPePCjBtGZv1WHIH2pmCD+BbsaXbTjnMmHzyqt57Dq0sUOVu0Ga5J4bqdCHuC2VCnsRItuIUetzr8amxu2YIiA80d/s5gzfwrc/ClK7EiP6zPKePWSMw/hBC/Cm+GhjjUBERB+wqr8QL0UNoF/p9W/VwzyDujKr/ABPlFRSYucg2iij++5kb0QAfGmMrXsSb/Gh5E3k6DmdB67qKELf0GRic07bhfqwIxuOnE1ANlRg3K5jzclz8T+FFy7WhUkFwxNgAnbJNjoAONK9pbe0tELHizZTl8ACQW+A76Y0iTaG0I4BYjtEaItgbEbzwVe8/GqRjMU5VVZriMWUe6AOQ4nU9o6+FFTtcnUkk3JJuSeZPH+d1apgC2u4DnQWhO8JY8aMweC8lX2m5dw76KMQte9k3ZuLHkg4/e3VBiVMnZHZQblHzJtdj307HZjH4/MAidmNbWH2iOJvQi3BtYaeVTts+3Hd/PKjcFsiaQjq42bTgNPU6camw6ABG55/z5VmMMpF72Olv5FXHB9DJiBnZE8O23w0HrT3AdCYVF3DSMPtGy/wr+JNFi2ObYXZ7ysFRC7clFz8Ks+zvo/lezTMsY5Ah29Aco9T4V0CDBhQFQBQLEBRlG8cABzrwThw1pWyLEezOjUMBXIt2v7bat5aAL5CmMjEkk7x+FEBQSBy+dRdXvobEa4dtNeVeoiKE6bq9SsCirMiYXHqSq3nkVBuuTayqPIelTYLCvPBCFhSMouUYhmIk0JsYxHZrfeNKo54wMYs5T9J7YUkdm9u0EO4EnXcDVg2PirYaLuT/ABNV1ZfQZjBMUCzNFjUFuziAUcWt7M8ZDcPevWMNjsOBlCyYS3BkEsP/ABoQGUd7JpzqDF4oKuZ2CLzY2v4DefIVX8Z0ujW/Vgseeqj86VDXJcf0eQgvFlmQa54GEyjxC3df3lFJtoTMxiI3JKGY6AABTckkgCqgOkzF89ogw3EZkcf+4hDj1pwelyzC2JKyngZ1XEf81cmIXyZvCiw1HE3SiGM6yBiOCAv8fZ+NBP0+XcsRP7TH/Co/Ggl2RhZvYzoRvOHkGIX/AIEnVzgeb1oOiIY5YZo5m+wHMUvh1M2RifAnzpWGoXN0imlUlJcgH2FAt82+NJkw087dpgxGrF2YhRzYk2Ufzap36LMJBHIskLaE9aGSwPHtWuPDfUePxyqvVQi0Sm55yMPfbie4bhRdhQRG6RiyXN9Gc6Fu4C5KJqdN548BWiws50qPZ2GLnnT6Bb9iEXfcX90fnSAUvgRHbNe7eyo1ZvAVN+hu/wDV5z7qD9WpH2z/AFhHIaDjenf9GCNJGPakKNdjr7porCaqnh/hFqoTYji6ISydqRwCSL31I7hbSw5aCmMPQ+JdWZmOugso09TT1V9a2lB+H4ipAFw+xoUy5Y1BudfaPsk7z4UweLU8svPlpXsOPZ7rn4Gpo4+N9/fQTyRpe43aafAUZYBdTc3qCNOfPia3nl07uFKxG83Cwty15nnaoy2mu+2uvdWpfj+fE1GzAjw+dFhRmGTXX+bVnOO1529KDzWPj+NRPNvFJj1HOGfd4V6la4uxAHCsUh6lJxJTJjy+XK0hKMdxbJ2chO83tqKRYbpJNCCit2dd4GZNTfIxGlBY7Gl9GBCi5jAJOQN7oufZrEyrcls+p93KR4Vt0aUZecytmaRmY776t6s2vlUXUprd2B+4L/8AVei8DssS3EaTPbeFUG3jajX6OzgaQznueMkeRGo8qVldChcMn9ofNP8A7UdHs7Tc/j1b2+VPdk479FGZ8FlI/rCrN8TcrVgwvT55DaOAyEjchLH0veobFZUMJs2D+ud1A5QsT6m1WHDYjAZRGzvIDoFlDtqeS2sDTz/SfEX1wMwP3X+Vqnw20Zp26psNJGHuC7BrKLHXXw+NTfsl2VfH7ZkwYUQSzIj3+pZusiyjTWOQFTe9t1Dw7bw8v67BRE/aw5bDPf7ozRE/uisdNsGwxnV2PZRABbmCTbuuTr3Uy6O9FveddBa55cgKtpCTM4TC4IkAYmXDgkdnExaeU0VwfNRVqw2w7J9QFmjA3wMsnqFOf+7Wf0YWy2GUDcRcbuW6++q/tTY0SpJIi5JFRmDRlkIKqSN2lKwCdouAji+uRtLEH2TwIuPStMFMojS9xZRw7hUeG21jGw5ZsQJk7d4sTGJlsBwckuLi/GjINrdkZ8EwBXRsLLmFv91Lc/GiwomXEqPeFEHExlT2hQ8W3sMTlE2RvszK0Leuq/EUzjS63WzAcVYMPUUrJBY8QoKkMLAHjbh3+Joh2BJAIPfcfOt8VHYqQed+PAc62jQE7l05gflRYEYQlrXve1bvCTpa/wAay8K78qHyH5UK0C8UFJsCWaK1jbde+h493nQRY6gVHKi/Yt5n86gkZb7j5Fh8L/hQUkESLbXeaEcG19TXge9v4j+NZKj7T+tA6MRC9erXq+OdvMj8q9QM5ZJEpB7TFgCQAp4D5d/CjYtmE3ZVk15Rsy7/ALpDCrPHCiibERDMssMilVsCrMNTY7hzX00NH9H8c4w0arHIwFxcaA68KuTopNy6QvwPSqWKMLJh8qroGWNkXu7IFgfCjouljSDsxM45orsP7t6cxzycYiBb3pFHzFLMXsCNmzxtHhpN+ePEItz3pcD0tWTyR9lLFN+DXCbdkG6GT/hSfgN1Q47DxT6vg3zH3o4pVb4KAfMVl9q4jDayPBiF+1FKvWeJQHX086a7N6UQzC/XpGfsyBg3la4byNJzVWmNY3etCTDvjYR9S2JdeEcsDsLfeN/gBTrB9Lp4ijYnCSIgcZ3CuBbcdH466a0w/p+EafpCnuWOU/ACoNqbbikgkQtKFdcrMMPJYA24sQOW/nULKv2U8D/pf6e2tjcJjMTHNFKp+qEeWTsMpViRo2hFm4E3tT1QAosAFFraeZJPGh+j+Fwu08KUkjjbEwgKZMnVyOBcRyGxv2gMpvezL3ilknRRoiTh55YiL9lu0oO6xtbjzBrfZNUcrVOhlM2/ypTtxfqJf90//SajnxGNjPbjSa3FDrp3Dw5UDtXpBG0UqsrxuYnGVhxItv38eVOgPYAf6o33X+R/OmOG3J9wD/ppbgf/AAxGl7MCPEeNNMEL5Puj8KTGH9SHXKwDDiGAYehBoOXopBqUV4m5wuV/um4+VM0Pdu/Kp1Oh/njUiK9iMBjI7ZMQso10mSzWFh7Yvrr3VEOkk0X/AIjCsBuzx9pfy+NWOdb28G+LLatIYzc2vu1txosBdhek2HlHZcDubQjz3fGiiQR3d1D4/Y0Et+siUt9oDK3qtjSY9HmTWCd4+5jmHqLH4GkMdPEDxtUHVW40pOPxsPtwrMvND2vgL/3azhulsD6OWibk40v4j8bUDGOS9bstegkVtVIYc1II+ZraSQb7jzNMZF1deqRj/Olepgcxwm0GiN1sVbRlIurDirAEXHDhV02Kdm4kBRGmHmNhklZjE2m5JS3Z7lk/iNc3ilI0NS9bWkopj6Oq43o9FAbPho0J3XW4I7iTqPCoF2fHwhj8o1qs9HunmIwyhAwki/sZe3H+7xjP3SKuGH6V4bEgBZP0KU8JV62AnulFin7wtXPPZfijXHo397Zph8Dr+qW33Vqefo6k4s8St3ga7uBXWt8RsnGqVvJIyN7LwIhRvB1v8amXoxO/tjFt96RgPQEWFY3kfpGreBdWxYOi+Jw4vh8SUA/q5jePwubAeg8aWbV6TuEMOJRRmt24ZFkXQjeuY28L+VW2DoKCf1CE/tsG3b97HkfSiH6JL1bITBGGBU2ABGl94XlVKev5NGUtZfjFnP8AY+0uolSXD4gFk90o12B9pHXiGH5jUA10qLaUeKiEqjK9gJEPtKbcd1/vbm8dBzeXoZK2+IDvLKOPO+6tsPsLH4c5oSw0to6OCDY2OY6jQaWqlkxvqRU8E2k9aL9KNTw3Un6RIDBLexIjffY6hTzFIsJ0vxVykmHEpBsTHcNflpdT5VJtTpZDJDKjZ45DG4yyKb3IItpWyOWmiLB7OSTDiQ3D69oHlYbqKw2z51AMc19AbONNw01uONR7Hk/1QWtorEi4JG462NO8ClwPuKPlVWAKu0sTF+sw2ZRvaM/hqPhReF6V4c6MzRnk6m3qLinFuzpfyrz7PSS4dFfUe0oJ9TqKi0IiWZJSOrdZBl3qQ3EcvCpIUOu/Sk+1OieGR7gSRkg26twCCDv7d9O69QIcTDfqsSXVVDFZ0B7JNv2tfMUqAeFLih8RhiBWrY7FxLmnwTFSBd4rkC+uq9qx7r1GvSeF/ey9zi27v3DzNTyho0EBoPFYFJBaRFbxUE+R3/GnSDNdlAI5qcw9RpUEi89LU0UVOXomgbNBJJC3cSw+YIHmfCoZsXi4ATKizxjeymzAczut6VZnX893fSrpMv8Aqkp/ZH/UKYEWzukMMxADZW07LWBPgdx+deqabZEMsSCVFP1aANoGHZHvDX1r1AFJ6RdHTE2aMXRsxtfM8VrXV9BawO8ikV7b/WuvY4ATQK6uyrnXqyxW4Kk+0dQj5ATcWtekHSboOms2HKCPSy5s2pAuosSc2Ytp3G1TDNwlIlMoyLy3VIpIrafAPE1iCDyI3+HMd9SRTg7wQfK1dK6HYx2J0oxGFa8ErxcwD2W8UPZPmKvmzPpgfdiIwwOheJsjd91N1PlauaFBwA8zUZkK8R5CplijPhjUmnZ3PB9L8NMPq5Uv9iS8b37sxysfBq1nxs7tkTBydq1mkKxLbWxvdiRodQOFcMXFeNOtj9LcRh9IZ3QfZvdPONgV5cK45fQQuzqX1c4rijpHSHZWNhw5mDxAIQJBGjM0YYaMXfeNdbDS96oWJkeQ/Wuz/eYkegstWrZf0xzKrLNFFKrizFboTe9+wxKG4OoFgagweLwDWyMsbHhMChvyDtmjt+8KbxrEuI2OGWeZ1knQlhxPVKqpcEbsoNhfXfuFF4jpJ1sEiYgZm6t8j2BIaxtfTTxFPsY/UR9a5ZYhrmBDA/dK9lvI+Nqom2Okr4km1xEoay3vc2sCzW1Pwp4skpvqisuHHCPErGuA2DFJhFmOYSZHJZW+xu0PCy0zwWycYluqxQa6KcsouLWGl9fwqvbI2kY4QPdIIKk9mxve3EHXeKuGxNtxykKDlewGU77DkeNdDZxavswu2MbEPrcIJFG9oWvu7u1THZ3T3CezN1kLbu2hIHL2bn4U3SE6W4nzpxhMArxlXVXHJ1DC2vBgbVkpWRIruPx8E7K0M0UnZ3KwvvG9TqPSmHR/Z2aZiwBCRoxzfffLof2hfX7Ir2P+jTCTOuWHqxlLM0V1A5WXVbnw4Uhh2M+ElmEG00gVFjsMSUKuDmOU3JHZsdy+8N1apEdnS+tGW98ova5vdjxOmtvnVV6aYBJjGWjvo17rYm2WwvcMLjd56Ujj+kjEq3VskU43B8Kzgm5tp2Tdu7KN4rG0fpEhIVXhm6xAQetstiWUi51J3amwrKS54KVoruJ6LorExPJAw1GViQeWmh+JrJxWPi9+PEKCBr2WObdqbXOh504w00mKucOkA7RW5lLnQAHsqLka77AVrP0fnPtTIvCyIT8WN6SbXZTFP+lKq2XExywN+0Li/DXLuvxsfKhukOLjfCSMkiPey9lhe+cW03jQcRTqXoszKOsleTmpYBbADxtr86TdK+icUOHaRIshVlAIZiO2R9om/Gx9aq0SEJtKGwCXlYKoyxqzm4UcQMo17+FYo/Z647BuRFlxaLCzFSOrcJ2cwvukK6W9oEE16k36HZ7a2AlDKZmZgXKxubAleqJsRyDPa+4ig1xhVlWZfqVNrhO0DqRY5hmOpFydxNq6HtzAI0+CBgZladwVlYDN9Sx3XJFiL2IG6nJ2ekdiYMHFbcXIJ0/cHLnSWK40x6nNMdgcPMLiGSYFiotfVQeyxCKd3G3aNvOk+P8AohxRVTChdmF2S2ULfUWdiARYjfrwrrs3SWCPRsZGO6GO5/x0sm6c4UccVL6ID6FT8KuEHHyCR8/7U2HLh3McqNG491hY+XAjvGlLnzca7rtfphh5lKHBRODpeZusIB320uPJhVB2p0Qjdi0LZLm+Q3KDuViSwH3r+Na7MooTV4NanO0Oj8sPtxsB9odpT5j8bUvbDaaWNVsBok5oqLGab/Xd50K0Vq1y2p2A5wG2GiJMTtEfeMbFL/eANm8waIxO2DIrZlgZ2BHWNEEkF+OaIqGPeymkAat0nopAW3ZW0MOsKpKjB1vdwiSqdbjcQ407jU+0dmxzRh8K0byIfYQqshHdG2Vyw7gaqCYmpmxIPtAMO/Ws/hV2jV5nWpbdm9OsRh7RTgi2gaWM50HHskr1g87107YWEkxMQkTaMjRt/wCXjiiAPEEkM6sN1jY1xHDbYdRZJXUcs2ZP4HzL8KY7I6TTYaTrYSiufayjIHA4OinI48gRwIpODMGdyXoRh3J61p5tB+unlcX71DAHhwrbZ/Q2GCRmiTD5WAARoQctr3ytmuCePhVT2b9NUR/XYaVGsNY2Drp6MB6+dNtnfSXBiDZZMPGeU0zI3oYwPjU8oVF1fAgj7OhHZOXeNbcqVbT6PpMFVgsiqpUdaofeb7+FtK2SWRlzKyEfaj7Y9RoaDmMpYEzSi3AFVU+OlyPOodWK6Kbg/oygnjeRUkjcTzqrRSWIEczoBlII0y8LVFiejmPww+rxgZVPs4pQP75LfMU2wUEbKzSxtJ9biBZZZI1AXESLpGpyAm2tt5vTODC4EajDrGd92jz/AB7VVVhZRf8ATmWFguIgRsp9rDyKwtx0uQPUUD0u6X4fEYfq4zIGMiMVdbEKCSxvciusxCPQJ+jEcAyBD5aD5VTPpOWMjCh441LYpA7I4JMfvAm4IFufKjUCfZW35pSf0fBSShlNmZ0iUZrb2u3ZuB3jur1BTbI2RE5bC7RfBSAn2JlYCxvqupddN17VmnoAn2ntyeXL1kjsRIhW7HQk2NraDQndQzEnXf8Az31jFqMoPKSI/wDMX86nqzQHANbLFrUlaZ7UwMLD2t9NcLADakOK2iqMAcxY7kXVm8BwHedKknjmaGRmfqlCMeriPaNgbZ5Tv+6tqTAs8e0oIpMl2klOgiiXrJD+6ugH3iBWMZ0BONIZ8NDghvuv1mJf7wS0KejGn3RLAJFEBGiqptcKLXNhvO9vM1YNr7QigTrJpEiQbi7BQTroOLHuF6wt2S2cn2t9D0gucPOknJZRkbwzi6nztVO2v0PxOH/XYeRB9rLmQ/vrcfGu0p0hkl/8LAWU7pZyYoz92NQZnHgqg862OypZQf0jFSkHQxwWwsRvwJBaV/AsDVqbXYuT56fB33VDJhyOFd52t0U2bHGBPHBAPdObq3Nt9mLZ38w1UjanQmGTXAnFyXHvxAQ/8aQx3HflNaLIho5wy15XNWnaPQrFQqWdFZQLnI4a3iPyvSfEbPKGzqyHkykfOtFJDARNW6z1mTB23W9ahMRFVwINTGd9GRbQJFtD3EA/OkgFSo9TJIdD/C40xkNGWibnE7IR/CacRfSPjYxb9JZwOEqK/wDetf41TevtxoefEE8anVBSLzD9Jknsslk1OWFzHYsSzEZg+9mJ38aYwdNcI4+sbFITp2mLr6ob/CuV568JiKWotTskOJwMjKBLEwsb53YH0ciguk2BgSTBiNI1DzgMQAcy3XQnW41rlgxNbJiiCLEixuLG2vPfoaWgane4Olf6PcIsFgD2eqQC2unYCkV6uOYfbk1v1zEcmAbh3+Nep0FMvWM/VnuaE/8AOjFbyb61xh+pl03BDqeWIh4DdvrGIa1yWAAuSdwAG8knhQUY1Jtz7xy5nQUAMSZNIiAnGUi4J/2Sn2vvkW5XrbqzMO1mEPBDoZbbi491OITje55USBbcBp4Dd8gKYgOOFYz2Qbne29mPMsdTROOx6rEc7BVZSADck6HQAC58r0tlxpka0VrbjIRdB3KPfPwqdI0iVpGbtEEGSQ66gi19yjXctJoZaNi7cxRVQrjDplXUqrSkZRqE1VPFiTxy0zVMPETNI134zzsHc/vv7P3UA8KpGG2lK6qIxkXKvbkFzoAOzHx8WsKa7PwqBw7XkkA0eSzW+6vsp5CoaVAW/AbeaQf6th3mB/rZD1MPiGYGST91POmR2XO4vNiSo/s8KvVDwMz5pWHgU8KVYXa6ImaR1Qc2IF/I6nyvS7an0sYWJSsYaVrW+wvyJ+ArKn0hNFgh2Rh4O3HEivqc7DNIbAamVyXOvfUkil2IsWNhYAFj+Jrk+1fpTxMmiZYxwCjX1Nz6GlOK6eYx4+r/AEiQJr2UOQE95XtOSeZNNY2+WCOidM5hHA6SERu6HKpIzGw4r7S/vAUrT6QsOucGMyBraPltpfgQRvNUjaWBjJvD12UgG8hQlu/sgfG9Lhs9yQBmJJsFAJLHkALkmqWvRp8bqy07U2xhcR+rwKIRvZGYMfJTlHpSbD7KaQtkVkCC7vJ2Y41O7O5ta/Aak7gCad7D2KFQLYSyk9tQ1kU6aPLuFvspmbfcrVjh2PH2OubOVN0jQZYYu8Jc3Y2sXa7HiTVbUTSRzvFbPKgvlLRBsokyMqnU5TY6rmsbXAoREQ3tfTfbWut7QkXqzEVHVstmXnff4nTjxAqg9HthSNip4owzGMNcrMIdA4AJbKb7/ZtV35JTEBwqkaNryoKeAiuh4vobM9s+Qd7TyzH/AArel0v0fP8A26fwtf4U9hlEIrFXJ+hFjrMp8Eb8SKBxHQ9h7LqfEMp/EVVoCtVm1NJujsq8AfBh+NqGbZkn2G9L/KmmgNMNXqKg2a3G4trqrD5ivUrQHTcQPqMT3Ydm/hmhP4UB+vcsf1KMcg4SupIznmin2RxOpo+YXgxI/wDSz/AK34UPMyovBUQeSqKyiBjEThQWZgFGpJ3UuaJpvbBWI7o9zOOBfkOSetSLEZGDuLAaxxnhpozji/Ibl8aheZpTaNsqXOaQb2I3iPnyL+lWBDi8XZsiAM44blQcMxG77o1rww9+05zuAbEiyr91Nw8TrXpo1jsBZVGvPxPMnxpTtDpLlNo7Gx1vqDbn+QpAOV2kkcaF21KJpvb2Ry+ZpZiunDDSIZRz4+ttPIVVHkJ3/wA2omLChx2Tr9k6Hy502kioqyXFbakkN2Ynz/kn1rOCAchSbEmwN9LngeQ76wNmtyo7Zmzj1qkxGYAjNGMwLDda66juqW14K0plwwP0OYwn61BGvE5omOn7PWgct5G+mLdENmYUH9IM07LqVSSFRwvdY5GPH7VQ9Ip2zJGDOl0AEUnWplWwCgBzYCy28RVYh6Uthp0eEAlC2hFwzG67tdOVYfc7L4GU8UKRKxa0RHYuLuy5myqFv2mC5QTewsdaEhxee9lyJuyg9tv95INbH7K2HO9WLFYiDHRlXQQ4mQ5zMygMtjqDpmKXzXK/G1UmPEhWKLrYkXW5BtxXS7A792408deuQyJ++CzxY4iwXshdyjQAcgBT3ZpJHedwGpvVTwaHeSB3nh8N/cLnup3s/pDHF2Sj2OnWaEEfdU3Qd1z+FNyRjqxtLhZGJWO2cGxZvYjPNjxcf2a3O7NlFG7H2XHhI2VCWd+1JI1s0h77bgLmyjnfU1HgtrxSD6plYDTKu8AcMmlh3AV6XE3042t+dJybBqiTF4i7acvwpbiHuN9TSEX30FO1hTjwIWYhjfTWh2kNTyNdvGtAlWAuxGp0qODDEVPPHrU+DlXcaaEyHFORBIP9mw9Rb/FWKI2xGOpNveZF/idR+deqgseRrdMQP/SYr4Ydz+FBYuHM4FwwQgm1iDLyuNCEGl9xcG2iXJ2HbSX/APVxY9cLNSSQhgsa2VAi9YRp2SBaNeRbjbUDxpIZpITNcAnquJH9YeIB4Jfefe8q1x+0ViG4XAFhyA+Q7uNabS2mI1sLaDlYKBu0+Qqk4zHNIdT/AJ95PGrEFbR2w8p3m3pf8hQHUEbxa9ahaLwe0XTQEZeKsAy/wnSg0iueQfqKabHx3UEsYVc8Cd6+HD4X76dbEwsOJ0LJA3AhiF/hYWHkaOHRQGTqhLAzcLTIB6lrfGsXkrijo+ONWQbI2gjSZ5I1kTiiHq28jZreYt4V0P8A0uwkUQGGjnvbUGV4rHkRGwzeIvSKD6KjC6nFSmGM2yyxASJf7LP/AFfiwK99K+lk0OCkZYZDMVAVWIW3WWJbVey6qCOG/TXfWSjbJckkQ9KukxUj2evtpbM/Uqe+RmJc77aW3mq3Lsyebq5msoc2VmIUAKwXPzCBtM9rXuNbG3ti7DfHTJHGzPiJXa6kdkLbNnaS+/R76aW43sLodjufqFXMb5EQLr2TYAN72ut7DS5rXJLSqNPp8Py22+itbUwcz2aR+sW1jIrB13nMRbcCW48TU2y9jBddx+PmfwFWzFfRVNFE5jxETTMpR4itkPILITo97gMVAJ4230xtqPc30IJBBFiCN4PIg1GRPX7TOEotu+R+qcCotu0H8mtWwwJ0AI5g60nXabcx61t+nMd9j865tGb7IKnwAJvxG48R4MNRWqY6eP3s68nGb0cdoVHHjmPvW8a85beL+n8/jVJyRDSYZF0m+2jL3qc4/wDkPSiV2okg7LBvA3PmN4qvTTa9oeY0+VLsWA2th8j/ABDWtozvsyli9FqknFSQSg1TI9sSppmzAcG19G30fhOkK+8CvxHrW1ejFxaLJNEDSydCDUsW0lYXVg3ga2kkDU0QAzY45VB/tIj6Ov8AnXqg2lHYpbi6/iazTAdbH6R9biBGIyFePELdjrrh5R7I/OqrhdoSlVRXKrvJUAE333beSbfAU16JIf0yGwLXZgQBwMbg/Oq8+KtGAN5FvgL+fClB3yazio8Ee0MbnNrkgd9yTzvxodLVoI6kWM1bFGL7oLXBM2oAYfskH4b/AIV4YUjepXxFvnQgibkaNgxmIQdlnA5HUeh0qJfs3UvaJUwYO/1qdcC3A3HKsRbfYe3DG3PslD6rb5VZej30g4eAgtgULfazEnyDXHwrCSmujS4yB9i7XxkTdVncRMpujjMhB0FlbTfbUcjVV2tj+skNvZXsp4Dj4k6+ddE6Z9Nv0uASIGSNEYKD9t2ykjuAGngaoux8GoRp5PZTRRzbhb5eVdGNUrOSb5LJ9G+00wOKWSY5RJFJHcC+TrAoDHTcCNbc/GrJ0O2vEuIRnKr1S3Lm5TMyFUZGXQsdWCG1wr8RXPYcG0imaUiKNr5Wa/ay6FY0Gr23X0AO830phgkQBFUaOwU6DtK+ZO1beQWB0pOKk7ZcM0oRaj/I7Z0nD9UshspbMwVbGyGxBvx3KL/LQVwnaQP6TPbcZHI139o3rquysWX2LhkW5leMxsSQFjWOZrsxtck5bAefAX53DtSPD7TLPGk0Yv2W9hmaMAEhl1UHXdypv8TCPDFOYjmPlTB9k4gR9aYJOrtfrMjZbc8263fep9r7fSRlBGHRAdBCiowBW12YC7gWIsed9LmmeD6bn9HGFjmXJYrYjUhvduQO+sH+jpRW4cYyG4t5gH5imMfTSdBa6WHAxqR6cKHlwNvn8eVCvg+W/wBKjZMtG+O6QNKczqt+agCl0sobUf51jE4UjevmNfl+VAyDv/P4Vqop8odmZKizVnrKySK1JfJoH1uCQfSiotsSL71/HX40KVrRlqkYSixt/S2fKW0yuCe/Q16lnufvfIf516mQWzZOJaOUNqLK27Q7jyoXbGGjkcZ5VisgtdWObMzXPZB5ColmINxvtx1+FC4rDtIwvc2UAeA/7muWEq7O2eNuVm67PhH/AORGfKQf4KlGAh/t4j5uP8FB/wBFW3m1QvhBwvVOn5KW68IbLDHweL+PX4gVuqRn31J++PzpIMHUkey2bdScY+w2n6LVsvBQubNiIYhxJb8gas6dHNkFD1mMV2tvVgoB7gyEmuZ/0MdNdfAmsS7KZd5FJQj4Yrk/Az6USokjYWAhoQ65JCfaW2h5AXY+lS4bZyO4UknDYdDLKV0z5SBlXvZ2SMH9q9JngPZLZSFULa44X4bzvphgpbQTC+8x+YTrGtrwuB8K2cuODnWJ9s9tDGtO5d14AADREQXCoo4Io3AfMkmXC4qykAAsB2cwGW99NDpoTe+gG+9QYaB5WyooNhckmyqo3sxJyqo5kgUyTZQRBLcuCctwMsZ52Li72NuQ52qI32zTJqo0XvAbYQ7KfCLIssuDndGIP9Xnazg27aEswvw03XF+ddK8LmAmA1BEbHgdCVPja49KkmkWCQzQypnzPmClipudQbrYow4H4Ua8iyLdQLSglgfdvce1xte4PIVsnRy01yUljyrVW1pwmBnf6tIC2VxdliBbNa1jJl9k78pNtb1DtzDzK5M65ZHJc3UKbnfdQBl1B0sKYyx7KxyyRBixzDssCL6jiLcDU84W2ttP58arXRufK7Le2YXBtfVf+5p5NNb2lB7x+W8VwzioyOuFyjYNiV+ybjv/ADFKcUgJ10/nupu7ofdt5UHNCnLzA1qoyKoSyR276jvRcsPKoWjroUkzOUH4Ic1eJrbqqx1dXaMfuMn2R4n5CvV4CvU7Fo2WdSo3C5qGbEE6Xt3CsLGTRuB2U7sAiMxO6w1PlXHo2drmkAqhP861MuF5/E2+FWbZHQ+aTEfo7AQsq5nL7wvcONX/AAPQTC4cAveRuR4/ujU1ccUmZyzJcHLtmdHJJjaOMt3209auOyPoxJGaeQD9lTfxGbdVk2n0pgw620W1tLAnyVdL+PKqJt3pzLMexmUczoTryGi1ThGPYtpMuubAYFbAANz0ZvU/hVc219IQJtCCRa1zoD5ntemWqdHhnc3Zt53k6nzomLBgHnWUpLwWm0L9q46We+a2Um+igC/3rXPrQmCwpBIGpYW04n3Ru4nTzqxSQcxpQyQ9U6uvukt4FQSDe+puBUKTKcuBriMMMIiwhFeSVQygASBicymVlAOcKwdI49dQWI1syCTDv2jkOZQzMHW/2QQ2bQ6Nu4ludD7S2i7TCRcyvGFVChKlFhQRqQwbs6Le+mrGhMNISTmyE7j2nYAnduuL8dD7proUb6OZtxGcGxVZmGZgSXcBUubKZP2rLYK55C2pG+pJZoVGXD51XqldD7IZzZWYqb5X/WC17C+lL9q7fcq0KBkjzdpWsCzZVFmsO0oK3AOgvQfXv1Kyb+20Z8wrqD6v6GraJjy02F4fMt1ysroxMmYtZ0k7BVspB1JYXB47xUOOjidc7LkHVnKkW4Nm0JMjFipudxJ0qXZsM+k6P1SErEZDZrMwdgADcmype43Ai5F6123E0cUdmZluSshQIGDKhGUgm9hlaxIIzg5dQaaFJrkSYbEdXIGGtjfUbx4d4qy4PpDAHUhGvfUEAg6+OlVVrkXJvuG/XQaacrVvh8RlvoL8+NKeNSHjyOJ1HHdFEnUSQkJcXAPf8PSqttHYssB7aEW4jdTnoV01RI+ql3X046edXgYiGVLq2YcrXUnwOorn0o7U1Pk41Kl+GvOhZIrV0/bHQyOQ3S8bEacQfjpVL2v0cmgBZ1ugPtDdVJ0FVwV8gVhk86nKBteNaGMitExa2QZK9U5saxTsWiO9bE+ieJLNM5Y/ZG7Tv3mrbFg4MMhyKqKN5AA9WOvxoDb+13hjutie+5t5XrlHSDpNPJozkg303D03V0pUrPIi3Nlm6bdJ4+vingYddDcG25kO8Fz+VV/aXTmSUaGw32X/AOW/1qrNKWvfWhYJyT+HCubJlfg9GGJJDY5pNWO/l+dThFQW3nu1+NB4cXsSTqaLy2P8+FcjbZobRzEjXSpDINCL3Hhp+VCM9Qo5N7+nCkAxGJvqTegMbtLW99BwHG1R4nEFUNqVzMS2Xha/fVRiM9JYjuF7WGrE/M+Og76Ngw8aKC08Wq5sqiQlVIvk9gC5IszXOgIFL5zk9m2gvzvffcbjTbaezVWxW4zohIvexaGMmxNz7x411RfBjNci2ZYmkJZ5CpI1Ea3PZFzrJYX19RTTZ+DjlimiRJREpWaSV3QLDkV1BYBbEt1hAS92OUCvdGNiRyzZXzFbSGwNrlFuN1B7Y2o8gkj0SJZDliS6xqRZQ1r3Zre8xJ130yHT4B9pbYWTE50UxQgqEQG5VFURg6aNJlAJbiSedMOlcMn61YzHEEVVPuSKy9XnjuTfMI7nKSF0XhVaJ+NYxGIYqFLHKCbLc2HgNwqkE40QWpt+lYaOJlWIyysLdY5Kqlx7kanVgfeY2/ZFK4VuwvzHzrzDU+dUZVZJHLbgKa7N6QyRHssQOXCkt6wWqKNd6R0nAfSSqr9YCTbxzev40v2pt4TESykf7KBdVXkW5mqPmrwc0tC/kGE+IzMS417hb4VGktu8VFFKSda1BsfOjU0WQLBDcbV6tZlBUNuJ5V6lqP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7348" name="Picture 4" descr="https://versounmondonuovo.files.wordpress.com/2012/05/gattaca.jpg"/>
          <p:cNvPicPr>
            <a:picLocks noChangeAspect="1" noChangeArrowheads="1"/>
          </p:cNvPicPr>
          <p:nvPr/>
        </p:nvPicPr>
        <p:blipFill>
          <a:blip r:embed="rId2" cstate="print"/>
          <a:srcRect/>
          <a:stretch>
            <a:fillRect/>
          </a:stretch>
        </p:blipFill>
        <p:spPr bwMode="auto">
          <a:xfrm>
            <a:off x="457200" y="1981200"/>
            <a:ext cx="3505200" cy="4495800"/>
          </a:xfrm>
          <a:prstGeom prst="rect">
            <a:avLst/>
          </a:prstGeom>
          <a:noFill/>
        </p:spPr>
      </p:pic>
      <p:pic>
        <p:nvPicPr>
          <p:cNvPr id="57350" name="Picture 6" descr="http://www.renegade-revolution.com/wp-content/uploads/2014/03/Gattaca-jude-law-14393222-640-412.jpg"/>
          <p:cNvPicPr>
            <a:picLocks noChangeAspect="1" noChangeArrowheads="1"/>
          </p:cNvPicPr>
          <p:nvPr/>
        </p:nvPicPr>
        <p:blipFill>
          <a:blip r:embed="rId3" cstate="print"/>
          <a:srcRect/>
          <a:stretch>
            <a:fillRect/>
          </a:stretch>
        </p:blipFill>
        <p:spPr bwMode="auto">
          <a:xfrm>
            <a:off x="4267200" y="1981200"/>
            <a:ext cx="4648200" cy="4495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1143000"/>
          </a:xfrm>
        </p:spPr>
        <p:txBody>
          <a:bodyPr/>
          <a:lstStyle/>
          <a:p>
            <a:pPr algn="r"/>
            <a:r>
              <a:rPr lang="en-US" dirty="0" smtClean="0"/>
              <a:t> “</a:t>
            </a:r>
            <a:r>
              <a:rPr lang="en-US" dirty="0" err="1" smtClean="0"/>
              <a:t>Valids</a:t>
            </a:r>
            <a:r>
              <a:rPr lang="en-US" dirty="0" smtClean="0"/>
              <a:t>” and “in-</a:t>
            </a:r>
            <a:r>
              <a:rPr lang="en-US" dirty="0" err="1" smtClean="0"/>
              <a:t>valids</a:t>
            </a:r>
            <a:r>
              <a:rPr lang="en-US" dirty="0" smtClean="0"/>
              <a:t>”</a:t>
            </a:r>
            <a:endParaRPr lang="en-US" dirty="0"/>
          </a:p>
        </p:txBody>
      </p:sp>
      <p:sp>
        <p:nvSpPr>
          <p:cNvPr id="4" name="Content Placeholder 3"/>
          <p:cNvSpPr>
            <a:spLocks noGrp="1"/>
          </p:cNvSpPr>
          <p:nvPr>
            <p:ph idx="1"/>
          </p:nvPr>
        </p:nvSpPr>
        <p:spPr>
          <a:xfrm>
            <a:off x="457200" y="2057400"/>
            <a:ext cx="8229600" cy="4516438"/>
          </a:xfrm>
        </p:spPr>
        <p:txBody>
          <a:bodyPr/>
          <a:lstStyle/>
          <a:p>
            <a:pPr>
              <a:buNone/>
            </a:pPr>
            <a:r>
              <a:rPr lang="en-US" dirty="0" smtClean="0"/>
              <a:t>The following slide shows another scene from </a:t>
            </a:r>
            <a:r>
              <a:rPr lang="en-US" i="1" dirty="0" smtClean="0"/>
              <a:t>GATTACA</a:t>
            </a:r>
            <a:r>
              <a:rPr lang="en-US" dirty="0" smtClean="0"/>
              <a:t>.  It appears to be a certification of some sort, perhaps on a computer screen. A man’s face is at the left, with the words “IN-VALID,” written in capital letters, next to it.  Below is a 14-digit number, perhaps an ID number, and a boxed warning with the words “UNAUTHORIZED SPECIMEN,” also in capital letters.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85800"/>
          </a:xfrm>
        </p:spPr>
        <p:txBody>
          <a:bodyPr/>
          <a:lstStyle/>
          <a:p>
            <a:pPr algn="r"/>
            <a:r>
              <a:rPr lang="en-US" sz="4800" dirty="0" smtClean="0"/>
              <a:t>“</a:t>
            </a:r>
            <a:r>
              <a:rPr lang="en-US" sz="4800" dirty="0" err="1" smtClean="0"/>
              <a:t>Valids</a:t>
            </a:r>
            <a:r>
              <a:rPr lang="en-US" sz="4800" dirty="0" smtClean="0"/>
              <a:t>” and “in-</a:t>
            </a:r>
            <a:r>
              <a:rPr lang="en-US" sz="4800" dirty="0" err="1" smtClean="0"/>
              <a:t>valids</a:t>
            </a:r>
            <a:r>
              <a:rPr lang="en-US" sz="4800" dirty="0" smtClean="0"/>
              <a:t>”</a:t>
            </a:r>
            <a:endParaRPr lang="en-US" sz="4800" dirty="0"/>
          </a:p>
        </p:txBody>
      </p:sp>
      <p:pic>
        <p:nvPicPr>
          <p:cNvPr id="41988" name="Picture 4" descr="http://www.renegade-revolution.com/wp-content/uploads/2014/03/Gattaca.jpg"/>
          <p:cNvPicPr>
            <a:picLocks noChangeAspect="1" noChangeArrowheads="1"/>
          </p:cNvPicPr>
          <p:nvPr/>
        </p:nvPicPr>
        <p:blipFill>
          <a:blip r:embed="rId3" cstate="print"/>
          <a:srcRect/>
          <a:stretch>
            <a:fillRect/>
          </a:stretch>
        </p:blipFill>
        <p:spPr bwMode="auto">
          <a:xfrm>
            <a:off x="990600" y="2514600"/>
            <a:ext cx="7086600" cy="3200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990600"/>
          </a:xfrm>
        </p:spPr>
        <p:txBody>
          <a:bodyPr/>
          <a:lstStyle/>
          <a:p>
            <a:pPr algn="r"/>
            <a:r>
              <a:rPr lang="en-US" dirty="0" smtClean="0"/>
              <a:t>Embryo screening</a:t>
            </a:r>
            <a:endParaRPr lang="en-US" dirty="0"/>
          </a:p>
        </p:txBody>
      </p:sp>
      <p:sp>
        <p:nvSpPr>
          <p:cNvPr id="4" name="Content Placeholder 3"/>
          <p:cNvSpPr>
            <a:spLocks noGrp="1"/>
          </p:cNvSpPr>
          <p:nvPr>
            <p:ph idx="1"/>
          </p:nvPr>
        </p:nvSpPr>
        <p:spPr>
          <a:xfrm>
            <a:off x="457200" y="1676400"/>
            <a:ext cx="8229600" cy="4897438"/>
          </a:xfrm>
        </p:spPr>
        <p:txBody>
          <a:bodyPr/>
          <a:lstStyle/>
          <a:p>
            <a:pPr>
              <a:buNone/>
            </a:pPr>
            <a:r>
              <a:rPr lang="en-US" sz="2200" dirty="0" smtClean="0"/>
              <a:t>The next slide is a sketch of pre-implantation genetic diagnosis or PGD. The embryo, shown as an oval, was created outside the body by combining egg and sperm in a </a:t>
            </a:r>
            <a:r>
              <a:rPr lang="en-US" sz="2200" dirty="0" err="1" smtClean="0"/>
              <a:t>petri</a:t>
            </a:r>
            <a:r>
              <a:rPr lang="en-US" sz="2200" dirty="0" smtClean="0"/>
              <a:t> dish, and allowed to grow and divide for 3 days until what as a single-celled zygote became an 8-celled embryo. One of the 8 cells is physically removed through a surgical opening and genetically analyzed. It is tested for the presence or absence of certain genes, typically in order to “de-select” disfavored conditions  ̶ that is, those considered disabilities.  </a:t>
            </a:r>
          </a:p>
          <a:p>
            <a:pPr>
              <a:buNone/>
            </a:pPr>
            <a:r>
              <a:rPr lang="en-US" sz="2200" dirty="0" smtClean="0"/>
              <a:t>In this example, the embryo is being tested for the mutation associated with muscular dystrophy. The affected embryo (depicted with a plus sign) is discarded; the embryo without the mutation, shown with a minus sign, is transferred into a woman’s uterus.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lstStyle/>
          <a:p>
            <a:pPr algn="r"/>
            <a:r>
              <a:rPr lang="en-US" dirty="0" smtClean="0"/>
              <a:t>Embryo screening</a:t>
            </a:r>
            <a:endParaRPr lang="en-US" dirty="0"/>
          </a:p>
        </p:txBody>
      </p:sp>
      <p:pic>
        <p:nvPicPr>
          <p:cNvPr id="61442" name="Picture 2" descr="http://www.sisuhospital.org/style/infertility-49.jpg"/>
          <p:cNvPicPr>
            <a:picLocks noChangeAspect="1" noChangeArrowheads="1"/>
          </p:cNvPicPr>
          <p:nvPr/>
        </p:nvPicPr>
        <p:blipFill>
          <a:blip r:embed="rId3" cstate="print"/>
          <a:srcRect/>
          <a:stretch>
            <a:fillRect/>
          </a:stretch>
        </p:blipFill>
        <p:spPr bwMode="auto">
          <a:xfrm>
            <a:off x="838200" y="1905000"/>
            <a:ext cx="6858000" cy="3886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24442</TotalTime>
  <Words>1013</Words>
  <Application>Microsoft Macintosh PowerPoint</Application>
  <PresentationFormat>On-screen Show (4:3)</PresentationFormat>
  <Paragraphs>57</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Urban</vt:lpstr>
      <vt:lpstr>Key Issues in Reproductive Technologies   Disability Rights Leadership Institute on Bioethics April 26, 2014  </vt:lpstr>
      <vt:lpstr>Common images of GATTACA</vt:lpstr>
      <vt:lpstr>Common images of GATTACA</vt:lpstr>
      <vt:lpstr>Disability in GATTACA</vt:lpstr>
      <vt:lpstr>Disability in GATTACA</vt:lpstr>
      <vt:lpstr> “Valids” and “in-valids”</vt:lpstr>
      <vt:lpstr>“Valids” and “in-valids”</vt:lpstr>
      <vt:lpstr>Embryo screening</vt:lpstr>
      <vt:lpstr>Embryo screening</vt:lpstr>
      <vt:lpstr> 23andMe inheritance calculator</vt:lpstr>
      <vt:lpstr>23andMe inheritance calculator</vt:lpstr>
      <vt:lpstr> “You’ll pass on more than  just your freckles”</vt:lpstr>
      <vt:lpstr>“You’ll pass on more than  just your freckles”</vt:lpstr>
      <vt:lpstr> GenePeeks</vt:lpstr>
      <vt:lpstr>GenePeeks</vt:lpstr>
      <vt:lpstr>Early fetal gene tests</vt:lpstr>
      <vt:lpstr>Early fetal gene tests</vt:lpstr>
      <vt:lpstr>MaterniT21 Plus</vt:lpstr>
      <vt:lpstr>PowerPoint Presentation</vt:lpstr>
      <vt:lpstr>Natera</vt:lpstr>
      <vt:lpstr>PowerPoint Presentation</vt:lpstr>
      <vt:lpstr>Disability Rights Education &amp; Defense Fund</vt:lpstr>
      <vt:lpstr>Center for Genetics and Society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Balancing Acts in an Open Source World:   The Case of a New Biopolitics</dc:title>
  <dc:creator>Marcy Darnovsky</dc:creator>
  <cp:lastModifiedBy>Dave Nold</cp:lastModifiedBy>
  <cp:revision>256</cp:revision>
  <dcterms:created xsi:type="dcterms:W3CDTF">2006-08-16T00:00:00Z</dcterms:created>
  <dcterms:modified xsi:type="dcterms:W3CDTF">2014-06-22T20:44:29Z</dcterms:modified>
</cp:coreProperties>
</file>