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sldIdLst>
    <p:sldId id="257" r:id="rId2"/>
    <p:sldId id="315" r:id="rId3"/>
    <p:sldId id="309" r:id="rId4"/>
    <p:sldId id="310" r:id="rId5"/>
    <p:sldId id="312" r:id="rId6"/>
    <p:sldId id="313" r:id="rId7"/>
    <p:sldId id="314" r:id="rId8"/>
    <p:sldId id="258" r:id="rId9"/>
    <p:sldId id="259" r:id="rId10"/>
    <p:sldId id="260" r:id="rId11"/>
    <p:sldId id="262" r:id="rId12"/>
    <p:sldId id="304" r:id="rId13"/>
    <p:sldId id="305" r:id="rId14"/>
    <p:sldId id="299" r:id="rId15"/>
    <p:sldId id="300" r:id="rId16"/>
    <p:sldId id="301" r:id="rId17"/>
    <p:sldId id="302" r:id="rId18"/>
    <p:sldId id="307" r:id="rId19"/>
    <p:sldId id="308" r:id="rId20"/>
    <p:sldId id="303" r:id="rId21"/>
    <p:sldId id="265" r:id="rId22"/>
    <p:sldId id="287" r:id="rId23"/>
    <p:sldId id="288" r:id="rId24"/>
    <p:sldId id="286" r:id="rId25"/>
    <p:sldId id="269" r:id="rId26"/>
    <p:sldId id="294" r:id="rId27"/>
    <p:sldId id="270" r:id="rId28"/>
    <p:sldId id="275" r:id="rId29"/>
    <p:sldId id="292" r:id="rId30"/>
    <p:sldId id="293" r:id="rId31"/>
    <p:sldId id="274" r:id="rId32"/>
    <p:sldId id="276" r:id="rId33"/>
    <p:sldId id="277" r:id="rId34"/>
    <p:sldId id="278" r:id="rId35"/>
    <p:sldId id="296" r:id="rId36"/>
    <p:sldId id="295" r:id="rId37"/>
    <p:sldId id="298" r:id="rId38"/>
    <p:sldId id="297" r:id="rId39"/>
    <p:sldId id="306" r:id="rId40"/>
    <p:sldId id="280" r:id="rId41"/>
    <p:sldId id="282" r:id="rId42"/>
    <p:sldId id="284" r:id="rId43"/>
    <p:sldId id="285" r:id="rId44"/>
    <p:sldId id="311" r:id="rId45"/>
    <p:sldId id="316" r:id="rId46"/>
    <p:sldId id="317" r:id="rId47"/>
    <p:sldId id="318" r:id="rId48"/>
    <p:sldId id="319" r:id="rId49"/>
    <p:sldId id="320" r:id="rId50"/>
    <p:sldId id="321" r:id="rId51"/>
    <p:sldId id="26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initials="S" lastIdx="17" clrIdx="0">
    <p:extLst/>
  </p:cmAuthor>
  <p:cmAuthor id="2" name="Mary Lou Bresli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046" autoAdjust="0"/>
    <p:restoredTop sz="72835" autoAdjust="0"/>
  </p:normalViewPr>
  <p:slideViewPr>
    <p:cSldViewPr snapToGrid="0" snapToObjects="1">
      <p:cViewPr varScale="1">
        <p:scale>
          <a:sx n="67" d="100"/>
          <a:sy n="67" d="100"/>
        </p:scale>
        <p:origin x="-1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4D1A7-8C59-B448-85C7-790F041BBC51}" type="datetimeFigureOut">
              <a:rPr lang="en-US" smtClean="0"/>
              <a:t>9/3/15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D905C-EBB8-464B-9C7D-A62B22C095E1}" type="slidenum">
              <a:rPr lang="en-US" smtClean="0"/>
              <a:t>‹#›</a:t>
            </a:fld>
            <a:endParaRPr lang="en-US"/>
          </a:p>
        </p:txBody>
      </p:sp>
    </p:spTree>
    <p:extLst>
      <p:ext uri="{BB962C8B-B14F-4D97-AF65-F5344CB8AC3E}">
        <p14:creationId xmlns:p14="http://schemas.microsoft.com/office/powerpoint/2010/main" val="2763671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E611C-2DDD-5E42-A985-AEF0F9A6B047}" type="slidenum">
              <a:rPr lang="en-US" smtClean="0"/>
              <a:t>1</a:t>
            </a:fld>
            <a:endParaRPr lang="en-US"/>
          </a:p>
        </p:txBody>
      </p:sp>
    </p:spTree>
    <p:extLst>
      <p:ext uri="{BB962C8B-B14F-4D97-AF65-F5344CB8AC3E}">
        <p14:creationId xmlns:p14="http://schemas.microsoft.com/office/powerpoint/2010/main" val="50810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people are</a:t>
            </a:r>
            <a:r>
              <a:rPr lang="en-US" baseline="0" dirty="0" smtClean="0"/>
              <a:t> also selected who have complex health conditions</a:t>
            </a:r>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26</a:t>
            </a:fld>
            <a:endParaRPr lang="en-US"/>
          </a:p>
        </p:txBody>
      </p:sp>
    </p:spTree>
    <p:extLst>
      <p:ext uri="{BB962C8B-B14F-4D97-AF65-F5344CB8AC3E}">
        <p14:creationId xmlns:p14="http://schemas.microsoft.com/office/powerpoint/2010/main" val="10483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Tammy </a:t>
            </a:r>
          </a:p>
          <a:p>
            <a:r>
              <a:rPr lang="en-US" dirty="0" smtClean="0"/>
              <a:t>Any</a:t>
            </a:r>
            <a:r>
              <a:rPr lang="en-US" baseline="0" dirty="0" smtClean="0"/>
              <a:t> suggestions for increasing referrals? </a:t>
            </a:r>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27</a:t>
            </a:fld>
            <a:endParaRPr lang="en-US"/>
          </a:p>
        </p:txBody>
      </p:sp>
    </p:spTree>
    <p:extLst>
      <p:ext uri="{BB962C8B-B14F-4D97-AF65-F5344CB8AC3E}">
        <p14:creationId xmlns:p14="http://schemas.microsoft.com/office/powerpoint/2010/main" val="251497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Tammy </a:t>
            </a:r>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28</a:t>
            </a:fld>
            <a:endParaRPr lang="en-US"/>
          </a:p>
        </p:txBody>
      </p:sp>
    </p:spTree>
    <p:extLst>
      <p:ext uri="{BB962C8B-B14F-4D97-AF65-F5344CB8AC3E}">
        <p14:creationId xmlns:p14="http://schemas.microsoft.com/office/powerpoint/2010/main" val="424769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00" dirty="0" smtClean="0"/>
              <a:t>Baseline readmission rate for all patients = 10% to 10.7%</a:t>
            </a:r>
          </a:p>
          <a:p>
            <a:r>
              <a:rPr lang="en-US" sz="3400" dirty="0" smtClean="0"/>
              <a:t>Readmission for specific conditions*: SNMH vs. National</a:t>
            </a:r>
          </a:p>
          <a:p>
            <a:pPr lvl="1"/>
            <a:r>
              <a:rPr lang="en-US" dirty="0" smtClean="0"/>
              <a:t>Heart attack</a:t>
            </a:r>
          </a:p>
          <a:p>
            <a:pPr lvl="2"/>
            <a:r>
              <a:rPr lang="en-US" dirty="0" smtClean="0"/>
              <a:t>SNMH: 17%</a:t>
            </a:r>
          </a:p>
          <a:p>
            <a:pPr lvl="2"/>
            <a:r>
              <a:rPr lang="en-US" dirty="0" smtClean="0"/>
              <a:t>National: 17%</a:t>
            </a:r>
          </a:p>
          <a:p>
            <a:pPr lvl="1"/>
            <a:r>
              <a:rPr lang="en-US" dirty="0" smtClean="0"/>
              <a:t>Heart failure</a:t>
            </a:r>
          </a:p>
          <a:p>
            <a:pPr lvl="2"/>
            <a:r>
              <a:rPr lang="en-US" dirty="0" smtClean="0"/>
              <a:t>SNMH: 22%</a:t>
            </a:r>
          </a:p>
          <a:p>
            <a:pPr lvl="2"/>
            <a:r>
              <a:rPr lang="en-US" dirty="0" smtClean="0"/>
              <a:t>National 22%</a:t>
            </a:r>
          </a:p>
          <a:p>
            <a:pPr lvl="1"/>
            <a:r>
              <a:rPr lang="en-US" dirty="0" smtClean="0"/>
              <a:t>Pneumonia</a:t>
            </a:r>
          </a:p>
          <a:p>
            <a:pPr lvl="2"/>
            <a:r>
              <a:rPr lang="en-US" dirty="0" smtClean="0"/>
              <a:t>SNMH: 16.9%</a:t>
            </a:r>
          </a:p>
          <a:p>
            <a:pPr lvl="2"/>
            <a:r>
              <a:rPr lang="en-US" dirty="0" smtClean="0"/>
              <a:t>National: 16.9%</a:t>
            </a:r>
          </a:p>
          <a:p>
            <a:pPr lvl="1"/>
            <a:r>
              <a:rPr lang="en-US" dirty="0" smtClean="0"/>
              <a:t>COPD</a:t>
            </a:r>
          </a:p>
          <a:p>
            <a:pPr lvl="2"/>
            <a:r>
              <a:rPr lang="en-US" dirty="0" smtClean="0"/>
              <a:t>SNMH: 20.2%</a:t>
            </a:r>
          </a:p>
          <a:p>
            <a:pPr lvl="2"/>
            <a:r>
              <a:rPr lang="en-US" dirty="0" smtClean="0"/>
              <a:t>National: 20.2%</a:t>
            </a:r>
          </a:p>
          <a:p>
            <a:pPr lvl="1"/>
            <a:r>
              <a:rPr lang="en-US" dirty="0" smtClean="0"/>
              <a:t>Stroke</a:t>
            </a:r>
          </a:p>
          <a:p>
            <a:pPr lvl="2"/>
            <a:r>
              <a:rPr lang="en-US" dirty="0" smtClean="0"/>
              <a:t>SNMH: 12.7%</a:t>
            </a:r>
          </a:p>
          <a:p>
            <a:pPr lvl="2"/>
            <a:r>
              <a:rPr lang="en-US" dirty="0" smtClean="0"/>
              <a:t>National: 12.7%</a:t>
            </a:r>
          </a:p>
          <a:p>
            <a:pPr marL="0" lvl="1" indent="0">
              <a:buNone/>
            </a:pPr>
            <a:r>
              <a:rPr lang="en-US" dirty="0" smtClean="0"/>
              <a:t>*</a:t>
            </a:r>
            <a:r>
              <a:rPr lang="en-US" sz="2000" dirty="0" smtClean="0"/>
              <a:t>http://</a:t>
            </a:r>
            <a:r>
              <a:rPr lang="en-US" sz="2000" dirty="0" err="1" smtClean="0"/>
              <a:t>www.medicare.gov</a:t>
            </a:r>
            <a:r>
              <a:rPr lang="en-US" sz="2000" dirty="0" smtClean="0"/>
              <a:t>/</a:t>
            </a:r>
            <a:r>
              <a:rPr lang="en-US" sz="2000" dirty="0" err="1" smtClean="0"/>
              <a:t>hospitalcompare</a:t>
            </a:r>
            <a:r>
              <a:rPr lang="en-US" sz="2000" dirty="0" smtClean="0"/>
              <a:t>/profile</a:t>
            </a:r>
            <a:endParaRPr lang="en-US" dirty="0"/>
          </a:p>
        </p:txBody>
      </p:sp>
      <p:sp>
        <p:nvSpPr>
          <p:cNvPr id="4" name="Slide Number Placeholder 3"/>
          <p:cNvSpPr>
            <a:spLocks noGrp="1"/>
          </p:cNvSpPr>
          <p:nvPr>
            <p:ph type="sldNum" sz="quarter" idx="10"/>
          </p:nvPr>
        </p:nvSpPr>
        <p:spPr/>
        <p:txBody>
          <a:bodyPr/>
          <a:lstStyle/>
          <a:p>
            <a:fld id="{D9ED905C-EBB8-464B-9C7D-A62B22C095E1}" type="slidenum">
              <a:rPr lang="en-US" smtClean="0"/>
              <a:t>30</a:t>
            </a:fld>
            <a:endParaRPr lang="en-US"/>
          </a:p>
        </p:txBody>
      </p:sp>
    </p:spTree>
    <p:extLst>
      <p:ext uri="{BB962C8B-B14F-4D97-AF65-F5344CB8AC3E}">
        <p14:creationId xmlns:p14="http://schemas.microsoft.com/office/powerpoint/2010/main" val="242084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32</a:t>
            </a:fld>
            <a:endParaRPr lang="en-US"/>
          </a:p>
        </p:txBody>
      </p:sp>
    </p:spTree>
    <p:extLst>
      <p:ext uri="{BB962C8B-B14F-4D97-AF65-F5344CB8AC3E}">
        <p14:creationId xmlns:p14="http://schemas.microsoft.com/office/powerpoint/2010/main" val="149026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36</a:t>
            </a:fld>
            <a:endParaRPr lang="en-US"/>
          </a:p>
        </p:txBody>
      </p:sp>
    </p:spTree>
    <p:extLst>
      <p:ext uri="{BB962C8B-B14F-4D97-AF65-F5344CB8AC3E}">
        <p14:creationId xmlns:p14="http://schemas.microsoft.com/office/powerpoint/2010/main" val="1490264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37</a:t>
            </a:fld>
            <a:endParaRPr lang="en-US"/>
          </a:p>
        </p:txBody>
      </p:sp>
    </p:spTree>
    <p:extLst>
      <p:ext uri="{BB962C8B-B14F-4D97-AF65-F5344CB8AC3E}">
        <p14:creationId xmlns:p14="http://schemas.microsoft.com/office/powerpoint/2010/main" val="1490264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38</a:t>
            </a:fld>
            <a:endParaRPr lang="en-US"/>
          </a:p>
        </p:txBody>
      </p:sp>
    </p:spTree>
    <p:extLst>
      <p:ext uri="{BB962C8B-B14F-4D97-AF65-F5344CB8AC3E}">
        <p14:creationId xmlns:p14="http://schemas.microsoft.com/office/powerpoint/2010/main" val="1490264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Tracking patients up to 6 months? </a:t>
            </a:r>
          </a:p>
          <a:p>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41</a:t>
            </a:fld>
            <a:endParaRPr lang="en-US"/>
          </a:p>
        </p:txBody>
      </p:sp>
    </p:spTree>
    <p:extLst>
      <p:ext uri="{BB962C8B-B14F-4D97-AF65-F5344CB8AC3E}">
        <p14:creationId xmlns:p14="http://schemas.microsoft.com/office/powerpoint/2010/main" val="217445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want</a:t>
            </a:r>
            <a:r>
              <a:rPr lang="en-US" baseline="0" dirty="0" smtClean="0"/>
              <a:t> 60 day, 90 day, 6 month data? </a:t>
            </a:r>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42</a:t>
            </a:fld>
            <a:endParaRPr lang="en-US"/>
          </a:p>
        </p:txBody>
      </p:sp>
    </p:spTree>
    <p:extLst>
      <p:ext uri="{BB962C8B-B14F-4D97-AF65-F5344CB8AC3E}">
        <p14:creationId xmlns:p14="http://schemas.microsoft.com/office/powerpoint/2010/main" val="256069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PLEASE NOTE that a transcript of the spoken content will be available after the webinar. Also, there will be a recording. Both will be available for download at www.ghfp.net about a week after the webinar.</a:t>
            </a:r>
          </a:p>
          <a:p>
            <a:endParaRPr lang="en-US" dirty="0"/>
          </a:p>
        </p:txBody>
      </p:sp>
      <p:sp>
        <p:nvSpPr>
          <p:cNvPr id="4" name="Slide Number Placeholder 3"/>
          <p:cNvSpPr>
            <a:spLocks noGrp="1"/>
          </p:cNvSpPr>
          <p:nvPr>
            <p:ph type="sldNum" sz="quarter" idx="10"/>
          </p:nvPr>
        </p:nvSpPr>
        <p:spPr/>
        <p:txBody>
          <a:bodyPr/>
          <a:lstStyle/>
          <a:p>
            <a:fld id="{72B84B21-120F-41A2-A9A9-C576C8AD7EDF}" type="slidenum">
              <a:rPr lang="en-US" smtClean="0"/>
              <a:t>3</a:t>
            </a:fld>
            <a:endParaRPr lang="en-US" dirty="0"/>
          </a:p>
        </p:txBody>
      </p:sp>
    </p:spTree>
    <p:extLst>
      <p:ext uri="{BB962C8B-B14F-4D97-AF65-F5344CB8AC3E}">
        <p14:creationId xmlns:p14="http://schemas.microsoft.com/office/powerpoint/2010/main" val="1253043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 itself,</a:t>
            </a:r>
            <a:r>
              <a:rPr lang="en-US" baseline="0" dirty="0" smtClean="0"/>
              <a:t> as well as a searchable posting of all comments received by CMS, is available at:  http://www.regulations.gov/#!docketDetail;D=CMS-2015-0068</a:t>
            </a:r>
            <a:endParaRPr lang="en-US" dirty="0"/>
          </a:p>
        </p:txBody>
      </p:sp>
      <p:sp>
        <p:nvSpPr>
          <p:cNvPr id="4" name="Slide Number Placeholder 3"/>
          <p:cNvSpPr>
            <a:spLocks noGrp="1"/>
          </p:cNvSpPr>
          <p:nvPr>
            <p:ph type="sldNum" sz="quarter" idx="10"/>
          </p:nvPr>
        </p:nvSpPr>
        <p:spPr/>
        <p:txBody>
          <a:bodyPr/>
          <a:lstStyle/>
          <a:p>
            <a:fld id="{D9ED905C-EBB8-464B-9C7D-A62B22C095E1}" type="slidenum">
              <a:rPr lang="en-US" smtClean="0"/>
              <a:t>46</a:t>
            </a:fld>
            <a:endParaRPr lang="en-US"/>
          </a:p>
        </p:txBody>
      </p:sp>
    </p:spTree>
    <p:extLst>
      <p:ext uri="{BB962C8B-B14F-4D97-AF65-F5344CB8AC3E}">
        <p14:creationId xmlns:p14="http://schemas.microsoft.com/office/powerpoint/2010/main" val="2599014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438.2:  </a:t>
            </a:r>
            <a:r>
              <a:rPr lang="en-US" i="1" dirty="0" smtClean="0"/>
              <a:t>Long-term services and supports (LTSS)</a:t>
            </a:r>
            <a:r>
              <a:rPr lang="en-US" dirty="0" smtClean="0"/>
              <a:t> means services and supports provided to beneficiaries of all ages who have functional limitations and/or chronic illnesses that have the primary purpose of supporting the ability of the beneficiary to live or work in the setting of their choice, which may include the individual's home, a provider-owned or controlled residential setting, a nursing facility, or other institutional setting.</a:t>
            </a:r>
            <a:endParaRPr lang="en-US" dirty="0"/>
          </a:p>
        </p:txBody>
      </p:sp>
      <p:sp>
        <p:nvSpPr>
          <p:cNvPr id="4" name="Slide Number Placeholder 3"/>
          <p:cNvSpPr>
            <a:spLocks noGrp="1"/>
          </p:cNvSpPr>
          <p:nvPr>
            <p:ph type="sldNum" sz="quarter" idx="10"/>
          </p:nvPr>
        </p:nvSpPr>
        <p:spPr/>
        <p:txBody>
          <a:bodyPr/>
          <a:lstStyle/>
          <a:p>
            <a:fld id="{D9ED905C-EBB8-464B-9C7D-A62B22C095E1}" type="slidenum">
              <a:rPr lang="en-US" smtClean="0"/>
              <a:t>47</a:t>
            </a:fld>
            <a:endParaRPr lang="en-US"/>
          </a:p>
        </p:txBody>
      </p:sp>
    </p:spTree>
    <p:extLst>
      <p:ext uri="{BB962C8B-B14F-4D97-AF65-F5344CB8AC3E}">
        <p14:creationId xmlns:p14="http://schemas.microsoft.com/office/powerpoint/2010/main" val="34171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propose to expand the standards in paragraph (b)(2) so that care coordination activities at MCOs, PIHPs, and PAHPs involve coordination between care settings in paragraph (b)(2)(</a:t>
            </a:r>
            <a:r>
              <a:rPr lang="en-US" dirty="0" err="1" smtClean="0"/>
              <a:t>i</a:t>
            </a:r>
            <a:r>
              <a:rPr lang="en-US" dirty="0" smtClean="0"/>
              <a:t>) and coordination with services provided outside of the MCO, PIHP or PAHP, including with another MCO, PIHP, or PAHP in paragraph (b)(2)(ii) and FFS Medicaid in paragraph (b)(2)(iii). We request comment on including an additional standard relating to community or social support services in paragraph. These could include linking enrollees to services through organizations such as Protection and Advocacy organizations, Legal Aid, Aging and Disability Resources Centers, Centers for Independent Living, Area Agencies on Aging, or United Way 311 lines. Given the historically high rate of utilization of these services by the Medicaid population, Medicaid managed care plans have experience in facilitating and coordination access to these services. This language would acknowledge existing industry practice. We request comment on this approach and on any potential costs associated with this addition.”  (80 FR 31140)</a:t>
            </a:r>
            <a:endParaRPr lang="en-US" dirty="0"/>
          </a:p>
        </p:txBody>
      </p:sp>
      <p:sp>
        <p:nvSpPr>
          <p:cNvPr id="4" name="Slide Number Placeholder 3"/>
          <p:cNvSpPr>
            <a:spLocks noGrp="1"/>
          </p:cNvSpPr>
          <p:nvPr>
            <p:ph type="sldNum" sz="quarter" idx="10"/>
          </p:nvPr>
        </p:nvSpPr>
        <p:spPr/>
        <p:txBody>
          <a:bodyPr/>
          <a:lstStyle/>
          <a:p>
            <a:fld id="{D9ED905C-EBB8-464B-9C7D-A62B22C095E1}" type="slidenum">
              <a:rPr lang="en-US" smtClean="0"/>
              <a:t>48</a:t>
            </a:fld>
            <a:endParaRPr lang="en-US"/>
          </a:p>
        </p:txBody>
      </p:sp>
    </p:spTree>
    <p:extLst>
      <p:ext uri="{BB962C8B-B14F-4D97-AF65-F5344CB8AC3E}">
        <p14:creationId xmlns:p14="http://schemas.microsoft.com/office/powerpoint/2010/main" val="243682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438.68</a:t>
            </a:r>
            <a:r>
              <a:rPr lang="en-US" dirty="0" smtClean="0"/>
              <a:t> (2) </a:t>
            </a:r>
            <a:r>
              <a:rPr lang="en-US" i="1" dirty="0" smtClean="0"/>
              <a:t>LTSS.</a:t>
            </a:r>
            <a:r>
              <a:rPr lang="en-US" dirty="0" smtClean="0"/>
              <a:t> States with MCO, PIHP or PAHP contracts which cover LTSS must develop:</a:t>
            </a:r>
          </a:p>
          <a:p>
            <a:r>
              <a:rPr lang="en-US" dirty="0" smtClean="0"/>
              <a:t>(</a:t>
            </a:r>
            <a:r>
              <a:rPr lang="en-US" dirty="0" err="1" smtClean="0"/>
              <a:t>i</a:t>
            </a:r>
            <a:r>
              <a:rPr lang="en-US" dirty="0" smtClean="0"/>
              <a:t>) Time and distance standards for LTSS provider types in which an enrollee must travel to the provider to receive services; and</a:t>
            </a:r>
          </a:p>
          <a:p>
            <a:r>
              <a:rPr lang="en-US" dirty="0" smtClean="0"/>
              <a:t>(ii) Network adequacy standards other than time and distance standards for LTSS provider types that travel to the enrollee to deliver services.</a:t>
            </a:r>
          </a:p>
          <a:p>
            <a:endParaRPr lang="en-US" dirty="0" smtClean="0"/>
          </a:p>
          <a:p>
            <a:r>
              <a:rPr lang="en-US" dirty="0" smtClean="0"/>
              <a:t>§ 438.230 on </a:t>
            </a:r>
            <a:r>
              <a:rPr lang="en-US" dirty="0" err="1" smtClean="0"/>
              <a:t>subcontractual</a:t>
            </a:r>
            <a:r>
              <a:rPr lang="en-US" dirty="0" smtClean="0"/>
              <a:t> relationships</a:t>
            </a:r>
            <a:r>
              <a:rPr lang="en-US" baseline="0" dirty="0" smtClean="0"/>
              <a:t> and delegation</a:t>
            </a:r>
          </a:p>
          <a:p>
            <a:r>
              <a:rPr lang="en-US" dirty="0" smtClean="0"/>
              <a:t>(a) </a:t>
            </a:r>
            <a:r>
              <a:rPr lang="en-US" i="1" dirty="0" smtClean="0"/>
              <a:t>Applicability.</a:t>
            </a:r>
            <a:r>
              <a:rPr lang="en-US" dirty="0" smtClean="0"/>
              <a:t> The requirements of this section apply to any contract or written arrangement that an MCO, PIHP, or PAHP has with any individual or entity that relates directly or indirectly to the performance of the MCO's PIHP's or PAHP's obligations under its contract with the </a:t>
            </a:r>
            <a:r>
              <a:rPr lang="en-US" dirty="0" err="1" smtClean="0"/>
              <a:t>State.</a:t>
            </a:r>
            <a:r>
              <a:rPr lang="en-US" dirty="0" err="1" smtClean="0">
                <a:effectLst/>
              </a:rPr>
              <a:t>Show</a:t>
            </a:r>
            <a:r>
              <a:rPr lang="en-US" dirty="0" smtClean="0">
                <a:effectLst/>
              </a:rPr>
              <a:t> citation box</a:t>
            </a:r>
            <a:endParaRPr lang="en-US" dirty="0" smtClean="0"/>
          </a:p>
          <a:p>
            <a:r>
              <a:rPr lang="en-US" dirty="0" smtClean="0"/>
              <a:t>(b) </a:t>
            </a:r>
            <a:r>
              <a:rPr lang="en-US" i="1" dirty="0" smtClean="0"/>
              <a:t>General rule.</a:t>
            </a:r>
            <a:r>
              <a:rPr lang="en-US" dirty="0" smtClean="0"/>
              <a:t> The State must ensure, through its contracts with MCOs, PIHPs, and PAHPs, that—</a:t>
            </a:r>
          </a:p>
          <a:p>
            <a:r>
              <a:rPr lang="en-US" dirty="0" smtClean="0"/>
              <a:t>(1) Notwithstanding any relationship(s) that the MCO, PIHP, or PAHP may have with any other individual or entity, the MCO, PIHP, or PAHP maintains ultimate responsibility for adhering to and otherwise fully complying with all terms and conditions of its contract with the State; and</a:t>
            </a:r>
          </a:p>
          <a:p>
            <a:r>
              <a:rPr lang="en-US" dirty="0" smtClean="0"/>
              <a:t>(2) All contracts or written arrangements between the MCO, PIHP, or PAHP and any individual or entity that relates directly or indirectly to the performance of the MCO's PIHP's or PAHP's activities or obligations under its contract with the State must meet the requirements of paragraph (c) of this section.</a:t>
            </a:r>
          </a:p>
          <a:p>
            <a:r>
              <a:rPr lang="en-US" dirty="0" smtClean="0"/>
              <a:t>. . .</a:t>
            </a:r>
            <a:endParaRPr lang="en-US" dirty="0"/>
          </a:p>
        </p:txBody>
      </p:sp>
      <p:sp>
        <p:nvSpPr>
          <p:cNvPr id="4" name="Slide Number Placeholder 3"/>
          <p:cNvSpPr>
            <a:spLocks noGrp="1"/>
          </p:cNvSpPr>
          <p:nvPr>
            <p:ph type="sldNum" sz="quarter" idx="10"/>
          </p:nvPr>
        </p:nvSpPr>
        <p:spPr/>
        <p:txBody>
          <a:bodyPr/>
          <a:lstStyle/>
          <a:p>
            <a:fld id="{D9ED905C-EBB8-464B-9C7D-A62B22C095E1}" type="slidenum">
              <a:rPr lang="en-US" smtClean="0"/>
              <a:t>49</a:t>
            </a:fld>
            <a:endParaRPr lang="en-US"/>
          </a:p>
        </p:txBody>
      </p:sp>
    </p:spTree>
    <p:extLst>
      <p:ext uri="{BB962C8B-B14F-4D97-AF65-F5344CB8AC3E}">
        <p14:creationId xmlns:p14="http://schemas.microsoft.com/office/powerpoint/2010/main" val="100983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438.214</a:t>
            </a:r>
          </a:p>
          <a:p>
            <a:r>
              <a:rPr lang="en-US" dirty="0" smtClean="0"/>
              <a:t>(a) </a:t>
            </a:r>
            <a:r>
              <a:rPr lang="en-US" i="1" dirty="0" smtClean="0"/>
              <a:t>General rules.</a:t>
            </a:r>
            <a:r>
              <a:rPr lang="en-US" dirty="0" smtClean="0"/>
              <a:t> The State must ensure, through its contracts, that each MCO, PIHP, or PAHP implements written policies and procedures for selection and retention of providers and that those policies and procedures, at a minimum, meet the requirements of this section.</a:t>
            </a:r>
          </a:p>
          <a:p>
            <a:r>
              <a:rPr lang="en-US" dirty="0" smtClean="0"/>
              <a:t>(b) </a:t>
            </a:r>
            <a:r>
              <a:rPr lang="en-US" i="1" dirty="0" smtClean="0"/>
              <a:t>Credentialing and </a:t>
            </a:r>
            <a:r>
              <a:rPr lang="en-US" i="1" dirty="0" err="1" smtClean="0"/>
              <a:t>recredentialing</a:t>
            </a:r>
            <a:r>
              <a:rPr lang="en-US" i="1" dirty="0" smtClean="0"/>
              <a:t> requirements.</a:t>
            </a:r>
            <a:r>
              <a:rPr lang="en-US" dirty="0" smtClean="0"/>
              <a:t> (1) Each State must establish a uniform credentialing and </a:t>
            </a:r>
            <a:r>
              <a:rPr lang="en-US" dirty="0" err="1" smtClean="0"/>
              <a:t>recredentialing</a:t>
            </a:r>
            <a:r>
              <a:rPr lang="en-US" dirty="0" smtClean="0"/>
              <a:t> policy that addresses acute, primary, behavioral, substance use disorders, and LTSS providers, as appropriate, and require each MCO, PIHP and PAHP to follow those policies.</a:t>
            </a:r>
          </a:p>
          <a:p>
            <a:r>
              <a:rPr lang="en-US" dirty="0" smtClean="0"/>
              <a:t>(2) Each MCO, PIHP, and PAHP must follow a documented process for credentialing and </a:t>
            </a:r>
            <a:r>
              <a:rPr lang="en-US" dirty="0" err="1" smtClean="0"/>
              <a:t>recredentialing</a:t>
            </a:r>
            <a:r>
              <a:rPr lang="en-US" dirty="0" smtClean="0"/>
              <a:t> of providers who have signed contracts or participation agreements with the MCO, PIHP, or PAHP.</a:t>
            </a:r>
          </a:p>
          <a:p>
            <a:r>
              <a:rPr lang="en-US" dirty="0" smtClean="0"/>
              <a:t>(c) </a:t>
            </a:r>
            <a:r>
              <a:rPr lang="en-US" i="1" dirty="0" smtClean="0"/>
              <a:t>Nondiscrimination.</a:t>
            </a:r>
            <a:r>
              <a:rPr lang="en-US" dirty="0" smtClean="0"/>
              <a:t> MCO, PIHP, and PAHP provider selection policies and procedures, consistent with § 438.12, must not discriminate against particular providers that serve high-risk populations or specialize in conditions that require costly treatment.</a:t>
            </a:r>
          </a:p>
          <a:p>
            <a:r>
              <a:rPr lang="en-US" dirty="0" smtClean="0"/>
              <a:t>(d) </a:t>
            </a:r>
            <a:r>
              <a:rPr lang="en-US" i="1" dirty="0" smtClean="0"/>
              <a:t>Excluded providers.</a:t>
            </a:r>
            <a:r>
              <a:rPr lang="en-US" dirty="0" smtClean="0"/>
              <a:t> (1) MCOs, PIHPs, and PAHPs may not employ or contract with providers excluded from participation in Federal health care programs under either section 1128 or section 1128A of the Act.</a:t>
            </a:r>
          </a:p>
          <a:p>
            <a:r>
              <a:rPr lang="en-US" dirty="0" smtClean="0"/>
              <a:t>(e) </a:t>
            </a:r>
            <a:r>
              <a:rPr lang="en-US" i="1" dirty="0" smtClean="0"/>
              <a:t>State requirements.</a:t>
            </a:r>
            <a:r>
              <a:rPr lang="en-US" dirty="0" smtClean="0"/>
              <a:t> Each MCO, PIHP, and PAHP must comply with any additional requirements established by the State.</a:t>
            </a:r>
          </a:p>
          <a:p>
            <a:endParaRPr lang="en-US" dirty="0"/>
          </a:p>
        </p:txBody>
      </p:sp>
      <p:sp>
        <p:nvSpPr>
          <p:cNvPr id="4" name="Slide Number Placeholder 3"/>
          <p:cNvSpPr>
            <a:spLocks noGrp="1"/>
          </p:cNvSpPr>
          <p:nvPr>
            <p:ph type="sldNum" sz="quarter" idx="10"/>
          </p:nvPr>
        </p:nvSpPr>
        <p:spPr/>
        <p:txBody>
          <a:bodyPr/>
          <a:lstStyle/>
          <a:p>
            <a:fld id="{D9ED905C-EBB8-464B-9C7D-A62B22C095E1}" type="slidenum">
              <a:rPr lang="en-US" smtClean="0"/>
              <a:t>50</a:t>
            </a:fld>
            <a:endParaRPr lang="en-US"/>
          </a:p>
        </p:txBody>
      </p:sp>
    </p:spTree>
    <p:extLst>
      <p:ext uri="{BB962C8B-B14F-4D97-AF65-F5344CB8AC3E}">
        <p14:creationId xmlns:p14="http://schemas.microsoft.com/office/powerpoint/2010/main" val="418239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PLEASE NOTE that a transcript of the spoken content will be available after the webinar. Also, there will be a recording. Both will be available for download at www.ghfp.net about a week after the webinar.</a:t>
            </a:r>
          </a:p>
          <a:p>
            <a:endParaRPr lang="en-US" dirty="0"/>
          </a:p>
        </p:txBody>
      </p:sp>
      <p:sp>
        <p:nvSpPr>
          <p:cNvPr id="4" name="Slide Number Placeholder 3"/>
          <p:cNvSpPr>
            <a:spLocks noGrp="1"/>
          </p:cNvSpPr>
          <p:nvPr>
            <p:ph type="sldNum" sz="quarter" idx="10"/>
          </p:nvPr>
        </p:nvSpPr>
        <p:spPr/>
        <p:txBody>
          <a:bodyPr/>
          <a:lstStyle/>
          <a:p>
            <a:fld id="{784E84CA-8CBF-4BDC-B530-CF066837EF32}" type="slidenum">
              <a:rPr lang="en-US" smtClean="0"/>
              <a:t>4</a:t>
            </a:fld>
            <a:endParaRPr lang="en-US" dirty="0"/>
          </a:p>
        </p:txBody>
      </p:sp>
    </p:spTree>
    <p:extLst>
      <p:ext uri="{BB962C8B-B14F-4D97-AF65-F5344CB8AC3E}">
        <p14:creationId xmlns:p14="http://schemas.microsoft.com/office/powerpoint/2010/main" val="215350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PLEASE NOTE that a transcript of the spoken content will be available after the webinar. Also, there will be a recording. Both will be available for download at www.ghfp.net about a week after the webinar.</a:t>
            </a:r>
          </a:p>
          <a:p>
            <a:endParaRPr lang="en-US" dirty="0"/>
          </a:p>
        </p:txBody>
      </p:sp>
      <p:sp>
        <p:nvSpPr>
          <p:cNvPr id="4" name="Slide Number Placeholder 3"/>
          <p:cNvSpPr>
            <a:spLocks noGrp="1"/>
          </p:cNvSpPr>
          <p:nvPr>
            <p:ph type="sldNum" sz="quarter" idx="10"/>
          </p:nvPr>
        </p:nvSpPr>
        <p:spPr/>
        <p:txBody>
          <a:bodyPr/>
          <a:lstStyle/>
          <a:p>
            <a:fld id="{72B84B21-120F-41A2-A9A9-C576C8AD7EDF}" type="slidenum">
              <a:rPr lang="en-US" smtClean="0"/>
              <a:t>5</a:t>
            </a:fld>
            <a:endParaRPr lang="en-US" dirty="0"/>
          </a:p>
        </p:txBody>
      </p:sp>
    </p:spTree>
    <p:extLst>
      <p:ext uri="{BB962C8B-B14F-4D97-AF65-F5344CB8AC3E}">
        <p14:creationId xmlns:p14="http://schemas.microsoft.com/office/powerpoint/2010/main" val="125304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PLEASE NOTE that a transcript of the spoken content will be available after the webinar. Also, there will be a recording. Both will be available for download at www.ghfp.net about a week after the webinar.</a:t>
            </a:r>
          </a:p>
          <a:p>
            <a:pPr defTabSz="897301">
              <a:defRPr/>
            </a:pPr>
            <a:endParaRPr lang="en-US" dirty="0" smtClean="0"/>
          </a:p>
          <a:p>
            <a:pPr defTabSz="897301">
              <a:defRPr/>
            </a:pPr>
            <a:r>
              <a:rPr lang="en-US" dirty="0"/>
              <a:t>Submit questions in Q&amp;A for additional help.</a:t>
            </a:r>
          </a:p>
          <a:p>
            <a:pPr defTabSz="89730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2B84B21-120F-41A2-A9A9-C576C8AD7EDF}" type="slidenum">
              <a:rPr lang="en-US" smtClean="0"/>
              <a:t>6</a:t>
            </a:fld>
            <a:endParaRPr lang="en-US" dirty="0"/>
          </a:p>
        </p:txBody>
      </p:sp>
    </p:spTree>
    <p:extLst>
      <p:ext uri="{BB962C8B-B14F-4D97-AF65-F5344CB8AC3E}">
        <p14:creationId xmlns:p14="http://schemas.microsoft.com/office/powerpoint/2010/main" val="125304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buFont typeface="Arial" panose="020B0604020202020204" pitchFamily="34" charset="0"/>
              <a:buChar char="•"/>
            </a:pPr>
            <a:r>
              <a:rPr lang="en-US" sz="1200" dirty="0" smtClean="0"/>
              <a:t>This core partnership provides a strong foundation for the ADRC vision and strategically places Nevada County in a position to have an improved, coordinated system for individuals of all income levels, of any age and with any type of disability, older adults, and their support systems to access LTSS. All of these approaches are framed within a consumer-driven perspective. </a:t>
            </a:r>
            <a:r>
              <a:rPr lang="en-US" sz="1200" dirty="0" smtClean="0">
                <a:effectLst/>
                <a:ea typeface="Calibri" panose="020F0502020204030204" pitchFamily="34" charset="0"/>
                <a:cs typeface="Tms Rmn"/>
              </a:rPr>
              <a:t>The core partners, as well as the extended partners, have built the ADRC’s partnership through the </a:t>
            </a:r>
            <a:r>
              <a:rPr lang="en-US" sz="1200" dirty="0" err="1" smtClean="0">
                <a:effectLst/>
                <a:ea typeface="Calibri" panose="020F0502020204030204" pitchFamily="34" charset="0"/>
                <a:cs typeface="Tms Rmn"/>
              </a:rPr>
              <a:t>CLiC</a:t>
            </a:r>
            <a:r>
              <a:rPr lang="en-US" sz="1200" dirty="0" smtClean="0">
                <a:effectLst/>
                <a:ea typeface="Calibri" panose="020F0502020204030204" pitchFamily="34" charset="0"/>
                <a:cs typeface="Tms Rmn"/>
              </a:rPr>
              <a:t> and Leadership Team over the course of the last four years. </a:t>
            </a:r>
          </a:p>
          <a:p>
            <a:pPr marL="285750" indent="-285750">
              <a:lnSpc>
                <a:spcPct val="115000"/>
              </a:lnSpc>
              <a:buFont typeface="Arial" panose="020B0604020202020204" pitchFamily="34" charset="0"/>
              <a:buChar char="•"/>
            </a:pPr>
            <a:r>
              <a:rPr lang="en-US" sz="1200" dirty="0" smtClean="0">
                <a:effectLst/>
                <a:ea typeface="Calibri" panose="020F0502020204030204" pitchFamily="34" charset="0"/>
                <a:cs typeface="Tms Rmn"/>
              </a:rPr>
              <a:t>The team has focused on collaboration, building the vision of the ADRC among partners and across the community, coordinating services, cross-training and information sharing, and developing and streamlining LTSS.</a:t>
            </a:r>
          </a:p>
          <a:p>
            <a:pPr marL="342900" indent="-342900">
              <a:buFont typeface="Arial" panose="020B0604020202020204" pitchFamily="34" charset="0"/>
              <a:buChar char="•"/>
            </a:pPr>
            <a:r>
              <a:rPr lang="en-US" sz="1200" dirty="0" smtClean="0"/>
              <a:t>TARGET POP: People of all ages and types of disabilities and their families, including people with dementia and people from diverse social, racial and ethnic cultural groups, regardless of income level/source. </a:t>
            </a:r>
          </a:p>
          <a:p>
            <a:pPr marL="342900" indent="-342900">
              <a:buFont typeface="Arial" panose="020B0604020202020204" pitchFamily="34" charset="0"/>
              <a:buChar char="•"/>
            </a:pPr>
            <a:r>
              <a:rPr lang="en-US" sz="1200" dirty="0" smtClean="0"/>
              <a:t>Focus on services that are used by people with long-term chronic conditions and/or disability; people whose needs change frequently and who, without community LTSS supports, are seen frequently in emergency rooms, nursing homes, and hospitals. </a:t>
            </a:r>
          </a:p>
          <a:p>
            <a:pPr marL="285750" indent="-285750">
              <a:lnSpc>
                <a:spcPct val="115000"/>
              </a:lnSpc>
              <a:buFont typeface="Arial" panose="020B0604020202020204" pitchFamily="34" charset="0"/>
              <a:buChar char="•"/>
            </a:pPr>
            <a:endParaRPr lang="en-US" sz="1200" dirty="0" smtClean="0">
              <a:effectLst/>
              <a:ea typeface="Calibri" panose="020F0502020204030204" pitchFamily="34" charset="0"/>
              <a:cs typeface="Tms Rmn"/>
            </a:endParaRPr>
          </a:p>
          <a:p>
            <a:endParaRPr lang="en-US" dirty="0"/>
          </a:p>
        </p:txBody>
      </p:sp>
      <p:sp>
        <p:nvSpPr>
          <p:cNvPr id="4" name="Slide Number Placeholder 3"/>
          <p:cNvSpPr>
            <a:spLocks noGrp="1"/>
          </p:cNvSpPr>
          <p:nvPr>
            <p:ph type="sldNum" sz="quarter" idx="10"/>
          </p:nvPr>
        </p:nvSpPr>
        <p:spPr/>
        <p:txBody>
          <a:bodyPr/>
          <a:lstStyle/>
          <a:p>
            <a:fld id="{1358D8F3-D8E5-A647-A944-3B6C182BF49D}" type="slidenum">
              <a:rPr lang="en-US" smtClean="0"/>
              <a:t>15</a:t>
            </a:fld>
            <a:endParaRPr lang="en-US"/>
          </a:p>
        </p:txBody>
      </p:sp>
    </p:spTree>
    <p:extLst>
      <p:ext uri="{BB962C8B-B14F-4D97-AF65-F5344CB8AC3E}">
        <p14:creationId xmlns:p14="http://schemas.microsoft.com/office/powerpoint/2010/main" val="134502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sz="1200" b="1" dirty="0" smtClean="0">
                <a:solidFill>
                  <a:srgbClr val="000000"/>
                </a:solidFill>
                <a:latin typeface="Arial" pitchFamily="34" charset="0"/>
                <a:cs typeface="Arial" pitchFamily="34" charset="0"/>
              </a:rPr>
              <a:t>Consumer Age</a:t>
            </a:r>
          </a:p>
          <a:p>
            <a:pPr lvl="0" fontAlgn="base">
              <a:spcBef>
                <a:spcPct val="0"/>
              </a:spcBef>
              <a:spcAft>
                <a:spcPct val="0"/>
              </a:spcAft>
            </a:pPr>
            <a:r>
              <a:rPr lang="en-US" altLang="en-US" sz="1200" dirty="0" smtClean="0">
                <a:solidFill>
                  <a:srgbClr val="000000"/>
                </a:solidFill>
                <a:latin typeface="Arial" pitchFamily="34" charset="0"/>
                <a:cs typeface="Arial" pitchFamily="34" charset="0"/>
              </a:rPr>
              <a:t>	Over 60 - 1813</a:t>
            </a:r>
          </a:p>
          <a:p>
            <a:pPr lvl="0" fontAlgn="base">
              <a:spcBef>
                <a:spcPct val="0"/>
              </a:spcBef>
              <a:spcAft>
                <a:spcPct val="0"/>
              </a:spcAft>
            </a:pPr>
            <a:r>
              <a:rPr lang="en-US" altLang="en-US" sz="1200" dirty="0" smtClean="0">
                <a:solidFill>
                  <a:srgbClr val="000000"/>
                </a:solidFill>
                <a:latin typeface="Arial" pitchFamily="34" charset="0"/>
                <a:cs typeface="Arial" pitchFamily="34" charset="0"/>
              </a:rPr>
              <a:t>	Under 60 - 224</a:t>
            </a:r>
          </a:p>
          <a:p>
            <a:pPr lvl="0" fontAlgn="base">
              <a:spcBef>
                <a:spcPct val="0"/>
              </a:spcBef>
              <a:spcAft>
                <a:spcPct val="0"/>
              </a:spcAft>
            </a:pPr>
            <a:r>
              <a:rPr lang="en-US" altLang="en-US" sz="1200" dirty="0" smtClean="0">
                <a:solidFill>
                  <a:srgbClr val="000000"/>
                </a:solidFill>
                <a:latin typeface="Arial" pitchFamily="34" charset="0"/>
                <a:cs typeface="Arial" pitchFamily="34" charset="0"/>
              </a:rPr>
              <a:t>	Age Unknown - 263 </a:t>
            </a:r>
            <a:endParaRPr lang="en-US" altLang="en-US" sz="1200"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Consumer Disabilities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Physical</a:t>
            </a:r>
            <a:r>
              <a:rPr kumimoji="0" lang="en-US" altLang="en-US" sz="1200" b="0" i="0" u="none" strike="noStrike" cap="none" normalizeH="0" dirty="0" smtClean="0">
                <a:ln>
                  <a:noFill/>
                </a:ln>
                <a:solidFill>
                  <a:srgbClr val="000000"/>
                </a:solidFill>
                <a:effectLst/>
                <a:latin typeface="Arial" pitchFamily="34" charset="0"/>
                <a:cs typeface="Arial" pitchFamily="34" charset="0"/>
              </a:rPr>
              <a:t> - 470</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Intellectual/Developmental</a:t>
            </a:r>
            <a:r>
              <a:rPr kumimoji="0" lang="en-US" altLang="en-US" sz="1200" b="0" i="0" u="none" strike="noStrike" cap="none" normalizeH="0" dirty="0" smtClean="0">
                <a:ln>
                  <a:noFill/>
                </a:ln>
                <a:solidFill>
                  <a:srgbClr val="000000"/>
                </a:solidFill>
                <a:effectLst/>
                <a:latin typeface="Arial" pitchFamily="34" charset="0"/>
                <a:cs typeface="Arial" pitchFamily="34" charset="0"/>
              </a:rPr>
              <a:t> - 14</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Mental Health</a:t>
            </a:r>
            <a:r>
              <a:rPr kumimoji="0" lang="en-US" altLang="en-US" sz="1200" b="0" i="0" u="none" strike="noStrike" cap="none" normalizeH="0" dirty="0" smtClean="0">
                <a:ln>
                  <a:noFill/>
                </a:ln>
                <a:solidFill>
                  <a:srgbClr val="000000"/>
                </a:solidFill>
                <a:effectLst/>
                <a:latin typeface="Arial" pitchFamily="34" charset="0"/>
                <a:cs typeface="Arial" pitchFamily="34" charset="0"/>
              </a:rPr>
              <a:t> - 41</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Multiple</a:t>
            </a:r>
            <a:r>
              <a:rPr kumimoji="0" lang="en-US" altLang="en-US" sz="1200" b="0" i="0" u="none" strike="noStrike" cap="none" normalizeH="0" dirty="0" smtClean="0">
                <a:ln>
                  <a:noFill/>
                </a:ln>
                <a:solidFill>
                  <a:srgbClr val="000000"/>
                </a:solidFill>
                <a:effectLst/>
                <a:latin typeface="Arial" pitchFamily="34" charset="0"/>
                <a:cs typeface="Arial" pitchFamily="34" charset="0"/>
              </a:rPr>
              <a:t> – 118</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aseline="0" dirty="0" smtClean="0">
                <a:solidFill>
                  <a:srgbClr val="000000"/>
                </a:solidFill>
                <a:latin typeface="Arial" pitchFamily="34" charset="0"/>
                <a:cs typeface="Arial" pitchFamily="34" charset="0"/>
              </a:rPr>
              <a:t>TBI – 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dirty="0" smtClean="0">
                <a:ln>
                  <a:noFill/>
                </a:ln>
                <a:solidFill>
                  <a:srgbClr val="000000"/>
                </a:solidFill>
                <a:effectLst/>
                <a:latin typeface="Arial" pitchFamily="34" charset="0"/>
                <a:cs typeface="Arial" pitchFamily="34" charset="0"/>
              </a:rPr>
              <a:t>Dementia – 3 </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No Disability</a:t>
            </a:r>
            <a:r>
              <a:rPr kumimoji="0" lang="en-US" altLang="en-US" sz="1200" b="0" i="0" u="none" strike="noStrike" cap="none" normalizeH="0" dirty="0" smtClean="0">
                <a:ln>
                  <a:noFill/>
                </a:ln>
                <a:solidFill>
                  <a:srgbClr val="000000"/>
                </a:solidFill>
                <a:effectLst/>
                <a:latin typeface="Arial" pitchFamily="34" charset="0"/>
                <a:cs typeface="Arial" pitchFamily="34" charset="0"/>
              </a:rPr>
              <a:t> - 254</a:t>
            </a: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Unknown</a:t>
            </a:r>
            <a:r>
              <a:rPr kumimoji="0" lang="en-US" altLang="en-US" sz="1200" b="0" i="0" u="none" strike="noStrike" cap="none" normalizeH="0" dirty="0" smtClean="0">
                <a:ln>
                  <a:noFill/>
                </a:ln>
                <a:solidFill>
                  <a:srgbClr val="000000"/>
                </a:solidFill>
                <a:effectLst/>
                <a:latin typeface="Arial" pitchFamily="34" charset="0"/>
                <a:cs typeface="Arial" pitchFamily="34" charset="0"/>
              </a:rPr>
              <a:t> - 1373</a:t>
            </a: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a:buChar char="•"/>
              <a:tabLst/>
            </a:pPr>
            <a:r>
              <a:rPr kumimoji="0" lang="en-US" altLang="en-US" sz="3200" i="0" u="none" strike="noStrike" cap="none" normalizeH="0" baseline="0" dirty="0" smtClean="0">
                <a:ln>
                  <a:noFill/>
                </a:ln>
                <a:solidFill>
                  <a:srgbClr val="000000"/>
                </a:solidFill>
                <a:effectLst/>
                <a:latin typeface="Arial" pitchFamily="34" charset="0"/>
                <a:cs typeface="Arial" pitchFamily="34" charset="0"/>
              </a:rPr>
              <a:t>Formal Partnerships</a:t>
            </a:r>
            <a:r>
              <a:rPr kumimoji="0" lang="en-US" altLang="en-US" sz="3200" i="0" u="none" strike="noStrike" cap="none" normalizeH="0" dirty="0" smtClean="0">
                <a:ln>
                  <a:noFill/>
                </a:ln>
                <a:solidFill>
                  <a:srgbClr val="000000"/>
                </a:solidFill>
                <a:effectLst/>
                <a:latin typeface="Arial" pitchFamily="34" charset="0"/>
                <a:cs typeface="Arial" pitchFamily="34" charset="0"/>
              </a:rPr>
              <a:t> – </a:t>
            </a:r>
            <a:r>
              <a:rPr kumimoji="0" lang="en-US" altLang="en-US" sz="3200" i="0" u="none" strike="noStrike" cap="none" normalizeH="0" baseline="0" dirty="0" smtClean="0">
                <a:ln>
                  <a:noFill/>
                </a:ln>
                <a:solidFill>
                  <a:srgbClr val="000000"/>
                </a:solidFill>
                <a:effectLst/>
                <a:latin typeface="Arial" pitchFamily="34" charset="0"/>
                <a:cs typeface="Arial" pitchFamily="34" charset="0"/>
              </a:rPr>
              <a:t>13</a:t>
            </a:r>
          </a:p>
          <a:p>
            <a:pPr marL="457200" indent="-457200" fontAlgn="base">
              <a:spcBef>
                <a:spcPct val="0"/>
              </a:spcBef>
              <a:spcAft>
                <a:spcPct val="0"/>
              </a:spcAft>
              <a:buFont typeface="Arial"/>
              <a:buChar char="•"/>
            </a:pPr>
            <a:r>
              <a:rPr lang="en-US" altLang="en-US" sz="3200" dirty="0" smtClean="0">
                <a:solidFill>
                  <a:srgbClr val="000000"/>
                </a:solidFill>
                <a:latin typeface="Arial" pitchFamily="34" charset="0"/>
                <a:cs typeface="Arial" pitchFamily="34" charset="0"/>
              </a:rPr>
              <a:t>Consumer Contacts with the ADRC – 21,328</a:t>
            </a:r>
          </a:p>
          <a:p>
            <a:pPr marL="457200" lvl="0" indent="-457200" fontAlgn="base">
              <a:spcBef>
                <a:spcPct val="0"/>
              </a:spcBef>
              <a:spcAft>
                <a:spcPct val="0"/>
              </a:spcAft>
              <a:buFont typeface="Arial"/>
              <a:buChar char="•"/>
            </a:pPr>
            <a:r>
              <a:rPr lang="en-US" altLang="en-US" sz="3200" dirty="0" smtClean="0">
                <a:solidFill>
                  <a:srgbClr val="000000"/>
                </a:solidFill>
                <a:latin typeface="Arial" pitchFamily="34" charset="0"/>
                <a:cs typeface="Arial" pitchFamily="34" charset="0"/>
              </a:rPr>
              <a:t>Consumers served—2300</a:t>
            </a:r>
          </a:p>
          <a:p>
            <a:pPr marL="457200" lvl="0" indent="-457200" fontAlgn="base">
              <a:spcBef>
                <a:spcPct val="0"/>
              </a:spcBef>
              <a:spcAft>
                <a:spcPct val="0"/>
              </a:spcAft>
              <a:buFont typeface="Arial"/>
              <a:buChar char="•"/>
            </a:pPr>
            <a:r>
              <a:rPr lang="en-US" altLang="en-US" sz="3200" dirty="0" smtClean="0">
                <a:solidFill>
                  <a:srgbClr val="000000"/>
                </a:solidFill>
                <a:latin typeface="Arial" pitchFamily="34" charset="0"/>
                <a:cs typeface="Arial" pitchFamily="34" charset="0"/>
              </a:rPr>
              <a:t>Consumers served by program</a:t>
            </a:r>
          </a:p>
          <a:p>
            <a:pPr lvl="0" fontAlgn="base">
              <a:spcBef>
                <a:spcPct val="0"/>
              </a:spcBef>
              <a:spcAft>
                <a:spcPct val="0"/>
              </a:spcAft>
            </a:pPr>
            <a:endParaRPr lang="en-US" altLang="en-US" sz="3200" dirty="0" smtClean="0">
              <a:solidFill>
                <a:srgbClr val="000000"/>
              </a:solidFill>
              <a:latin typeface="Arial" pitchFamily="34" charset="0"/>
              <a:cs typeface="Arial" pitchFamily="34" charset="0"/>
            </a:endParaRPr>
          </a:p>
          <a:p>
            <a:pPr marL="914400" lvl="1" indent="-457200" fontAlgn="base">
              <a:spcBef>
                <a:spcPct val="0"/>
              </a:spcBef>
              <a:spcAft>
                <a:spcPct val="0"/>
              </a:spcAft>
              <a:buFont typeface="Wingdings" charset="2"/>
              <a:buChar char="Ø"/>
            </a:pPr>
            <a:r>
              <a:rPr lang="en-US" altLang="en-US" sz="2800" dirty="0" smtClean="0">
                <a:solidFill>
                  <a:srgbClr val="000000"/>
                </a:solidFill>
                <a:latin typeface="Arial" pitchFamily="34" charset="0"/>
                <a:cs typeface="Arial" pitchFamily="34" charset="0"/>
              </a:rPr>
              <a:t>Options Counseling = 51</a:t>
            </a:r>
          </a:p>
          <a:p>
            <a:pPr marL="914400" lvl="1" indent="-457200" fontAlgn="base">
              <a:spcBef>
                <a:spcPct val="0"/>
              </a:spcBef>
              <a:spcAft>
                <a:spcPct val="0"/>
              </a:spcAft>
              <a:buFont typeface="Wingdings" charset="2"/>
              <a:buChar char="Ø"/>
            </a:pPr>
            <a:r>
              <a:rPr lang="en-US" altLang="en-US" sz="2800" dirty="0" smtClean="0">
                <a:solidFill>
                  <a:srgbClr val="000000"/>
                </a:solidFill>
                <a:latin typeface="Arial" pitchFamily="34" charset="0"/>
                <a:cs typeface="Arial" pitchFamily="34" charset="0"/>
              </a:rPr>
              <a:t>Skilled Nursing Facilities transitions = 38</a:t>
            </a:r>
          </a:p>
          <a:p>
            <a:pPr marL="914400" lvl="1" indent="-457200" fontAlgn="base">
              <a:spcBef>
                <a:spcPct val="0"/>
              </a:spcBef>
              <a:spcAft>
                <a:spcPct val="0"/>
              </a:spcAft>
              <a:buFont typeface="Wingdings" charset="2"/>
              <a:buChar char="Ø"/>
            </a:pPr>
            <a:r>
              <a:rPr lang="en-US" altLang="en-US" sz="2800" dirty="0" smtClean="0">
                <a:solidFill>
                  <a:srgbClr val="000000"/>
                </a:solidFill>
                <a:latin typeface="Arial" pitchFamily="34" charset="0"/>
                <a:cs typeface="Arial" pitchFamily="34" charset="0"/>
              </a:rPr>
              <a:t>Sierra Nevada Memorial Hospital </a:t>
            </a:r>
          </a:p>
          <a:p>
            <a:pPr lvl="1" fontAlgn="base">
              <a:spcBef>
                <a:spcPct val="0"/>
              </a:spcBef>
              <a:spcAft>
                <a:spcPct val="0"/>
              </a:spcAft>
            </a:pPr>
            <a:r>
              <a:rPr lang="en-US" altLang="en-US" sz="2800" dirty="0" smtClean="0">
                <a:solidFill>
                  <a:srgbClr val="000000"/>
                </a:solidFill>
                <a:latin typeface="Arial" pitchFamily="34" charset="0"/>
                <a:cs typeface="Arial" pitchFamily="34" charset="0"/>
              </a:rPr>
              <a:t>	Transitions = 76</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2800" dirty="0" smtClean="0">
                <a:solidFill>
                  <a:schemeClr val="tx1"/>
                </a:solidFill>
              </a:rPr>
              <a:t>Within a person-centered system, individuals and providers work in partnership to guarantee that each person’s values, experiences, and knowledge drive the creation of a consumer action plan as well as the delivery of services.</a:t>
            </a:r>
          </a:p>
          <a:p>
            <a:pPr lvl="0" fontAlgn="base">
              <a:spcBef>
                <a:spcPct val="0"/>
              </a:spcBef>
              <a:spcAft>
                <a:spcPct val="0"/>
              </a:spcAft>
            </a:pPr>
            <a:endParaRPr lang="en-US" altLang="en-US" sz="2800" dirty="0" smtClean="0">
              <a:solidFill>
                <a:srgbClr val="00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358D8F3-D8E5-A647-A944-3B6C182BF49D}" type="slidenum">
              <a:rPr lang="en-US" smtClean="0"/>
              <a:t>17</a:t>
            </a:fld>
            <a:endParaRPr lang="en-US"/>
          </a:p>
        </p:txBody>
      </p:sp>
    </p:spTree>
    <p:extLst>
      <p:ext uri="{BB962C8B-B14F-4D97-AF65-F5344CB8AC3E}">
        <p14:creationId xmlns:p14="http://schemas.microsoft.com/office/powerpoint/2010/main" val="123432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a:t>
            </a:r>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21</a:t>
            </a:fld>
            <a:endParaRPr lang="en-US"/>
          </a:p>
        </p:txBody>
      </p:sp>
    </p:spTree>
    <p:extLst>
      <p:ext uri="{BB962C8B-B14F-4D97-AF65-F5344CB8AC3E}">
        <p14:creationId xmlns:p14="http://schemas.microsoft.com/office/powerpoint/2010/main" val="51571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a:t>
            </a:r>
            <a:endParaRPr lang="en-US" dirty="0"/>
          </a:p>
        </p:txBody>
      </p:sp>
      <p:sp>
        <p:nvSpPr>
          <p:cNvPr id="4" name="Slide Number Placeholder 3"/>
          <p:cNvSpPr>
            <a:spLocks noGrp="1"/>
          </p:cNvSpPr>
          <p:nvPr>
            <p:ph type="sldNum" sz="quarter" idx="10"/>
          </p:nvPr>
        </p:nvSpPr>
        <p:spPr/>
        <p:txBody>
          <a:bodyPr/>
          <a:lstStyle/>
          <a:p>
            <a:fld id="{6084D0F1-8A6F-4F19-A188-0BB0272DACD1}" type="slidenum">
              <a:rPr lang="en-US" smtClean="0"/>
              <a:t>25</a:t>
            </a:fld>
            <a:endParaRPr lang="en-US"/>
          </a:p>
        </p:txBody>
      </p:sp>
    </p:spTree>
    <p:extLst>
      <p:ext uri="{BB962C8B-B14F-4D97-AF65-F5344CB8AC3E}">
        <p14:creationId xmlns:p14="http://schemas.microsoft.com/office/powerpoint/2010/main" val="104836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77F0F-41BF-9A4B-97F9-FBF225CD4D3E}"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97729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77F0F-41BF-9A4B-97F9-FBF225CD4D3E}"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127167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77F0F-41BF-9A4B-97F9-FBF225CD4D3E}"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237518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77F0F-41BF-9A4B-97F9-FBF225CD4D3E}"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23211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77F0F-41BF-9A4B-97F9-FBF225CD4D3E}" type="datetimeFigureOut">
              <a:rPr lang="en-US" smtClean="0"/>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41727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77F0F-41BF-9A4B-97F9-FBF225CD4D3E}" type="datetimeFigureOut">
              <a:rPr lang="en-US" smtClean="0"/>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326488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77F0F-41BF-9A4B-97F9-FBF225CD4D3E}" type="datetimeFigureOut">
              <a:rPr lang="en-US" smtClean="0"/>
              <a:t>9/3/15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161190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77F0F-41BF-9A4B-97F9-FBF225CD4D3E}" type="datetimeFigureOut">
              <a:rPr lang="en-US" smtClean="0"/>
              <a:t>9/3/15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285998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77F0F-41BF-9A4B-97F9-FBF225CD4D3E}" type="datetimeFigureOut">
              <a:rPr lang="en-US" smtClean="0"/>
              <a:t>9/3/15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191720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77F0F-41BF-9A4B-97F9-FBF225CD4D3E}" type="datetimeFigureOut">
              <a:rPr lang="en-US" smtClean="0"/>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371768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77F0F-41BF-9A4B-97F9-FBF225CD4D3E}" type="datetimeFigureOut">
              <a:rPr lang="en-US" smtClean="0"/>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D71DC-24FB-1D4D-A832-5540318B132C}" type="slidenum">
              <a:rPr lang="en-US" smtClean="0"/>
              <a:t>‹#›</a:t>
            </a:fld>
            <a:endParaRPr lang="en-US"/>
          </a:p>
        </p:txBody>
      </p:sp>
    </p:spTree>
    <p:extLst>
      <p:ext uri="{BB962C8B-B14F-4D97-AF65-F5344CB8AC3E}">
        <p14:creationId xmlns:p14="http://schemas.microsoft.com/office/powerpoint/2010/main" val="3381285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77F0F-41BF-9A4B-97F9-FBF225CD4D3E}" type="datetimeFigureOut">
              <a:rPr lang="en-US" smtClean="0"/>
              <a:t>9/3/15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D71DC-24FB-1D4D-A832-5540318B132C}" type="slidenum">
              <a:rPr lang="en-US" smtClean="0"/>
              <a:t>‹#›</a:t>
            </a:fld>
            <a:endParaRPr lang="en-US"/>
          </a:p>
        </p:txBody>
      </p:sp>
    </p:spTree>
    <p:extLst>
      <p:ext uri="{BB962C8B-B14F-4D97-AF65-F5344CB8AC3E}">
        <p14:creationId xmlns:p14="http://schemas.microsoft.com/office/powerpoint/2010/main" val="1420237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liforniahealthline.org/articles/2013/1/23/communitybased-care-reduces-readmissions-cuts-costs-study-finds.aspx"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762" y="862088"/>
            <a:ext cx="8345418" cy="5995912"/>
          </a:xfrm>
        </p:spPr>
        <p:txBody>
          <a:bodyPr>
            <a:normAutofit fontScale="90000"/>
          </a:bodyPr>
          <a:lstStyle/>
          <a:p>
            <a:pPr>
              <a:lnSpc>
                <a:spcPct val="110000"/>
              </a:lnSpc>
            </a:pPr>
            <a:r>
              <a:rPr lang="en-US" dirty="0" smtClean="0"/>
              <a:t/>
            </a:r>
            <a:br>
              <a:rPr lang="en-US" dirty="0" smtClean="0"/>
            </a:br>
            <a:r>
              <a:rPr lang="en-US" dirty="0" smtClean="0"/>
              <a:t/>
            </a:r>
            <a:br>
              <a:rPr lang="en-US" dirty="0" smtClean="0"/>
            </a:br>
            <a:r>
              <a:rPr lang="en-US" sz="3600" dirty="0" smtClean="0"/>
              <a:t>Promising Practices: Collaborations Between</a:t>
            </a:r>
            <a:br>
              <a:rPr lang="en-US" sz="3600" dirty="0" smtClean="0"/>
            </a:br>
            <a:r>
              <a:rPr lang="en-US" sz="3600" dirty="0" smtClean="0"/>
              <a:t>Independent Living Centers, ADRCs, Area Agencies on Aging, Managed Care Plans, </a:t>
            </a:r>
            <a:br>
              <a:rPr lang="en-US" sz="3600" dirty="0" smtClean="0"/>
            </a:br>
            <a:r>
              <a:rPr lang="en-US" sz="3600" dirty="0" smtClean="0"/>
              <a:t>Health Care Providers, and Other Partners</a:t>
            </a:r>
            <a:r>
              <a:rPr lang="en-US" dirty="0"/>
              <a:t/>
            </a:r>
            <a:br>
              <a:rPr lang="en-US" dirty="0"/>
            </a:br>
            <a:r>
              <a:rPr lang="en-US" dirty="0" smtClean="0"/>
              <a:t/>
            </a:r>
            <a:br>
              <a:rPr lang="en-US" dirty="0" smtClean="0"/>
            </a:br>
            <a:r>
              <a:rPr lang="en-US" sz="2700" b="1" dirty="0" smtClean="0"/>
              <a:t>August 27, 2015</a:t>
            </a:r>
            <a:br>
              <a:rPr lang="en-US" sz="2700" b="1" dirty="0" smtClean="0"/>
            </a:br>
            <a:r>
              <a:rPr lang="en-US" sz="2700" b="1" dirty="0" smtClean="0"/>
              <a:t/>
            </a:r>
            <a:br>
              <a:rPr lang="en-US" sz="2700" b="1" dirty="0" smtClean="0"/>
            </a:br>
            <a:r>
              <a:rPr lang="en-US" sz="2700" b="1" dirty="0" smtClean="0"/>
              <a:t>1:30 – 2:45 PM Pacific Time</a:t>
            </a:r>
            <a:br>
              <a:rPr lang="en-US" sz="2700" b="1" dirty="0" smtClean="0"/>
            </a:br>
            <a:endParaRPr lang="en-US" sz="2700" b="1" dirty="0"/>
          </a:p>
        </p:txBody>
      </p:sp>
      <p:pic>
        <p:nvPicPr>
          <p:cNvPr id="4" name="Picture 6" descr="DREDF_Logo_Final.png"/>
          <p:cNvPicPr>
            <a:picLocks noChangeAspect="1"/>
          </p:cNvPicPr>
          <p:nvPr/>
        </p:nvPicPr>
        <p:blipFill>
          <a:blip r:embed="rId3"/>
          <a:srcRect t="29785" b="31816"/>
          <a:stretch>
            <a:fillRect/>
          </a:stretch>
        </p:blipFill>
        <p:spPr bwMode="auto">
          <a:xfrm>
            <a:off x="1513333" y="168806"/>
            <a:ext cx="6078983" cy="1784350"/>
          </a:xfrm>
          <a:prstGeom prst="rect">
            <a:avLst/>
          </a:prstGeom>
          <a:noFill/>
          <a:ln w="9525">
            <a:noFill/>
            <a:miter lim="800000"/>
            <a:headEnd/>
            <a:tailEnd/>
          </a:ln>
        </p:spPr>
      </p:pic>
    </p:spTree>
    <p:extLst>
      <p:ext uri="{BB962C8B-B14F-4D97-AF65-F5344CB8AC3E}">
        <p14:creationId xmlns:p14="http://schemas.microsoft.com/office/powerpoint/2010/main" val="15476311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Webinar Series Purpose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Purpose: To share three promising </a:t>
            </a:r>
            <a:r>
              <a:rPr lang="en-US" dirty="0"/>
              <a:t>p</a:t>
            </a:r>
            <a:r>
              <a:rPr lang="en-US" dirty="0" smtClean="0"/>
              <a:t>ractices that feature collaborations between Independent Living Centers, ADRCs, AAAs, Medicaid managed care plans, and healthcare providers </a:t>
            </a:r>
          </a:p>
          <a:p>
            <a:endParaRPr lang="en-US" dirty="0" smtClean="0"/>
          </a:p>
          <a:p>
            <a:pPr lvl="1"/>
            <a:r>
              <a:rPr lang="en-US" dirty="0" smtClean="0"/>
              <a:t>FREED and ADRC</a:t>
            </a:r>
          </a:p>
          <a:p>
            <a:pPr marL="400050" lvl="1" indent="0">
              <a:buNone/>
            </a:pPr>
            <a:r>
              <a:rPr lang="en-US" dirty="0" smtClean="0"/>
              <a:t>		Grass Valley, California</a:t>
            </a:r>
          </a:p>
          <a:p>
            <a:pPr lvl="1"/>
            <a:r>
              <a:rPr lang="en-US" dirty="0" smtClean="0"/>
              <a:t>Center for Independent Living, Alameda Alliance Health Plan, </a:t>
            </a:r>
            <a:r>
              <a:rPr lang="en-US" dirty="0" err="1" smtClean="0"/>
              <a:t>LifeLong</a:t>
            </a:r>
            <a:r>
              <a:rPr lang="en-US" dirty="0" smtClean="0"/>
              <a:t> Medical Care	</a:t>
            </a:r>
          </a:p>
          <a:p>
            <a:pPr marL="400050" lvl="1" indent="0">
              <a:buNone/>
            </a:pPr>
            <a:r>
              <a:rPr lang="en-US" dirty="0" smtClean="0"/>
              <a:t>	</a:t>
            </a:r>
            <a:r>
              <a:rPr lang="en-US" dirty="0"/>
              <a:t>	</a:t>
            </a:r>
            <a:r>
              <a:rPr lang="en-US" dirty="0" smtClean="0"/>
              <a:t>Berkeley, California</a:t>
            </a:r>
          </a:p>
          <a:p>
            <a:pPr lvl="1"/>
            <a:r>
              <a:rPr lang="en-US" dirty="0" smtClean="0"/>
              <a:t>Access to Independence and Care1st Health Plan</a:t>
            </a:r>
          </a:p>
          <a:p>
            <a:pPr marL="0" indent="0">
              <a:buNone/>
            </a:pPr>
            <a:r>
              <a:rPr lang="en-US" dirty="0"/>
              <a:t>	</a:t>
            </a:r>
            <a:r>
              <a:rPr lang="en-US" dirty="0" smtClean="0"/>
              <a:t>	</a:t>
            </a:r>
            <a:r>
              <a:rPr lang="en-US" sz="2800" dirty="0" smtClean="0"/>
              <a:t>San Diego, California</a:t>
            </a:r>
          </a:p>
          <a:p>
            <a:endParaRPr lang="en-US" dirty="0" smtClean="0"/>
          </a:p>
        </p:txBody>
      </p:sp>
      <p:sp>
        <p:nvSpPr>
          <p:cNvPr id="4" name="Slide Number Placeholder 3"/>
          <p:cNvSpPr>
            <a:spLocks noGrp="1"/>
          </p:cNvSpPr>
          <p:nvPr>
            <p:ph type="sldNum" sz="quarter" idx="12"/>
          </p:nvPr>
        </p:nvSpPr>
        <p:spPr/>
        <p:txBody>
          <a:bodyPr/>
          <a:lstStyle/>
          <a:p>
            <a:fld id="{A79D71DC-24FB-1D4D-A832-5540318B132C}" type="slidenum">
              <a:rPr lang="en-US" smtClean="0"/>
              <a:t>10</a:t>
            </a:fld>
            <a:endParaRPr lang="en-US"/>
          </a:p>
        </p:txBody>
      </p:sp>
    </p:spTree>
    <p:extLst>
      <p:ext uri="{BB962C8B-B14F-4D97-AF65-F5344CB8AC3E}">
        <p14:creationId xmlns:p14="http://schemas.microsoft.com/office/powerpoint/2010/main" val="283425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Webinar Series Goals</a:t>
            </a:r>
            <a:endParaRPr lang="en-US" b="1" dirty="0"/>
          </a:p>
        </p:txBody>
      </p:sp>
      <p:sp>
        <p:nvSpPr>
          <p:cNvPr id="3" name="Content Placeholder 2"/>
          <p:cNvSpPr>
            <a:spLocks noGrp="1"/>
          </p:cNvSpPr>
          <p:nvPr>
            <p:ph idx="1"/>
          </p:nvPr>
        </p:nvSpPr>
        <p:spPr/>
        <p:txBody>
          <a:bodyPr/>
          <a:lstStyle/>
          <a:p>
            <a:r>
              <a:rPr lang="en-US" dirty="0" smtClean="0"/>
              <a:t>Goals: To illustrate how collaborations between ILCs, ADRCs, AAAs, Medicaid managed care plans,  healthcare providers, and other partners</a:t>
            </a:r>
          </a:p>
          <a:p>
            <a:pPr lvl="1"/>
            <a:r>
              <a:rPr lang="en-US" dirty="0" smtClean="0"/>
              <a:t>Infuse IL philosophy and services into M/LTSS</a:t>
            </a:r>
          </a:p>
          <a:p>
            <a:pPr lvl="1"/>
            <a:r>
              <a:rPr lang="en-US" dirty="0" smtClean="0"/>
              <a:t>Improve health outcomes for seniors and PWD</a:t>
            </a:r>
          </a:p>
          <a:p>
            <a:pPr lvl="1"/>
            <a:r>
              <a:rPr lang="en-US" dirty="0" smtClean="0"/>
              <a:t>Increase community integration and participation for seniors and PWD</a:t>
            </a:r>
          </a:p>
          <a:p>
            <a:pPr lvl="1"/>
            <a:r>
              <a:rPr lang="en-US" dirty="0" smtClean="0"/>
              <a:t>Have the potential to generate cost savings</a:t>
            </a: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11</a:t>
            </a:fld>
            <a:endParaRPr lang="en-US"/>
          </a:p>
        </p:txBody>
      </p:sp>
    </p:spTree>
    <p:extLst>
      <p:ext uri="{BB962C8B-B14F-4D97-AF65-F5344CB8AC3E}">
        <p14:creationId xmlns:p14="http://schemas.microsoft.com/office/powerpoint/2010/main" val="83729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Agenda</a:t>
            </a:r>
            <a:r>
              <a:rPr lang="en-US" dirty="0" smtClean="0"/>
              <a:t/>
            </a:r>
            <a:br>
              <a:rPr lang="en-US" dirty="0" smtClean="0"/>
            </a:br>
            <a:endParaRPr lang="en-US" dirty="0"/>
          </a:p>
        </p:txBody>
      </p:sp>
      <p:sp>
        <p:nvSpPr>
          <p:cNvPr id="3" name="Content Placeholder 2"/>
          <p:cNvSpPr>
            <a:spLocks noGrp="1"/>
          </p:cNvSpPr>
          <p:nvPr>
            <p:ph idx="1"/>
          </p:nvPr>
        </p:nvSpPr>
        <p:spPr>
          <a:xfrm>
            <a:off x="551782" y="1202906"/>
            <a:ext cx="8229600" cy="5004835"/>
          </a:xfrm>
        </p:spPr>
        <p:txBody>
          <a:bodyPr>
            <a:normAutofit fontScale="92500" lnSpcReduction="20000"/>
          </a:bodyPr>
          <a:lstStyle/>
          <a:p>
            <a:r>
              <a:rPr lang="en-US" dirty="0" smtClean="0"/>
              <a:t>Introduction to collaboration between AAA and FREED of rural Nevada County, California to form ADRC</a:t>
            </a:r>
          </a:p>
          <a:p>
            <a:r>
              <a:rPr lang="en-US" dirty="0" smtClean="0"/>
              <a:t>Care Transitions Intervention (CTI)</a:t>
            </a:r>
          </a:p>
          <a:p>
            <a:r>
              <a:rPr lang="en-US" dirty="0" smtClean="0"/>
              <a:t>Integrated Care Coordination for Family Wellness (No Wrong Door)</a:t>
            </a:r>
          </a:p>
          <a:p>
            <a:pPr lvl="1"/>
            <a:r>
              <a:rPr lang="en-US" dirty="0" smtClean="0"/>
              <a:t>Care Transition Coaching</a:t>
            </a:r>
          </a:p>
          <a:p>
            <a:pPr lvl="1"/>
            <a:r>
              <a:rPr lang="en-US" dirty="0" smtClean="0"/>
              <a:t>Patient Navigation</a:t>
            </a:r>
          </a:p>
          <a:p>
            <a:pPr lvl="1"/>
            <a:r>
              <a:rPr lang="en-US" dirty="0" smtClean="0"/>
              <a:t>Outcomes</a:t>
            </a:r>
          </a:p>
          <a:p>
            <a:r>
              <a:rPr lang="en-US" dirty="0" smtClean="0"/>
              <a:t>Data needs</a:t>
            </a:r>
          </a:p>
          <a:p>
            <a:r>
              <a:rPr lang="en-US" dirty="0" smtClean="0"/>
              <a:t>Looking to the future</a:t>
            </a:r>
          </a:p>
        </p:txBody>
      </p:sp>
      <p:sp>
        <p:nvSpPr>
          <p:cNvPr id="4" name="Slide Number Placeholder 3"/>
          <p:cNvSpPr>
            <a:spLocks noGrp="1"/>
          </p:cNvSpPr>
          <p:nvPr>
            <p:ph type="sldNum" sz="quarter" idx="12"/>
          </p:nvPr>
        </p:nvSpPr>
        <p:spPr/>
        <p:txBody>
          <a:bodyPr/>
          <a:lstStyle/>
          <a:p>
            <a:fld id="{A79D71DC-24FB-1D4D-A832-5540318B132C}" type="slidenum">
              <a:rPr lang="en-US" smtClean="0"/>
              <a:t>12</a:t>
            </a:fld>
            <a:endParaRPr lang="en-US"/>
          </a:p>
        </p:txBody>
      </p:sp>
    </p:spTree>
    <p:extLst>
      <p:ext uri="{BB962C8B-B14F-4D97-AF65-F5344CB8AC3E}">
        <p14:creationId xmlns:p14="http://schemas.microsoft.com/office/powerpoint/2010/main" val="328901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64"/>
            <a:ext cx="8229600" cy="1143000"/>
          </a:xfrm>
        </p:spPr>
        <p:txBody>
          <a:bodyPr/>
          <a:lstStyle/>
          <a:p>
            <a:r>
              <a:rPr lang="en-US" b="1" dirty="0" smtClean="0"/>
              <a:t>Presenters</a:t>
            </a:r>
            <a:endParaRPr lang="en-US" b="1" dirty="0"/>
          </a:p>
        </p:txBody>
      </p:sp>
      <p:sp>
        <p:nvSpPr>
          <p:cNvPr id="3" name="Content Placeholder 2"/>
          <p:cNvSpPr>
            <a:spLocks noGrp="1"/>
          </p:cNvSpPr>
          <p:nvPr>
            <p:ph idx="1"/>
          </p:nvPr>
        </p:nvSpPr>
        <p:spPr>
          <a:xfrm>
            <a:off x="933028" y="1243964"/>
            <a:ext cx="7753771" cy="5157268"/>
          </a:xfrm>
        </p:spPr>
        <p:txBody>
          <a:bodyPr numCol="2">
            <a:normAutofit fontScale="25000" lnSpcReduction="20000"/>
          </a:bodyPr>
          <a:lstStyle/>
          <a:p>
            <a:pPr marL="0" indent="0">
              <a:lnSpc>
                <a:spcPct val="150000"/>
              </a:lnSpc>
              <a:buNone/>
            </a:pPr>
            <a:r>
              <a:rPr lang="en-US" sz="9600" b="1" dirty="0"/>
              <a:t>Ana Acton</a:t>
            </a:r>
          </a:p>
          <a:p>
            <a:pPr marL="0" indent="0">
              <a:lnSpc>
                <a:spcPct val="150000"/>
              </a:lnSpc>
              <a:buNone/>
            </a:pPr>
            <a:r>
              <a:rPr lang="en-US" sz="9600" dirty="0" smtClean="0"/>
              <a:t>Executive Director</a:t>
            </a:r>
          </a:p>
          <a:p>
            <a:pPr marL="0" indent="0">
              <a:lnSpc>
                <a:spcPct val="150000"/>
              </a:lnSpc>
              <a:buNone/>
            </a:pPr>
            <a:r>
              <a:rPr lang="en-US" sz="9600" dirty="0" smtClean="0"/>
              <a:t>FREED</a:t>
            </a:r>
          </a:p>
          <a:p>
            <a:pPr marL="0" indent="0">
              <a:lnSpc>
                <a:spcPct val="150000"/>
              </a:lnSpc>
              <a:buNone/>
            </a:pPr>
            <a:r>
              <a:rPr lang="en-US" sz="9600" dirty="0" smtClean="0"/>
              <a:t>Grass </a:t>
            </a:r>
            <a:r>
              <a:rPr lang="en-US" sz="9600" dirty="0"/>
              <a:t>Valley, California </a:t>
            </a:r>
          </a:p>
          <a:p>
            <a:pPr marL="0" indent="0">
              <a:lnSpc>
                <a:spcPct val="150000"/>
              </a:lnSpc>
              <a:buNone/>
            </a:pPr>
            <a:r>
              <a:rPr lang="en-US" sz="9600" dirty="0"/>
              <a:t> </a:t>
            </a:r>
          </a:p>
          <a:p>
            <a:pPr marL="0" indent="0">
              <a:lnSpc>
                <a:spcPct val="150000"/>
              </a:lnSpc>
              <a:buNone/>
            </a:pPr>
            <a:r>
              <a:rPr lang="en-US" sz="9600" b="1" dirty="0"/>
              <a:t>Pam Miller</a:t>
            </a:r>
          </a:p>
          <a:p>
            <a:pPr marL="0" indent="0">
              <a:lnSpc>
                <a:spcPct val="150000"/>
              </a:lnSpc>
              <a:buNone/>
            </a:pPr>
            <a:r>
              <a:rPr lang="en-US" sz="9600" dirty="0"/>
              <a:t>Executive </a:t>
            </a:r>
            <a:r>
              <a:rPr lang="en-US" sz="9600" dirty="0" smtClean="0"/>
              <a:t>Director </a:t>
            </a:r>
          </a:p>
          <a:p>
            <a:pPr marL="0" indent="0">
              <a:lnSpc>
                <a:spcPct val="150000"/>
              </a:lnSpc>
              <a:buNone/>
            </a:pPr>
            <a:r>
              <a:rPr lang="en-US" sz="9600" dirty="0" smtClean="0"/>
              <a:t>Area </a:t>
            </a:r>
            <a:r>
              <a:rPr lang="en-US" sz="9600" dirty="0"/>
              <a:t>4 Agency on </a:t>
            </a:r>
            <a:r>
              <a:rPr lang="en-US" sz="9600" dirty="0" smtClean="0"/>
              <a:t>Aging</a:t>
            </a:r>
          </a:p>
          <a:p>
            <a:pPr marL="0" indent="0">
              <a:lnSpc>
                <a:spcPct val="150000"/>
              </a:lnSpc>
              <a:buNone/>
            </a:pPr>
            <a:r>
              <a:rPr lang="en-US" sz="9600" dirty="0" smtClean="0"/>
              <a:t>Sacramento</a:t>
            </a:r>
            <a:r>
              <a:rPr lang="en-US" sz="9600" dirty="0"/>
              <a:t>, California </a:t>
            </a:r>
            <a:endParaRPr lang="en-US" sz="9600" dirty="0" smtClean="0"/>
          </a:p>
          <a:p>
            <a:pPr marL="0" indent="0">
              <a:lnSpc>
                <a:spcPct val="150000"/>
              </a:lnSpc>
              <a:buNone/>
            </a:pPr>
            <a:r>
              <a:rPr lang="en-US" sz="9600" b="1" dirty="0" smtClean="0"/>
              <a:t>Silvia </a:t>
            </a:r>
            <a:r>
              <a:rPr lang="en-US" sz="9600" b="1" dirty="0"/>
              <a:t>Yee</a:t>
            </a:r>
          </a:p>
          <a:p>
            <a:pPr marL="0" indent="0">
              <a:lnSpc>
                <a:spcPct val="150000"/>
              </a:lnSpc>
              <a:buNone/>
            </a:pPr>
            <a:r>
              <a:rPr lang="en-US" sz="9600" dirty="0"/>
              <a:t>Senior </a:t>
            </a:r>
            <a:r>
              <a:rPr lang="en-US" sz="9600" dirty="0" smtClean="0"/>
              <a:t>Attorney</a:t>
            </a:r>
          </a:p>
          <a:p>
            <a:pPr marL="0" indent="0">
              <a:lnSpc>
                <a:spcPct val="150000"/>
              </a:lnSpc>
              <a:buNone/>
            </a:pPr>
            <a:r>
              <a:rPr lang="en-US" sz="9600" dirty="0" smtClean="0"/>
              <a:t>DREDF</a:t>
            </a:r>
          </a:p>
          <a:p>
            <a:pPr marL="0" indent="0">
              <a:lnSpc>
                <a:spcPct val="150000"/>
              </a:lnSpc>
              <a:buNone/>
            </a:pPr>
            <a:r>
              <a:rPr lang="en-US" sz="9600" dirty="0" smtClean="0"/>
              <a:t>Berkeley</a:t>
            </a:r>
            <a:r>
              <a:rPr lang="en-US" sz="9600" dirty="0"/>
              <a:t>, California </a:t>
            </a:r>
          </a:p>
          <a:p>
            <a:pPr marL="0" indent="0">
              <a:lnSpc>
                <a:spcPct val="150000"/>
              </a:lnSpc>
              <a:buNone/>
            </a:pPr>
            <a:r>
              <a:rPr lang="en-US" sz="9600" dirty="0"/>
              <a:t> </a:t>
            </a:r>
          </a:p>
          <a:p>
            <a:pPr marL="0" indent="0">
              <a:lnSpc>
                <a:spcPct val="150000"/>
              </a:lnSpc>
              <a:buNone/>
            </a:pPr>
            <a:r>
              <a:rPr lang="en-US" sz="9600" b="1" dirty="0"/>
              <a:t>Mary Lou Breslin</a:t>
            </a:r>
          </a:p>
          <a:p>
            <a:pPr marL="0" indent="0">
              <a:lnSpc>
                <a:spcPct val="150000"/>
              </a:lnSpc>
              <a:buNone/>
            </a:pPr>
            <a:r>
              <a:rPr lang="en-US" sz="9600" dirty="0"/>
              <a:t>Senior Policy </a:t>
            </a:r>
            <a:r>
              <a:rPr lang="en-US" sz="9600" dirty="0" smtClean="0"/>
              <a:t>Advisor</a:t>
            </a:r>
          </a:p>
          <a:p>
            <a:pPr marL="0" indent="0">
              <a:lnSpc>
                <a:spcPct val="150000"/>
              </a:lnSpc>
              <a:buNone/>
            </a:pPr>
            <a:r>
              <a:rPr lang="en-US" sz="9600" dirty="0" smtClean="0"/>
              <a:t>DREDF</a:t>
            </a:r>
          </a:p>
          <a:p>
            <a:pPr marL="0" indent="0">
              <a:lnSpc>
                <a:spcPct val="150000"/>
              </a:lnSpc>
              <a:buNone/>
            </a:pPr>
            <a:r>
              <a:rPr lang="en-US" sz="9600" dirty="0" smtClean="0"/>
              <a:t>Berkeley</a:t>
            </a:r>
            <a:r>
              <a:rPr lang="en-US" sz="9600" dirty="0"/>
              <a:t>, California</a:t>
            </a:r>
          </a:p>
          <a:p>
            <a:pPr marL="0" indent="0">
              <a:lnSpc>
                <a:spcPct val="150000"/>
              </a:lnSpc>
              <a:buNone/>
            </a:pPr>
            <a:r>
              <a:rPr lang="en-US" sz="74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13</a:t>
            </a:fld>
            <a:endParaRPr lang="en-US"/>
          </a:p>
        </p:txBody>
      </p:sp>
    </p:spTree>
    <p:extLst>
      <p:ext uri="{BB962C8B-B14F-4D97-AF65-F5344CB8AC3E}">
        <p14:creationId xmlns:p14="http://schemas.microsoft.com/office/powerpoint/2010/main" val="324161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504" y="727973"/>
            <a:ext cx="7772400" cy="5047827"/>
          </a:xfrm>
        </p:spPr>
        <p:txBody>
          <a:bodyPr>
            <a:noAutofit/>
          </a:bodyPr>
          <a:lstStyle/>
          <a:p>
            <a:r>
              <a:rPr lang="en-US" sz="6000" b="1" dirty="0" smtClean="0"/>
              <a:t>Aging and Disability Resource Connection of Nevada County</a:t>
            </a:r>
            <a:endParaRPr lang="en-US" sz="6000" b="1" dirty="0"/>
          </a:p>
        </p:txBody>
      </p:sp>
    </p:spTree>
    <p:extLst>
      <p:ext uri="{BB962C8B-B14F-4D97-AF65-F5344CB8AC3E}">
        <p14:creationId xmlns:p14="http://schemas.microsoft.com/office/powerpoint/2010/main" val="1902788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t>ADRC of </a:t>
            </a:r>
            <a:r>
              <a:rPr lang="en-US" sz="4000" b="1" dirty="0" smtClean="0"/>
              <a:t>Rural Nevada </a:t>
            </a:r>
            <a:r>
              <a:rPr lang="en-US" sz="4000" b="1" dirty="0"/>
              <a:t>County</a:t>
            </a:r>
          </a:p>
        </p:txBody>
      </p:sp>
      <p:sp>
        <p:nvSpPr>
          <p:cNvPr id="4" name="Content Placeholder 3"/>
          <p:cNvSpPr>
            <a:spLocks noGrp="1"/>
          </p:cNvSpPr>
          <p:nvPr>
            <p:ph idx="1"/>
          </p:nvPr>
        </p:nvSpPr>
        <p:spPr/>
        <p:txBody>
          <a:bodyPr>
            <a:noAutofit/>
          </a:bodyPr>
          <a:lstStyle/>
          <a:p>
            <a:r>
              <a:rPr lang="en-US" dirty="0"/>
              <a:t>The vision to create the ADRC of Nevada County began over 15 years ago through the Long Term Care Implementation Council (</a:t>
            </a:r>
            <a:r>
              <a:rPr lang="en-US" dirty="0" smtClean="0"/>
              <a:t>LTC)</a:t>
            </a:r>
          </a:p>
          <a:p>
            <a:r>
              <a:rPr lang="en-US" sz="3200" b="1" dirty="0" smtClean="0">
                <a:solidFill>
                  <a:schemeClr val="tx1"/>
                </a:solidFill>
              </a:rPr>
              <a:t>The </a:t>
            </a:r>
            <a:r>
              <a:rPr lang="en-US" sz="3200" b="1" dirty="0">
                <a:solidFill>
                  <a:schemeClr val="tx1"/>
                </a:solidFill>
              </a:rPr>
              <a:t>ADRC is a collaboration between FREED and </a:t>
            </a:r>
            <a:r>
              <a:rPr lang="en-US" sz="3200" b="1" dirty="0" smtClean="0">
                <a:solidFill>
                  <a:schemeClr val="tx1"/>
                </a:solidFill>
              </a:rPr>
              <a:t>A4AA, </a:t>
            </a:r>
            <a:r>
              <a:rPr lang="en-US" sz="3200" b="1" dirty="0">
                <a:solidFill>
                  <a:schemeClr val="tx1"/>
                </a:solidFill>
              </a:rPr>
              <a:t>and other providers of </a:t>
            </a:r>
            <a:r>
              <a:rPr lang="en-US" b="1" dirty="0"/>
              <a:t>long term services and supports </a:t>
            </a:r>
            <a:r>
              <a:rPr lang="en-US" b="1" dirty="0" smtClean="0"/>
              <a:t>(</a:t>
            </a:r>
            <a:r>
              <a:rPr lang="en-US" sz="3200" b="1" dirty="0" smtClean="0">
                <a:solidFill>
                  <a:schemeClr val="tx1"/>
                </a:solidFill>
              </a:rPr>
              <a:t>LTSS) </a:t>
            </a:r>
            <a:r>
              <a:rPr lang="en-US" sz="3200" b="1" dirty="0">
                <a:solidFill>
                  <a:schemeClr val="tx1"/>
                </a:solidFill>
              </a:rPr>
              <a:t>and safety net </a:t>
            </a:r>
            <a:r>
              <a:rPr lang="en-US" b="1" dirty="0" smtClean="0"/>
              <a:t>services</a:t>
            </a:r>
          </a:p>
          <a:p>
            <a:r>
              <a:rPr lang="en-US" dirty="0" smtClean="0"/>
              <a:t>Goal</a:t>
            </a:r>
            <a:r>
              <a:rPr lang="en-US" dirty="0"/>
              <a:t>: streamline access to </a:t>
            </a:r>
            <a:r>
              <a:rPr lang="en-US" dirty="0" smtClean="0"/>
              <a:t>LTSS for people with disabilities</a:t>
            </a:r>
            <a:endParaRPr lang="en-US" dirty="0"/>
          </a:p>
        </p:txBody>
      </p:sp>
      <p:sp>
        <p:nvSpPr>
          <p:cNvPr id="2" name="Slide Number Placeholder 1"/>
          <p:cNvSpPr>
            <a:spLocks noGrp="1"/>
          </p:cNvSpPr>
          <p:nvPr>
            <p:ph type="sldNum" sz="quarter" idx="12"/>
          </p:nvPr>
        </p:nvSpPr>
        <p:spPr/>
        <p:txBody>
          <a:bodyPr/>
          <a:lstStyle/>
          <a:p>
            <a:fld id="{A79D71DC-24FB-1D4D-A832-5540318B132C}" type="slidenum">
              <a:rPr lang="en-US" smtClean="0"/>
              <a:t>15</a:t>
            </a:fld>
            <a:endParaRPr lang="en-US"/>
          </a:p>
        </p:txBody>
      </p:sp>
    </p:spTree>
    <p:extLst>
      <p:ext uri="{BB962C8B-B14F-4D97-AF65-F5344CB8AC3E}">
        <p14:creationId xmlns:p14="http://schemas.microsoft.com/office/powerpoint/2010/main" val="473711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263545"/>
            <a:ext cx="7301077" cy="1350100"/>
          </a:xfrm>
        </p:spPr>
        <p:txBody>
          <a:bodyPr>
            <a:normAutofit fontScale="90000"/>
          </a:bodyPr>
          <a:lstStyle/>
          <a:p>
            <a:pPr algn="ctr"/>
            <a:r>
              <a:rPr lang="en-US" b="1" dirty="0" smtClean="0"/>
              <a:t>ADRC Core Partners</a:t>
            </a:r>
            <a:r>
              <a:rPr lang="en-US" dirty="0" smtClean="0"/>
              <a:t> </a:t>
            </a:r>
            <a:br>
              <a:rPr lang="en-US" dirty="0" smtClean="0"/>
            </a:br>
            <a:endParaRPr lang="en-US" dirty="0"/>
          </a:p>
        </p:txBody>
      </p:sp>
      <p:sp>
        <p:nvSpPr>
          <p:cNvPr id="3" name="TextBox 2"/>
          <p:cNvSpPr txBox="1"/>
          <p:nvPr/>
        </p:nvSpPr>
        <p:spPr>
          <a:xfrm>
            <a:off x="485337" y="1748205"/>
            <a:ext cx="8201463" cy="3693318"/>
          </a:xfrm>
          <a:prstGeom prst="rect">
            <a:avLst/>
          </a:prstGeom>
          <a:noFill/>
        </p:spPr>
        <p:txBody>
          <a:bodyPr wrap="square" rtlCol="0">
            <a:spAutoFit/>
          </a:bodyPr>
          <a:lstStyle/>
          <a:p>
            <a:pPr marL="457200" indent="-457200">
              <a:buFont typeface="Arial"/>
              <a:buChar char="•"/>
            </a:pPr>
            <a:r>
              <a:rPr lang="en-US" sz="3000" dirty="0" smtClean="0"/>
              <a:t>FREED and the Agency on Aging – Area 4 (the AAA) are the two core partners</a:t>
            </a:r>
          </a:p>
          <a:p>
            <a:endParaRPr lang="en-US" sz="3000" dirty="0" smtClean="0"/>
          </a:p>
          <a:p>
            <a:pPr marL="457200" indent="-457200">
              <a:buFont typeface="Arial"/>
              <a:buChar char="•"/>
            </a:pPr>
            <a:r>
              <a:rPr lang="en-US" sz="3000" dirty="0" smtClean="0"/>
              <a:t>The Leadership Team is made up of the Executive Directors of FREED, which serves as the lead and fiscal agency, and the Agency on Aging – Area 4 </a:t>
            </a:r>
          </a:p>
          <a:p>
            <a:pPr marL="285750" indent="-285750">
              <a:buFont typeface="Arial" panose="020B0604020202020204" pitchFamily="34" charset="0"/>
              <a:buChar char="•"/>
            </a:pPr>
            <a:endParaRPr lang="en-US" sz="2400" dirty="0" smtClean="0"/>
          </a:p>
        </p:txBody>
      </p:sp>
      <p:sp>
        <p:nvSpPr>
          <p:cNvPr id="4" name="Slide Number Placeholder 3"/>
          <p:cNvSpPr>
            <a:spLocks noGrp="1"/>
          </p:cNvSpPr>
          <p:nvPr>
            <p:ph type="sldNum" sz="quarter" idx="12"/>
          </p:nvPr>
        </p:nvSpPr>
        <p:spPr/>
        <p:txBody>
          <a:bodyPr/>
          <a:lstStyle/>
          <a:p>
            <a:fld id="{A79D71DC-24FB-1D4D-A832-5540318B132C}" type="slidenum">
              <a:rPr lang="en-US" smtClean="0"/>
              <a:t>16</a:t>
            </a:fld>
            <a:endParaRPr lang="en-US"/>
          </a:p>
        </p:txBody>
      </p:sp>
    </p:spTree>
    <p:extLst>
      <p:ext uri="{BB962C8B-B14F-4D97-AF65-F5344CB8AC3E}">
        <p14:creationId xmlns:p14="http://schemas.microsoft.com/office/powerpoint/2010/main" val="2883504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 y="22213"/>
            <a:ext cx="8229600" cy="1032641"/>
          </a:xfrm>
        </p:spPr>
        <p:txBody>
          <a:bodyPr/>
          <a:lstStyle/>
          <a:p>
            <a:r>
              <a:rPr lang="en-US" sz="4400" b="1" dirty="0"/>
              <a:t>New Services for Nevada </a:t>
            </a:r>
            <a:r>
              <a:rPr lang="en-US" sz="4400" b="1" dirty="0" smtClean="0"/>
              <a:t>County</a:t>
            </a:r>
            <a:endParaRPr lang="en-US" sz="4400" b="1" dirty="0"/>
          </a:p>
        </p:txBody>
      </p:sp>
      <p:sp>
        <p:nvSpPr>
          <p:cNvPr id="3" name="Rectangle 2"/>
          <p:cNvSpPr/>
          <p:nvPr/>
        </p:nvSpPr>
        <p:spPr>
          <a:xfrm>
            <a:off x="318311" y="1054854"/>
            <a:ext cx="8518263" cy="6124754"/>
          </a:xfrm>
          <a:prstGeom prst="rect">
            <a:avLst/>
          </a:prstGeom>
        </p:spPr>
        <p:txBody>
          <a:bodyPr wrap="square">
            <a:spAutoFit/>
          </a:bodyPr>
          <a:lstStyle/>
          <a:p>
            <a:pPr marL="457200" indent="-457200">
              <a:buFont typeface="Arial"/>
              <a:buChar char="•"/>
            </a:pPr>
            <a:r>
              <a:rPr lang="en-US" sz="2800" b="1" dirty="0" smtClean="0"/>
              <a:t>Options Counseling</a:t>
            </a:r>
            <a:r>
              <a:rPr lang="en-US" sz="2800" dirty="0" smtClean="0"/>
              <a:t>: Partner organizations have had staff trained in a person-centered model of service to assist individuals to plan for LTSS needs</a:t>
            </a:r>
          </a:p>
          <a:p>
            <a:pPr marL="457200" indent="-457200">
              <a:buFont typeface="Arial"/>
              <a:buChar char="•"/>
            </a:pPr>
            <a:r>
              <a:rPr lang="en-US" sz="2800" b="1" dirty="0" smtClean="0"/>
              <a:t>Care Transition Intervention</a:t>
            </a:r>
            <a:r>
              <a:rPr lang="en-US" sz="2800" dirty="0" smtClean="0"/>
              <a:t>: Collaboration between Sierra Nevada Memorial Hospital (SNMH), FREED, Western Sierra Medical Clinic (WSMC), and Community Recovery Resources (</a:t>
            </a:r>
            <a:r>
              <a:rPr lang="en-US" sz="2800" dirty="0" err="1" smtClean="0"/>
              <a:t>CoRR</a:t>
            </a:r>
            <a:r>
              <a:rPr lang="en-US" sz="2800" dirty="0" smtClean="0"/>
              <a:t>) to decrease hospital readmissions</a:t>
            </a:r>
          </a:p>
          <a:p>
            <a:pPr marL="457200" indent="-457200">
              <a:buFont typeface="Arial"/>
              <a:buChar char="•"/>
            </a:pPr>
            <a:r>
              <a:rPr lang="en-US" sz="2800" b="1" dirty="0" smtClean="0"/>
              <a:t>Community Transition</a:t>
            </a:r>
            <a:r>
              <a:rPr lang="en-US" sz="2800" dirty="0" smtClean="0"/>
              <a:t>: Money Follows the Person, California Community Transitions</a:t>
            </a:r>
          </a:p>
          <a:p>
            <a:pPr algn="ctr"/>
            <a:r>
              <a:rPr lang="en-US" sz="2800" dirty="0" smtClean="0"/>
              <a:t>~~~~~~~</a:t>
            </a:r>
          </a:p>
          <a:p>
            <a:pPr algn="ctr"/>
            <a:r>
              <a:rPr lang="en-US" sz="2800" dirty="0"/>
              <a:t>A person-centered system respects and responds to individual needs, goals and values.</a:t>
            </a:r>
          </a:p>
          <a:p>
            <a:pPr marL="457200" indent="-457200">
              <a:buFont typeface="Arial"/>
              <a:buChar char="•"/>
            </a:pPr>
            <a:endParaRPr lang="en-US" sz="2800" dirty="0"/>
          </a:p>
        </p:txBody>
      </p:sp>
      <p:sp>
        <p:nvSpPr>
          <p:cNvPr id="4" name="Slide Number Placeholder 3"/>
          <p:cNvSpPr>
            <a:spLocks noGrp="1"/>
          </p:cNvSpPr>
          <p:nvPr>
            <p:ph type="sldNum" sz="quarter" idx="12"/>
          </p:nvPr>
        </p:nvSpPr>
        <p:spPr/>
        <p:txBody>
          <a:bodyPr/>
          <a:lstStyle/>
          <a:p>
            <a:fld id="{A79D71DC-24FB-1D4D-A832-5540318B132C}" type="slidenum">
              <a:rPr lang="en-US" smtClean="0"/>
              <a:t>17</a:t>
            </a:fld>
            <a:endParaRPr lang="en-US"/>
          </a:p>
        </p:txBody>
      </p:sp>
    </p:spTree>
    <p:extLst>
      <p:ext uri="{BB962C8B-B14F-4D97-AF65-F5344CB8AC3E}">
        <p14:creationId xmlns:p14="http://schemas.microsoft.com/office/powerpoint/2010/main" val="38031548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2101"/>
            <a:ext cx="8229600" cy="1143000"/>
          </a:xfrm>
        </p:spPr>
        <p:txBody>
          <a:bodyPr/>
          <a:lstStyle/>
          <a:p>
            <a:r>
              <a:rPr lang="en-US" b="1" dirty="0" smtClean="0"/>
              <a:t>ADRC Consumer Demographics</a:t>
            </a:r>
            <a:endParaRPr lang="en-US" b="1" dirty="0"/>
          </a:p>
        </p:txBody>
      </p:sp>
      <p:sp>
        <p:nvSpPr>
          <p:cNvPr id="5" name="Content Placeholder 4"/>
          <p:cNvSpPr>
            <a:spLocks noGrp="1"/>
          </p:cNvSpPr>
          <p:nvPr>
            <p:ph idx="1"/>
          </p:nvPr>
        </p:nvSpPr>
        <p:spPr>
          <a:xfrm>
            <a:off x="573828" y="1417638"/>
            <a:ext cx="8229600" cy="4904696"/>
          </a:xfrm>
        </p:spPr>
        <p:txBody>
          <a:bodyPr>
            <a:normAutofit fontScale="92500" lnSpcReduction="10000"/>
          </a:bodyPr>
          <a:lstStyle/>
          <a:p>
            <a:pPr lvl="0" fontAlgn="base">
              <a:spcBef>
                <a:spcPct val="0"/>
              </a:spcBef>
              <a:spcAft>
                <a:spcPct val="0"/>
              </a:spcAft>
            </a:pPr>
            <a:r>
              <a:rPr lang="en-US" altLang="en-US" dirty="0">
                <a:solidFill>
                  <a:srgbClr val="000000"/>
                </a:solidFill>
                <a:latin typeface="Arial" pitchFamily="34" charset="0"/>
                <a:cs typeface="Arial" pitchFamily="34" charset="0"/>
              </a:rPr>
              <a:t>Consumer Age</a:t>
            </a:r>
          </a:p>
          <a:p>
            <a:pPr lvl="1" fontAlgn="base">
              <a:spcBef>
                <a:spcPct val="0"/>
              </a:spcBef>
              <a:spcAft>
                <a:spcPct val="0"/>
              </a:spcAft>
            </a:pPr>
            <a:r>
              <a:rPr lang="en-US" altLang="en-US" dirty="0" smtClean="0">
                <a:solidFill>
                  <a:srgbClr val="000000"/>
                </a:solidFill>
                <a:latin typeface="Arial" pitchFamily="34" charset="0"/>
                <a:cs typeface="Arial" pitchFamily="34" charset="0"/>
              </a:rPr>
              <a:t>	Over 60 - 1813</a:t>
            </a:r>
          </a:p>
          <a:p>
            <a:pPr lvl="1" fontAlgn="base">
              <a:spcBef>
                <a:spcPct val="0"/>
              </a:spcBef>
              <a:spcAft>
                <a:spcPct val="0"/>
              </a:spcAft>
            </a:pPr>
            <a:r>
              <a:rPr lang="en-US" altLang="en-US" dirty="0">
                <a:solidFill>
                  <a:srgbClr val="000000"/>
                </a:solidFill>
                <a:latin typeface="Arial" pitchFamily="34" charset="0"/>
                <a:cs typeface="Arial" pitchFamily="34" charset="0"/>
              </a:rPr>
              <a:t>	Under 60 - 224</a:t>
            </a:r>
          </a:p>
          <a:p>
            <a:pPr lvl="1" fontAlgn="base">
              <a:spcBef>
                <a:spcPct val="0"/>
              </a:spcBef>
              <a:spcAft>
                <a:spcPct val="0"/>
              </a:spcAft>
            </a:pPr>
            <a:r>
              <a:rPr lang="en-US" altLang="en-US" dirty="0">
                <a:solidFill>
                  <a:srgbClr val="000000"/>
                </a:solidFill>
                <a:latin typeface="Arial" pitchFamily="34" charset="0"/>
                <a:cs typeface="Arial" pitchFamily="34" charset="0"/>
              </a:rPr>
              <a:t>	Age Unknown - 263 </a:t>
            </a:r>
            <a:endParaRPr lang="en-US" altLang="en-US" dirty="0">
              <a:latin typeface="Arial" pitchFamily="34" charset="0"/>
              <a:cs typeface="Arial" pitchFamily="34" charset="0"/>
            </a:endParaRPr>
          </a:p>
          <a:p>
            <a:pPr defTabSz="914400" fontAlgn="base">
              <a:spcBef>
                <a:spcPct val="0"/>
              </a:spcBef>
              <a:spcAft>
                <a:spcPct val="0"/>
              </a:spcAft>
            </a:pPr>
            <a:r>
              <a:rPr lang="en-US" altLang="en-US" dirty="0">
                <a:solidFill>
                  <a:srgbClr val="000000"/>
                </a:solidFill>
                <a:latin typeface="Arial" pitchFamily="34" charset="0"/>
                <a:cs typeface="Arial" pitchFamily="34" charset="0"/>
              </a:rPr>
              <a:t>Consumer Disabilities</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Physical - 470</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Intellectual</a:t>
            </a:r>
            <a:r>
              <a:rPr lang="en-US" altLang="en-US" dirty="0">
                <a:solidFill>
                  <a:srgbClr val="000000"/>
                </a:solidFill>
                <a:latin typeface="Arial" pitchFamily="34" charset="0"/>
                <a:cs typeface="Arial" pitchFamily="34" charset="0"/>
              </a:rPr>
              <a:t>/Developmental - 14</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Mental </a:t>
            </a:r>
            <a:r>
              <a:rPr lang="en-US" altLang="en-US" dirty="0">
                <a:solidFill>
                  <a:srgbClr val="000000"/>
                </a:solidFill>
                <a:latin typeface="Arial" pitchFamily="34" charset="0"/>
                <a:cs typeface="Arial" pitchFamily="34" charset="0"/>
              </a:rPr>
              <a:t>Health - 41</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Multiple </a:t>
            </a:r>
            <a:r>
              <a:rPr lang="en-US" altLang="en-US" dirty="0">
                <a:solidFill>
                  <a:srgbClr val="000000"/>
                </a:solidFill>
                <a:latin typeface="Arial" pitchFamily="34" charset="0"/>
                <a:cs typeface="Arial" pitchFamily="34" charset="0"/>
              </a:rPr>
              <a:t>– 118</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TBI </a:t>
            </a:r>
            <a:r>
              <a:rPr lang="en-US" altLang="en-US" dirty="0">
                <a:solidFill>
                  <a:srgbClr val="000000"/>
                </a:solidFill>
                <a:latin typeface="Arial" pitchFamily="34" charset="0"/>
                <a:cs typeface="Arial" pitchFamily="34" charset="0"/>
              </a:rPr>
              <a:t>– 7</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Dementia </a:t>
            </a:r>
            <a:r>
              <a:rPr lang="en-US" altLang="en-US" dirty="0">
                <a:solidFill>
                  <a:srgbClr val="000000"/>
                </a:solidFill>
                <a:latin typeface="Arial" pitchFamily="34" charset="0"/>
                <a:cs typeface="Arial" pitchFamily="34" charset="0"/>
              </a:rPr>
              <a:t>– 3 </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No </a:t>
            </a:r>
            <a:r>
              <a:rPr lang="en-US" altLang="en-US" dirty="0">
                <a:solidFill>
                  <a:srgbClr val="000000"/>
                </a:solidFill>
                <a:latin typeface="Arial" pitchFamily="34" charset="0"/>
                <a:cs typeface="Arial" pitchFamily="34" charset="0"/>
              </a:rPr>
              <a:t>Disability - 254</a:t>
            </a:r>
          </a:p>
          <a:p>
            <a:pPr lvl="1" indent="-342900" defTabSz="914400" fontAlgn="base">
              <a:spcBef>
                <a:spcPct val="0"/>
              </a:spcBef>
              <a:spcAft>
                <a:spcPct val="0"/>
              </a:spcAft>
            </a:pPr>
            <a:r>
              <a:rPr lang="en-US" altLang="en-US" dirty="0" smtClean="0">
                <a:solidFill>
                  <a:srgbClr val="000000"/>
                </a:solidFill>
                <a:latin typeface="Arial" pitchFamily="34" charset="0"/>
                <a:cs typeface="Arial" pitchFamily="34" charset="0"/>
              </a:rPr>
              <a:t> Unknown </a:t>
            </a:r>
            <a:r>
              <a:rPr lang="en-US" altLang="en-US" dirty="0">
                <a:solidFill>
                  <a:srgbClr val="000000"/>
                </a:solidFill>
                <a:latin typeface="Arial" pitchFamily="34" charset="0"/>
                <a:cs typeface="Arial" pitchFamily="34" charset="0"/>
              </a:rPr>
              <a:t>- 1373 </a:t>
            </a:r>
          </a:p>
          <a:p>
            <a:endParaRPr lang="en-US" dirty="0"/>
          </a:p>
        </p:txBody>
      </p:sp>
    </p:spTree>
    <p:extLst>
      <p:ext uri="{BB962C8B-B14F-4D97-AF65-F5344CB8AC3E}">
        <p14:creationId xmlns:p14="http://schemas.microsoft.com/office/powerpoint/2010/main" val="348509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Combined Program Data</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pPr marL="457200" lvl="0" indent="-457200" defTabSz="914400" fontAlgn="base">
              <a:spcBef>
                <a:spcPct val="0"/>
              </a:spcBef>
              <a:spcAft>
                <a:spcPct val="0"/>
              </a:spcAft>
            </a:pPr>
            <a:r>
              <a:rPr lang="en-US" altLang="en-US" dirty="0">
                <a:solidFill>
                  <a:srgbClr val="000000"/>
                </a:solidFill>
                <a:latin typeface="Arial" pitchFamily="34" charset="0"/>
                <a:cs typeface="Arial" pitchFamily="34" charset="0"/>
              </a:rPr>
              <a:t>Formal Partnerships – 13</a:t>
            </a:r>
          </a:p>
          <a:p>
            <a:pPr marL="457200" indent="-457200" fontAlgn="base">
              <a:spcBef>
                <a:spcPct val="0"/>
              </a:spcBef>
              <a:spcAft>
                <a:spcPct val="0"/>
              </a:spcAft>
            </a:pPr>
            <a:r>
              <a:rPr lang="en-US" altLang="en-US" dirty="0">
                <a:solidFill>
                  <a:srgbClr val="000000"/>
                </a:solidFill>
                <a:latin typeface="Arial" pitchFamily="34" charset="0"/>
                <a:cs typeface="Arial" pitchFamily="34" charset="0"/>
              </a:rPr>
              <a:t>Consumer Contacts with the ADRC – 21,328</a:t>
            </a:r>
          </a:p>
          <a:p>
            <a:pPr marL="457200" lvl="0" indent="-457200" fontAlgn="base">
              <a:spcBef>
                <a:spcPct val="0"/>
              </a:spcBef>
              <a:spcAft>
                <a:spcPct val="0"/>
              </a:spcAft>
            </a:pPr>
            <a:r>
              <a:rPr lang="en-US" altLang="en-US" dirty="0" smtClean="0">
                <a:solidFill>
                  <a:srgbClr val="000000"/>
                </a:solidFill>
                <a:latin typeface="Arial" pitchFamily="34" charset="0"/>
                <a:cs typeface="Arial" pitchFamily="34" charset="0"/>
              </a:rPr>
              <a:t>All consumers </a:t>
            </a:r>
            <a:r>
              <a:rPr lang="en-US" altLang="en-US" dirty="0">
                <a:solidFill>
                  <a:srgbClr val="000000"/>
                </a:solidFill>
                <a:latin typeface="Arial" pitchFamily="34" charset="0"/>
                <a:cs typeface="Arial" pitchFamily="34" charset="0"/>
              </a:rPr>
              <a:t>served—2300</a:t>
            </a:r>
          </a:p>
          <a:p>
            <a:pPr marL="457200" lvl="0" indent="-457200" fontAlgn="base">
              <a:spcBef>
                <a:spcPct val="0"/>
              </a:spcBef>
              <a:spcAft>
                <a:spcPct val="0"/>
              </a:spcAft>
            </a:pPr>
            <a:r>
              <a:rPr lang="en-US" altLang="en-US" dirty="0">
                <a:solidFill>
                  <a:srgbClr val="000000"/>
                </a:solidFill>
                <a:latin typeface="Arial" pitchFamily="34" charset="0"/>
                <a:cs typeface="Arial" pitchFamily="34" charset="0"/>
              </a:rPr>
              <a:t>Consumers served </a:t>
            </a:r>
            <a:r>
              <a:rPr lang="en-US" altLang="en-US" dirty="0" smtClean="0">
                <a:solidFill>
                  <a:srgbClr val="000000"/>
                </a:solidFill>
                <a:latin typeface="Arial" pitchFamily="34" charset="0"/>
                <a:cs typeface="Arial" pitchFamily="34" charset="0"/>
              </a:rPr>
              <a:t>in 3 program</a:t>
            </a:r>
            <a:endParaRPr lang="en-US" altLang="en-US" dirty="0">
              <a:solidFill>
                <a:srgbClr val="000000"/>
              </a:solidFill>
              <a:latin typeface="Arial" pitchFamily="34" charset="0"/>
              <a:cs typeface="Arial" pitchFamily="34" charset="0"/>
            </a:endParaRPr>
          </a:p>
          <a:p>
            <a:pPr lvl="0" fontAlgn="base">
              <a:spcBef>
                <a:spcPct val="0"/>
              </a:spcBef>
              <a:spcAft>
                <a:spcPct val="0"/>
              </a:spcAft>
            </a:pPr>
            <a:endParaRPr lang="en-US" altLang="en-US" dirty="0">
              <a:solidFill>
                <a:srgbClr val="000000"/>
              </a:solidFill>
              <a:latin typeface="Arial" pitchFamily="34" charset="0"/>
              <a:cs typeface="Arial" pitchFamily="34" charset="0"/>
            </a:endParaRPr>
          </a:p>
          <a:p>
            <a:pPr marL="914400" lvl="1" indent="-457200" fontAlgn="base">
              <a:spcBef>
                <a:spcPct val="0"/>
              </a:spcBef>
              <a:spcAft>
                <a:spcPct val="0"/>
              </a:spcAft>
            </a:pPr>
            <a:r>
              <a:rPr lang="en-US" altLang="en-US" dirty="0">
                <a:solidFill>
                  <a:srgbClr val="000000"/>
                </a:solidFill>
                <a:latin typeface="Arial" pitchFamily="34" charset="0"/>
                <a:cs typeface="Arial" pitchFamily="34" charset="0"/>
              </a:rPr>
              <a:t>Options Counseling = 51</a:t>
            </a:r>
          </a:p>
          <a:p>
            <a:pPr marL="914400" lvl="1" indent="-457200" fontAlgn="base">
              <a:spcBef>
                <a:spcPct val="0"/>
              </a:spcBef>
              <a:spcAft>
                <a:spcPct val="0"/>
              </a:spcAft>
            </a:pPr>
            <a:r>
              <a:rPr lang="en-US" altLang="en-US" dirty="0">
                <a:solidFill>
                  <a:srgbClr val="000000"/>
                </a:solidFill>
                <a:latin typeface="Arial" pitchFamily="34" charset="0"/>
                <a:cs typeface="Arial" pitchFamily="34" charset="0"/>
              </a:rPr>
              <a:t>Skilled Nursing Facilities transitions = 38</a:t>
            </a:r>
          </a:p>
          <a:p>
            <a:pPr marL="914400" lvl="1" indent="-457200" fontAlgn="base">
              <a:spcBef>
                <a:spcPct val="0"/>
              </a:spcBef>
              <a:spcAft>
                <a:spcPct val="0"/>
              </a:spcAft>
            </a:pPr>
            <a:r>
              <a:rPr lang="en-US" altLang="en-US" dirty="0">
                <a:solidFill>
                  <a:srgbClr val="000000"/>
                </a:solidFill>
                <a:latin typeface="Arial" pitchFamily="34" charset="0"/>
                <a:cs typeface="Arial" pitchFamily="34" charset="0"/>
              </a:rPr>
              <a:t>Sierra Nevada Memorial Hospital </a:t>
            </a:r>
          </a:p>
          <a:p>
            <a:pPr marL="457200" lvl="1" indent="0" fontAlgn="base">
              <a:spcBef>
                <a:spcPct val="0"/>
              </a:spcBef>
              <a:spcAft>
                <a:spcPct val="0"/>
              </a:spcAft>
              <a:buNone/>
            </a:pPr>
            <a:r>
              <a:rPr lang="en-US" altLang="en-US" dirty="0">
                <a:solidFill>
                  <a:srgbClr val="000000"/>
                </a:solidFill>
                <a:latin typeface="Arial" pitchFamily="34" charset="0"/>
                <a:cs typeface="Arial" pitchFamily="34" charset="0"/>
              </a:rPr>
              <a:t>	Transitions = </a:t>
            </a:r>
            <a:r>
              <a:rPr lang="en-US" altLang="en-US" dirty="0" smtClean="0">
                <a:solidFill>
                  <a:srgbClr val="000000"/>
                </a:solidFill>
                <a:latin typeface="Arial" pitchFamily="34" charset="0"/>
                <a:cs typeface="Arial" pitchFamily="34" charset="0"/>
              </a:rPr>
              <a:t>76</a:t>
            </a:r>
            <a:endParaRPr lang="en-US" alt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8085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Welcome – Housekeeping</a:t>
            </a:r>
            <a:endParaRPr lang="en-US" b="1" dirty="0"/>
          </a:p>
        </p:txBody>
      </p:sp>
      <p:sp>
        <p:nvSpPr>
          <p:cNvPr id="3" name="Content Placeholder 2"/>
          <p:cNvSpPr>
            <a:spLocks noGrp="1"/>
          </p:cNvSpPr>
          <p:nvPr>
            <p:ph idx="1"/>
          </p:nvPr>
        </p:nvSpPr>
        <p:spPr>
          <a:xfrm>
            <a:off x="457200" y="1600199"/>
            <a:ext cx="8229600" cy="5121275"/>
          </a:xfrm>
        </p:spPr>
        <p:txBody>
          <a:bodyPr>
            <a:normAutofit/>
          </a:bodyPr>
          <a:lstStyle/>
          <a:p>
            <a:r>
              <a:rPr lang="en-US" sz="3600" b="1" dirty="0" smtClean="0"/>
              <a:t>To access captioning: </a:t>
            </a:r>
          </a:p>
          <a:p>
            <a:pPr lvl="1"/>
            <a:r>
              <a:rPr lang="en-US" sz="3600" b="1" dirty="0"/>
              <a:t>For MAC users</a:t>
            </a:r>
          </a:p>
          <a:p>
            <a:pPr lvl="2"/>
            <a:r>
              <a:rPr lang="en-US" sz="3600" b="1" dirty="0"/>
              <a:t>click on Media Viewer in the lower right hand corner</a:t>
            </a:r>
          </a:p>
          <a:p>
            <a:pPr lvl="1"/>
            <a:r>
              <a:rPr lang="en-US" sz="3600" b="1" dirty="0" smtClean="0"/>
              <a:t>For WINDOWS users</a:t>
            </a:r>
          </a:p>
          <a:p>
            <a:pPr lvl="2"/>
            <a:r>
              <a:rPr lang="en-US" sz="3600" b="1" dirty="0" smtClean="0"/>
              <a:t>click on Media Viewer in the upper right hand corner</a:t>
            </a:r>
          </a:p>
          <a:p>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2</a:t>
            </a:fld>
            <a:endParaRPr lang="en-US"/>
          </a:p>
        </p:txBody>
      </p:sp>
    </p:spTree>
    <p:extLst>
      <p:ext uri="{BB962C8B-B14F-4D97-AF65-F5344CB8AC3E}">
        <p14:creationId xmlns:p14="http://schemas.microsoft.com/office/powerpoint/2010/main" val="3987324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Strengths of Collaboration</a:t>
            </a:r>
            <a:endParaRPr lang="en-US" b="1" dirty="0"/>
          </a:p>
        </p:txBody>
      </p:sp>
      <p:sp>
        <p:nvSpPr>
          <p:cNvPr id="3" name="Content Placeholder 2"/>
          <p:cNvSpPr>
            <a:spLocks noGrp="1"/>
          </p:cNvSpPr>
          <p:nvPr>
            <p:ph idx="1"/>
          </p:nvPr>
        </p:nvSpPr>
        <p:spPr/>
        <p:txBody>
          <a:bodyPr>
            <a:normAutofit fontScale="77500" lnSpcReduction="20000"/>
          </a:bodyPr>
          <a:lstStyle/>
          <a:p>
            <a:r>
              <a:rPr lang="en-US" sz="3300" dirty="0" smtClean="0"/>
              <a:t>Independent living philosophy and services as integral to LTSS</a:t>
            </a:r>
          </a:p>
          <a:p>
            <a:r>
              <a:rPr lang="en-US" sz="3300" dirty="0" smtClean="0"/>
              <a:t>Strength of combined resources for improved, coordinated system in a rural area</a:t>
            </a:r>
          </a:p>
          <a:p>
            <a:r>
              <a:rPr lang="en-US" sz="3300" dirty="0" smtClean="0"/>
              <a:t>Shared vision, values, and goals</a:t>
            </a:r>
          </a:p>
          <a:p>
            <a:pPr lvl="1"/>
            <a:r>
              <a:rPr lang="en-US" sz="3300" dirty="0" smtClean="0"/>
              <a:t>Consumer driven perspective</a:t>
            </a:r>
          </a:p>
          <a:p>
            <a:pPr lvl="1"/>
            <a:r>
              <a:rPr lang="en-US" sz="3300" dirty="0" smtClean="0"/>
              <a:t>Coordinated leadership</a:t>
            </a:r>
          </a:p>
          <a:p>
            <a:pPr lvl="1"/>
            <a:r>
              <a:rPr lang="en-US" sz="3300" dirty="0" smtClean="0"/>
              <a:t>Cross training, streamlining LTSS</a:t>
            </a:r>
          </a:p>
          <a:p>
            <a:r>
              <a:rPr lang="en-US" sz="3300" dirty="0" smtClean="0"/>
              <a:t>Disability and older adult groups learning from one another</a:t>
            </a:r>
          </a:p>
          <a:p>
            <a:r>
              <a:rPr lang="en-US" sz="3300" dirty="0" smtClean="0"/>
              <a:t>Strong relationship between non-profit, for-profit and government</a:t>
            </a:r>
          </a:p>
          <a:p>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20</a:t>
            </a:fld>
            <a:endParaRPr lang="en-US"/>
          </a:p>
        </p:txBody>
      </p:sp>
    </p:spTree>
    <p:extLst>
      <p:ext uri="{BB962C8B-B14F-4D97-AF65-F5344CB8AC3E}">
        <p14:creationId xmlns:p14="http://schemas.microsoft.com/office/powerpoint/2010/main" val="295161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CTI:  Care Transitions Intervention</a:t>
            </a:r>
            <a:endParaRPr lang="en-US" b="1" dirty="0"/>
          </a:p>
        </p:txBody>
      </p:sp>
      <p:sp>
        <p:nvSpPr>
          <p:cNvPr id="3" name="Subtitle 2"/>
          <p:cNvSpPr>
            <a:spLocks noGrp="1"/>
          </p:cNvSpPr>
          <p:nvPr>
            <p:ph type="subTitle" idx="1"/>
          </p:nvPr>
        </p:nvSpPr>
        <p:spPr/>
        <p:txBody>
          <a:bodyPr/>
          <a:lstStyle/>
          <a:p>
            <a:r>
              <a:rPr lang="en-US" dirty="0" smtClean="0">
                <a:solidFill>
                  <a:schemeClr val="tx1"/>
                </a:solidFill>
              </a:rPr>
              <a:t>Reducing Readmissions</a:t>
            </a:r>
            <a:endParaRPr lang="en-US" dirty="0">
              <a:solidFill>
                <a:schemeClr val="tx1"/>
              </a:solidFill>
            </a:endParaRPr>
          </a:p>
        </p:txBody>
      </p:sp>
    </p:spTree>
    <p:extLst>
      <p:ext uri="{BB962C8B-B14F-4D97-AF65-F5344CB8AC3E}">
        <p14:creationId xmlns:p14="http://schemas.microsoft.com/office/powerpoint/2010/main" val="7076062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to Care</a:t>
            </a:r>
            <a:endParaRPr lang="en-US" b="1" dirty="0"/>
          </a:p>
        </p:txBody>
      </p:sp>
      <p:sp>
        <p:nvSpPr>
          <p:cNvPr id="3" name="Content Placeholder 2"/>
          <p:cNvSpPr>
            <a:spLocks noGrp="1"/>
          </p:cNvSpPr>
          <p:nvPr>
            <p:ph idx="1"/>
          </p:nvPr>
        </p:nvSpPr>
        <p:spPr>
          <a:xfrm>
            <a:off x="457200" y="1830387"/>
            <a:ext cx="8229600" cy="4525963"/>
          </a:xfrm>
        </p:spPr>
        <p:txBody>
          <a:bodyPr>
            <a:normAutofit/>
          </a:bodyPr>
          <a:lstStyle/>
          <a:p>
            <a:r>
              <a:rPr lang="en-US" dirty="0" smtClean="0"/>
              <a:t>In a rural, managed care environment, long waits for primary care, limited access to specialty care </a:t>
            </a:r>
          </a:p>
          <a:p>
            <a:r>
              <a:rPr lang="en-US" dirty="0" smtClean="0"/>
              <a:t>Individuals with disabilities, chronic illness, and complex health conditions frequently require care from multiple settings</a:t>
            </a:r>
          </a:p>
          <a:p>
            <a:r>
              <a:rPr lang="en-US" dirty="0" smtClean="0"/>
              <a:t>Many patients have limited ability to navigate the care delivery system</a:t>
            </a:r>
          </a:p>
          <a:p>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22</a:t>
            </a:fld>
            <a:endParaRPr lang="en-US"/>
          </a:p>
        </p:txBody>
      </p:sp>
    </p:spTree>
    <p:extLst>
      <p:ext uri="{BB962C8B-B14F-4D97-AF65-F5344CB8AC3E}">
        <p14:creationId xmlns:p14="http://schemas.microsoft.com/office/powerpoint/2010/main" val="156359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to Care</a:t>
            </a:r>
            <a:endParaRPr lang="en-US" b="1" dirty="0"/>
          </a:p>
        </p:txBody>
      </p:sp>
      <p:sp>
        <p:nvSpPr>
          <p:cNvPr id="3" name="Content Placeholder 2"/>
          <p:cNvSpPr>
            <a:spLocks noGrp="1"/>
          </p:cNvSpPr>
          <p:nvPr>
            <p:ph idx="1"/>
          </p:nvPr>
        </p:nvSpPr>
        <p:spPr/>
        <p:txBody>
          <a:bodyPr/>
          <a:lstStyle/>
          <a:p>
            <a:r>
              <a:rPr lang="en-US" dirty="0" smtClean="0"/>
              <a:t>Individuals who are chemically dependent and low-income are not typically connected to any primary care and preventative services </a:t>
            </a:r>
          </a:p>
          <a:p>
            <a:r>
              <a:rPr lang="en-US" dirty="0" smtClean="0"/>
              <a:t>The hospital, especially the ED, frequently becomes the focal point in the health care system when care is poorly coordinated and when individuals do not have access to preventative services</a:t>
            </a:r>
          </a:p>
          <a:p>
            <a:pPr marL="0" indent="0">
              <a:buNone/>
            </a:pP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23</a:t>
            </a:fld>
            <a:endParaRPr lang="en-US"/>
          </a:p>
        </p:txBody>
      </p:sp>
    </p:spTree>
    <p:extLst>
      <p:ext uri="{BB962C8B-B14F-4D97-AF65-F5344CB8AC3E}">
        <p14:creationId xmlns:p14="http://schemas.microsoft.com/office/powerpoint/2010/main" val="3616864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530"/>
            <a:ext cx="8229600" cy="894108"/>
          </a:xfrm>
        </p:spPr>
        <p:txBody>
          <a:bodyPr>
            <a:normAutofit fontScale="90000"/>
          </a:bodyPr>
          <a:lstStyle/>
          <a:p>
            <a:r>
              <a:rPr lang="en-US" b="1" dirty="0" smtClean="0"/>
              <a:t>Partnership: Care Transitions Intervention (CTI), Nevada County, California</a:t>
            </a:r>
            <a:endParaRPr lang="en-US" b="1" dirty="0"/>
          </a:p>
        </p:txBody>
      </p:sp>
      <p:sp>
        <p:nvSpPr>
          <p:cNvPr id="3" name="Content Placeholder 2"/>
          <p:cNvSpPr>
            <a:spLocks noGrp="1"/>
          </p:cNvSpPr>
          <p:nvPr>
            <p:ph idx="1"/>
          </p:nvPr>
        </p:nvSpPr>
        <p:spPr>
          <a:xfrm>
            <a:off x="457200" y="2084950"/>
            <a:ext cx="8229600" cy="4525963"/>
          </a:xfrm>
          <a:ln>
            <a:noFill/>
          </a:ln>
        </p:spPr>
        <p:txBody>
          <a:bodyPr>
            <a:normAutofit/>
          </a:bodyPr>
          <a:lstStyle/>
          <a:p>
            <a:r>
              <a:rPr lang="en-US" dirty="0" smtClean="0"/>
              <a:t>August 2012: ADRC launches CTI with FREED, Sierra Nevada Memorial Hospital</a:t>
            </a:r>
          </a:p>
          <a:p>
            <a:pPr lvl="1"/>
            <a:r>
              <a:rPr lang="en-US" dirty="0" smtClean="0"/>
              <a:t>Goal: Reduce hospital readmissions, ED visits</a:t>
            </a:r>
          </a:p>
          <a:p>
            <a:pPr lvl="1"/>
            <a:r>
              <a:rPr lang="en-US" dirty="0" smtClean="0"/>
              <a:t>Objective: Help </a:t>
            </a:r>
            <a:r>
              <a:rPr lang="en-US" dirty="0"/>
              <a:t>the patient and family caregivers gain knowledge, </a:t>
            </a:r>
            <a:r>
              <a:rPr lang="en-US" dirty="0" smtClean="0"/>
              <a:t>skills</a:t>
            </a:r>
            <a:r>
              <a:rPr lang="en-US" dirty="0"/>
              <a:t>, and </a:t>
            </a:r>
            <a:r>
              <a:rPr lang="en-US" dirty="0" smtClean="0"/>
              <a:t>ability </a:t>
            </a:r>
            <a:r>
              <a:rPr lang="en-US" dirty="0"/>
              <a:t>to identify resources to prevent future </a:t>
            </a:r>
            <a:r>
              <a:rPr lang="en-US" dirty="0" smtClean="0"/>
              <a:t>decline </a:t>
            </a:r>
            <a:r>
              <a:rPr lang="en-US" dirty="0"/>
              <a:t>and </a:t>
            </a:r>
            <a:r>
              <a:rPr lang="en-US" dirty="0" smtClean="0"/>
              <a:t>hospital </a:t>
            </a:r>
            <a:r>
              <a:rPr lang="en-US" dirty="0"/>
              <a:t>readmission</a:t>
            </a:r>
          </a:p>
          <a:p>
            <a:pPr lvl="1"/>
            <a:r>
              <a:rPr lang="en-US" dirty="0" smtClean="0">
                <a:solidFill>
                  <a:srgbClr val="000000"/>
                </a:solidFill>
              </a:rPr>
              <a:t>Project duration: August 2012 – present</a:t>
            </a:r>
            <a:endParaRPr lang="en-US" dirty="0">
              <a:solidFill>
                <a:srgbClr val="000000"/>
              </a:solidFill>
            </a:endParaRPr>
          </a:p>
          <a:p>
            <a:pPr lvl="1"/>
            <a:r>
              <a:rPr lang="en-US" dirty="0" smtClean="0"/>
              <a:t>Initial Funding: State Independent Living Council</a:t>
            </a:r>
          </a:p>
        </p:txBody>
      </p:sp>
      <p:sp>
        <p:nvSpPr>
          <p:cNvPr id="4" name="Slide Number Placeholder 3"/>
          <p:cNvSpPr>
            <a:spLocks noGrp="1"/>
          </p:cNvSpPr>
          <p:nvPr>
            <p:ph type="sldNum" sz="quarter" idx="12"/>
          </p:nvPr>
        </p:nvSpPr>
        <p:spPr/>
        <p:txBody>
          <a:bodyPr/>
          <a:lstStyle/>
          <a:p>
            <a:fld id="{A79D71DC-24FB-1D4D-A832-5540318B132C}" type="slidenum">
              <a:rPr lang="en-US" smtClean="0"/>
              <a:t>24</a:t>
            </a:fld>
            <a:endParaRPr lang="en-US"/>
          </a:p>
        </p:txBody>
      </p:sp>
    </p:spTree>
    <p:extLst>
      <p:ext uri="{BB962C8B-B14F-4D97-AF65-F5344CB8AC3E}">
        <p14:creationId xmlns:p14="http://schemas.microsoft.com/office/powerpoint/2010/main" val="3685074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220" y="1417638"/>
            <a:ext cx="8229600" cy="4525963"/>
          </a:xfrm>
        </p:spPr>
        <p:txBody>
          <a:bodyPr>
            <a:normAutofit/>
          </a:bodyPr>
          <a:lstStyle/>
          <a:p>
            <a:endParaRPr lang="en-US" sz="3600" dirty="0" smtClean="0"/>
          </a:p>
          <a:p>
            <a:pPr marL="0" indent="0">
              <a:buNone/>
            </a:pPr>
            <a:r>
              <a:rPr lang="en-US" sz="3600" dirty="0" smtClean="0"/>
              <a:t>1. Medication Self Management</a:t>
            </a:r>
          </a:p>
          <a:p>
            <a:pPr marL="0" indent="0">
              <a:buNone/>
            </a:pPr>
            <a:r>
              <a:rPr lang="en-US" sz="3600" dirty="0" smtClean="0"/>
              <a:t>2. Personal Health Record</a:t>
            </a:r>
          </a:p>
          <a:p>
            <a:pPr marL="0" indent="0">
              <a:buNone/>
            </a:pPr>
            <a:r>
              <a:rPr lang="en-US" sz="3600" dirty="0" smtClean="0"/>
              <a:t>3. Follow-up Appointment(s)</a:t>
            </a:r>
          </a:p>
          <a:p>
            <a:pPr marL="0" indent="0">
              <a:buNone/>
            </a:pPr>
            <a:r>
              <a:rPr lang="en-US" sz="3600" dirty="0" smtClean="0"/>
              <a:t>4. Know the Red Flags </a:t>
            </a:r>
            <a:endParaRPr lang="en-US" sz="3600" dirty="0"/>
          </a:p>
        </p:txBody>
      </p:sp>
      <p:sp>
        <p:nvSpPr>
          <p:cNvPr id="3" name="Title 2"/>
          <p:cNvSpPr>
            <a:spLocks noGrp="1"/>
          </p:cNvSpPr>
          <p:nvPr>
            <p:ph type="title"/>
          </p:nvPr>
        </p:nvSpPr>
        <p:spPr/>
        <p:txBody>
          <a:bodyPr/>
          <a:lstStyle/>
          <a:p>
            <a:r>
              <a:rPr lang="en-US" b="1" dirty="0" smtClean="0"/>
              <a:t>Four Pillars of CTI</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25</a:t>
            </a:fld>
            <a:endParaRPr lang="en-US"/>
          </a:p>
        </p:txBody>
      </p:sp>
    </p:spTree>
    <p:extLst>
      <p:ext uri="{BB962C8B-B14F-4D97-AF65-F5344CB8AC3E}">
        <p14:creationId xmlns:p14="http://schemas.microsoft.com/office/powerpoint/2010/main" val="30825206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5933"/>
            <a:ext cx="8229600" cy="4525963"/>
          </a:xfrm>
        </p:spPr>
        <p:txBody>
          <a:bodyPr>
            <a:normAutofit fontScale="92500" lnSpcReduction="20000"/>
          </a:bodyPr>
          <a:lstStyle/>
          <a:p>
            <a:r>
              <a:rPr lang="en-US" sz="3600" dirty="0" smtClean="0">
                <a:solidFill>
                  <a:srgbClr val="000000"/>
                </a:solidFill>
              </a:rPr>
              <a:t>Medicare beneficiaries with disabilities, chronic conditions (heart attack, heart failure, pneumonia, COPD, stroke) including mental health/substance use disorder</a:t>
            </a:r>
          </a:p>
          <a:p>
            <a:r>
              <a:rPr lang="en-US" sz="3600" dirty="0" smtClean="0">
                <a:solidFill>
                  <a:srgbClr val="000000"/>
                </a:solidFill>
              </a:rPr>
              <a:t>Other highest users of emergency department (ED)</a:t>
            </a:r>
          </a:p>
          <a:p>
            <a:r>
              <a:rPr lang="en-US" sz="3600" dirty="0" smtClean="0">
                <a:solidFill>
                  <a:srgbClr val="000000"/>
                </a:solidFill>
              </a:rPr>
              <a:t>Others with highest hospital readmission rates</a:t>
            </a:r>
          </a:p>
          <a:p>
            <a:r>
              <a:rPr lang="en-US" sz="3600" dirty="0" smtClean="0">
                <a:solidFill>
                  <a:srgbClr val="000000"/>
                </a:solidFill>
              </a:rPr>
              <a:t>People in need of community services and primary care</a:t>
            </a:r>
          </a:p>
          <a:p>
            <a:endParaRPr lang="en-US" sz="3600" dirty="0" smtClean="0"/>
          </a:p>
        </p:txBody>
      </p:sp>
      <p:sp>
        <p:nvSpPr>
          <p:cNvPr id="3" name="Title 2"/>
          <p:cNvSpPr>
            <a:spLocks noGrp="1"/>
          </p:cNvSpPr>
          <p:nvPr>
            <p:ph type="title"/>
          </p:nvPr>
        </p:nvSpPr>
        <p:spPr/>
        <p:txBody>
          <a:bodyPr/>
          <a:lstStyle/>
          <a:p>
            <a:r>
              <a:rPr lang="en-US" b="1" dirty="0" smtClean="0">
                <a:solidFill>
                  <a:srgbClr val="000000"/>
                </a:solidFill>
              </a:rPr>
              <a:t>Identification of Participants</a:t>
            </a:r>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A79D71DC-24FB-1D4D-A832-5540318B132C}" type="slidenum">
              <a:rPr lang="en-US" smtClean="0"/>
              <a:t>26</a:t>
            </a:fld>
            <a:endParaRPr lang="en-US"/>
          </a:p>
        </p:txBody>
      </p:sp>
    </p:spTree>
    <p:extLst>
      <p:ext uri="{BB962C8B-B14F-4D97-AF65-F5344CB8AC3E}">
        <p14:creationId xmlns:p14="http://schemas.microsoft.com/office/powerpoint/2010/main" val="1682422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Care Transition Coaching and Referral Improvements</a:t>
            </a:r>
          </a:p>
          <a:p>
            <a:pPr lvl="1"/>
            <a:r>
              <a:rPr lang="en-US" dirty="0" smtClean="0"/>
              <a:t>Staff availability affects service capacity</a:t>
            </a:r>
          </a:p>
          <a:p>
            <a:r>
              <a:rPr lang="en-US" dirty="0" smtClean="0"/>
              <a:t>Coaching (1 FTE)</a:t>
            </a:r>
          </a:p>
          <a:p>
            <a:pPr lvl="1"/>
            <a:r>
              <a:rPr lang="en-US" dirty="0" smtClean="0"/>
              <a:t>FREED—CTI Trained Coach</a:t>
            </a:r>
          </a:p>
          <a:p>
            <a:pPr lvl="1"/>
            <a:r>
              <a:rPr lang="en-US" dirty="0" smtClean="0"/>
              <a:t>Receives referral from hospital</a:t>
            </a:r>
            <a:endParaRPr lang="en-US" dirty="0" smtClean="0">
              <a:solidFill>
                <a:srgbClr val="FF0000"/>
              </a:solidFill>
            </a:endParaRPr>
          </a:p>
          <a:p>
            <a:pPr lvl="1"/>
            <a:r>
              <a:rPr lang="en-US" dirty="0" smtClean="0"/>
              <a:t>Office space at the hospital</a:t>
            </a:r>
          </a:p>
          <a:p>
            <a:pPr lvl="1"/>
            <a:r>
              <a:rPr lang="en-US" dirty="0" smtClean="0"/>
              <a:t>Sees patient while they are in the hospital</a:t>
            </a:r>
          </a:p>
          <a:p>
            <a:pPr lvl="1"/>
            <a:r>
              <a:rPr lang="en-US" dirty="0" smtClean="0"/>
              <a:t>Visits patient in their home</a:t>
            </a:r>
          </a:p>
          <a:p>
            <a:pPr lvl="1"/>
            <a:r>
              <a:rPr lang="en-US" dirty="0" smtClean="0"/>
              <a:t>Contacts patient 3 additional times via telephone</a:t>
            </a:r>
            <a:endParaRPr lang="en-US" dirty="0"/>
          </a:p>
        </p:txBody>
      </p:sp>
      <p:sp>
        <p:nvSpPr>
          <p:cNvPr id="3" name="Title 2"/>
          <p:cNvSpPr>
            <a:spLocks noGrp="1"/>
          </p:cNvSpPr>
          <p:nvPr>
            <p:ph type="title"/>
          </p:nvPr>
        </p:nvSpPr>
        <p:spPr/>
        <p:txBody>
          <a:bodyPr>
            <a:normAutofit/>
          </a:bodyPr>
          <a:lstStyle/>
          <a:p>
            <a:r>
              <a:rPr lang="en-US" b="1" dirty="0" smtClean="0"/>
              <a:t>Intervention Strategies</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27</a:t>
            </a:fld>
            <a:endParaRPr lang="en-US"/>
          </a:p>
        </p:txBody>
      </p:sp>
    </p:spTree>
    <p:extLst>
      <p:ext uri="{BB962C8B-B14F-4D97-AF65-F5344CB8AC3E}">
        <p14:creationId xmlns:p14="http://schemas.microsoft.com/office/powerpoint/2010/main" val="10246458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6812" y="1600200"/>
            <a:ext cx="7999988" cy="4525963"/>
          </a:xfrm>
        </p:spPr>
        <p:txBody>
          <a:bodyPr>
            <a:normAutofit/>
          </a:bodyPr>
          <a:lstStyle/>
          <a:p>
            <a:pPr marL="566928" indent="-457200"/>
            <a:r>
              <a:rPr lang="en-US" dirty="0" smtClean="0"/>
              <a:t>Referral Improvements</a:t>
            </a:r>
          </a:p>
          <a:p>
            <a:pPr lvl="1"/>
            <a:r>
              <a:rPr lang="en-US" dirty="0" smtClean="0"/>
              <a:t>FREED dedicated staff member</a:t>
            </a:r>
          </a:p>
          <a:p>
            <a:pPr lvl="1"/>
            <a:r>
              <a:rPr lang="en-US" dirty="0" smtClean="0"/>
              <a:t>Increased patient/client trust</a:t>
            </a:r>
          </a:p>
          <a:p>
            <a:pPr lvl="1"/>
            <a:r>
              <a:rPr lang="en-US" dirty="0" smtClean="0"/>
              <a:t>New referral form with specific needs and partners identified</a:t>
            </a:r>
          </a:p>
          <a:p>
            <a:pPr lvl="1"/>
            <a:r>
              <a:rPr lang="en-US" dirty="0" smtClean="0"/>
              <a:t>Improved data collection systems-</a:t>
            </a:r>
            <a:r>
              <a:rPr lang="en-US" dirty="0" err="1" smtClean="0"/>
              <a:t>Cirner</a:t>
            </a:r>
            <a:endParaRPr lang="en-US" dirty="0" smtClean="0"/>
          </a:p>
          <a:p>
            <a:pPr lvl="1"/>
            <a:r>
              <a:rPr lang="en-US" dirty="0" smtClean="0"/>
              <a:t>Shortened first contact time</a:t>
            </a:r>
          </a:p>
          <a:p>
            <a:pPr lvl="1"/>
            <a:r>
              <a:rPr lang="en-US" dirty="0" smtClean="0"/>
              <a:t>Added patient phone number for contact after discharge</a:t>
            </a:r>
            <a:endParaRPr lang="en-US" dirty="0"/>
          </a:p>
        </p:txBody>
      </p:sp>
      <p:sp>
        <p:nvSpPr>
          <p:cNvPr id="3" name="Title 2"/>
          <p:cNvSpPr>
            <a:spLocks noGrp="1"/>
          </p:cNvSpPr>
          <p:nvPr>
            <p:ph type="title"/>
          </p:nvPr>
        </p:nvSpPr>
        <p:spPr/>
        <p:txBody>
          <a:bodyPr>
            <a:normAutofit/>
          </a:bodyPr>
          <a:lstStyle/>
          <a:p>
            <a:r>
              <a:rPr lang="en-US" b="1" dirty="0" smtClean="0"/>
              <a:t>Intervention Strategies</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28</a:t>
            </a:fld>
            <a:endParaRPr lang="en-US"/>
          </a:p>
        </p:txBody>
      </p:sp>
    </p:spTree>
    <p:extLst>
      <p:ext uri="{BB962C8B-B14F-4D97-AF65-F5344CB8AC3E}">
        <p14:creationId xmlns:p14="http://schemas.microsoft.com/office/powerpoint/2010/main" val="39800555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907" y="1165568"/>
            <a:ext cx="8540539" cy="5749134"/>
          </a:xfrm>
        </p:spPr>
        <p:txBody>
          <a:bodyPr>
            <a:normAutofit lnSpcReduction="10000"/>
          </a:bodyPr>
          <a:lstStyle/>
          <a:p>
            <a:r>
              <a:rPr lang="en-US" dirty="0" smtClean="0"/>
              <a:t>451 Referrals</a:t>
            </a:r>
          </a:p>
          <a:p>
            <a:pPr lvl="1"/>
            <a:r>
              <a:rPr lang="en-US" dirty="0" smtClean="0"/>
              <a:t>2013 = 280</a:t>
            </a:r>
          </a:p>
          <a:p>
            <a:pPr lvl="1"/>
            <a:r>
              <a:rPr lang="en-US" dirty="0" smtClean="0"/>
              <a:t>2014 = 136</a:t>
            </a:r>
          </a:p>
          <a:p>
            <a:pPr lvl="1"/>
            <a:r>
              <a:rPr lang="en-US" dirty="0" smtClean="0"/>
              <a:t>2015 (6 months) = 35</a:t>
            </a:r>
          </a:p>
          <a:p>
            <a:r>
              <a:rPr lang="en-US" dirty="0" smtClean="0"/>
              <a:t>141 people completed the CTI Program</a:t>
            </a:r>
          </a:p>
          <a:p>
            <a:pPr lvl="1"/>
            <a:r>
              <a:rPr lang="en-US" dirty="0" smtClean="0"/>
              <a:t>2013 = 82</a:t>
            </a:r>
          </a:p>
          <a:p>
            <a:pPr lvl="1"/>
            <a:r>
              <a:rPr lang="en-US" dirty="0" smtClean="0"/>
              <a:t>2014 = 46</a:t>
            </a:r>
          </a:p>
          <a:p>
            <a:pPr lvl="1"/>
            <a:r>
              <a:rPr lang="en-US" dirty="0" smtClean="0"/>
              <a:t>2015 (6 months) 35</a:t>
            </a:r>
          </a:p>
          <a:p>
            <a:r>
              <a:rPr lang="en-US" dirty="0" smtClean="0"/>
              <a:t>Differences in referrals and number who completed the program year to year owed to staffing levels</a:t>
            </a:r>
          </a:p>
          <a:p>
            <a:pPr marL="457200" lvl="1" indent="0">
              <a:buNone/>
            </a:pPr>
            <a:endParaRPr lang="en-US" dirty="0" smtClean="0"/>
          </a:p>
          <a:p>
            <a:pPr lvl="1"/>
            <a:endParaRPr lang="en-US" dirty="0"/>
          </a:p>
        </p:txBody>
      </p:sp>
      <p:sp>
        <p:nvSpPr>
          <p:cNvPr id="3" name="Title 2"/>
          <p:cNvSpPr>
            <a:spLocks noGrp="1"/>
          </p:cNvSpPr>
          <p:nvPr>
            <p:ph type="title"/>
          </p:nvPr>
        </p:nvSpPr>
        <p:spPr>
          <a:xfrm>
            <a:off x="457200" y="22568"/>
            <a:ext cx="8229600" cy="1143000"/>
          </a:xfrm>
        </p:spPr>
        <p:txBody>
          <a:bodyPr>
            <a:normAutofit/>
          </a:bodyPr>
          <a:lstStyle/>
          <a:p>
            <a:r>
              <a:rPr lang="en-US" b="1" dirty="0" smtClean="0"/>
              <a:t>CTI Participation</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29</a:t>
            </a:fld>
            <a:endParaRPr lang="en-US"/>
          </a:p>
        </p:txBody>
      </p:sp>
    </p:spTree>
    <p:extLst>
      <p:ext uri="{BB962C8B-B14F-4D97-AF65-F5344CB8AC3E}">
        <p14:creationId xmlns:p14="http://schemas.microsoft.com/office/powerpoint/2010/main" val="216218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19200" y="1066800"/>
            <a:ext cx="7688851" cy="4733343"/>
          </a:xfrm>
          <a:prstGeom prst="rect">
            <a:avLst/>
          </a:prstGeom>
        </p:spPr>
      </p:pic>
      <p:sp>
        <p:nvSpPr>
          <p:cNvPr id="2" name="Title 1"/>
          <p:cNvSpPr>
            <a:spLocks noGrp="1"/>
          </p:cNvSpPr>
          <p:nvPr>
            <p:ph type="title"/>
          </p:nvPr>
        </p:nvSpPr>
        <p:spPr>
          <a:xfrm>
            <a:off x="0" y="183177"/>
            <a:ext cx="9144000" cy="646331"/>
          </a:xfrm>
        </p:spPr>
        <p:txBody>
          <a:bodyPr wrap="square">
            <a:spAutoFit/>
          </a:bodyPr>
          <a:lstStyle/>
          <a:p>
            <a:r>
              <a:rPr lang="en-US" sz="3600" b="1" dirty="0" smtClean="0"/>
              <a:t>Windows Closed </a:t>
            </a:r>
            <a:r>
              <a:rPr lang="en-US" sz="3600" b="1" dirty="0"/>
              <a:t>Captioning in Media </a:t>
            </a:r>
            <a:r>
              <a:rPr lang="en-US" sz="3600" b="1" dirty="0" smtClean="0"/>
              <a:t>Viewer</a:t>
            </a:r>
            <a:endParaRPr lang="en-US" sz="3600" b="1" dirty="0"/>
          </a:p>
        </p:txBody>
      </p:sp>
      <p:sp>
        <p:nvSpPr>
          <p:cNvPr id="5" name="Content Placeholder 4"/>
          <p:cNvSpPr>
            <a:spLocks noGrp="1"/>
          </p:cNvSpPr>
          <p:nvPr>
            <p:ph sz="half" idx="2"/>
          </p:nvPr>
        </p:nvSpPr>
        <p:spPr>
          <a:xfrm>
            <a:off x="313899" y="2057400"/>
            <a:ext cx="3733800" cy="2086725"/>
          </a:xfrm>
          <a:solidFill>
            <a:schemeClr val="bg1">
              <a:lumMod val="85000"/>
            </a:schemeClr>
          </a:solidFill>
          <a:ln w="57150">
            <a:solidFill>
              <a:schemeClr val="tx1"/>
            </a:solidFill>
          </a:ln>
        </p:spPr>
        <p:txBody>
          <a:bodyPr wrap="square">
            <a:spAutoFit/>
          </a:bodyPr>
          <a:lstStyle/>
          <a:p>
            <a:pPr marL="0" indent="0">
              <a:buNone/>
            </a:pPr>
            <a:r>
              <a:rPr lang="en-US" sz="2400" dirty="0" smtClean="0"/>
              <a:t>Closed captioning is available in </a:t>
            </a:r>
            <a:r>
              <a:rPr lang="en-US" sz="2400" b="1" dirty="0" smtClean="0"/>
              <a:t>Media Viewer</a:t>
            </a:r>
            <a:r>
              <a:rPr lang="en-US" sz="2400" dirty="0" smtClean="0"/>
              <a:t>.</a:t>
            </a:r>
          </a:p>
          <a:p>
            <a:pPr marL="0" indent="0">
              <a:buNone/>
            </a:pPr>
            <a:endParaRPr lang="en-US" sz="2400" dirty="0"/>
          </a:p>
          <a:p>
            <a:pPr marL="0" indent="0">
              <a:buNone/>
            </a:pPr>
            <a:r>
              <a:rPr lang="en-US" sz="2400" dirty="0" smtClean="0"/>
              <a:t>You can read a transcript of the Web Forum in real time!</a:t>
            </a:r>
          </a:p>
        </p:txBody>
      </p:sp>
      <p:cxnSp>
        <p:nvCxnSpPr>
          <p:cNvPr id="6" name="Straight Arrow Connector 5"/>
          <p:cNvCxnSpPr/>
          <p:nvPr/>
        </p:nvCxnSpPr>
        <p:spPr>
          <a:xfrm>
            <a:off x="4047699" y="2895600"/>
            <a:ext cx="2734101" cy="1828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447800"/>
            <a:ext cx="3429000" cy="11243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632" y="1926905"/>
            <a:ext cx="1216152" cy="662127"/>
          </a:xfrm>
          <a:prstGeom prst="rect">
            <a:avLst/>
          </a:prstGeom>
          <a:ln w="38100">
            <a:solidFill>
              <a:schemeClr val="tx1"/>
            </a:solidFill>
            <a:miter lim="800000"/>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2867" y="4861560"/>
            <a:ext cx="1400133" cy="777240"/>
          </a:xfrm>
          <a:prstGeom prst="rect">
            <a:avLst/>
          </a:prstGeom>
        </p:spPr>
      </p:pic>
    </p:spTree>
    <p:extLst>
      <p:ext uri="{BB962C8B-B14F-4D97-AF65-F5344CB8AC3E}">
        <p14:creationId xmlns:p14="http://schemas.microsoft.com/office/powerpoint/2010/main" val="18950805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907" y="1588852"/>
            <a:ext cx="8540539" cy="5749134"/>
          </a:xfrm>
        </p:spPr>
        <p:txBody>
          <a:bodyPr>
            <a:normAutofit/>
          </a:bodyPr>
          <a:lstStyle/>
          <a:p>
            <a:r>
              <a:rPr lang="en-US" dirty="0" smtClean="0"/>
              <a:t>Readmission tracked for 30 days after discharge</a:t>
            </a:r>
          </a:p>
          <a:p>
            <a:r>
              <a:rPr lang="en-US" dirty="0" smtClean="0"/>
              <a:t>Ave. 7% Readmission </a:t>
            </a:r>
            <a:r>
              <a:rPr lang="en-US" dirty="0"/>
              <a:t>rate </a:t>
            </a:r>
          </a:p>
          <a:p>
            <a:pPr lvl="1"/>
            <a:r>
              <a:rPr lang="en-US" dirty="0"/>
              <a:t>2013 = 7</a:t>
            </a:r>
            <a:r>
              <a:rPr lang="en-US" dirty="0" smtClean="0"/>
              <a:t>%</a:t>
            </a:r>
          </a:p>
          <a:p>
            <a:pPr lvl="1"/>
            <a:r>
              <a:rPr lang="en-US" dirty="0" smtClean="0"/>
              <a:t>2014 = 6.5%</a:t>
            </a:r>
          </a:p>
          <a:p>
            <a:pPr lvl="1"/>
            <a:r>
              <a:rPr lang="en-US" dirty="0" smtClean="0"/>
              <a:t>2015 (6 months) = 7%</a:t>
            </a:r>
            <a:endParaRPr lang="en-US" dirty="0"/>
          </a:p>
          <a:p>
            <a:r>
              <a:rPr lang="en-US" dirty="0" smtClean="0">
                <a:solidFill>
                  <a:srgbClr val="000000"/>
                </a:solidFill>
              </a:rPr>
              <a:t>Sierra Nevada Memorial Hospital overall readmission </a:t>
            </a:r>
            <a:r>
              <a:rPr lang="en-US" dirty="0">
                <a:solidFill>
                  <a:srgbClr val="000000"/>
                </a:solidFill>
              </a:rPr>
              <a:t>rate for all patients </a:t>
            </a:r>
            <a:r>
              <a:rPr lang="en-US" dirty="0" smtClean="0">
                <a:solidFill>
                  <a:srgbClr val="000000"/>
                </a:solidFill>
              </a:rPr>
              <a:t>during 30 days after discharge = </a:t>
            </a:r>
            <a:r>
              <a:rPr lang="en-US" dirty="0">
                <a:solidFill>
                  <a:srgbClr val="000000"/>
                </a:solidFill>
              </a:rPr>
              <a:t>10% to 10.7</a:t>
            </a:r>
            <a:r>
              <a:rPr lang="en-US" dirty="0" smtClean="0">
                <a:solidFill>
                  <a:srgbClr val="000000"/>
                </a:solidFill>
              </a:rPr>
              <a:t>%</a:t>
            </a:r>
            <a:endParaRPr lang="en-US" dirty="0">
              <a:solidFill>
                <a:srgbClr val="000000"/>
              </a:solidFill>
            </a:endParaRPr>
          </a:p>
        </p:txBody>
      </p:sp>
      <p:sp>
        <p:nvSpPr>
          <p:cNvPr id="3" name="Title 2"/>
          <p:cNvSpPr>
            <a:spLocks noGrp="1"/>
          </p:cNvSpPr>
          <p:nvPr>
            <p:ph type="title"/>
          </p:nvPr>
        </p:nvSpPr>
        <p:spPr>
          <a:xfrm>
            <a:off x="457200" y="22568"/>
            <a:ext cx="8229600" cy="1143000"/>
          </a:xfrm>
        </p:spPr>
        <p:txBody>
          <a:bodyPr>
            <a:normAutofit/>
          </a:bodyPr>
          <a:lstStyle/>
          <a:p>
            <a:r>
              <a:rPr lang="en-US" b="1" dirty="0" smtClean="0"/>
              <a:t>CTI Preliminary Outcomes</a:t>
            </a:r>
            <a:endParaRPr lang="en-US" b="1" dirty="0"/>
          </a:p>
        </p:txBody>
      </p:sp>
      <p:sp>
        <p:nvSpPr>
          <p:cNvPr id="4" name="TextBox 3"/>
          <p:cNvSpPr txBox="1"/>
          <p:nvPr/>
        </p:nvSpPr>
        <p:spPr>
          <a:xfrm>
            <a:off x="3721724" y="3357481"/>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A79D71DC-24FB-1D4D-A832-5540318B132C}" type="slidenum">
              <a:rPr lang="en-US" smtClean="0"/>
              <a:t>30</a:t>
            </a:fld>
            <a:endParaRPr lang="en-US"/>
          </a:p>
        </p:txBody>
      </p:sp>
    </p:spTree>
    <p:extLst>
      <p:ext uri="{BB962C8B-B14F-4D97-AF65-F5344CB8AC3E}">
        <p14:creationId xmlns:p14="http://schemas.microsoft.com/office/powerpoint/2010/main" val="27358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Client Story</a:t>
            </a:r>
            <a:endParaRPr lang="en-US" sz="6000" dirty="0"/>
          </a:p>
        </p:txBody>
      </p:sp>
      <p:sp>
        <p:nvSpPr>
          <p:cNvPr id="4" name="Slide Number Placeholder 3"/>
          <p:cNvSpPr>
            <a:spLocks noGrp="1"/>
          </p:cNvSpPr>
          <p:nvPr>
            <p:ph type="sldNum" sz="quarter" idx="12"/>
          </p:nvPr>
        </p:nvSpPr>
        <p:spPr/>
        <p:txBody>
          <a:bodyPr/>
          <a:lstStyle/>
          <a:p>
            <a:fld id="{A79D71DC-24FB-1D4D-A832-5540318B132C}" type="slidenum">
              <a:rPr lang="en-US" smtClean="0"/>
              <a:t>31</a:t>
            </a:fld>
            <a:endParaRPr lang="en-US"/>
          </a:p>
        </p:txBody>
      </p:sp>
    </p:spTree>
    <p:extLst>
      <p:ext uri="{BB962C8B-B14F-4D97-AF65-F5344CB8AC3E}">
        <p14:creationId xmlns:p14="http://schemas.microsoft.com/office/powerpoint/2010/main" val="28599553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862"/>
            <a:ext cx="8229600" cy="5057302"/>
          </a:xfrm>
        </p:spPr>
        <p:txBody>
          <a:bodyPr>
            <a:normAutofit lnSpcReduction="10000"/>
          </a:bodyPr>
          <a:lstStyle/>
          <a:p>
            <a:endParaRPr lang="en-US" dirty="0"/>
          </a:p>
          <a:p>
            <a:r>
              <a:rPr lang="en-US" sz="2800" smtClean="0"/>
              <a:t>January 2014 </a:t>
            </a:r>
            <a:r>
              <a:rPr lang="en-US" sz="2800" dirty="0" smtClean="0"/>
              <a:t>-- Integrated </a:t>
            </a:r>
            <a:r>
              <a:rPr lang="en-US" sz="2800" dirty="0"/>
              <a:t>Care Coordination for Family Wellness Collaboration</a:t>
            </a:r>
            <a:r>
              <a:rPr lang="en-US" sz="2800" dirty="0" smtClean="0"/>
              <a:t>: FREED, Dignity Health Foundation, Community Recovery Resources, </a:t>
            </a:r>
            <a:r>
              <a:rPr lang="en-US" sz="2800" dirty="0"/>
              <a:t>and </a:t>
            </a:r>
            <a:r>
              <a:rPr lang="en-US" sz="2800" dirty="0" smtClean="0"/>
              <a:t>Western Sierra Medical Clinic</a:t>
            </a:r>
          </a:p>
          <a:p>
            <a:pPr lvl="1"/>
            <a:r>
              <a:rPr lang="en-US" sz="2400" dirty="0" smtClean="0"/>
              <a:t>Care </a:t>
            </a:r>
            <a:r>
              <a:rPr lang="en-US" sz="2400" dirty="0"/>
              <a:t>Transition Intervention </a:t>
            </a:r>
            <a:r>
              <a:rPr lang="en-US" sz="2400" dirty="0" smtClean="0"/>
              <a:t>Program</a:t>
            </a:r>
          </a:p>
          <a:p>
            <a:pPr lvl="1"/>
            <a:r>
              <a:rPr lang="en-US" sz="2400" dirty="0" smtClean="0"/>
              <a:t>Patient Navigation by 3 organizations</a:t>
            </a:r>
          </a:p>
          <a:p>
            <a:r>
              <a:rPr lang="en-US" sz="2800" dirty="0" smtClean="0"/>
              <a:t>Goal: </a:t>
            </a:r>
            <a:r>
              <a:rPr lang="en-US" sz="2800" dirty="0"/>
              <a:t>coordinate care </a:t>
            </a:r>
            <a:r>
              <a:rPr lang="en-US" sz="2800" dirty="0" smtClean="0"/>
              <a:t>(LTSS) across </a:t>
            </a:r>
            <a:r>
              <a:rPr lang="en-US" sz="2800" dirty="0"/>
              <a:t>multiple </a:t>
            </a:r>
            <a:r>
              <a:rPr lang="en-US" sz="2800" dirty="0" smtClean="0"/>
              <a:t>settings</a:t>
            </a:r>
          </a:p>
          <a:p>
            <a:pPr lvl="1"/>
            <a:r>
              <a:rPr lang="en-US" sz="2400" dirty="0" smtClean="0"/>
              <a:t>support </a:t>
            </a:r>
            <a:r>
              <a:rPr lang="en-US" sz="2400" dirty="0"/>
              <a:t>after discharge from the hospital </a:t>
            </a:r>
            <a:endParaRPr lang="en-US" sz="2400" dirty="0" smtClean="0"/>
          </a:p>
          <a:p>
            <a:pPr lvl="1"/>
            <a:r>
              <a:rPr lang="en-US" sz="2400" dirty="0" smtClean="0"/>
              <a:t>appropriate </a:t>
            </a:r>
            <a:r>
              <a:rPr lang="en-US" sz="2400" dirty="0"/>
              <a:t>patient navigation between primary medical services, </a:t>
            </a:r>
            <a:r>
              <a:rPr lang="en-US" sz="2400" dirty="0" smtClean="0"/>
              <a:t>disability and senior services, substance </a:t>
            </a:r>
            <a:r>
              <a:rPr lang="en-US" sz="2400" dirty="0"/>
              <a:t>use treatment, and behavioral health services</a:t>
            </a:r>
            <a:r>
              <a:rPr lang="en-US" sz="2400" dirty="0" smtClean="0"/>
              <a:t>.</a:t>
            </a:r>
            <a:endParaRPr lang="en-US" sz="2400" dirty="0"/>
          </a:p>
          <a:p>
            <a:pPr marL="0" lvl="0" indent="0">
              <a:buNone/>
            </a:pPr>
            <a:endParaRPr lang="en-US" sz="2000" dirty="0" smtClean="0"/>
          </a:p>
          <a:p>
            <a:pPr lvl="0"/>
            <a:endParaRPr lang="en-US" sz="2000" dirty="0"/>
          </a:p>
          <a:p>
            <a:pPr marL="109728" indent="0">
              <a:buNone/>
            </a:pPr>
            <a:endParaRPr lang="en-US" sz="2000" i="1" dirty="0"/>
          </a:p>
        </p:txBody>
      </p:sp>
      <p:sp>
        <p:nvSpPr>
          <p:cNvPr id="3" name="Title 2"/>
          <p:cNvSpPr>
            <a:spLocks noGrp="1"/>
          </p:cNvSpPr>
          <p:nvPr>
            <p:ph type="title"/>
          </p:nvPr>
        </p:nvSpPr>
        <p:spPr/>
        <p:txBody>
          <a:bodyPr>
            <a:normAutofit fontScale="90000"/>
          </a:bodyPr>
          <a:lstStyle/>
          <a:p>
            <a:r>
              <a:rPr lang="en-US" b="1" dirty="0" smtClean="0"/>
              <a:t>Promising Practice: Integrated </a:t>
            </a:r>
            <a:r>
              <a:rPr lang="en-US" b="1" dirty="0"/>
              <a:t>Care Coordination for Family Wellness </a:t>
            </a:r>
            <a:r>
              <a:rPr lang="en-US" dirty="0" smtClean="0"/>
              <a:t>	</a:t>
            </a: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32</a:t>
            </a:fld>
            <a:endParaRPr lang="en-US"/>
          </a:p>
        </p:txBody>
      </p:sp>
    </p:spTree>
    <p:extLst>
      <p:ext uri="{BB962C8B-B14F-4D97-AF65-F5344CB8AC3E}">
        <p14:creationId xmlns:p14="http://schemas.microsoft.com/office/powerpoint/2010/main" val="4986220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6117"/>
            <a:ext cx="8449320" cy="5080233"/>
          </a:xfrm>
        </p:spPr>
        <p:txBody>
          <a:bodyPr>
            <a:noAutofit/>
          </a:bodyPr>
          <a:lstStyle/>
          <a:p>
            <a:r>
              <a:rPr lang="en-US" dirty="0" smtClean="0"/>
              <a:t>Individuals </a:t>
            </a:r>
            <a:r>
              <a:rPr lang="en-US" dirty="0"/>
              <a:t>with </a:t>
            </a:r>
            <a:r>
              <a:rPr lang="en-US" dirty="0" smtClean="0"/>
              <a:t>disabilities, chronic illness, substance abuse, and </a:t>
            </a:r>
            <a:r>
              <a:rPr lang="en-US" dirty="0"/>
              <a:t>complex health </a:t>
            </a:r>
            <a:r>
              <a:rPr lang="en-US" dirty="0" smtClean="0"/>
              <a:t>conditions—same barriers as for CTI, with an emphasis on:</a:t>
            </a:r>
          </a:p>
          <a:p>
            <a:pPr lvl="1"/>
            <a:r>
              <a:rPr lang="en-US" dirty="0" smtClean="0"/>
              <a:t>lack of trust in service providers and organizations</a:t>
            </a:r>
          </a:p>
          <a:p>
            <a:pPr lvl="1"/>
            <a:r>
              <a:rPr lang="en-US" dirty="0"/>
              <a:t>h</a:t>
            </a:r>
            <a:r>
              <a:rPr lang="en-US" dirty="0" smtClean="0"/>
              <a:t>omelessness</a:t>
            </a:r>
          </a:p>
          <a:p>
            <a:pPr lvl="1"/>
            <a:r>
              <a:rPr lang="en-US" dirty="0" smtClean="0"/>
              <a:t>mental health/behavioral issues</a:t>
            </a:r>
          </a:p>
          <a:p>
            <a:r>
              <a:rPr lang="en-US" dirty="0" smtClean="0"/>
              <a:t>Long wait times for primary care appointments for Medicaid (</a:t>
            </a:r>
            <a:r>
              <a:rPr lang="en-US" dirty="0" err="1" smtClean="0"/>
              <a:t>Medi</a:t>
            </a:r>
            <a:r>
              <a:rPr lang="en-US" dirty="0" smtClean="0"/>
              <a:t>-Cal in California) beneficiaries</a:t>
            </a:r>
          </a:p>
          <a:p>
            <a:endParaRPr lang="en-US" dirty="0" smtClean="0"/>
          </a:p>
          <a:p>
            <a:pPr marL="0" indent="0">
              <a:buNone/>
            </a:pPr>
            <a:endParaRPr lang="en-US" sz="2000" dirty="0" smtClean="0"/>
          </a:p>
        </p:txBody>
      </p:sp>
      <p:sp>
        <p:nvSpPr>
          <p:cNvPr id="3" name="Title 2"/>
          <p:cNvSpPr>
            <a:spLocks noGrp="1"/>
          </p:cNvSpPr>
          <p:nvPr>
            <p:ph type="title"/>
          </p:nvPr>
        </p:nvSpPr>
        <p:spPr>
          <a:xfrm>
            <a:off x="457200" y="76759"/>
            <a:ext cx="8229600" cy="1143000"/>
          </a:xfrm>
        </p:spPr>
        <p:txBody>
          <a:bodyPr>
            <a:normAutofit/>
          </a:bodyPr>
          <a:lstStyle/>
          <a:p>
            <a:r>
              <a:rPr lang="en-US" b="1" dirty="0" smtClean="0"/>
              <a:t>Barriers to Care</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33</a:t>
            </a:fld>
            <a:endParaRPr lang="en-US"/>
          </a:p>
        </p:txBody>
      </p:sp>
    </p:spTree>
    <p:extLst>
      <p:ext uri="{BB962C8B-B14F-4D97-AF65-F5344CB8AC3E}">
        <p14:creationId xmlns:p14="http://schemas.microsoft.com/office/powerpoint/2010/main" val="400714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30387"/>
            <a:ext cx="8229600" cy="4525963"/>
          </a:xfrm>
        </p:spPr>
        <p:txBody>
          <a:bodyPr>
            <a:normAutofit/>
          </a:bodyPr>
          <a:lstStyle/>
          <a:p>
            <a:r>
              <a:rPr lang="en-US" dirty="0" smtClean="0"/>
              <a:t>Poor </a:t>
            </a:r>
            <a:r>
              <a:rPr lang="en-US" dirty="0"/>
              <a:t>care transitions </a:t>
            </a:r>
            <a:r>
              <a:rPr lang="en-US" dirty="0" smtClean="0"/>
              <a:t>often </a:t>
            </a:r>
            <a:r>
              <a:rPr lang="en-US" dirty="0"/>
              <a:t>associated with </a:t>
            </a:r>
            <a:r>
              <a:rPr lang="en-US" dirty="0" smtClean="0"/>
              <a:t>hospital readmissions and ED visits</a:t>
            </a:r>
          </a:p>
          <a:p>
            <a:pPr marL="342900" lvl="1" indent="-342900">
              <a:buFont typeface="Arial"/>
              <a:buChar char="•"/>
            </a:pPr>
            <a:r>
              <a:rPr lang="en-US" sz="3000" dirty="0" smtClean="0"/>
              <a:t>Research documents lower </a:t>
            </a:r>
            <a:r>
              <a:rPr lang="en-US" sz="3000" dirty="0"/>
              <a:t>patient satisfaction and rising healthcare </a:t>
            </a:r>
            <a:r>
              <a:rPr lang="en-US" sz="3000" dirty="0" smtClean="0"/>
              <a:t>costs due to:</a:t>
            </a:r>
            <a:endParaRPr lang="en-US" dirty="0" smtClean="0"/>
          </a:p>
          <a:p>
            <a:pPr lvl="1"/>
            <a:r>
              <a:rPr lang="en-US" dirty="0" smtClean="0"/>
              <a:t>medication errors</a:t>
            </a:r>
          </a:p>
          <a:p>
            <a:pPr lvl="1"/>
            <a:r>
              <a:rPr lang="en-US" dirty="0" smtClean="0"/>
              <a:t>poor </a:t>
            </a:r>
            <a:r>
              <a:rPr lang="en-US" dirty="0"/>
              <a:t>communication/coordination between providers from inpatient to outpatient </a:t>
            </a:r>
            <a:r>
              <a:rPr lang="en-US" dirty="0" smtClean="0"/>
              <a:t>settings</a:t>
            </a:r>
          </a:p>
          <a:p>
            <a:pPr lvl="1"/>
            <a:r>
              <a:rPr lang="en-US" dirty="0" smtClean="0"/>
              <a:t>preventable </a:t>
            </a:r>
            <a:r>
              <a:rPr lang="en-US" dirty="0"/>
              <a:t>adverse events post-discharge </a:t>
            </a:r>
            <a:endParaRPr lang="en-US" dirty="0" smtClean="0"/>
          </a:p>
        </p:txBody>
      </p:sp>
      <p:sp>
        <p:nvSpPr>
          <p:cNvPr id="3" name="Title 2"/>
          <p:cNvSpPr>
            <a:spLocks noGrp="1"/>
          </p:cNvSpPr>
          <p:nvPr>
            <p:ph type="title"/>
          </p:nvPr>
        </p:nvSpPr>
        <p:spPr/>
        <p:txBody>
          <a:bodyPr>
            <a:normAutofit fontScale="90000"/>
          </a:bodyPr>
          <a:lstStyle/>
          <a:p>
            <a:r>
              <a:rPr lang="en-US" b="1" dirty="0" smtClean="0"/>
              <a:t>Poor Care Transition Affects Health and Readmissions</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34</a:t>
            </a:fld>
            <a:endParaRPr lang="en-US"/>
          </a:p>
        </p:txBody>
      </p:sp>
    </p:spTree>
    <p:extLst>
      <p:ext uri="{BB962C8B-B14F-4D97-AF65-F5344CB8AC3E}">
        <p14:creationId xmlns:p14="http://schemas.microsoft.com/office/powerpoint/2010/main" val="179322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3052"/>
            <a:ext cx="8229600" cy="5268855"/>
          </a:xfrm>
        </p:spPr>
        <p:txBody>
          <a:bodyPr>
            <a:noAutofit/>
          </a:bodyPr>
          <a:lstStyle/>
          <a:p>
            <a:pPr marL="0" indent="0">
              <a:buNone/>
            </a:pPr>
            <a:endParaRPr lang="en-US" sz="2800" dirty="0"/>
          </a:p>
          <a:p>
            <a:r>
              <a:rPr lang="en-US" dirty="0"/>
              <a:t>Care Transition Coaching and Patient Navigation between organizations and services </a:t>
            </a:r>
            <a:r>
              <a:rPr lang="en-US" dirty="0" smtClean="0"/>
              <a:t>enables a </a:t>
            </a:r>
            <a:r>
              <a:rPr lang="en-US" dirty="0"/>
              <a:t>"no wrong door" system of referral and care across </a:t>
            </a:r>
            <a:r>
              <a:rPr lang="en-US" dirty="0" smtClean="0"/>
              <a:t>organizations</a:t>
            </a:r>
            <a:endParaRPr lang="en-US" dirty="0"/>
          </a:p>
          <a:p>
            <a:r>
              <a:rPr lang="en-US" dirty="0" smtClean="0"/>
              <a:t>Goal of securing a primary care appointment before discharge</a:t>
            </a:r>
            <a:endParaRPr lang="en-US" dirty="0"/>
          </a:p>
          <a:p>
            <a:pPr marL="0" indent="0">
              <a:buNone/>
            </a:pPr>
            <a:endParaRPr lang="en-US" sz="2000" dirty="0" smtClean="0"/>
          </a:p>
        </p:txBody>
      </p:sp>
      <p:sp>
        <p:nvSpPr>
          <p:cNvPr id="3" name="Title 2"/>
          <p:cNvSpPr>
            <a:spLocks noGrp="1"/>
          </p:cNvSpPr>
          <p:nvPr>
            <p:ph type="title"/>
          </p:nvPr>
        </p:nvSpPr>
        <p:spPr>
          <a:xfrm>
            <a:off x="457200" y="500985"/>
            <a:ext cx="8229600" cy="1143000"/>
          </a:xfrm>
        </p:spPr>
        <p:txBody>
          <a:bodyPr>
            <a:normAutofit fontScale="90000"/>
          </a:bodyPr>
          <a:lstStyle/>
          <a:p>
            <a:r>
              <a:rPr lang="en-US" b="1" dirty="0" smtClean="0"/>
              <a:t>Care Transition Coaching and Patient Navigation—No Wrong Door </a:t>
            </a:r>
            <a:r>
              <a:rPr lang="en-US" dirty="0" smtClean="0"/>
              <a:t>	</a:t>
            </a: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35</a:t>
            </a:fld>
            <a:endParaRPr lang="en-US"/>
          </a:p>
        </p:txBody>
      </p:sp>
    </p:spTree>
    <p:extLst>
      <p:ext uri="{BB962C8B-B14F-4D97-AF65-F5344CB8AC3E}">
        <p14:creationId xmlns:p14="http://schemas.microsoft.com/office/powerpoint/2010/main" val="930042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lvl="0"/>
            <a:r>
              <a:rPr lang="en-US" sz="2800" dirty="0" smtClean="0"/>
              <a:t>June 2014--FREED </a:t>
            </a:r>
            <a:r>
              <a:rPr lang="en-US" sz="2800" dirty="0"/>
              <a:t>and SNMH develop a second agreement to expand services to include Patient Navigation. </a:t>
            </a:r>
          </a:p>
          <a:p>
            <a:pPr lvl="0"/>
            <a:endParaRPr lang="en-US" sz="2800" dirty="0"/>
          </a:p>
          <a:p>
            <a:pPr lvl="0"/>
            <a:r>
              <a:rPr lang="en-US" sz="2800" dirty="0" smtClean="0"/>
              <a:t>August </a:t>
            </a:r>
            <a:r>
              <a:rPr lang="en-US" sz="2800" dirty="0"/>
              <a:t>2014, the CTI Coach secured dedicated workspace and spends part of each day at Sierra Nevada Memorial </a:t>
            </a:r>
            <a:r>
              <a:rPr lang="en-US" sz="2800" dirty="0" smtClean="0"/>
              <a:t>Hospital</a:t>
            </a:r>
            <a:endParaRPr lang="en-US" sz="2800" dirty="0"/>
          </a:p>
          <a:p>
            <a:pPr marL="109728" indent="0">
              <a:buNone/>
            </a:pPr>
            <a:endParaRPr lang="en-US" sz="2000" i="1" dirty="0"/>
          </a:p>
        </p:txBody>
      </p:sp>
      <p:sp>
        <p:nvSpPr>
          <p:cNvPr id="3" name="Title 2"/>
          <p:cNvSpPr>
            <a:spLocks noGrp="1"/>
          </p:cNvSpPr>
          <p:nvPr>
            <p:ph type="title"/>
          </p:nvPr>
        </p:nvSpPr>
        <p:spPr/>
        <p:txBody>
          <a:bodyPr>
            <a:normAutofit fontScale="90000"/>
          </a:bodyPr>
          <a:lstStyle/>
          <a:p>
            <a:r>
              <a:rPr lang="en-US" b="1" dirty="0" smtClean="0"/>
              <a:t>Services Expanded to Include </a:t>
            </a:r>
            <a:br>
              <a:rPr lang="en-US" b="1" dirty="0" smtClean="0"/>
            </a:br>
            <a:r>
              <a:rPr lang="en-US" b="1" dirty="0" smtClean="0"/>
              <a:t>Patient Navigation</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36</a:t>
            </a:fld>
            <a:endParaRPr lang="en-US"/>
          </a:p>
        </p:txBody>
      </p:sp>
    </p:spTree>
    <p:extLst>
      <p:ext uri="{BB962C8B-B14F-4D97-AF65-F5344CB8AC3E}">
        <p14:creationId xmlns:p14="http://schemas.microsoft.com/office/powerpoint/2010/main" val="18808739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56150"/>
          </a:xfrm>
        </p:spPr>
        <p:txBody>
          <a:bodyPr>
            <a:normAutofit lnSpcReduction="10000"/>
          </a:bodyPr>
          <a:lstStyle/>
          <a:p>
            <a:r>
              <a:rPr lang="en-US" dirty="0" smtClean="0"/>
              <a:t>Same as for CTI</a:t>
            </a:r>
          </a:p>
          <a:p>
            <a:pPr lvl="1"/>
            <a:r>
              <a:rPr lang="en-US" dirty="0"/>
              <a:t>Medicare beneficiaries with disabilities, chronic conditions (heart attack, heart failure, pneumonia, COPD, stroke) including mental health/substance use disorder</a:t>
            </a:r>
          </a:p>
          <a:p>
            <a:pPr lvl="1"/>
            <a:r>
              <a:rPr lang="en-US" dirty="0"/>
              <a:t>Other highest users of emergency department (ED</a:t>
            </a:r>
            <a:r>
              <a:rPr lang="en-US" dirty="0" smtClean="0"/>
              <a:t>) regardless of source of insurance</a:t>
            </a:r>
            <a:endParaRPr lang="en-US" dirty="0"/>
          </a:p>
          <a:p>
            <a:pPr lvl="1"/>
            <a:r>
              <a:rPr lang="en-US" dirty="0"/>
              <a:t>Others with highest hospital readmission </a:t>
            </a:r>
            <a:r>
              <a:rPr lang="en-US" dirty="0" smtClean="0"/>
              <a:t>rates regardless </a:t>
            </a:r>
            <a:r>
              <a:rPr lang="en-US" dirty="0"/>
              <a:t>of source of insurance</a:t>
            </a:r>
          </a:p>
          <a:p>
            <a:pPr lvl="1"/>
            <a:r>
              <a:rPr lang="en-US" dirty="0"/>
              <a:t>People in need of community services and primary care</a:t>
            </a:r>
          </a:p>
          <a:p>
            <a:pPr marL="109728" indent="0">
              <a:buNone/>
            </a:pPr>
            <a:endParaRPr lang="en-US" sz="2000" i="1" dirty="0"/>
          </a:p>
        </p:txBody>
      </p:sp>
      <p:sp>
        <p:nvSpPr>
          <p:cNvPr id="3" name="Title 2"/>
          <p:cNvSpPr>
            <a:spLocks noGrp="1"/>
          </p:cNvSpPr>
          <p:nvPr>
            <p:ph type="title"/>
          </p:nvPr>
        </p:nvSpPr>
        <p:spPr/>
        <p:txBody>
          <a:bodyPr>
            <a:normAutofit/>
          </a:bodyPr>
          <a:lstStyle/>
          <a:p>
            <a:r>
              <a:rPr lang="en-US" b="1" dirty="0" smtClean="0"/>
              <a:t>Patient Selection Criteria</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37</a:t>
            </a:fld>
            <a:endParaRPr lang="en-US"/>
          </a:p>
        </p:txBody>
      </p:sp>
    </p:spTree>
    <p:extLst>
      <p:ext uri="{BB962C8B-B14F-4D97-AF65-F5344CB8AC3E}">
        <p14:creationId xmlns:p14="http://schemas.microsoft.com/office/powerpoint/2010/main" val="6883483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30387"/>
            <a:ext cx="8229600" cy="4525963"/>
          </a:xfrm>
        </p:spPr>
        <p:txBody>
          <a:bodyPr>
            <a:normAutofit/>
          </a:bodyPr>
          <a:lstStyle/>
          <a:p>
            <a:r>
              <a:rPr lang="en-US" dirty="0" smtClean="0"/>
              <a:t>2015 – 46 Patient Navigation Referrals</a:t>
            </a:r>
          </a:p>
          <a:p>
            <a:pPr lvl="1"/>
            <a:r>
              <a:rPr lang="en-US" dirty="0" smtClean="0"/>
              <a:t>WSMC = 18</a:t>
            </a:r>
          </a:p>
          <a:p>
            <a:pPr lvl="1"/>
            <a:r>
              <a:rPr lang="en-US" dirty="0" err="1" smtClean="0"/>
              <a:t>CoRR</a:t>
            </a:r>
            <a:r>
              <a:rPr lang="en-US" dirty="0" smtClean="0"/>
              <a:t> = 5</a:t>
            </a:r>
          </a:p>
          <a:p>
            <a:pPr lvl="1"/>
            <a:r>
              <a:rPr lang="en-US" dirty="0" smtClean="0"/>
              <a:t>FREED = 6</a:t>
            </a:r>
          </a:p>
          <a:p>
            <a:pPr lvl="1"/>
            <a:r>
              <a:rPr lang="en-US" dirty="0" smtClean="0"/>
              <a:t>SNMH = 17</a:t>
            </a:r>
          </a:p>
          <a:p>
            <a:r>
              <a:rPr lang="en-US" dirty="0" smtClean="0">
                <a:solidFill>
                  <a:srgbClr val="000000"/>
                </a:solidFill>
              </a:rPr>
              <a:t>Measuring readmissions and ED recidivism</a:t>
            </a:r>
          </a:p>
          <a:p>
            <a:pPr lvl="1"/>
            <a:r>
              <a:rPr lang="en-US" dirty="0" smtClean="0">
                <a:solidFill>
                  <a:srgbClr val="000000"/>
                </a:solidFill>
              </a:rPr>
              <a:t>None within 30 days post-discharge</a:t>
            </a:r>
            <a:endParaRPr lang="en-US" dirty="0">
              <a:solidFill>
                <a:srgbClr val="000000"/>
              </a:solidFill>
            </a:endParaRPr>
          </a:p>
          <a:p>
            <a:pPr marL="109728" indent="0">
              <a:buNone/>
            </a:pPr>
            <a:endParaRPr lang="en-US" sz="2000" i="1" dirty="0"/>
          </a:p>
        </p:txBody>
      </p:sp>
      <p:sp>
        <p:nvSpPr>
          <p:cNvPr id="3" name="Title 2"/>
          <p:cNvSpPr>
            <a:spLocks noGrp="1"/>
          </p:cNvSpPr>
          <p:nvPr>
            <p:ph type="title"/>
          </p:nvPr>
        </p:nvSpPr>
        <p:spPr/>
        <p:txBody>
          <a:bodyPr>
            <a:normAutofit fontScale="90000"/>
          </a:bodyPr>
          <a:lstStyle/>
          <a:p>
            <a:r>
              <a:rPr lang="en-US" b="1" dirty="0" smtClean="0"/>
              <a:t>Patient Navigation </a:t>
            </a:r>
            <a:br>
              <a:rPr lang="en-US" b="1" dirty="0" smtClean="0"/>
            </a:br>
            <a:r>
              <a:rPr lang="en-US" b="1" dirty="0" smtClean="0"/>
              <a:t>Preliminary Project Outcomes</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38</a:t>
            </a:fld>
            <a:endParaRPr lang="en-US"/>
          </a:p>
        </p:txBody>
      </p:sp>
    </p:spTree>
    <p:extLst>
      <p:ext uri="{BB962C8B-B14F-4D97-AF65-F5344CB8AC3E}">
        <p14:creationId xmlns:p14="http://schemas.microsoft.com/office/powerpoint/2010/main" val="10662693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0877"/>
            <a:ext cx="8229600" cy="4525963"/>
          </a:xfrm>
        </p:spPr>
        <p:txBody>
          <a:bodyPr>
            <a:normAutofit/>
          </a:bodyPr>
          <a:lstStyle/>
          <a:p>
            <a:pPr marL="0" indent="0" algn="ctr">
              <a:buNone/>
            </a:pPr>
            <a:endParaRPr lang="en-US" sz="6000" dirty="0" smtClean="0">
              <a:solidFill>
                <a:srgbClr val="000000"/>
              </a:solidFill>
            </a:endParaRPr>
          </a:p>
          <a:p>
            <a:pPr marL="0" indent="0" algn="ctr">
              <a:buNone/>
            </a:pPr>
            <a:r>
              <a:rPr lang="en-US" sz="6000" dirty="0" smtClean="0">
                <a:solidFill>
                  <a:srgbClr val="000000"/>
                </a:solidFill>
              </a:rPr>
              <a:t>Client Story </a:t>
            </a:r>
            <a:endParaRPr lang="en-US" sz="6000" dirty="0">
              <a:solidFill>
                <a:srgbClr val="000000"/>
              </a:solidFill>
            </a:endParaRPr>
          </a:p>
        </p:txBody>
      </p:sp>
      <p:sp>
        <p:nvSpPr>
          <p:cNvPr id="4" name="Slide Number Placeholder 3"/>
          <p:cNvSpPr>
            <a:spLocks noGrp="1"/>
          </p:cNvSpPr>
          <p:nvPr>
            <p:ph type="sldNum" sz="quarter" idx="12"/>
          </p:nvPr>
        </p:nvSpPr>
        <p:spPr/>
        <p:txBody>
          <a:bodyPr/>
          <a:lstStyle/>
          <a:p>
            <a:fld id="{A79D71DC-24FB-1D4D-A832-5540318B132C}" type="slidenum">
              <a:rPr lang="en-US" smtClean="0"/>
              <a:t>39</a:t>
            </a:fld>
            <a:endParaRPr lang="en-US"/>
          </a:p>
        </p:txBody>
      </p:sp>
    </p:spTree>
    <p:extLst>
      <p:ext uri="{BB962C8B-B14F-4D97-AF65-F5344CB8AC3E}">
        <p14:creationId xmlns:p14="http://schemas.microsoft.com/office/powerpoint/2010/main" val="529434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19200" y="1066800"/>
            <a:ext cx="7688851" cy="473334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919" y="4861560"/>
            <a:ext cx="1400133" cy="777240"/>
          </a:xfrm>
          <a:prstGeom prst="rect">
            <a:avLst/>
          </a:prstGeom>
        </p:spPr>
      </p:pic>
      <p:sp>
        <p:nvSpPr>
          <p:cNvPr id="2" name="Title 1"/>
          <p:cNvSpPr>
            <a:spLocks noGrp="1"/>
          </p:cNvSpPr>
          <p:nvPr>
            <p:ph type="title"/>
          </p:nvPr>
        </p:nvSpPr>
        <p:spPr>
          <a:xfrm>
            <a:off x="0" y="0"/>
            <a:ext cx="9144000" cy="646331"/>
          </a:xfrm>
        </p:spPr>
        <p:txBody>
          <a:bodyPr wrap="square">
            <a:spAutoFit/>
          </a:bodyPr>
          <a:lstStyle/>
          <a:p>
            <a:r>
              <a:rPr lang="en-US" sz="3600" b="1" dirty="0" smtClean="0"/>
              <a:t>Windows Closed </a:t>
            </a:r>
            <a:r>
              <a:rPr lang="en-US" sz="3600" b="1" dirty="0"/>
              <a:t>Captioning in Media Viewer</a:t>
            </a:r>
          </a:p>
        </p:txBody>
      </p:sp>
      <p:cxnSp>
        <p:nvCxnSpPr>
          <p:cNvPr id="10" name="Straight Connector 9"/>
          <p:cNvCxnSpPr/>
          <p:nvPr/>
        </p:nvCxnSpPr>
        <p:spPr>
          <a:xfrm flipH="1" flipV="1">
            <a:off x="1880306" y="3477387"/>
            <a:ext cx="5062992" cy="216141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5952698" y="1066800"/>
            <a:ext cx="2734102" cy="3505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a:xfrm>
            <a:off x="304800" y="4724400"/>
            <a:ext cx="5334000" cy="954107"/>
          </a:xfrm>
          <a:solidFill>
            <a:schemeClr val="bg1">
              <a:lumMod val="85000"/>
            </a:schemeClr>
          </a:solidFill>
          <a:ln w="57150">
            <a:solidFill>
              <a:schemeClr val="tx1"/>
            </a:solidFill>
          </a:ln>
        </p:spPr>
        <p:txBody>
          <a:bodyPr wrap="square">
            <a:spAutoFit/>
          </a:bodyPr>
          <a:lstStyle/>
          <a:p>
            <a:pPr marL="0" indent="0">
              <a:buNone/>
            </a:pPr>
            <a:r>
              <a:rPr lang="en-US" dirty="0" smtClean="0"/>
              <a:t>On the bottom right corner of your screen, click </a:t>
            </a:r>
            <a:r>
              <a:rPr lang="en-US" b="1" dirty="0" smtClean="0"/>
              <a:t>Show/Hide Header</a:t>
            </a:r>
            <a:r>
              <a:rPr lang="en-US" dirty="0" smtClean="0"/>
              <a:t>.</a:t>
            </a:r>
          </a:p>
        </p:txBody>
      </p:sp>
      <p:sp>
        <p:nvSpPr>
          <p:cNvPr id="16" name="Rectangle 15"/>
          <p:cNvSpPr/>
          <p:nvPr/>
        </p:nvSpPr>
        <p:spPr>
          <a:xfrm>
            <a:off x="6781800" y="4695423"/>
            <a:ext cx="2100493" cy="9830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0306" y="941231"/>
            <a:ext cx="4035902" cy="2536156"/>
          </a:xfrm>
          <a:prstGeom prst="rect">
            <a:avLst/>
          </a:prstGeom>
          <a:ln w="57150">
            <a:solidFill>
              <a:schemeClr val="tx1"/>
            </a:solidFill>
          </a:ln>
        </p:spPr>
      </p:pic>
      <p:sp>
        <p:nvSpPr>
          <p:cNvPr id="7" name="Oval 6"/>
          <p:cNvSpPr/>
          <p:nvPr/>
        </p:nvSpPr>
        <p:spPr>
          <a:xfrm>
            <a:off x="3895037" y="3048000"/>
            <a:ext cx="1257300" cy="66817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67580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3960"/>
            <a:ext cx="8229600" cy="5497515"/>
          </a:xfrm>
        </p:spPr>
        <p:txBody>
          <a:bodyPr>
            <a:normAutofit fontScale="62500" lnSpcReduction="20000"/>
          </a:bodyPr>
          <a:lstStyle/>
          <a:p>
            <a:endParaRPr lang="en-US" dirty="0" smtClean="0"/>
          </a:p>
          <a:p>
            <a:pPr>
              <a:lnSpc>
                <a:spcPct val="110000"/>
              </a:lnSpc>
            </a:pPr>
            <a:r>
              <a:rPr lang="en-US" sz="4500" dirty="0" smtClean="0"/>
              <a:t>Average </a:t>
            </a:r>
            <a:r>
              <a:rPr lang="en-US" sz="4500" dirty="0"/>
              <a:t>community with 50,000 beneficiaries, Medicare could save $4 million annually on hospital readmission costs for every $1 million spent on community-based </a:t>
            </a:r>
            <a:r>
              <a:rPr lang="en-US" sz="4500" dirty="0" smtClean="0"/>
              <a:t>interventions*</a:t>
            </a:r>
          </a:p>
          <a:p>
            <a:pPr lvl="1">
              <a:lnSpc>
                <a:spcPct val="110000"/>
              </a:lnSpc>
            </a:pPr>
            <a:r>
              <a:rPr lang="en-US" sz="4500" dirty="0" smtClean="0"/>
              <a:t>Medicare ROI = 300%; (Gains </a:t>
            </a:r>
            <a:r>
              <a:rPr lang="en-US" sz="4500" dirty="0"/>
              <a:t>– Cost)/</a:t>
            </a:r>
            <a:r>
              <a:rPr lang="en-US" sz="4500" dirty="0" smtClean="0"/>
              <a:t>Cost</a:t>
            </a:r>
          </a:p>
          <a:p>
            <a:pPr marL="109728" indent="0">
              <a:buNone/>
            </a:pPr>
            <a:endParaRPr lang="en-US" sz="4500" dirty="0" smtClean="0">
              <a:solidFill>
                <a:srgbClr val="000000"/>
              </a:solidFill>
            </a:endParaRPr>
          </a:p>
          <a:p>
            <a:r>
              <a:rPr lang="en-US" sz="4500" dirty="0">
                <a:solidFill>
                  <a:srgbClr val="000000"/>
                </a:solidFill>
              </a:rPr>
              <a:t>Penalties: Maximum 0.62%** of regular Medicare reimbursement rate </a:t>
            </a:r>
          </a:p>
          <a:p>
            <a:pPr marL="0" indent="0">
              <a:buNone/>
            </a:pPr>
            <a:endParaRPr lang="en-US" dirty="0" smtClean="0">
              <a:solidFill>
                <a:srgbClr val="000000"/>
              </a:solidFill>
            </a:endParaRPr>
          </a:p>
          <a:p>
            <a:pPr marL="109728" indent="0">
              <a:buNone/>
            </a:pPr>
            <a:r>
              <a:rPr lang="en-US" dirty="0">
                <a:solidFill>
                  <a:srgbClr val="000000"/>
                </a:solidFill>
              </a:rPr>
              <a:t/>
            </a:r>
            <a:br>
              <a:rPr lang="en-US" dirty="0">
                <a:solidFill>
                  <a:srgbClr val="000000"/>
                </a:solidFill>
              </a:rPr>
            </a:br>
            <a:r>
              <a:rPr lang="en-US" dirty="0" smtClean="0">
                <a:solidFill>
                  <a:srgbClr val="000000"/>
                </a:solidFill>
              </a:rPr>
              <a:t>*</a:t>
            </a:r>
            <a:r>
              <a:rPr lang="en-US" sz="2600" dirty="0" smtClean="0">
                <a:solidFill>
                  <a:srgbClr val="000000"/>
                </a:solidFill>
                <a:hlinkClick r:id="rId2"/>
              </a:rPr>
              <a:t>www.californiahealthline.org</a:t>
            </a:r>
            <a:r>
              <a:rPr lang="en-US" sz="2600" dirty="0">
                <a:solidFill>
                  <a:srgbClr val="000000"/>
                </a:solidFill>
                <a:hlinkClick r:id="rId2"/>
              </a:rPr>
              <a:t>/articles/2013/1/23/communitybased-care-reduces</a:t>
            </a:r>
            <a:r>
              <a:rPr lang="en-US" sz="2600" dirty="0" smtClean="0">
                <a:solidFill>
                  <a:srgbClr val="000000"/>
                </a:solidFill>
                <a:hlinkClick r:id="rId2"/>
              </a:rPr>
              <a:t>-</a:t>
            </a:r>
          </a:p>
          <a:p>
            <a:pPr marL="109728" indent="0">
              <a:buNone/>
            </a:pPr>
            <a:r>
              <a:rPr lang="en-US" sz="2600" dirty="0" smtClean="0">
                <a:solidFill>
                  <a:srgbClr val="000000"/>
                </a:solidFill>
                <a:hlinkClick r:id="rId2"/>
              </a:rPr>
              <a:t>readmissions</a:t>
            </a:r>
            <a:r>
              <a:rPr lang="en-US" sz="2600" dirty="0">
                <a:solidFill>
                  <a:srgbClr val="000000"/>
                </a:solidFill>
                <a:hlinkClick r:id="rId2"/>
              </a:rPr>
              <a:t>-cuts-costs-study-finds.aspx#ixzz2JOKPaVhj</a:t>
            </a:r>
            <a:r>
              <a:rPr lang="en-US" sz="2600" dirty="0">
                <a:solidFill>
                  <a:srgbClr val="000000"/>
                </a:solidFill>
              </a:rPr>
              <a:t/>
            </a:r>
            <a:br>
              <a:rPr lang="en-US" sz="2600" dirty="0">
                <a:solidFill>
                  <a:srgbClr val="000000"/>
                </a:solidFill>
              </a:rPr>
            </a:br>
            <a:endParaRPr lang="en-US" sz="2600" dirty="0" smtClean="0">
              <a:solidFill>
                <a:srgbClr val="000000"/>
              </a:solidFill>
            </a:endParaRPr>
          </a:p>
          <a:p>
            <a:pPr marL="109728" indent="0">
              <a:buNone/>
            </a:pPr>
            <a:r>
              <a:rPr lang="en-US" sz="2600" dirty="0" smtClean="0">
                <a:solidFill>
                  <a:srgbClr val="000000"/>
                </a:solidFill>
              </a:rPr>
              <a:t>*</a:t>
            </a:r>
            <a:r>
              <a:rPr lang="en-US" sz="2600" dirty="0">
                <a:solidFill>
                  <a:srgbClr val="000000"/>
                </a:solidFill>
              </a:rPr>
              <a:t>* http://</a:t>
            </a:r>
            <a:r>
              <a:rPr lang="en-US" sz="2600" dirty="0" err="1">
                <a:solidFill>
                  <a:srgbClr val="000000"/>
                </a:solidFill>
              </a:rPr>
              <a:t>www.kaiserhealthnews.org</a:t>
            </a:r>
            <a:r>
              <a:rPr lang="en-US" sz="2600" dirty="0">
                <a:solidFill>
                  <a:srgbClr val="000000"/>
                </a:solidFill>
              </a:rPr>
              <a:t>/Stories/2012/October/03/</a:t>
            </a:r>
            <a:r>
              <a:rPr lang="en-US" sz="2600" dirty="0" err="1">
                <a:solidFill>
                  <a:srgbClr val="000000"/>
                </a:solidFill>
              </a:rPr>
              <a:t>medicare</a:t>
            </a:r>
            <a:r>
              <a:rPr lang="en-US" sz="2600" dirty="0">
                <a:solidFill>
                  <a:srgbClr val="000000"/>
                </a:solidFill>
              </a:rPr>
              <a:t>-revises-hospitals-readmissions-</a:t>
            </a:r>
            <a:r>
              <a:rPr lang="en-US" sz="2600" dirty="0" err="1">
                <a:solidFill>
                  <a:srgbClr val="000000"/>
                </a:solidFill>
              </a:rPr>
              <a:t>penalties.aspx</a:t>
            </a:r>
            <a:endParaRPr lang="en-US" sz="2600" dirty="0">
              <a:solidFill>
                <a:srgbClr val="000000"/>
              </a:solidFill>
            </a:endParaRPr>
          </a:p>
          <a:p>
            <a:pPr marL="109728" indent="0">
              <a:buNone/>
            </a:pPr>
            <a:endParaRPr lang="en-US" dirty="0"/>
          </a:p>
          <a:p>
            <a:endParaRPr lang="en-US" dirty="0"/>
          </a:p>
        </p:txBody>
      </p:sp>
      <p:sp>
        <p:nvSpPr>
          <p:cNvPr id="3" name="Title 2"/>
          <p:cNvSpPr>
            <a:spLocks noGrp="1"/>
          </p:cNvSpPr>
          <p:nvPr>
            <p:ph type="title"/>
          </p:nvPr>
        </p:nvSpPr>
        <p:spPr/>
        <p:txBody>
          <a:bodyPr/>
          <a:lstStyle/>
          <a:p>
            <a:pPr algn="ctr"/>
            <a:r>
              <a:rPr lang="en-US" b="1" dirty="0" smtClean="0"/>
              <a:t>Potential Return on Investment </a:t>
            </a:r>
            <a:r>
              <a:rPr lang="en-US" dirty="0" smtClean="0"/>
              <a:t>	</a:t>
            </a: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40</a:t>
            </a:fld>
            <a:endParaRPr lang="en-US"/>
          </a:p>
        </p:txBody>
      </p:sp>
    </p:spTree>
    <p:extLst>
      <p:ext uri="{BB962C8B-B14F-4D97-AF65-F5344CB8AC3E}">
        <p14:creationId xmlns:p14="http://schemas.microsoft.com/office/powerpoint/2010/main" val="4188568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3481"/>
            <a:ext cx="8229600" cy="5460796"/>
          </a:xfrm>
        </p:spPr>
        <p:txBody>
          <a:bodyPr>
            <a:normAutofit lnSpcReduction="10000"/>
          </a:bodyPr>
          <a:lstStyle/>
          <a:p>
            <a:pPr marL="109728" indent="0">
              <a:buNone/>
            </a:pPr>
            <a:endParaRPr lang="en-US" dirty="0" smtClean="0"/>
          </a:p>
          <a:p>
            <a:r>
              <a:rPr lang="en-US" dirty="0" smtClean="0"/>
              <a:t>Would CTI provide a cost savings for individuals other than those on Medicare who have the 4 diagnoses that are associated with high readmission rates?</a:t>
            </a:r>
            <a:endParaRPr lang="en-US" dirty="0" smtClean="0">
              <a:solidFill>
                <a:srgbClr val="FF0000"/>
              </a:solidFill>
            </a:endParaRPr>
          </a:p>
          <a:p>
            <a:r>
              <a:rPr lang="en-US" dirty="0" smtClean="0"/>
              <a:t>Readmissions from ED visits?</a:t>
            </a:r>
          </a:p>
          <a:p>
            <a:r>
              <a:rPr lang="en-US" dirty="0" smtClean="0"/>
              <a:t>Managed Care and </a:t>
            </a:r>
            <a:r>
              <a:rPr lang="en-US" dirty="0" err="1" smtClean="0"/>
              <a:t>MediCal</a:t>
            </a:r>
            <a:r>
              <a:rPr lang="en-US" dirty="0" smtClean="0"/>
              <a:t> patients? </a:t>
            </a:r>
          </a:p>
          <a:p>
            <a:r>
              <a:rPr lang="en-US" dirty="0" smtClean="0"/>
              <a:t>Savings from long term increase in capacity and efficiency of community-based LTSS? </a:t>
            </a:r>
          </a:p>
          <a:p>
            <a:r>
              <a:rPr lang="en-US" dirty="0" smtClean="0"/>
              <a:t>Other consumer outcomes from increased LTSS in the community?</a:t>
            </a:r>
          </a:p>
          <a:p>
            <a:endParaRPr lang="en-US" dirty="0"/>
          </a:p>
        </p:txBody>
      </p:sp>
      <p:sp>
        <p:nvSpPr>
          <p:cNvPr id="3" name="Title 2"/>
          <p:cNvSpPr>
            <a:spLocks noGrp="1"/>
          </p:cNvSpPr>
          <p:nvPr>
            <p:ph type="title"/>
          </p:nvPr>
        </p:nvSpPr>
        <p:spPr>
          <a:xfrm>
            <a:off x="457200" y="117679"/>
            <a:ext cx="8229600" cy="1143000"/>
          </a:xfrm>
        </p:spPr>
        <p:txBody>
          <a:bodyPr>
            <a:normAutofit/>
          </a:bodyPr>
          <a:lstStyle/>
          <a:p>
            <a:r>
              <a:rPr lang="en-US" b="1" dirty="0" smtClean="0"/>
              <a:t>Cost Savings?</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41</a:t>
            </a:fld>
            <a:endParaRPr lang="en-US"/>
          </a:p>
        </p:txBody>
      </p:sp>
    </p:spTree>
    <p:extLst>
      <p:ext uri="{BB962C8B-B14F-4D97-AF65-F5344CB8AC3E}">
        <p14:creationId xmlns:p14="http://schemas.microsoft.com/office/powerpoint/2010/main" val="15369139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9100"/>
            <a:ext cx="8229600" cy="4708525"/>
          </a:xfrm>
        </p:spPr>
        <p:txBody>
          <a:bodyPr>
            <a:normAutofit/>
          </a:bodyPr>
          <a:lstStyle/>
          <a:p>
            <a:r>
              <a:rPr lang="en-US" sz="3100" dirty="0" smtClean="0"/>
              <a:t>Baseline hospital readmission and ED visit rates</a:t>
            </a:r>
          </a:p>
          <a:p>
            <a:r>
              <a:rPr lang="en-US" sz="3100" dirty="0" smtClean="0"/>
              <a:t>HIPPA Compliant Agreement for sharing hospital readmission and ED visits data</a:t>
            </a:r>
            <a:endParaRPr lang="en-US" sz="3100" dirty="0"/>
          </a:p>
          <a:p>
            <a:pPr lvl="1"/>
            <a:r>
              <a:rPr lang="en-US" dirty="0" smtClean="0"/>
              <a:t>Data tracking capacity including:</a:t>
            </a:r>
          </a:p>
          <a:p>
            <a:pPr lvl="2"/>
            <a:r>
              <a:rPr lang="en-US" dirty="0" smtClean="0"/>
              <a:t>Name</a:t>
            </a:r>
            <a:endParaRPr lang="en-US" dirty="0"/>
          </a:p>
          <a:p>
            <a:pPr lvl="2"/>
            <a:r>
              <a:rPr lang="en-US" dirty="0" smtClean="0"/>
              <a:t>Date(s) for hospital readmission and ED visits</a:t>
            </a:r>
            <a:endParaRPr lang="en-US" dirty="0"/>
          </a:p>
          <a:p>
            <a:pPr lvl="2"/>
            <a:r>
              <a:rPr lang="en-US" dirty="0"/>
              <a:t>Diagnosis for </a:t>
            </a:r>
            <a:r>
              <a:rPr lang="en-US" dirty="0" smtClean="0"/>
              <a:t>hospital readmission and ED visits</a:t>
            </a:r>
          </a:p>
          <a:p>
            <a:r>
              <a:rPr lang="en-US" dirty="0" smtClean="0"/>
              <a:t>Consumer satisfaction w/ increased LTSS</a:t>
            </a:r>
          </a:p>
          <a:p>
            <a:r>
              <a:rPr lang="en-US" dirty="0" smtClean="0"/>
              <a:t>Additional consumer identified LTSS needs</a:t>
            </a:r>
          </a:p>
          <a:p>
            <a:pPr lvl="1"/>
            <a:endParaRPr lang="en-US" sz="2700" dirty="0"/>
          </a:p>
        </p:txBody>
      </p:sp>
      <p:sp>
        <p:nvSpPr>
          <p:cNvPr id="3" name="Title 2"/>
          <p:cNvSpPr>
            <a:spLocks noGrp="1"/>
          </p:cNvSpPr>
          <p:nvPr>
            <p:ph type="title"/>
          </p:nvPr>
        </p:nvSpPr>
        <p:spPr/>
        <p:txBody>
          <a:bodyPr/>
          <a:lstStyle/>
          <a:p>
            <a:r>
              <a:rPr lang="en-US" b="1" dirty="0" smtClean="0"/>
              <a:t>Data Needed </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42</a:t>
            </a:fld>
            <a:endParaRPr lang="en-US"/>
          </a:p>
        </p:txBody>
      </p:sp>
    </p:spTree>
    <p:extLst>
      <p:ext uri="{BB962C8B-B14F-4D97-AF65-F5344CB8AC3E}">
        <p14:creationId xmlns:p14="http://schemas.microsoft.com/office/powerpoint/2010/main" val="3222977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Trained CTI Coach</a:t>
            </a:r>
          </a:p>
          <a:p>
            <a:r>
              <a:rPr lang="en-US" dirty="0" smtClean="0"/>
              <a:t>Use of improved referral process</a:t>
            </a:r>
          </a:p>
          <a:p>
            <a:r>
              <a:rPr lang="en-US" dirty="0" smtClean="0"/>
              <a:t>Rural Expansion of </a:t>
            </a:r>
            <a:r>
              <a:rPr lang="en-US" dirty="0" err="1" smtClean="0"/>
              <a:t>MediCal</a:t>
            </a:r>
            <a:r>
              <a:rPr lang="en-US" dirty="0" smtClean="0"/>
              <a:t> Managed Care</a:t>
            </a:r>
          </a:p>
          <a:p>
            <a:pPr lvl="1"/>
            <a:r>
              <a:rPr lang="en-US" dirty="0"/>
              <a:t>Move to managed LTSS </a:t>
            </a:r>
          </a:p>
          <a:p>
            <a:r>
              <a:rPr lang="en-US" dirty="0" smtClean="0"/>
              <a:t>Nevada County Health Coalition Collaboration</a:t>
            </a:r>
          </a:p>
          <a:p>
            <a:r>
              <a:rPr lang="en-US" dirty="0" smtClean="0"/>
              <a:t>Continued collaboration </a:t>
            </a:r>
            <a:r>
              <a:rPr lang="en-US" dirty="0"/>
              <a:t>between </a:t>
            </a:r>
            <a:r>
              <a:rPr lang="en-US" dirty="0" smtClean="0"/>
              <a:t>FREED, SNMH, and </a:t>
            </a:r>
            <a:r>
              <a:rPr lang="en-US" dirty="0" err="1" smtClean="0"/>
              <a:t>CoRR</a:t>
            </a:r>
            <a:endParaRPr lang="en-US" dirty="0" smtClean="0"/>
          </a:p>
          <a:p>
            <a:r>
              <a:rPr lang="en-US" dirty="0" smtClean="0"/>
              <a:t>Outcomes for Patient Navigation</a:t>
            </a:r>
          </a:p>
          <a:p>
            <a:pPr lvl="1"/>
            <a:r>
              <a:rPr lang="en-US" dirty="0" smtClean="0"/>
              <a:t>Might eclipse CTI as possible best practice</a:t>
            </a:r>
          </a:p>
          <a:p>
            <a:r>
              <a:rPr lang="en-US" dirty="0" smtClean="0"/>
              <a:t>Identification of on-going funding </a:t>
            </a:r>
            <a:endParaRPr lang="en-US" dirty="0"/>
          </a:p>
          <a:p>
            <a:endParaRPr lang="en-US" dirty="0"/>
          </a:p>
        </p:txBody>
      </p:sp>
      <p:sp>
        <p:nvSpPr>
          <p:cNvPr id="3" name="Title 2"/>
          <p:cNvSpPr>
            <a:spLocks noGrp="1"/>
          </p:cNvSpPr>
          <p:nvPr>
            <p:ph type="title"/>
          </p:nvPr>
        </p:nvSpPr>
        <p:spPr/>
        <p:txBody>
          <a:bodyPr/>
          <a:lstStyle/>
          <a:p>
            <a:r>
              <a:rPr lang="en-US" b="1" dirty="0" smtClean="0"/>
              <a:t>Looking Ahead </a:t>
            </a:r>
            <a:endParaRPr lang="en-US" b="1" dirty="0"/>
          </a:p>
        </p:txBody>
      </p:sp>
      <p:sp>
        <p:nvSpPr>
          <p:cNvPr id="4" name="Slide Number Placeholder 3"/>
          <p:cNvSpPr>
            <a:spLocks noGrp="1"/>
          </p:cNvSpPr>
          <p:nvPr>
            <p:ph type="sldNum" sz="quarter" idx="12"/>
          </p:nvPr>
        </p:nvSpPr>
        <p:spPr/>
        <p:txBody>
          <a:bodyPr/>
          <a:lstStyle/>
          <a:p>
            <a:fld id="{A79D71DC-24FB-1D4D-A832-5540318B132C}" type="slidenum">
              <a:rPr lang="en-US" smtClean="0"/>
              <a:t>43</a:t>
            </a:fld>
            <a:endParaRPr lang="en-US"/>
          </a:p>
        </p:txBody>
      </p:sp>
    </p:spTree>
    <p:extLst>
      <p:ext uri="{BB962C8B-B14F-4D97-AF65-F5344CB8AC3E}">
        <p14:creationId xmlns:p14="http://schemas.microsoft.com/office/powerpoint/2010/main" val="32480976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284"/>
            <a:ext cx="8229600" cy="5803880"/>
          </a:xfrm>
        </p:spPr>
        <p:txBody>
          <a:bodyPr>
            <a:normAutofit/>
          </a:bodyPr>
          <a:lstStyle/>
          <a:p>
            <a:pPr marL="0" indent="0" algn="ctr">
              <a:buNone/>
            </a:pPr>
            <a:r>
              <a:rPr lang="en-US" sz="4400" b="1" dirty="0" smtClean="0"/>
              <a:t>Questions?</a:t>
            </a:r>
          </a:p>
          <a:p>
            <a:pPr marL="0" indent="0">
              <a:buNone/>
            </a:pPr>
            <a:endParaRPr lang="en-US" sz="4000" dirty="0" smtClean="0"/>
          </a:p>
          <a:p>
            <a:pPr marL="0" indent="0">
              <a:buNone/>
            </a:pPr>
            <a:r>
              <a:rPr lang="en-US" sz="4000" dirty="0" smtClean="0"/>
              <a:t>Please </a:t>
            </a:r>
            <a:r>
              <a:rPr lang="en-US" sz="4000" dirty="0"/>
              <a:t>take this opportunity to type your questions in to the CHAT box while we bring up a few of the questions that have been asked so far.</a:t>
            </a:r>
          </a:p>
          <a:p>
            <a:pPr marL="0" indent="0" algn="ctr">
              <a:buNone/>
            </a:pPr>
            <a:endParaRPr lang="en-US" sz="6000" dirty="0"/>
          </a:p>
          <a:p>
            <a:pPr marL="0" indent="0">
              <a:buNone/>
            </a:pPr>
            <a:endParaRPr lang="en-US" sz="6000" dirty="0"/>
          </a:p>
        </p:txBody>
      </p:sp>
    </p:spTree>
    <p:extLst>
      <p:ext uri="{BB962C8B-B14F-4D97-AF65-F5344CB8AC3E}">
        <p14:creationId xmlns:p14="http://schemas.microsoft.com/office/powerpoint/2010/main" val="3795630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Nevada County</a:t>
            </a:r>
            <a:endParaRPr lang="en-US" b="1" dirty="0"/>
          </a:p>
        </p:txBody>
      </p:sp>
      <p:sp>
        <p:nvSpPr>
          <p:cNvPr id="3" name="Content Placeholder 2"/>
          <p:cNvSpPr>
            <a:spLocks noGrp="1"/>
          </p:cNvSpPr>
          <p:nvPr>
            <p:ph idx="1"/>
          </p:nvPr>
        </p:nvSpPr>
        <p:spPr/>
        <p:txBody>
          <a:bodyPr/>
          <a:lstStyle/>
          <a:p>
            <a:r>
              <a:rPr lang="en-US" dirty="0" smtClean="0"/>
              <a:t>Mandatory Medicaid managed care since 2013</a:t>
            </a:r>
          </a:p>
          <a:p>
            <a:r>
              <a:rPr lang="en-US" dirty="0" smtClean="0"/>
              <a:t>Choice of two manage care organizations (MCOs)</a:t>
            </a:r>
          </a:p>
          <a:p>
            <a:r>
              <a:rPr lang="en-US" dirty="0" smtClean="0"/>
              <a:t>Not currently a managed long-term services and support county (MLTSS)	</a:t>
            </a:r>
          </a:p>
          <a:p>
            <a:r>
              <a:rPr lang="en-US" dirty="0" smtClean="0"/>
              <a:t>CA has instituted MLTSS in 7 of the state’s most populated counties</a:t>
            </a:r>
            <a:endParaRPr lang="en-US" dirty="0"/>
          </a:p>
        </p:txBody>
      </p:sp>
    </p:spTree>
    <p:extLst>
      <p:ext uri="{BB962C8B-B14F-4D97-AF65-F5344CB8AC3E}">
        <p14:creationId xmlns:p14="http://schemas.microsoft.com/office/powerpoint/2010/main" val="31595055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Proposed Medicaid </a:t>
            </a:r>
            <a:br>
              <a:rPr lang="en-US" b="1" dirty="0" smtClean="0"/>
            </a:br>
            <a:r>
              <a:rPr lang="en-US" b="1" dirty="0" smtClean="0"/>
              <a:t>Managed Care Rule</a:t>
            </a:r>
            <a:endParaRPr lang="en-US" b="1" dirty="0"/>
          </a:p>
        </p:txBody>
      </p:sp>
      <p:sp>
        <p:nvSpPr>
          <p:cNvPr id="3" name="Content Placeholder 2"/>
          <p:cNvSpPr>
            <a:spLocks noGrp="1"/>
          </p:cNvSpPr>
          <p:nvPr>
            <p:ph idx="1"/>
          </p:nvPr>
        </p:nvSpPr>
        <p:spPr/>
        <p:txBody>
          <a:bodyPr/>
          <a:lstStyle/>
          <a:p>
            <a:r>
              <a:rPr lang="en-US" dirty="0" smtClean="0"/>
              <a:t>On July 1, CMS proposed its first major revision of Medicaid managed care since 2002</a:t>
            </a:r>
          </a:p>
          <a:p>
            <a:r>
              <a:rPr lang="en-US" dirty="0" smtClean="0"/>
              <a:t>Medicaid has grown, MCO delivery of Medicaid has substantially grown, and there is now significant MLTSS across the country</a:t>
            </a:r>
          </a:p>
          <a:p>
            <a:r>
              <a:rPr lang="en-US" dirty="0" smtClean="0"/>
              <a:t>The proposed rule attempts to regulate this new landscape</a:t>
            </a:r>
          </a:p>
          <a:p>
            <a:r>
              <a:rPr lang="en-US" dirty="0" smtClean="0"/>
              <a:t>Not final – 60 day comment period closed</a:t>
            </a:r>
            <a:endParaRPr lang="en-US" dirty="0"/>
          </a:p>
        </p:txBody>
      </p:sp>
    </p:spTree>
    <p:extLst>
      <p:ext uri="{BB962C8B-B14F-4D97-AF65-F5344CB8AC3E}">
        <p14:creationId xmlns:p14="http://schemas.microsoft.com/office/powerpoint/2010/main" val="317437634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 MLTSS Principles</a:t>
            </a:r>
            <a:endParaRPr lang="en-US" b="1" dirty="0"/>
          </a:p>
        </p:txBody>
      </p:sp>
      <p:sp>
        <p:nvSpPr>
          <p:cNvPr id="3" name="Content Placeholder 2"/>
          <p:cNvSpPr>
            <a:spLocks noGrp="1"/>
          </p:cNvSpPr>
          <p:nvPr>
            <p:ph idx="1"/>
          </p:nvPr>
        </p:nvSpPr>
        <p:spPr/>
        <p:txBody>
          <a:bodyPr/>
          <a:lstStyle/>
          <a:p>
            <a:r>
              <a:rPr lang="en-US" dirty="0" smtClean="0"/>
              <a:t>The proposed rule incorporates existing 2013 Guidance from CMS that set out 10 MLTSS “Principles,” including the enhanced provision of home and community-based services in accordance with the Supreme Court’s </a:t>
            </a:r>
            <a:r>
              <a:rPr lang="en-US" i="1" dirty="0" smtClean="0"/>
              <a:t>Olmstead</a:t>
            </a:r>
            <a:r>
              <a:rPr lang="en-US" dirty="0" smtClean="0"/>
              <a:t> decision</a:t>
            </a:r>
            <a:r>
              <a:rPr lang="en-US" i="1" dirty="0" smtClean="0"/>
              <a:t>,</a:t>
            </a:r>
            <a:r>
              <a:rPr lang="en-US" dirty="0" smtClean="0"/>
              <a:t> and person-centered needs assessment and service planning</a:t>
            </a:r>
          </a:p>
          <a:p>
            <a:r>
              <a:rPr lang="en-US" dirty="0" smtClean="0"/>
              <a:t>1st time definition of MLTSS – quite broad</a:t>
            </a:r>
          </a:p>
          <a:p>
            <a:endParaRPr lang="en-US" dirty="0"/>
          </a:p>
        </p:txBody>
      </p:sp>
    </p:spTree>
    <p:extLst>
      <p:ext uri="{BB962C8B-B14F-4D97-AF65-F5344CB8AC3E}">
        <p14:creationId xmlns:p14="http://schemas.microsoft.com/office/powerpoint/2010/main" val="39647003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 Care Coordination</a:t>
            </a:r>
            <a:endParaRPr lang="en-US" b="1" dirty="0"/>
          </a:p>
        </p:txBody>
      </p:sp>
      <p:sp>
        <p:nvSpPr>
          <p:cNvPr id="3" name="Content Placeholder 2"/>
          <p:cNvSpPr>
            <a:spLocks noGrp="1"/>
          </p:cNvSpPr>
          <p:nvPr>
            <p:ph idx="1"/>
          </p:nvPr>
        </p:nvSpPr>
        <p:spPr/>
        <p:txBody>
          <a:bodyPr/>
          <a:lstStyle/>
          <a:p>
            <a:pPr marL="0" indent="0">
              <a:buNone/>
            </a:pPr>
            <a:r>
              <a:rPr lang="en-US" dirty="0" smtClean="0"/>
              <a:t>§ 438.208(b)(2) expands MCO coordination obligations by requiring:</a:t>
            </a:r>
          </a:p>
          <a:p>
            <a:r>
              <a:rPr lang="en-US" dirty="0" smtClean="0"/>
              <a:t>Coordination between care settings and with services provided </a:t>
            </a:r>
            <a:r>
              <a:rPr lang="en-US" i="1" dirty="0" smtClean="0"/>
              <a:t>outside</a:t>
            </a:r>
            <a:r>
              <a:rPr lang="en-US" dirty="0" smtClean="0"/>
              <a:t> of the MCO, including fee-for-service Medicaid benefits such as LTSS</a:t>
            </a:r>
          </a:p>
          <a:p>
            <a:r>
              <a:rPr lang="en-US" dirty="0" smtClean="0"/>
              <a:t>Potentially may set an additional standard to require community or social support services</a:t>
            </a:r>
          </a:p>
        </p:txBody>
      </p:sp>
    </p:spTree>
    <p:extLst>
      <p:ext uri="{BB962C8B-B14F-4D97-AF65-F5344CB8AC3E}">
        <p14:creationId xmlns:p14="http://schemas.microsoft.com/office/powerpoint/2010/main" val="7992013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 Network Adequacy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For the first time, the rule requires states to develop standards on the adequacy of Medicaid MCO provider networks, including LTSS providers when part of the MCO network (</a:t>
            </a:r>
            <a:r>
              <a:rPr lang="en-US" dirty="0"/>
              <a:t>§ 438.68 (2</a:t>
            </a:r>
            <a:r>
              <a:rPr lang="en-US" dirty="0" smtClean="0"/>
              <a:t>))</a:t>
            </a:r>
          </a:p>
          <a:p>
            <a:r>
              <a:rPr lang="en-US" dirty="0" smtClean="0"/>
              <a:t>Currently time and distance standards when consumers travel to the LTSS provider, and other kinds of standards when LTSS providers travel to the consumer</a:t>
            </a:r>
          </a:p>
          <a:p>
            <a:r>
              <a:rPr lang="en-US" dirty="0" smtClean="0"/>
              <a:t>It is unclear how ADRC services would be categorized, or when they would be “sufficient”</a:t>
            </a:r>
          </a:p>
          <a:p>
            <a:r>
              <a:rPr lang="en-US" dirty="0" smtClean="0"/>
              <a:t>LTSS subcontractors – accountability and data</a:t>
            </a:r>
            <a:endParaRPr lang="en-US" dirty="0"/>
          </a:p>
        </p:txBody>
      </p:sp>
    </p:spTree>
    <p:extLst>
      <p:ext uri="{BB962C8B-B14F-4D97-AF65-F5344CB8AC3E}">
        <p14:creationId xmlns:p14="http://schemas.microsoft.com/office/powerpoint/2010/main" val="29911976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25296" y="1057086"/>
            <a:ext cx="7690104" cy="4734114"/>
          </a:xfrm>
          <a:prstGeom prst="rect">
            <a:avLst/>
          </a:prstGeom>
        </p:spPr>
      </p:pic>
      <p:sp>
        <p:nvSpPr>
          <p:cNvPr id="2" name="Title 1"/>
          <p:cNvSpPr>
            <a:spLocks noGrp="1"/>
          </p:cNvSpPr>
          <p:nvPr>
            <p:ph type="title"/>
          </p:nvPr>
        </p:nvSpPr>
        <p:spPr>
          <a:xfrm>
            <a:off x="0" y="259377"/>
            <a:ext cx="9144000" cy="646331"/>
          </a:xfrm>
        </p:spPr>
        <p:txBody>
          <a:bodyPr wrap="square">
            <a:spAutoFit/>
          </a:bodyPr>
          <a:lstStyle/>
          <a:p>
            <a:r>
              <a:rPr lang="en-US" sz="3600" b="1" dirty="0" smtClean="0"/>
              <a:t>Windows Closed </a:t>
            </a:r>
            <a:r>
              <a:rPr lang="en-US" sz="3600" b="1" dirty="0"/>
              <a:t>Captioning in Media Viewer</a:t>
            </a:r>
          </a:p>
        </p:txBody>
      </p:sp>
      <p:sp>
        <p:nvSpPr>
          <p:cNvPr id="4" name="Content Placeholder 4"/>
          <p:cNvSpPr>
            <a:spLocks noGrp="1"/>
          </p:cNvSpPr>
          <p:nvPr>
            <p:ph sz="half" idx="2"/>
          </p:nvPr>
        </p:nvSpPr>
        <p:spPr>
          <a:xfrm>
            <a:off x="304800" y="2133600"/>
            <a:ext cx="3505200" cy="2825389"/>
          </a:xfrm>
          <a:solidFill>
            <a:schemeClr val="bg1">
              <a:lumMod val="85000"/>
            </a:schemeClr>
          </a:solidFill>
          <a:ln w="57150">
            <a:solidFill>
              <a:schemeClr val="tx1"/>
            </a:solidFill>
          </a:ln>
        </p:spPr>
        <p:txBody>
          <a:bodyPr wrap="square">
            <a:spAutoFit/>
          </a:bodyPr>
          <a:lstStyle/>
          <a:p>
            <a:pPr marL="0" indent="0">
              <a:buNone/>
            </a:pPr>
            <a:r>
              <a:rPr lang="en-US" sz="2400" dirty="0" smtClean="0"/>
              <a:t>During the course of the presentation, another window may cause the </a:t>
            </a:r>
            <a:r>
              <a:rPr lang="en-US" sz="2400" b="1" dirty="0" smtClean="0"/>
              <a:t>Media Viewer</a:t>
            </a:r>
            <a:r>
              <a:rPr lang="en-US" sz="2400" dirty="0" smtClean="0"/>
              <a:t> to collapse.</a:t>
            </a:r>
          </a:p>
          <a:p>
            <a:pPr marL="0" indent="0">
              <a:buNone/>
            </a:pPr>
            <a:endParaRPr lang="en-US" sz="2400" dirty="0"/>
          </a:p>
          <a:p>
            <a:pPr marL="0" indent="0">
              <a:buNone/>
            </a:pPr>
            <a:r>
              <a:rPr lang="en-US" sz="2400" dirty="0" smtClean="0"/>
              <a:t>This may happen during a Poll, for example.</a:t>
            </a:r>
          </a:p>
        </p:txBody>
      </p:sp>
      <p:cxnSp>
        <p:nvCxnSpPr>
          <p:cNvPr id="5" name="Straight Arrow Connector 4"/>
          <p:cNvCxnSpPr/>
          <p:nvPr/>
        </p:nvCxnSpPr>
        <p:spPr>
          <a:xfrm>
            <a:off x="4038600" y="2895600"/>
            <a:ext cx="2971800" cy="1905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8066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Rule - LTSS Provider Credentialing</a:t>
            </a:r>
            <a:endParaRPr lang="en-US" b="1" dirty="0"/>
          </a:p>
        </p:txBody>
      </p:sp>
      <p:sp>
        <p:nvSpPr>
          <p:cNvPr id="3" name="Content Placeholder 2"/>
          <p:cNvSpPr>
            <a:spLocks noGrp="1"/>
          </p:cNvSpPr>
          <p:nvPr>
            <p:ph idx="1"/>
          </p:nvPr>
        </p:nvSpPr>
        <p:spPr/>
        <p:txBody>
          <a:bodyPr>
            <a:normAutofit fontScale="92500"/>
          </a:bodyPr>
          <a:lstStyle/>
          <a:p>
            <a:r>
              <a:rPr lang="en-US" dirty="0" smtClean="0"/>
              <a:t>The proposed rule newly establishes a “credentialing” and “</a:t>
            </a:r>
            <a:r>
              <a:rPr lang="en-US" dirty="0" err="1" smtClean="0"/>
              <a:t>recredentialing</a:t>
            </a:r>
            <a:r>
              <a:rPr lang="en-US" dirty="0" smtClean="0"/>
              <a:t> requirement for the providers that enter MCO contracts or participation agreements, including LTSS, behavioral, and substance use disorder providers</a:t>
            </a:r>
          </a:p>
          <a:p>
            <a:r>
              <a:rPr lang="en-US" dirty="0" smtClean="0"/>
              <a:t>Big potential impact on community-based LTSS providers who work with Medicaid beneficiaries now and want to do so under managed care</a:t>
            </a:r>
          </a:p>
        </p:txBody>
      </p:sp>
    </p:spTree>
    <p:extLst>
      <p:ext uri="{BB962C8B-B14F-4D97-AF65-F5344CB8AC3E}">
        <p14:creationId xmlns:p14="http://schemas.microsoft.com/office/powerpoint/2010/main" val="14639412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242"/>
            <a:ext cx="8229600" cy="1143000"/>
          </a:xfrm>
        </p:spPr>
        <p:txBody>
          <a:bodyPr/>
          <a:lstStyle/>
          <a:p>
            <a:r>
              <a:rPr lang="en-US" b="1" dirty="0" smtClean="0"/>
              <a:t>Thank you!</a:t>
            </a:r>
            <a:endParaRPr lang="en-US" b="1" dirty="0"/>
          </a:p>
        </p:txBody>
      </p:sp>
      <p:sp>
        <p:nvSpPr>
          <p:cNvPr id="3" name="Content Placeholder 2"/>
          <p:cNvSpPr>
            <a:spLocks noGrp="1"/>
          </p:cNvSpPr>
          <p:nvPr>
            <p:ph idx="1"/>
          </p:nvPr>
        </p:nvSpPr>
        <p:spPr>
          <a:xfrm>
            <a:off x="457200" y="1295242"/>
            <a:ext cx="8229600" cy="5061108"/>
          </a:xfrm>
        </p:spPr>
        <p:txBody>
          <a:bodyPr>
            <a:normAutofit fontScale="92500" lnSpcReduction="20000"/>
          </a:bodyPr>
          <a:lstStyle/>
          <a:p>
            <a:r>
              <a:rPr lang="en-US" dirty="0" smtClean="0"/>
              <a:t>More questions?</a:t>
            </a:r>
          </a:p>
          <a:p>
            <a:r>
              <a:rPr lang="en-US" dirty="0" smtClean="0"/>
              <a:t>Contact:</a:t>
            </a:r>
          </a:p>
          <a:p>
            <a:pPr lvl="1"/>
            <a:r>
              <a:rPr lang="en-US" dirty="0" smtClean="0"/>
              <a:t>Ana Acton – </a:t>
            </a:r>
            <a:r>
              <a:rPr lang="en-US" dirty="0" err="1" smtClean="0"/>
              <a:t>ana@FREED.org</a:t>
            </a:r>
            <a:endParaRPr lang="en-US" dirty="0" smtClean="0"/>
          </a:p>
          <a:p>
            <a:pPr lvl="1"/>
            <a:r>
              <a:rPr lang="en-US" dirty="0" smtClean="0"/>
              <a:t>Pam Miller – pmiller@agencyonaging4.org</a:t>
            </a:r>
          </a:p>
          <a:p>
            <a:pPr lvl="1"/>
            <a:r>
              <a:rPr lang="en-US" dirty="0" smtClean="0"/>
              <a:t>Mary Lou Breslin – </a:t>
            </a:r>
            <a:r>
              <a:rPr lang="en-US" dirty="0" err="1" smtClean="0"/>
              <a:t>mlbreslin@dredf.org</a:t>
            </a:r>
            <a:endParaRPr lang="en-US" dirty="0" smtClean="0"/>
          </a:p>
          <a:p>
            <a:pPr lvl="1"/>
            <a:r>
              <a:rPr lang="en-US" dirty="0" smtClean="0"/>
              <a:t>Silvia Yee – </a:t>
            </a:r>
            <a:r>
              <a:rPr lang="en-US" dirty="0" err="1" smtClean="0"/>
              <a:t>syee@dredf.org</a:t>
            </a:r>
            <a:endParaRPr lang="en-US" dirty="0" smtClean="0">
              <a:solidFill>
                <a:srgbClr val="000000"/>
              </a:solidFill>
            </a:endParaRPr>
          </a:p>
          <a:p>
            <a:r>
              <a:rPr lang="en-US" dirty="0" smtClean="0"/>
              <a:t>For more information, visit:</a:t>
            </a:r>
          </a:p>
          <a:p>
            <a:pPr marL="0" indent="0">
              <a:buNone/>
            </a:pPr>
            <a:r>
              <a:rPr lang="en-US" dirty="0" smtClean="0"/>
              <a:t>	DREDF </a:t>
            </a:r>
          </a:p>
          <a:p>
            <a:pPr marL="0" indent="0">
              <a:buNone/>
            </a:pPr>
            <a:r>
              <a:rPr lang="en-US" dirty="0"/>
              <a:t>	</a:t>
            </a:r>
            <a:r>
              <a:rPr lang="en-US" dirty="0" err="1" smtClean="0"/>
              <a:t>www.dredf.org</a:t>
            </a:r>
            <a:r>
              <a:rPr lang="en-US" dirty="0" smtClean="0"/>
              <a:t> </a:t>
            </a:r>
          </a:p>
          <a:p>
            <a:pPr marL="0" indent="0">
              <a:buNone/>
            </a:pPr>
            <a:r>
              <a:rPr lang="en-US" dirty="0"/>
              <a:t>	</a:t>
            </a:r>
            <a:r>
              <a:rPr lang="en-US" dirty="0" smtClean="0"/>
              <a:t>Aging and </a:t>
            </a:r>
            <a:r>
              <a:rPr lang="en-US" dirty="0"/>
              <a:t>Disability </a:t>
            </a:r>
            <a:r>
              <a:rPr lang="en-US" dirty="0" smtClean="0"/>
              <a:t>Partnership  </a:t>
            </a:r>
          </a:p>
          <a:p>
            <a:pPr marL="0" indent="0">
              <a:buNone/>
            </a:pPr>
            <a:r>
              <a:rPr lang="en-US" dirty="0"/>
              <a:t>	</a:t>
            </a:r>
            <a:r>
              <a:rPr lang="en-US" dirty="0" smtClean="0"/>
              <a:t>http</a:t>
            </a:r>
            <a:r>
              <a:rPr lang="en-US" dirty="0"/>
              <a:t>:/</a:t>
            </a:r>
            <a:r>
              <a:rPr lang="en-US" dirty="0" smtClean="0"/>
              <a:t>/</a:t>
            </a:r>
            <a:r>
              <a:rPr lang="en-US" dirty="0" err="1" smtClean="0"/>
              <a:t>mltssnetwork.org</a:t>
            </a:r>
            <a:r>
              <a:rPr lang="en-US" dirty="0"/>
              <a:t>/</a:t>
            </a:r>
          </a:p>
        </p:txBody>
      </p:sp>
      <p:sp>
        <p:nvSpPr>
          <p:cNvPr id="4" name="Slide Number Placeholder 3"/>
          <p:cNvSpPr>
            <a:spLocks noGrp="1"/>
          </p:cNvSpPr>
          <p:nvPr>
            <p:ph type="sldNum" sz="quarter" idx="12"/>
          </p:nvPr>
        </p:nvSpPr>
        <p:spPr/>
        <p:txBody>
          <a:bodyPr/>
          <a:lstStyle/>
          <a:p>
            <a:fld id="{A79D71DC-24FB-1D4D-A832-5540318B132C}" type="slidenum">
              <a:rPr lang="en-US" smtClean="0"/>
              <a:t>51</a:t>
            </a:fld>
            <a:endParaRPr lang="en-US"/>
          </a:p>
        </p:txBody>
      </p:sp>
    </p:spTree>
    <p:extLst>
      <p:ext uri="{BB962C8B-B14F-4D97-AF65-F5344CB8AC3E}">
        <p14:creationId xmlns:p14="http://schemas.microsoft.com/office/powerpoint/2010/main" val="218176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19200" y="1066800"/>
            <a:ext cx="7688851" cy="4733343"/>
          </a:xfrm>
          <a:prstGeom prst="rect">
            <a:avLst/>
          </a:prstGeom>
        </p:spPr>
      </p:pic>
      <p:sp>
        <p:nvSpPr>
          <p:cNvPr id="2" name="Title 1"/>
          <p:cNvSpPr>
            <a:spLocks noGrp="1"/>
          </p:cNvSpPr>
          <p:nvPr>
            <p:ph type="title"/>
          </p:nvPr>
        </p:nvSpPr>
        <p:spPr>
          <a:xfrm>
            <a:off x="73152" y="258272"/>
            <a:ext cx="9070848" cy="646331"/>
          </a:xfrm>
        </p:spPr>
        <p:txBody>
          <a:bodyPr wrap="square">
            <a:spAutoFit/>
          </a:bodyPr>
          <a:lstStyle/>
          <a:p>
            <a:r>
              <a:rPr lang="en-US" sz="3600" b="1" dirty="0" smtClean="0"/>
              <a:t>Windows Closed </a:t>
            </a:r>
            <a:r>
              <a:rPr lang="en-US" sz="3600" b="1" dirty="0"/>
              <a:t>Captioning in Media Viewer</a:t>
            </a:r>
          </a:p>
        </p:txBody>
      </p:sp>
      <p:sp>
        <p:nvSpPr>
          <p:cNvPr id="4" name="Content Placeholder 4"/>
          <p:cNvSpPr>
            <a:spLocks noGrp="1"/>
          </p:cNvSpPr>
          <p:nvPr>
            <p:ph sz="half" idx="2"/>
          </p:nvPr>
        </p:nvSpPr>
        <p:spPr>
          <a:xfrm>
            <a:off x="304800" y="2133600"/>
            <a:ext cx="3505200" cy="1200329"/>
          </a:xfrm>
          <a:solidFill>
            <a:schemeClr val="bg1">
              <a:lumMod val="85000"/>
            </a:schemeClr>
          </a:solidFill>
          <a:ln w="57150">
            <a:solidFill>
              <a:schemeClr val="tx1"/>
            </a:solidFill>
          </a:ln>
        </p:spPr>
        <p:txBody>
          <a:bodyPr wrap="square">
            <a:spAutoFit/>
          </a:bodyPr>
          <a:lstStyle/>
          <a:p>
            <a:pPr marL="0" indent="0">
              <a:buNone/>
            </a:pPr>
            <a:r>
              <a:rPr lang="en-US" sz="2400" dirty="0" smtClean="0"/>
              <a:t>Click this icon to bring back the </a:t>
            </a:r>
            <a:r>
              <a:rPr lang="en-US" sz="2400" b="1" dirty="0" smtClean="0"/>
              <a:t>Media Viewer </a:t>
            </a:r>
            <a:r>
              <a:rPr lang="en-US" sz="2400" dirty="0" smtClean="0"/>
              <a:t>with the closed captions.</a:t>
            </a:r>
          </a:p>
        </p:txBody>
      </p:sp>
      <p:cxnSp>
        <p:nvCxnSpPr>
          <p:cNvPr id="5" name="Straight Arrow Connector 4"/>
          <p:cNvCxnSpPr/>
          <p:nvPr/>
        </p:nvCxnSpPr>
        <p:spPr>
          <a:xfrm flipV="1">
            <a:off x="3810000" y="1447800"/>
            <a:ext cx="457200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34200" y="1676400"/>
            <a:ext cx="1295400" cy="29718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1802536"/>
            <a:ext cx="1216152" cy="662127"/>
          </a:xfrm>
          <a:prstGeom prst="rect">
            <a:avLst/>
          </a:prstGeom>
          <a:ln w="38100">
            <a:solidFill>
              <a:schemeClr val="tx1"/>
            </a:solidFill>
            <a:miter lim="800000"/>
          </a:ln>
        </p:spPr>
      </p:pic>
    </p:spTree>
    <p:extLst>
      <p:ext uri="{BB962C8B-B14F-4D97-AF65-F5344CB8AC3E}">
        <p14:creationId xmlns:p14="http://schemas.microsoft.com/office/powerpoint/2010/main" val="3770216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Welcome – Housekeeping</a:t>
            </a:r>
            <a:endParaRPr lang="en-US" b="1" dirty="0"/>
          </a:p>
        </p:txBody>
      </p:sp>
      <p:sp>
        <p:nvSpPr>
          <p:cNvPr id="3" name="Content Placeholder 2"/>
          <p:cNvSpPr>
            <a:spLocks noGrp="1"/>
          </p:cNvSpPr>
          <p:nvPr>
            <p:ph idx="1"/>
          </p:nvPr>
        </p:nvSpPr>
        <p:spPr>
          <a:xfrm>
            <a:off x="457200" y="1714161"/>
            <a:ext cx="8229600" cy="4756150"/>
          </a:xfrm>
        </p:spPr>
        <p:txBody>
          <a:bodyPr>
            <a:normAutofit/>
          </a:bodyPr>
          <a:lstStyle/>
          <a:p>
            <a:r>
              <a:rPr lang="en-US" sz="3600" dirty="0" smtClean="0"/>
              <a:t>We will </a:t>
            </a:r>
            <a:r>
              <a:rPr lang="en-US" sz="3600" dirty="0"/>
              <a:t>take questions at the end of the presentation</a:t>
            </a:r>
          </a:p>
          <a:p>
            <a:r>
              <a:rPr lang="en-US" sz="3600" dirty="0"/>
              <a:t>Type your questions in the chat box</a:t>
            </a:r>
          </a:p>
          <a:p>
            <a:r>
              <a:rPr lang="en-US" sz="3600" dirty="0" smtClean="0"/>
              <a:t>The webinar transcript and slides will </a:t>
            </a:r>
            <a:r>
              <a:rPr lang="en-US" sz="3600" dirty="0"/>
              <a:t>be available following the </a:t>
            </a:r>
            <a:r>
              <a:rPr lang="en-US" sz="3600" dirty="0" smtClean="0"/>
              <a:t>webinar on the DREDF website – </a:t>
            </a:r>
            <a:r>
              <a:rPr lang="en-US" sz="3600" dirty="0" err="1" smtClean="0"/>
              <a:t>dredf.org</a:t>
            </a:r>
            <a:endParaRPr lang="en-US" sz="3600" dirty="0"/>
          </a:p>
          <a:p>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7</a:t>
            </a:fld>
            <a:endParaRPr lang="en-US"/>
          </a:p>
        </p:txBody>
      </p:sp>
    </p:spTree>
    <p:extLst>
      <p:ext uri="{BB962C8B-B14F-4D97-AF65-F5344CB8AC3E}">
        <p14:creationId xmlns:p14="http://schemas.microsoft.com/office/powerpoint/2010/main" val="109305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68"/>
            <a:ext cx="8229600" cy="147568"/>
          </a:xfrm>
        </p:spPr>
        <p:txBody>
          <a:bodyPr>
            <a:normAutofit fontScale="90000"/>
          </a:bodyPr>
          <a:lstStyle/>
          <a:p>
            <a:r>
              <a:rPr lang="en-US" b="1" dirty="0" smtClean="0">
                <a:solidFill>
                  <a:srgbClr val="000000"/>
                </a:solidFill>
              </a:rPr>
              <a:t>Aging and Disability Partnership for Managed Long Term Services and Supports</a:t>
            </a:r>
            <a:br>
              <a:rPr lang="en-US" b="1" dirty="0" smtClean="0">
                <a:solidFill>
                  <a:srgbClr val="000000"/>
                </a:solidFill>
              </a:rPr>
            </a:br>
            <a:endParaRPr lang="en-US" dirty="0"/>
          </a:p>
        </p:txBody>
      </p:sp>
      <p:sp>
        <p:nvSpPr>
          <p:cNvPr id="3" name="Content Placeholder 2"/>
          <p:cNvSpPr>
            <a:spLocks noGrp="1"/>
          </p:cNvSpPr>
          <p:nvPr>
            <p:ph idx="1"/>
          </p:nvPr>
        </p:nvSpPr>
        <p:spPr>
          <a:xfrm>
            <a:off x="457200" y="2156163"/>
            <a:ext cx="8229600" cy="3970000"/>
          </a:xfrm>
        </p:spPr>
        <p:txBody>
          <a:bodyPr>
            <a:normAutofit fontScale="92500" lnSpcReduction="20000"/>
          </a:bodyPr>
          <a:lstStyle/>
          <a:p>
            <a:r>
              <a:rPr lang="en-US" dirty="0" smtClean="0"/>
              <a:t>Established by the National Association of Area Agencies on Aging (N4A) as part of a project funded by the Administration for Community Living (ACL)</a:t>
            </a:r>
          </a:p>
          <a:p>
            <a:r>
              <a:rPr lang="en-US" dirty="0" smtClean="0"/>
              <a:t>Project partners:</a:t>
            </a:r>
          </a:p>
          <a:p>
            <a:pPr lvl="1"/>
            <a:r>
              <a:rPr lang="en-US" dirty="0" smtClean="0"/>
              <a:t>National Disability Rights Network</a:t>
            </a:r>
          </a:p>
          <a:p>
            <a:pPr lvl="1"/>
            <a:r>
              <a:rPr lang="en-US" dirty="0" smtClean="0"/>
              <a:t>Justice in Aging</a:t>
            </a:r>
          </a:p>
          <a:p>
            <a:pPr lvl="1"/>
            <a:r>
              <a:rPr lang="en-US" dirty="0" smtClean="0"/>
              <a:t>Disability Rights Education and Defense Fund (DREDF)</a:t>
            </a:r>
          </a:p>
          <a:p>
            <a:pPr lvl="1"/>
            <a:r>
              <a:rPr lang="en-US" dirty="0" smtClean="0"/>
              <a:t>Health Management Associates (HMA)</a:t>
            </a: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8</a:t>
            </a:fld>
            <a:endParaRPr lang="en-US"/>
          </a:p>
        </p:txBody>
      </p:sp>
    </p:spTree>
    <p:extLst>
      <p:ext uri="{BB962C8B-B14F-4D97-AF65-F5344CB8AC3E}">
        <p14:creationId xmlns:p14="http://schemas.microsoft.com/office/powerpoint/2010/main" val="146977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68"/>
            <a:ext cx="8229600" cy="147568"/>
          </a:xfrm>
        </p:spPr>
        <p:txBody>
          <a:bodyPr>
            <a:normAutofit fontScale="90000"/>
          </a:bodyPr>
          <a:lstStyle/>
          <a:p>
            <a:r>
              <a:rPr lang="en-US" b="1" dirty="0" smtClean="0">
                <a:solidFill>
                  <a:srgbClr val="000000"/>
                </a:solidFill>
              </a:rPr>
              <a:t>Aging and Disability Partnership for Managed Long Term Services and Supports</a:t>
            </a:r>
            <a:br>
              <a:rPr lang="en-US" b="1" dirty="0" smtClean="0">
                <a:solidFill>
                  <a:srgbClr val="000000"/>
                </a:solidFill>
              </a:rPr>
            </a:br>
            <a:endParaRPr lang="en-US" dirty="0"/>
          </a:p>
        </p:txBody>
      </p:sp>
      <p:sp>
        <p:nvSpPr>
          <p:cNvPr id="3" name="Content Placeholder 2"/>
          <p:cNvSpPr>
            <a:spLocks noGrp="1"/>
          </p:cNvSpPr>
          <p:nvPr>
            <p:ph idx="1"/>
          </p:nvPr>
        </p:nvSpPr>
        <p:spPr>
          <a:xfrm>
            <a:off x="457200" y="2156163"/>
            <a:ext cx="8229600" cy="3970000"/>
          </a:xfrm>
        </p:spPr>
        <p:txBody>
          <a:bodyPr>
            <a:normAutofit/>
          </a:bodyPr>
          <a:lstStyle/>
          <a:p>
            <a:r>
              <a:rPr lang="en-US" dirty="0" smtClean="0"/>
              <a:t>Project goals:</a:t>
            </a:r>
          </a:p>
          <a:p>
            <a:pPr lvl="1"/>
            <a:r>
              <a:rPr lang="en-US" dirty="0" smtClean="0"/>
              <a:t>Leverage the aging and disability networks’ extensive infrastructure, service capacity, and expertise to ensure delivery of high quality managed long-term services and support to seniors and people with disabilities</a:t>
            </a:r>
            <a:endParaRPr lang="en-US" dirty="0"/>
          </a:p>
        </p:txBody>
      </p:sp>
      <p:sp>
        <p:nvSpPr>
          <p:cNvPr id="4" name="Slide Number Placeholder 3"/>
          <p:cNvSpPr>
            <a:spLocks noGrp="1"/>
          </p:cNvSpPr>
          <p:nvPr>
            <p:ph type="sldNum" sz="quarter" idx="12"/>
          </p:nvPr>
        </p:nvSpPr>
        <p:spPr/>
        <p:txBody>
          <a:bodyPr/>
          <a:lstStyle/>
          <a:p>
            <a:fld id="{A79D71DC-24FB-1D4D-A832-5540318B132C}" type="slidenum">
              <a:rPr lang="en-US" smtClean="0"/>
              <a:t>9</a:t>
            </a:fld>
            <a:endParaRPr lang="en-US"/>
          </a:p>
        </p:txBody>
      </p:sp>
    </p:spTree>
    <p:extLst>
      <p:ext uri="{BB962C8B-B14F-4D97-AF65-F5344CB8AC3E}">
        <p14:creationId xmlns:p14="http://schemas.microsoft.com/office/powerpoint/2010/main" val="3481478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2536</TotalTime>
  <Words>3675</Words>
  <Application>Microsoft Macintosh PowerPoint</Application>
  <PresentationFormat>On-screen Show (4:3)</PresentationFormat>
  <Paragraphs>449</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Promising Practices: Collaborations Between Independent Living Centers, ADRCs, Area Agencies on Aging, Managed Care Plans,  Health Care Providers, and Other Partners  August 27, 2015  1:30 – 2:45 PM Pacific Time </vt:lpstr>
      <vt:lpstr>Welcome – Housekeeping</vt:lpstr>
      <vt:lpstr>Windows Closed Captioning in Media Viewer</vt:lpstr>
      <vt:lpstr>Windows Closed Captioning in Media Viewer</vt:lpstr>
      <vt:lpstr>Windows Closed Captioning in Media Viewer</vt:lpstr>
      <vt:lpstr>Windows Closed Captioning in Media Viewer</vt:lpstr>
      <vt:lpstr>Welcome – Housekeeping</vt:lpstr>
      <vt:lpstr>Aging and Disability Partnership for Managed Long Term Services and Supports </vt:lpstr>
      <vt:lpstr>Aging and Disability Partnership for Managed Long Term Services and Supports </vt:lpstr>
      <vt:lpstr>Webinar Series Purpose </vt:lpstr>
      <vt:lpstr>Webinar Series Goals</vt:lpstr>
      <vt:lpstr>Agenda </vt:lpstr>
      <vt:lpstr>Presenters</vt:lpstr>
      <vt:lpstr>Aging and Disability Resource Connection of Nevada County</vt:lpstr>
      <vt:lpstr>ADRC of Rural Nevada County</vt:lpstr>
      <vt:lpstr>ADRC Core Partners  </vt:lpstr>
      <vt:lpstr>New Services for Nevada County</vt:lpstr>
      <vt:lpstr>ADRC Consumer Demographics</vt:lpstr>
      <vt:lpstr>Combined Program Data </vt:lpstr>
      <vt:lpstr>Strengths of Collaboration</vt:lpstr>
      <vt:lpstr>CTI:  Care Transitions Intervention</vt:lpstr>
      <vt:lpstr>Barriers to Care</vt:lpstr>
      <vt:lpstr>Barriers to Care</vt:lpstr>
      <vt:lpstr>Partnership: Care Transitions Intervention (CTI), Nevada County, California</vt:lpstr>
      <vt:lpstr>Four Pillars of CTI</vt:lpstr>
      <vt:lpstr>Identification of Participants</vt:lpstr>
      <vt:lpstr>Intervention Strategies</vt:lpstr>
      <vt:lpstr>Intervention Strategies</vt:lpstr>
      <vt:lpstr>CTI Participation</vt:lpstr>
      <vt:lpstr>CTI Preliminary Outcomes</vt:lpstr>
      <vt:lpstr>PowerPoint Presentation</vt:lpstr>
      <vt:lpstr>Promising Practice: Integrated Care Coordination for Family Wellness  </vt:lpstr>
      <vt:lpstr>Barriers to Care</vt:lpstr>
      <vt:lpstr>Poor Care Transition Affects Health and Readmissions</vt:lpstr>
      <vt:lpstr>Care Transition Coaching and Patient Navigation—No Wrong Door  </vt:lpstr>
      <vt:lpstr>Services Expanded to Include  Patient Navigation</vt:lpstr>
      <vt:lpstr>Patient Selection Criteria</vt:lpstr>
      <vt:lpstr>Patient Navigation  Preliminary Project Outcomes</vt:lpstr>
      <vt:lpstr>PowerPoint Presentation</vt:lpstr>
      <vt:lpstr>Potential Return on Investment  </vt:lpstr>
      <vt:lpstr>Cost Savings?</vt:lpstr>
      <vt:lpstr>Data Needed </vt:lpstr>
      <vt:lpstr>Looking Ahead </vt:lpstr>
      <vt:lpstr>PowerPoint Presentation</vt:lpstr>
      <vt:lpstr>Nevada County</vt:lpstr>
      <vt:lpstr>Proposed Medicaid  Managed Care Rule</vt:lpstr>
      <vt:lpstr>Rule - MLTSS Principles</vt:lpstr>
      <vt:lpstr>Rule - Care Coordination</vt:lpstr>
      <vt:lpstr>Rule - Network Adequacy</vt:lpstr>
      <vt:lpstr>Rule - LTSS Provider Credentialing</vt:lpstr>
      <vt:lpstr>Thank you!</vt:lpstr>
    </vt:vector>
  </TitlesOfParts>
  <Company>Disability Rights Education and Defense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 Breslin</dc:creator>
  <cp:lastModifiedBy>Dave Nold</cp:lastModifiedBy>
  <cp:revision>118</cp:revision>
  <dcterms:created xsi:type="dcterms:W3CDTF">2015-08-20T20:48:19Z</dcterms:created>
  <dcterms:modified xsi:type="dcterms:W3CDTF">2015-09-03T21:55:45Z</dcterms:modified>
</cp:coreProperties>
</file>