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Lato" panose="020F0502020204030203" pitchFamily="34" charset="77"/>
      <p:regular r:id="rId20"/>
      <p:bold r:id="rId21"/>
      <p:italic r:id="rId22"/>
      <p:boldItalic r:id="rId23"/>
    </p:embeddedFont>
    <p:embeddedFont>
      <p:font typeface="Raleway" pitchFamily="2" charset="77"/>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58488"/>
  </p:normalViewPr>
  <p:slideViewPr>
    <p:cSldViewPr snapToGrid="0">
      <p:cViewPr varScale="1">
        <p:scale>
          <a:sx n="83" d="100"/>
          <a:sy n="83" d="100"/>
        </p:scale>
        <p:origin x="2480" y="184"/>
      </p:cViewPr>
      <p:guideLst>
        <p:guide orient="horz" pos="1620"/>
        <p:guide pos="2880"/>
      </p:guideLst>
    </p:cSldViewPr>
  </p:slideViewPr>
  <p:notesTextViewPr>
    <p:cViewPr>
      <p:scale>
        <a:sx n="110" d="100"/>
        <a:sy n="11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healthlaw.org/home-based-care-under-covid-19-a-do-no-harm-approach-to-assessing-need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cdss.ca.gov/Portals/9/Additional-Resources/Letters-and-Notices/ACLs/2020/20-29.pdf"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www.disabilityrightsca.org/publications/covid-19-coronavirus-rights-of-people-who-get-ihss-and-caregivers" TargetMode="External"/><Relationship Id="rId4" Type="http://schemas.openxmlformats.org/officeDocument/2006/relationships/hyperlink" Target="https://zoom.us/rec/play/u5UoduqgrT83GtLDtwSDV6J_W43pKq6s0iNLrKJezErkUXBWYFaiNeFHYLcUDa83aHvE-45bMwgKAISj?continueMode=true&amp;_x_zm_rtaid=y_T5Sz0NQ9aCJebD9MZIjg.1598401515525.f91ab675f8f4953248512b7b0200c2a3&amp;_x_zm_rhtaid=227"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cdss.ca.gov/Portals/9/Additional-Resources/Letters-and-Notices/ACLs/2020/20-41.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California.CommunityTransitions@dhcs.ca.gov"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www.dhcs.ca.gov/services/ltc/Documents/CCT-Lead-Organizations-Contact-Information.pdf" TargetMode="External"/><Relationship Id="rId4" Type="http://schemas.openxmlformats.org/officeDocument/2006/relationships/hyperlink" Target="https://www.dhcs.ca.gov/services/ltc/Pages/CCT.aspx" TargetMode="Externa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www.dds.ca.gov/rc/" TargetMode="External"/><Relationship Id="rId3" Type="http://schemas.openxmlformats.org/officeDocument/2006/relationships/hyperlink" Target="https://www.dhcs.ca.gov/" TargetMode="External"/><Relationship Id="rId7" Type="http://schemas.openxmlformats.org/officeDocument/2006/relationships/hyperlink" Target="https://www.dds.ca.gov/"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apaihss.org/" TargetMode="External"/><Relationship Id="rId5" Type="http://schemas.openxmlformats.org/officeDocument/2006/relationships/hyperlink" Target="https://www.cdss.ca.gov/county-offices" TargetMode="External"/><Relationship Id="rId10" Type="http://schemas.openxmlformats.org/officeDocument/2006/relationships/hyperlink" Target="https://www.aging.ca.gov/Programs_and_Services/" TargetMode="External"/><Relationship Id="rId4" Type="http://schemas.openxmlformats.org/officeDocument/2006/relationships/hyperlink" Target="https://www.cdss.ca.gov/" TargetMode="External"/><Relationship Id="rId9" Type="http://schemas.openxmlformats.org/officeDocument/2006/relationships/hyperlink" Target="https://www.aging.ca.gov/"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disabilityrightsca.org/system/files/file-attachments/559301.pdf" TargetMode="External"/><Relationship Id="rId7" Type="http://schemas.openxmlformats.org/officeDocument/2006/relationships/hyperlink" Target="https://zoom.us/rec/play/u5UoduqgrT83GtLDtwSDV6J_W43pKq6s0iNLrKJezErkUXBWYFaiNeFHYLcUDa83aHvE-45bMwgKAISj?continueMode=true&amp;_x_zm_rtaid=y_T5Sz0NQ9aCJebD9MZIjg.1598401515525.f91ab675f8f4953248512b7b0200c2a3&amp;_x_zm_rhtaid=227"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vimeo.com/417779615?eType=EmailBlastContent&amp;eId=82a07b2d-110c-411c-8951-98f38cd1ba0f" TargetMode="External"/><Relationship Id="rId5" Type="http://schemas.openxmlformats.org/officeDocument/2006/relationships/hyperlink" Target="https://www.medicaid.gov/medicaid/section-1115-demo/demonstration-and-waiver-list/Waiver-Descript-Factsheet/CA" TargetMode="External"/><Relationship Id="rId4" Type="http://schemas.openxmlformats.org/officeDocument/2006/relationships/hyperlink" Target="https://www.dhcs.ca.gov/services/Pages/Medi-CalWaivers.aspx?utm_source=Resources&amp;utm_medium=SideBar&amp;utm_campaign=Waivers"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heller.brandeis.edu/community-living-policy/images/pdfpublications/2020aprilhousingbrief.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healthlaw.org/wp-content/uploads/2020/02/NHeLP-MediServicesGuide-Complete-Ch9.pdf"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laborcenter.berkeley.edu/pdf/2017/Californias-Homecare-Crisis.pdf"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govt.westlaw.com/calregs/Document/IED0FF311D4B811DE8879F88E8B0DAAAE?viewType=FullText&amp;originationContext=documenttoc&amp;transitionType=CategoryPageItem&amp;contextData=(sc.Default)" TargetMode="External"/><Relationship Id="rId3" Type="http://schemas.openxmlformats.org/officeDocument/2006/relationships/hyperlink" Target="http://www.cicaihss.org/ihss-public-authority-history" TargetMode="External"/><Relationship Id="rId7" Type="http://schemas.openxmlformats.org/officeDocument/2006/relationships/hyperlink" Target="https://govt.westlaw.com/calregs/Document/IE7ED4090D4B811DE8879F88E8B0DAAAE?viewType=FullText&amp;originationContext=documenttoc&amp;transitionType=CategoryPageItem&amp;contextData=(sc.Default)"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justiceinaging.org/advocates-guide-in-home-supportive-services-ihss/" TargetMode="External"/><Relationship Id="rId5" Type="http://schemas.openxmlformats.org/officeDocument/2006/relationships/hyperlink" Target="https://www.cdss.ca.gov/in-home-supportive-services" TargetMode="External"/><Relationship Id="rId4" Type="http://schemas.openxmlformats.org/officeDocument/2006/relationships/hyperlink" Target="https://laborcenter.berkeley.edu/pdf/2017/Californias-Homecare-Crisis.pdf" TargetMode="External"/><Relationship Id="rId9" Type="http://schemas.openxmlformats.org/officeDocument/2006/relationships/hyperlink" Target="https://govt.westlaw.com/calregs/Document/IEDD7D6F0D4B811DE8879F88E8B0DAAAE?viewType=FullText&amp;originationContext=documenttoc&amp;transitionType=CategoryPageItem&amp;contextData=(sc.Default)"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www.dds.ca.gov/RC/index.cfm" TargetMode="External"/><Relationship Id="rId13" Type="http://schemas.openxmlformats.org/officeDocument/2006/relationships/hyperlink" Target="https://www.cdph.ca.gov/Programs/CID/DOA/Pages/OA_care_mcwp.aspx" TargetMode="External"/><Relationship Id="rId3" Type="http://schemas.openxmlformats.org/officeDocument/2006/relationships/hyperlink" Target="https://www.dhcs.ca.gov/services/Pages/Medi-CalWaivers.aspx?utm_source=Resources&amp;utm_medium=SideBar&amp;utm_campaign=Waivers" TargetMode="External"/><Relationship Id="rId7" Type="http://schemas.openxmlformats.org/officeDocument/2006/relationships/hyperlink" Target="http://www.dhcs.ca.gov/services/medi-cal/Pages/HCBSDDMediCalWaiver.aspx" TargetMode="External"/><Relationship Id="rId12" Type="http://schemas.openxmlformats.org/officeDocument/2006/relationships/hyperlink" Target="https://www.disabilityrightsca.org/publications/how-the-aids-medi-cal-waiver-can-help-you-get-the-care-you-need-at-home-instead-of-in"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dhcs.ca.gov/services/ltc/Pages/DD.aspx" TargetMode="External"/><Relationship Id="rId11" Type="http://schemas.openxmlformats.org/officeDocument/2006/relationships/hyperlink" Target="http://www.dhcs.ca.gov/services/ltc/Pages/AIDS.aspx" TargetMode="External"/><Relationship Id="rId5" Type="http://schemas.openxmlformats.org/officeDocument/2006/relationships/hyperlink" Target="https://vimeo.com/417779615?eType=EmailBlastContent&amp;eId=82a07b2d-110c-411c-8951-98f38cd1ba0f" TargetMode="External"/><Relationship Id="rId10" Type="http://schemas.openxmlformats.org/officeDocument/2006/relationships/hyperlink" Target="https://www.dds.ca.gov/wp-content/uploads/2019/02/HCBS_WaiverPrimerPolicy_20190212.pdf" TargetMode="External"/><Relationship Id="rId4" Type="http://schemas.openxmlformats.org/officeDocument/2006/relationships/hyperlink" Target="https://www.medicaid.gov/medicaid/section-1115-demo/demonstration-and-waiver-list/Waiver-Descript-Factsheet/CA" TargetMode="External"/><Relationship Id="rId9" Type="http://schemas.openxmlformats.org/officeDocument/2006/relationships/hyperlink" Target="http://www.disabilityrightsca.org/pubs/PublicationsRULAEnglish.htm" TargetMode="External"/><Relationship Id="rId14" Type="http://schemas.openxmlformats.org/officeDocument/2006/relationships/hyperlink" Target="https://www.cdph.ca.gov/Programs/CID/DOA/CDPH%20Document%20Library/MCWP%20Provider%20List.pdf"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dhcs.ca.gov/services/ltc/Documents/ALW-PSH-Sites.pdf"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dhcs.ca.gov/services/ltc/Documents/ProgramdescriptandElig2018.pdf" TargetMode="External"/><Relationship Id="rId5" Type="http://schemas.openxmlformats.org/officeDocument/2006/relationships/hyperlink" Target="https://www.dhcs.ca.gov/services/ltc/Pages/AssistedLivingWaiver.aspx" TargetMode="External"/><Relationship Id="rId4" Type="http://schemas.openxmlformats.org/officeDocument/2006/relationships/hyperlink" Target="https://www.dhcs.ca.gov/services/ltc/Documents/Care-Coordination-Agencies.pdf"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dhcs.ca.gov/services/ltc/Documents/HCBA-Dashboard-for-Web.pdf" TargetMode="External"/><Relationship Id="rId7" Type="http://schemas.openxmlformats.org/officeDocument/2006/relationships/hyperlink" Target="https://www.disabilityrightsca.org/system/files?file=file-attachments/559101.pdf"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payingforseniorcare.com/california/medicaid-waivers/nursing-facility-acute-hospital-waiver" TargetMode="External"/><Relationship Id="rId5" Type="http://schemas.openxmlformats.org/officeDocument/2006/relationships/hyperlink" Target="https://www.disabilityrightsca.org/publications/the-home-and-community-based-alternatives-hcb-alternatives-waiver" TargetMode="External"/><Relationship Id="rId4" Type="http://schemas.openxmlformats.org/officeDocument/2006/relationships/hyperlink" Target="https://www.dhcs.ca.gov/services/ltc/Pages/Home-and-Community-Based-(HCB)-Alternatives-Waiver.aspx"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aging.ca.gov/Programs_and_Services/Multipurpose_Senior_Services_Program/" TargetMode="External"/><Relationship Id="rId3" Type="http://schemas.openxmlformats.org/officeDocument/2006/relationships/hyperlink" Target="http://www.dhcs.ca.gov/services/medi-cal/Pages/MSSPMedi-CalWaiver.aspx" TargetMode="External"/><Relationship Id="rId7" Type="http://schemas.openxmlformats.org/officeDocument/2006/relationships/hyperlink" Target="https://www.dhcs.ca.gov/services/medi-cal/Pages/MSSPMedi-CalWaiver.aspx"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aging.ca.gov/Find_Services_in_My_County/#tblServicesInMyCounty" TargetMode="External"/><Relationship Id="rId5" Type="http://schemas.openxmlformats.org/officeDocument/2006/relationships/hyperlink" Target="https://www.disabilityrightsca.org/system/files?file=file-attachments/539501.pdf" TargetMode="External"/><Relationship Id="rId4" Type="http://schemas.openxmlformats.org/officeDocument/2006/relationships/hyperlink" Target="https://www.aging.ca.gov/programsproviders/mssp/"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100" b="1" i="0" u="none" strike="noStrike" cap="none" dirty="0">
                <a:solidFill>
                  <a:srgbClr val="000000"/>
                </a:solidFill>
                <a:effectLst/>
                <a:latin typeface="Arial"/>
                <a:ea typeface="Arial"/>
                <a:cs typeface="Arial"/>
                <a:sym typeface="Arial"/>
              </a:rPr>
              <a:t>Disclaimer </a:t>
            </a:r>
            <a:endParaRPr lang="en-US" dirty="0">
              <a:effectLst/>
            </a:endParaRPr>
          </a:p>
          <a:p>
            <a:pPr marL="158750" indent="0">
              <a:buNone/>
            </a:pPr>
            <a:endParaRPr lang="en-US" sz="1100" b="0"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The Disability Rights Education and Defense Fund (“DREDF”) is providing this resource free of charge and solely for the purposes of fostering non-profit sharing of general information and encouraging a continuing dialogue on disability nondiscrimination. Every effort has been made to gather up-to-date and accurate information based on existing written sources. DREDF does not invite reliance upon the cited versions of legislation and regulations and makes no guarantee, undertaking, or warranty regarding the accuracy, completeness, or currency of the materials published herein. In all cases, users are referred to official legislation and publications for the original legal texts and language. </a:t>
            </a:r>
          </a:p>
          <a:p>
            <a:pPr marL="158750" indent="0">
              <a:buNone/>
            </a:pPr>
            <a:endParaRPr lang="en-US" sz="1100" b="0"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This resource does not constitute legal advice and should not be relied upon as legal advice. DREDF’s communication of information is not provided in the course of an attorney-client relationship, nor does it create an attorney-client relationship. This resource is not a substitute for obtaining legal advice from a qualified attorney. </a:t>
            </a:r>
            <a:endParaRPr lang="en-US" dirty="0">
              <a:effectLst/>
            </a:endParaRPr>
          </a:p>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234d9929f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8234d9929f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FontTx/>
              <a:buNone/>
            </a:pPr>
            <a:r>
              <a:rPr lang="en-US" sz="1100" b="0" i="0" u="none" strike="noStrike" cap="none" dirty="0">
                <a:solidFill>
                  <a:srgbClr val="000000"/>
                </a:solidFill>
                <a:effectLst/>
                <a:highlight>
                  <a:srgbClr val="FFFFFF"/>
                </a:highlight>
                <a:latin typeface="Arial"/>
                <a:ea typeface="Arial"/>
                <a:cs typeface="Arial"/>
                <a:sym typeface="Arial"/>
              </a:rPr>
              <a:t>Again, participation in any waiver requires the establishment of </a:t>
            </a:r>
            <a:r>
              <a:rPr lang="en-US" sz="1100" b="0" i="0" u="none" strike="noStrike" cap="none" dirty="0" err="1">
                <a:solidFill>
                  <a:srgbClr val="000000"/>
                </a:solidFill>
                <a:effectLst/>
                <a:highlight>
                  <a:srgbClr val="FFFFFF"/>
                </a:highlight>
                <a:latin typeface="Arial"/>
                <a:ea typeface="Arial"/>
                <a:cs typeface="Arial"/>
                <a:sym typeface="Arial"/>
              </a:rPr>
              <a:t>Medi</a:t>
            </a:r>
            <a:r>
              <a:rPr lang="en-US" sz="1100" b="0" i="0" u="none" strike="noStrike" cap="none" dirty="0">
                <a:solidFill>
                  <a:srgbClr val="000000"/>
                </a:solidFill>
                <a:effectLst/>
                <a:highlight>
                  <a:srgbClr val="FFFFFF"/>
                </a:highlight>
                <a:latin typeface="Arial"/>
                <a:ea typeface="Arial"/>
                <a:cs typeface="Arial"/>
                <a:sym typeface="Arial"/>
              </a:rPr>
              <a:t>-Cal eligibility. The review process for </a:t>
            </a:r>
            <a:r>
              <a:rPr lang="en-US" sz="1100" b="0" i="0" u="none" strike="noStrike" cap="none" dirty="0" err="1">
                <a:solidFill>
                  <a:srgbClr val="000000"/>
                </a:solidFill>
                <a:effectLst/>
                <a:highlight>
                  <a:srgbClr val="FFFFFF"/>
                </a:highlight>
                <a:latin typeface="Arial"/>
                <a:ea typeface="Arial"/>
                <a:cs typeface="Arial"/>
                <a:sym typeface="Arial"/>
              </a:rPr>
              <a:t>Medi</a:t>
            </a:r>
            <a:r>
              <a:rPr lang="en-US" sz="1100" b="0" i="0" u="none" strike="noStrike" cap="none" dirty="0">
                <a:solidFill>
                  <a:srgbClr val="000000"/>
                </a:solidFill>
                <a:effectLst/>
                <a:highlight>
                  <a:srgbClr val="FFFFFF"/>
                </a:highlight>
                <a:latin typeface="Arial"/>
                <a:ea typeface="Arial"/>
                <a:cs typeface="Arial"/>
                <a:sym typeface="Arial"/>
              </a:rPr>
              <a:t>-Cal eligibility and waiver eligibility can take place concurrently. </a:t>
            </a:r>
          </a:p>
          <a:p>
            <a:pPr marL="158750" indent="0">
              <a:buFontTx/>
              <a:buNone/>
            </a:pPr>
            <a:endParaRPr lang="en-US" sz="1100" b="0" i="0" u="none" strike="noStrike" cap="none" dirty="0">
              <a:solidFill>
                <a:srgbClr val="000000"/>
              </a:solidFill>
              <a:effectLst/>
              <a:highlight>
                <a:srgbClr val="FFFFFF"/>
              </a:highlight>
              <a:latin typeface="Arial"/>
              <a:ea typeface="Arial"/>
              <a:cs typeface="Arial"/>
              <a:sym typeface="Arial"/>
            </a:endParaRPr>
          </a:p>
          <a:p>
            <a:pPr marL="158750" indent="0">
              <a:buFontTx/>
              <a:buNone/>
            </a:pPr>
            <a:r>
              <a:rPr lang="en-US" sz="1100" b="0" i="0" u="none" strike="noStrike" cap="none" dirty="0">
                <a:solidFill>
                  <a:srgbClr val="000000"/>
                </a:solidFill>
                <a:effectLst/>
                <a:highlight>
                  <a:srgbClr val="FFFFFF"/>
                </a:highlight>
                <a:latin typeface="Arial"/>
                <a:ea typeface="Arial"/>
                <a:cs typeface="Arial"/>
                <a:sym typeface="Arial"/>
              </a:rPr>
              <a:t>Definitely worth check the appropriate State Agency website for eligibility criteria and application process, and I’ll include links to these agencies in the notes.</a:t>
            </a:r>
          </a:p>
          <a:p>
            <a:pPr marL="158750" indent="0">
              <a:buFontTx/>
              <a:buNone/>
            </a:pPr>
            <a:endParaRPr lang="en-US" sz="1100" b="0" i="0" u="none" strike="noStrike" cap="none" dirty="0">
              <a:solidFill>
                <a:srgbClr val="000000"/>
              </a:solidFill>
              <a:effectLst/>
              <a:highlight>
                <a:srgbClr val="FFFFFF"/>
              </a:highlight>
              <a:latin typeface="Arial"/>
              <a:ea typeface="Arial"/>
              <a:cs typeface="Arial"/>
              <a:sym typeface="Arial"/>
            </a:endParaRPr>
          </a:p>
          <a:p>
            <a:pPr marL="158750" indent="0">
              <a:buFontTx/>
              <a:buNone/>
            </a:pPr>
            <a:r>
              <a:rPr lang="en-US" sz="1100" b="0" i="0" u="none" strike="noStrike" cap="none" dirty="0">
                <a:solidFill>
                  <a:srgbClr val="000000"/>
                </a:solidFill>
                <a:effectLst/>
                <a:highlight>
                  <a:srgbClr val="FFFFFF"/>
                </a:highlight>
                <a:latin typeface="Arial"/>
                <a:ea typeface="Arial"/>
                <a:cs typeface="Arial"/>
                <a:sym typeface="Arial"/>
              </a:rPr>
              <a:t>For some waiver services, the first step to accessing benefits is as simple as contacting your local county social services office. For others, an assessment must be coordinated through the program administrator to determine eligibility. </a:t>
            </a:r>
          </a:p>
          <a:p>
            <a:pPr marL="158750" indent="0">
              <a:buFontTx/>
              <a:buNone/>
            </a:pPr>
            <a:endParaRPr lang="en-US" sz="1100" b="0" i="0" u="none" strike="noStrike" cap="none" dirty="0">
              <a:solidFill>
                <a:srgbClr val="000000"/>
              </a:solidFill>
              <a:effectLst/>
              <a:highlight>
                <a:srgbClr val="FFFFFF"/>
              </a:highlight>
              <a:latin typeface="Arial"/>
              <a:ea typeface="Arial"/>
              <a:cs typeface="Arial"/>
              <a:sym typeface="Arial"/>
            </a:endParaRPr>
          </a:p>
          <a:p>
            <a:pPr marL="158750" indent="0">
              <a:buFontTx/>
              <a:buNone/>
            </a:pPr>
            <a:r>
              <a:rPr lang="en-US" sz="1100" b="0" i="0" u="none" strike="noStrike" cap="none" dirty="0">
                <a:solidFill>
                  <a:srgbClr val="000000"/>
                </a:solidFill>
                <a:effectLst/>
                <a:highlight>
                  <a:srgbClr val="FFFFFF"/>
                </a:highlight>
                <a:latin typeface="Arial"/>
                <a:ea typeface="Arial"/>
                <a:cs typeface="Arial"/>
                <a:sym typeface="Arial"/>
              </a:rPr>
              <a:t>Assessments are a part of the application process and these are usually functional assessments to determine eligibility for services as well as the type and amount of services a person needs. </a:t>
            </a:r>
          </a:p>
          <a:p>
            <a:pPr marL="158750" indent="0">
              <a:buFontTx/>
              <a:buNone/>
            </a:pPr>
            <a:endParaRPr lang="en-US" sz="1100" b="0" i="0" u="none" strike="noStrike" cap="none" dirty="0">
              <a:solidFill>
                <a:srgbClr val="000000"/>
              </a:solidFill>
              <a:effectLst/>
              <a:highlight>
                <a:srgbClr val="FFFFFF"/>
              </a:highlight>
              <a:latin typeface="Arial"/>
              <a:ea typeface="Arial"/>
              <a:cs typeface="Arial"/>
              <a:sym typeface="Arial"/>
            </a:endParaRPr>
          </a:p>
          <a:p>
            <a:pPr marL="158750" indent="0">
              <a:buFontTx/>
              <a:buNone/>
            </a:pPr>
            <a:r>
              <a:rPr lang="en-US" sz="1100" b="0" i="0" u="none" strike="noStrike" cap="none" dirty="0">
                <a:solidFill>
                  <a:srgbClr val="000000"/>
                </a:solidFill>
                <a:effectLst/>
                <a:highlight>
                  <a:srgbClr val="FFFFFF"/>
                </a:highlight>
                <a:latin typeface="Arial"/>
                <a:ea typeface="Arial"/>
                <a:cs typeface="Arial"/>
                <a:sym typeface="Arial"/>
              </a:rPr>
              <a:t>In California, HCBA waiver agencies are currently allowed to conduct initial Level of Care assessments, reassessments and case management visits remotely, which is meant to help minimize the risks of acquiring COVID-19.</a:t>
            </a:r>
          </a:p>
          <a:p>
            <a:pPr marL="158750" indent="0">
              <a:buFontTx/>
              <a:buNone/>
            </a:pPr>
            <a:endParaRPr lang="en-US" sz="1100" b="0" i="0" u="none" strike="noStrike" cap="none" dirty="0">
              <a:solidFill>
                <a:srgbClr val="000000"/>
              </a:solidFill>
              <a:effectLst/>
              <a:highlight>
                <a:srgbClr val="FFFFFF"/>
              </a:highlight>
              <a:latin typeface="Arial"/>
              <a:ea typeface="Arial"/>
              <a:cs typeface="Arial"/>
              <a:sym typeface="Arial"/>
            </a:endParaRPr>
          </a:p>
          <a:p>
            <a:pPr marL="158750" indent="0">
              <a:buFontTx/>
              <a:buNone/>
            </a:pPr>
            <a:r>
              <a:rPr lang="en-US" sz="1100" b="0" i="0" u="none" strike="noStrike" cap="none" dirty="0">
                <a:solidFill>
                  <a:srgbClr val="000000"/>
                </a:solidFill>
                <a:effectLst/>
                <a:highlight>
                  <a:srgbClr val="FFFFFF"/>
                </a:highlight>
                <a:latin typeface="Arial"/>
                <a:ea typeface="Arial"/>
                <a:cs typeface="Arial"/>
                <a:sym typeface="Arial"/>
              </a:rPr>
              <a:t>The most recent Appendix K amendment extension allows that flexibility through Feb. 2021.</a:t>
            </a:r>
          </a:p>
          <a:p>
            <a:pPr marL="158750" indent="0">
              <a:buFontTx/>
              <a:buNone/>
            </a:pPr>
            <a:endParaRPr lang="en-US" sz="1100" b="0" i="0" u="none" strike="noStrike" cap="none" dirty="0">
              <a:solidFill>
                <a:srgbClr val="000000"/>
              </a:solidFill>
              <a:effectLst/>
              <a:highlight>
                <a:srgbClr val="FFFFFF"/>
              </a:highlight>
              <a:latin typeface="Arial"/>
              <a:ea typeface="Arial"/>
              <a:cs typeface="Arial"/>
              <a:sym typeface="Arial"/>
            </a:endParaRPr>
          </a:p>
          <a:p>
            <a:pPr marL="158750" indent="0">
              <a:buFontTx/>
              <a:buNone/>
            </a:pPr>
            <a:r>
              <a:rPr lang="en-US" sz="1100" b="0" i="0" u="none" strike="noStrike" cap="none" dirty="0">
                <a:solidFill>
                  <a:srgbClr val="000000"/>
                </a:solidFill>
                <a:effectLst/>
                <a:highlight>
                  <a:srgbClr val="FFFFFF"/>
                </a:highlight>
                <a:latin typeface="Arial"/>
                <a:ea typeface="Arial"/>
                <a:cs typeface="Arial"/>
                <a:sym typeface="Arial"/>
              </a:rPr>
              <a:t>Several agencies have continued with in-person assessments during the pandemic unless the recipient requested otherwise.</a:t>
            </a:r>
          </a:p>
          <a:p>
            <a:pPr marL="158750" indent="0">
              <a:buFontTx/>
              <a:buNone/>
            </a:pPr>
            <a:endParaRPr lang="en-US" sz="1100" b="0" i="0" u="none" strike="noStrike" cap="none" dirty="0">
              <a:solidFill>
                <a:srgbClr val="000000"/>
              </a:solidFill>
              <a:effectLst/>
              <a:highlight>
                <a:srgbClr val="FFFFFF"/>
              </a:highlight>
              <a:latin typeface="Arial"/>
              <a:ea typeface="Arial"/>
              <a:cs typeface="Arial"/>
              <a:sym typeface="Arial"/>
            </a:endParaRPr>
          </a:p>
          <a:p>
            <a:pPr marL="158750" indent="0">
              <a:buFontTx/>
              <a:buNone/>
            </a:pPr>
            <a:r>
              <a:rPr lang="en-US" sz="1100" b="0" i="0" u="none" strike="noStrike" cap="none" dirty="0">
                <a:solidFill>
                  <a:srgbClr val="000000"/>
                </a:solidFill>
                <a:effectLst/>
                <a:highlight>
                  <a:srgbClr val="FFFFFF"/>
                </a:highlight>
                <a:latin typeface="Arial"/>
                <a:ea typeface="Arial"/>
                <a:cs typeface="Arial"/>
                <a:sym typeface="Arial"/>
              </a:rPr>
              <a:t>So, If you are working with a client who is at this stage of the process, to minimize COVID risks, it is worth advocating for remote assessments.</a:t>
            </a:r>
          </a:p>
          <a:p>
            <a:pPr marL="158750" indent="0">
              <a:buFontTx/>
              <a:buNone/>
            </a:pPr>
            <a:endParaRPr lang="en-US" sz="1100" b="0" i="0" u="none" strike="noStrike" cap="none" dirty="0">
              <a:solidFill>
                <a:srgbClr val="000000"/>
              </a:solidFill>
              <a:effectLst/>
              <a:highlight>
                <a:srgbClr val="FFFFFF"/>
              </a:highligh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highlight>
                  <a:srgbClr val="FFFFFF"/>
                </a:highlight>
                <a:latin typeface="Arial"/>
                <a:ea typeface="Arial"/>
                <a:cs typeface="Arial"/>
                <a:sym typeface="Arial"/>
              </a:rPr>
              <a:t>See Home-Based Care under COVID-19: A Do No Harm Approach to Assessing Needs available at </a:t>
            </a:r>
            <a:r>
              <a:rPr lang="en-US" sz="1100" b="0" i="0" u="sng" strike="noStrike" cap="none" dirty="0">
                <a:solidFill>
                  <a:srgbClr val="000000"/>
                </a:solidFill>
                <a:effectLst/>
                <a:highlight>
                  <a:srgbClr val="FFFFFF"/>
                </a:highlight>
                <a:latin typeface="Arial"/>
                <a:ea typeface="Arial"/>
                <a:cs typeface="Arial"/>
                <a:sym typeface="Arial"/>
                <a:hlinkClick r:id="rId3"/>
              </a:rPr>
              <a:t>https://healthlaw.org/home-based-care-under-covid-19-a-do-no-harm-approach-to-assessing-needs/</a:t>
            </a:r>
            <a:endParaRPr lang="en-US" sz="1100" b="0" i="0" u="none" strike="noStrike" cap="none" dirty="0">
              <a:solidFill>
                <a:srgbClr val="000000"/>
              </a:solidFill>
              <a:effectLst/>
              <a:highlight>
                <a:srgbClr val="FFFFFF"/>
              </a:highlight>
              <a:latin typeface="Arial"/>
              <a:ea typeface="Arial"/>
              <a:cs typeface="Arial"/>
              <a:sym typeface="Arial"/>
            </a:endParaRPr>
          </a:p>
          <a:p>
            <a:pPr marL="158750" indent="0">
              <a:buFontTx/>
              <a:buNone/>
            </a:pPr>
            <a:endParaRPr lang="en-US" sz="1100" b="0" i="0" u="none" strike="noStrike" cap="none" dirty="0">
              <a:solidFill>
                <a:srgbClr val="000000"/>
              </a:solidFill>
              <a:effectLst/>
              <a:highlight>
                <a:srgbClr val="FFFFFF"/>
              </a:highlight>
              <a:latin typeface="Arial"/>
              <a:ea typeface="Arial"/>
              <a:cs typeface="Arial"/>
              <a:sym typeface="Arial"/>
            </a:endParaRPr>
          </a:p>
          <a:p>
            <a:pPr marL="0" lvl="0" indent="0" algn="l" rtl="0">
              <a:lnSpc>
                <a:spcPct val="115000"/>
              </a:lnSpc>
              <a:spcBef>
                <a:spcPts val="0"/>
              </a:spcBef>
              <a:spcAft>
                <a:spcPts val="0"/>
              </a:spcAft>
              <a:buNone/>
            </a:pPr>
            <a:endParaRPr sz="1000" dirty="0">
              <a:solidFill>
                <a:srgbClr val="393939"/>
              </a:solidFill>
              <a:highlight>
                <a:srgbClr val="FFFFFF"/>
              </a:highligh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9157119174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915711917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100" b="0" i="0" u="none" strike="noStrike" cap="none" dirty="0">
                <a:solidFill>
                  <a:srgbClr val="000000"/>
                </a:solidFill>
                <a:effectLst/>
                <a:latin typeface="Arial"/>
                <a:ea typeface="Arial"/>
                <a:cs typeface="Arial"/>
                <a:sym typeface="Arial"/>
              </a:rPr>
              <a:t>We know that the COVID-19 pandemic has greater implications for people who utilize long-term supports and services LTSS and HCBS, compared to the general population. Certainly people receiving LTSS in nursing facilities are at increased risk from coronavirus, and those in other congregate settings, such as assisted living facilities, also may be at increased risk of infection due to occupancy density.</a:t>
            </a:r>
          </a:p>
          <a:p>
            <a:pPr marL="158750" indent="0">
              <a:buNone/>
            </a:pPr>
            <a:r>
              <a:rPr lang="en-US" sz="1100" b="0" i="0" u="none" strike="noStrike" cap="none" dirty="0">
                <a:solidFill>
                  <a:srgbClr val="000000"/>
                </a:solidFill>
                <a:effectLst/>
                <a:latin typeface="Arial"/>
                <a:ea typeface="Arial"/>
                <a:cs typeface="Arial"/>
                <a:sym typeface="Arial"/>
              </a:rPr>
              <a:t> </a:t>
            </a:r>
          </a:p>
          <a:p>
            <a:pPr marL="158750" indent="0">
              <a:buNone/>
            </a:pPr>
            <a:r>
              <a:rPr lang="en-US" sz="1100" b="0" i="0" u="none" strike="noStrike" cap="none" dirty="0">
                <a:solidFill>
                  <a:srgbClr val="000000"/>
                </a:solidFill>
                <a:effectLst/>
                <a:latin typeface="Arial"/>
                <a:ea typeface="Arial"/>
                <a:cs typeface="Arial"/>
                <a:sym typeface="Arial"/>
              </a:rPr>
              <a:t>And people in home and community-based settings also may be at greater risk of adverse health outcomes and unmet daily self-care needs. </a:t>
            </a:r>
          </a:p>
          <a:p>
            <a:pPr marL="158750" indent="0">
              <a:buNone/>
            </a:pPr>
            <a:r>
              <a:rPr lang="en-US" sz="1100" b="0" i="0" u="none" strike="noStrike" cap="none" dirty="0">
                <a:solidFill>
                  <a:srgbClr val="000000"/>
                </a:solidFill>
                <a:effectLst/>
                <a:latin typeface="Arial"/>
                <a:ea typeface="Arial"/>
                <a:cs typeface="Arial"/>
                <a:sym typeface="Arial"/>
              </a:rPr>
              <a:t> </a:t>
            </a:r>
          </a:p>
          <a:p>
            <a:pPr marL="158750" indent="0">
              <a:buNone/>
            </a:pPr>
            <a:r>
              <a:rPr lang="en-US" sz="1100" b="0" i="0" u="none" strike="noStrike" cap="none" dirty="0">
                <a:solidFill>
                  <a:srgbClr val="000000"/>
                </a:solidFill>
                <a:effectLst/>
                <a:latin typeface="Arial"/>
                <a:ea typeface="Arial"/>
                <a:cs typeface="Arial"/>
                <a:sym typeface="Arial"/>
              </a:rPr>
              <a:t>HCBS may be restricted as caregivers take precautions to limit coronavirus exposure to the individuals they serve. If HCBS caregivers get ill and are unable to provide care, there can be a severe shortage of HCBS available for those who need it. </a:t>
            </a:r>
          </a:p>
          <a:p>
            <a:pPr marL="158750" indent="0">
              <a:buNone/>
            </a:pPr>
            <a:r>
              <a:rPr lang="en-US" sz="1100" b="0" i="0" u="none" strike="noStrike" cap="none" dirty="0">
                <a:solidFill>
                  <a:srgbClr val="000000"/>
                </a:solidFill>
                <a:effectLst/>
                <a:latin typeface="Arial"/>
                <a:ea typeface="Arial"/>
                <a:cs typeface="Arial"/>
                <a:sym typeface="Arial"/>
              </a:rPr>
              <a:t> </a:t>
            </a:r>
          </a:p>
          <a:p>
            <a:pPr marL="158750" indent="0">
              <a:buNone/>
            </a:pPr>
            <a:r>
              <a:rPr lang="en-US" sz="1100" b="0" i="0" u="none" strike="noStrike" cap="none" dirty="0">
                <a:solidFill>
                  <a:srgbClr val="000000"/>
                </a:solidFill>
                <a:effectLst/>
                <a:latin typeface="Arial"/>
                <a:ea typeface="Arial"/>
                <a:cs typeface="Arial"/>
                <a:sym typeface="Arial"/>
              </a:rPr>
              <a:t>COVID-19 screening of direct care workers who are capable of transmitting the disease to others while asymptomatic is highly important to containing the spread of the virus. This is especially true, given that many people who receive HCBS have chronic conditions and compromised immune systems, placing them at high risk for severe outcomes if infected. </a:t>
            </a:r>
          </a:p>
          <a:p>
            <a:pPr marL="158750" indent="0">
              <a:buNone/>
            </a:pPr>
            <a:r>
              <a:rPr lang="en-US" sz="1100" b="0" i="0" u="none" strike="noStrike" cap="none" dirty="0">
                <a:solidFill>
                  <a:srgbClr val="000000"/>
                </a:solidFill>
                <a:effectLst/>
                <a:latin typeface="Arial"/>
                <a:ea typeface="Arial"/>
                <a:cs typeface="Arial"/>
                <a:sym typeface="Arial"/>
              </a:rPr>
              <a:t> </a:t>
            </a:r>
          </a:p>
          <a:p>
            <a:pPr marL="158750" indent="0">
              <a:buNone/>
            </a:pPr>
            <a:r>
              <a:rPr lang="en-US" sz="1100" b="0" i="0" u="none" strike="noStrike" cap="none" dirty="0">
                <a:solidFill>
                  <a:srgbClr val="000000"/>
                </a:solidFill>
                <a:effectLst/>
                <a:latin typeface="Arial"/>
                <a:ea typeface="Arial"/>
                <a:cs typeface="Arial"/>
                <a:sym typeface="Arial"/>
              </a:rPr>
              <a:t>And then the availability of medical supplies that are currently in short supply. Those receiving and providing HCBS are at risk from interruptions in access to medical supplies, which can interfere with the ability to manage daily health needs as well as prevent coronavirus infections.</a:t>
            </a:r>
            <a:r>
              <a:rPr lang="en-US" sz="1000" dirty="0">
                <a:effectLst/>
              </a:rPr>
              <a:t> </a:t>
            </a:r>
            <a:endParaRPr sz="10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8bd0f54a2c_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8bd0f54a2c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500"/>
              </a:spcBef>
              <a:spcAft>
                <a:spcPts val="0"/>
              </a:spcAft>
              <a:buNone/>
            </a:pPr>
            <a:r>
              <a:rPr lang="en-US" sz="1100" b="0" i="0" u="none" strike="noStrike" cap="none" dirty="0">
                <a:solidFill>
                  <a:srgbClr val="000000"/>
                </a:solidFill>
                <a:effectLst/>
                <a:latin typeface="Arial"/>
                <a:ea typeface="Arial"/>
                <a:cs typeface="Arial"/>
                <a:sym typeface="Arial"/>
              </a:rPr>
              <a:t>This is directly related to the previous slide in terms of trying to make sure that people receiving HCBS have continuity in the provision of their personal care if their care is interrupted due to COVID.  And this slide is talking specifically about IHSS, which is the most widely utilized HCBS program in CA, remember this is a state plan HCBS benefit and not part of a waiver program.</a:t>
            </a:r>
            <a:r>
              <a:rPr lang="en-US" sz="1000" dirty="0">
                <a:effectLst/>
              </a:rPr>
              <a:t> </a:t>
            </a:r>
          </a:p>
          <a:p>
            <a:pPr marL="0" lvl="0" indent="0" algn="l" rtl="0">
              <a:spcBef>
                <a:spcPts val="1500"/>
              </a:spcBef>
              <a:spcAft>
                <a:spcPts val="0"/>
              </a:spcAft>
              <a:buNone/>
            </a:pPr>
            <a:br>
              <a:rPr lang="en-US" sz="1100" b="0" i="0" u="none" strike="noStrike" cap="none" dirty="0">
                <a:solidFill>
                  <a:srgbClr val="000000"/>
                </a:solidFill>
                <a:effectLst/>
                <a:latin typeface="Arial"/>
                <a:ea typeface="Arial"/>
                <a:cs typeface="Arial"/>
                <a:sym typeface="Arial"/>
              </a:rPr>
            </a:br>
            <a:r>
              <a:rPr lang="en-US" sz="1100" b="0" i="0" u="none" strike="noStrike" cap="none" dirty="0">
                <a:solidFill>
                  <a:srgbClr val="000000"/>
                </a:solidFill>
                <a:effectLst/>
                <a:latin typeface="Arial"/>
                <a:ea typeface="Arial"/>
                <a:cs typeface="Arial"/>
                <a:sym typeface="Arial"/>
              </a:rPr>
              <a:t>ACL 20-29 - IHSS Program Implementation of Emergency Back-Up Provider System due to COVID-19 </a:t>
            </a:r>
            <a:r>
              <a:rPr lang="en-US" sz="1100" b="0" i="0" u="sng" strike="noStrike" cap="none" dirty="0">
                <a:solidFill>
                  <a:srgbClr val="000000"/>
                </a:solidFill>
                <a:effectLst/>
                <a:latin typeface="Arial"/>
                <a:ea typeface="Arial"/>
                <a:cs typeface="Arial"/>
                <a:sym typeface="Arial"/>
                <a:hlinkClick r:id="rId3"/>
              </a:rPr>
              <a:t>https://cdss.ca.gov/Portals/9/Additional-Resources/Letters-and-Notices/ACLs/2020/20-29.pdf</a:t>
            </a:r>
            <a:br>
              <a:rPr lang="en-US" sz="1000" dirty="0"/>
            </a:br>
            <a:endParaRPr lang="en-US" sz="1100" b="0" i="0" u="none" strike="noStrike" cap="none" dirty="0">
              <a:solidFill>
                <a:srgbClr val="000000"/>
              </a:solidFill>
              <a:effectLst/>
              <a:latin typeface="Arial"/>
              <a:ea typeface="Arial"/>
              <a:cs typeface="Arial"/>
              <a:sym typeface="Arial"/>
            </a:endParaRPr>
          </a:p>
          <a:p>
            <a:pPr marL="0" lvl="0" indent="0" algn="l" rtl="0">
              <a:spcBef>
                <a:spcPts val="1500"/>
              </a:spcBef>
              <a:spcAft>
                <a:spcPts val="0"/>
              </a:spcAft>
              <a:buNone/>
            </a:pPr>
            <a:r>
              <a:rPr lang="en-US" sz="1100" b="0" i="0" u="none" strike="noStrike" cap="none" dirty="0">
                <a:solidFill>
                  <a:srgbClr val="000000"/>
                </a:solidFill>
                <a:effectLst/>
                <a:latin typeface="Arial"/>
                <a:ea typeface="Arial"/>
                <a:cs typeface="Arial"/>
                <a:sym typeface="Arial"/>
              </a:rPr>
              <a:t>Justice in Aging and Disability Rights California Webinar:  “COVID-19 and IHSS Updates” </a:t>
            </a:r>
            <a:r>
              <a:rPr lang="en-US" sz="1100" b="0" i="0" u="sng" strike="noStrike" cap="none" dirty="0">
                <a:solidFill>
                  <a:srgbClr val="000000"/>
                </a:solidFill>
                <a:effectLst/>
                <a:latin typeface="Arial"/>
                <a:ea typeface="Arial"/>
                <a:cs typeface="Arial"/>
                <a:sym typeface="Arial"/>
                <a:hlinkClick r:id="rId4"/>
              </a:rPr>
              <a:t>https://zoom.us/rec/play/u5UoduqgrT83GtLDtwSDV6J_W43pKq6s0iNLrKJezErkUXBWYFaiNeFHYLcUDa83aHvE-45bMwgKAISj?continueMode=true&amp;_x_zm_rtaid=y_T5Sz0NQ9aCJebD9MZIjg.1598401515525.f91ab675f8f4953248512b7b0200c2a3&amp;_x_zm_rhtaid=227</a:t>
            </a:r>
            <a:endParaRPr lang="en-US" sz="1100" b="0" i="0" u="none" strike="noStrike" cap="none" dirty="0">
              <a:solidFill>
                <a:srgbClr val="000000"/>
              </a:solidFill>
              <a:effectLst/>
              <a:latin typeface="Arial"/>
              <a:ea typeface="Arial"/>
              <a:cs typeface="Arial"/>
              <a:sym typeface="Arial"/>
            </a:endParaRPr>
          </a:p>
          <a:p>
            <a:pPr marL="0" lvl="0" indent="0" algn="l" rtl="0">
              <a:spcBef>
                <a:spcPts val="1500"/>
              </a:spcBef>
              <a:spcAft>
                <a:spcPts val="0"/>
              </a:spcAft>
              <a:buNone/>
            </a:pPr>
            <a:endParaRPr lang="en-US" sz="1100" b="0" i="0" u="none" strike="noStrike" cap="none" dirty="0">
              <a:solidFill>
                <a:srgbClr val="000000"/>
              </a:solidFill>
              <a:effectLst/>
              <a:latin typeface="Arial"/>
              <a:ea typeface="Arial"/>
              <a:cs typeface="Arial"/>
              <a:sym typeface="Arial"/>
            </a:endParaRPr>
          </a:p>
          <a:p>
            <a:pPr marL="0" lvl="0" indent="0" algn="l" rtl="0">
              <a:spcBef>
                <a:spcPts val="1500"/>
              </a:spcBef>
              <a:spcAft>
                <a:spcPts val="0"/>
              </a:spcAft>
              <a:buNone/>
            </a:pPr>
            <a:r>
              <a:rPr lang="en-US" sz="1100" b="0" i="0" u="none" strike="noStrike" cap="none" dirty="0">
                <a:solidFill>
                  <a:srgbClr val="000000"/>
                </a:solidFill>
                <a:effectLst/>
                <a:latin typeface="Arial"/>
                <a:ea typeface="Arial"/>
                <a:cs typeface="Arial"/>
                <a:sym typeface="Arial"/>
              </a:rPr>
              <a:t>COVID-19 (Coronavirus) - Rights of People who get IHSS and Caregivers </a:t>
            </a:r>
            <a:r>
              <a:rPr lang="en-US" sz="1100" b="1" i="0" u="sng" strike="noStrike" cap="none" dirty="0">
                <a:solidFill>
                  <a:srgbClr val="000000"/>
                </a:solidFill>
                <a:effectLst/>
                <a:latin typeface="Arial"/>
                <a:ea typeface="Arial"/>
                <a:cs typeface="Arial"/>
                <a:sym typeface="Arial"/>
                <a:hlinkClick r:id="rId5"/>
              </a:rPr>
              <a:t>https://www.disabilityrightsca.org/publications/covid-19-coronavirus-rights-of-people-who-get-ihss-and-caregivers</a:t>
            </a:r>
            <a:endParaRPr sz="10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8bd0f54a2c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8bd0f54a2c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rtl="0">
              <a:buNone/>
            </a:pPr>
            <a:r>
              <a:rPr lang="en-US" sz="1100" b="0" i="0" u="none" strike="noStrike" cap="none" dirty="0">
                <a:solidFill>
                  <a:srgbClr val="000000"/>
                </a:solidFill>
                <a:effectLst/>
                <a:latin typeface="Arial"/>
                <a:ea typeface="Arial"/>
                <a:cs typeface="Arial"/>
                <a:sym typeface="Arial"/>
              </a:rPr>
              <a:t>ACL 20-41 - Personal Protective Equipment for IHSS Providers due to COVID-19</a:t>
            </a:r>
            <a:r>
              <a:rPr lang="en-US" sz="1100" b="1" i="0" u="none" strike="noStrike" cap="none" dirty="0">
                <a:solidFill>
                  <a:srgbClr val="000000"/>
                </a:solidFill>
                <a:effectLst/>
                <a:latin typeface="Arial"/>
                <a:ea typeface="Arial"/>
                <a:cs typeface="Arial"/>
                <a:sym typeface="Arial"/>
              </a:rPr>
              <a:t> </a:t>
            </a:r>
            <a:r>
              <a:rPr lang="en-US" sz="1100" b="0" i="0" u="sng" strike="noStrike" cap="none" dirty="0">
                <a:solidFill>
                  <a:srgbClr val="000000"/>
                </a:solidFill>
                <a:effectLst/>
                <a:latin typeface="Arial"/>
                <a:ea typeface="Arial"/>
                <a:cs typeface="Arial"/>
                <a:sym typeface="Arial"/>
                <a:hlinkClick r:id="rId3"/>
              </a:rPr>
              <a:t>https://cdss.ca.gov/Portals/9/Additional-Resources/Letters-and-Notices/ACLs/2020/20-41.pdf</a:t>
            </a:r>
            <a:br>
              <a:rPr lang="en-US" sz="1000" dirty="0"/>
            </a:br>
            <a:br>
              <a:rPr lang="en-US" sz="1000" dirty="0"/>
            </a:br>
            <a:endParaRPr sz="10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234d9929f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8234d9929f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US" sz="1100" b="0" i="0" u="none" strike="noStrike" cap="none" dirty="0">
                <a:solidFill>
                  <a:srgbClr val="000000"/>
                </a:solidFill>
                <a:effectLst/>
                <a:latin typeface="Arial"/>
                <a:ea typeface="Arial"/>
                <a:cs typeface="Arial"/>
                <a:sym typeface="Arial"/>
              </a:rPr>
              <a:t>The California Community Transitions (CCT) program is California’s version of the Federal Money Follows the Person (MFP) program and is another HCBS program. It is not a waiver program but it is meant to assist individuals who need help to get out of a medical facility. </a:t>
            </a:r>
          </a:p>
          <a:p>
            <a:pPr marL="0" lvl="0" indent="0" algn="l" rtl="0">
              <a:spcBef>
                <a:spcPts val="1200"/>
              </a:spcBef>
              <a:spcAft>
                <a:spcPts val="0"/>
              </a:spcAft>
              <a:buNone/>
            </a:pPr>
            <a:endParaRPr lang="en-US" sz="1100" b="0" i="0" u="none" strike="noStrike" cap="none" dirty="0">
              <a:solidFill>
                <a:srgbClr val="000000"/>
              </a:solidFill>
              <a:effectLst/>
              <a:latin typeface="Arial"/>
              <a:ea typeface="Arial"/>
              <a:cs typeface="Arial"/>
              <a:sym typeface="Arial"/>
            </a:endParaRPr>
          </a:p>
          <a:p>
            <a:pPr marL="0" lvl="0" indent="0" algn="l" rtl="0">
              <a:spcBef>
                <a:spcPts val="1200"/>
              </a:spcBef>
              <a:spcAft>
                <a:spcPts val="0"/>
              </a:spcAft>
              <a:buNone/>
            </a:pPr>
            <a:r>
              <a:rPr lang="en-US" sz="1100" b="0" i="0" u="none" strike="noStrike" cap="none" dirty="0">
                <a:solidFill>
                  <a:srgbClr val="000000"/>
                </a:solidFill>
                <a:effectLst/>
                <a:latin typeface="Arial"/>
                <a:ea typeface="Arial"/>
                <a:cs typeface="Arial"/>
                <a:sym typeface="Arial"/>
              </a:rPr>
              <a:t>Eligible individuals of all ages and disabilities have an opportunity to participate in CCT. DHCS works with designated CCT Lead Organizations to who employ or contract with transition coordinators who work directly with willing and eligible individuals, support networks, and providers to facilitate and monitor beneficiaries' transitions from facilities to community settings of their choice.</a:t>
            </a:r>
          </a:p>
          <a:p>
            <a:pPr marL="0" lvl="0" indent="0" algn="l" rtl="0">
              <a:spcBef>
                <a:spcPts val="1200"/>
              </a:spcBef>
              <a:spcAft>
                <a:spcPts val="0"/>
              </a:spcAft>
              <a:buNone/>
            </a:pPr>
            <a:endParaRPr lang="en-US" sz="1100" b="0" i="0" u="none" strike="noStrike" cap="none" dirty="0">
              <a:solidFill>
                <a:srgbClr val="000000"/>
              </a:solidFill>
              <a:effectLst/>
              <a:latin typeface="Arial"/>
              <a:ea typeface="Arial"/>
              <a:cs typeface="Arial"/>
              <a:sym typeface="Arial"/>
            </a:endParaRPr>
          </a:p>
          <a:p>
            <a:pPr marL="0" lvl="0" indent="0" algn="l" rtl="0">
              <a:spcBef>
                <a:spcPts val="1200"/>
              </a:spcBef>
              <a:spcAft>
                <a:spcPts val="0"/>
              </a:spcAft>
              <a:buNone/>
            </a:pPr>
            <a:r>
              <a:rPr lang="en-US" sz="1100" b="0" i="0" u="none" strike="noStrike" cap="none" dirty="0">
                <a:solidFill>
                  <a:srgbClr val="000000"/>
                </a:solidFill>
                <a:effectLst/>
                <a:latin typeface="Arial"/>
                <a:ea typeface="Arial"/>
                <a:cs typeface="Arial"/>
                <a:sym typeface="Arial"/>
              </a:rPr>
              <a:t>For more information, contact the Integrated Systems of Care Division at </a:t>
            </a:r>
            <a:r>
              <a:rPr lang="en-US" sz="1100" b="1" i="0" u="none" strike="noStrike" cap="none" dirty="0">
                <a:solidFill>
                  <a:srgbClr val="000000"/>
                </a:solidFill>
                <a:effectLst/>
                <a:latin typeface="Arial"/>
                <a:ea typeface="Arial"/>
                <a:cs typeface="Arial"/>
                <a:sym typeface="Arial"/>
              </a:rPr>
              <a:t>(833) 388-4551, </a:t>
            </a:r>
            <a:r>
              <a:rPr lang="en-US" sz="1100" b="0" i="0" u="none" strike="noStrike" cap="none" dirty="0">
                <a:solidFill>
                  <a:srgbClr val="000000"/>
                </a:solidFill>
                <a:effectLst/>
                <a:latin typeface="Arial"/>
                <a:ea typeface="Arial"/>
                <a:cs typeface="Arial"/>
                <a:sym typeface="Arial"/>
              </a:rPr>
              <a:t>or</a:t>
            </a:r>
            <a:r>
              <a:rPr lang="en-US" sz="1100" b="1" i="0" u="none" strike="noStrike" cap="none" dirty="0">
                <a:solidFill>
                  <a:srgbClr val="000000"/>
                </a:solidFill>
                <a:effectLst/>
                <a:latin typeface="Arial"/>
                <a:ea typeface="Arial"/>
                <a:cs typeface="Arial"/>
                <a:sym typeface="Arial"/>
              </a:rPr>
              <a:t> </a:t>
            </a:r>
            <a:r>
              <a:rPr lang="en-US" sz="1100" b="0" i="0" u="none" strike="noStrike" cap="none" dirty="0">
                <a:solidFill>
                  <a:srgbClr val="000000"/>
                </a:solidFill>
                <a:effectLst/>
                <a:latin typeface="Arial"/>
                <a:ea typeface="Arial"/>
                <a:cs typeface="Arial"/>
                <a:sym typeface="Arial"/>
              </a:rPr>
              <a:t>e-mail: </a:t>
            </a:r>
            <a:r>
              <a:rPr lang="en-US" sz="1100" b="0" i="0" u="sng" strike="noStrike" cap="none" dirty="0" err="1">
                <a:solidFill>
                  <a:srgbClr val="000000"/>
                </a:solidFill>
                <a:effectLst/>
                <a:latin typeface="Arial"/>
                <a:ea typeface="Arial"/>
                <a:cs typeface="Arial"/>
                <a:sym typeface="Arial"/>
                <a:hlinkClick r:id="rId3"/>
              </a:rPr>
              <a:t>California.CommunityTransitions@dhcs.ca.gov</a:t>
            </a:r>
            <a:endParaRPr lang="en-US" sz="1100" b="0" i="0" u="none" strike="noStrike" cap="none" dirty="0">
              <a:solidFill>
                <a:srgbClr val="000000"/>
              </a:solidFill>
              <a:effectLst/>
              <a:latin typeface="Arial"/>
              <a:ea typeface="Arial"/>
              <a:cs typeface="Arial"/>
              <a:sym typeface="Arial"/>
            </a:endParaRPr>
          </a:p>
          <a:p>
            <a:pPr marL="0" lvl="0" indent="0" algn="l" rtl="0">
              <a:spcBef>
                <a:spcPts val="1200"/>
              </a:spcBef>
              <a:spcAft>
                <a:spcPts val="0"/>
              </a:spcAft>
              <a:buNone/>
            </a:pPr>
            <a:endParaRPr lang="en-US" sz="1100" b="0" i="0" u="none" strike="noStrike" cap="none" dirty="0">
              <a:solidFill>
                <a:srgbClr val="000000"/>
              </a:solidFill>
              <a:effectLst/>
              <a:latin typeface="Arial"/>
              <a:ea typeface="Arial"/>
              <a:cs typeface="Arial"/>
              <a:sym typeface="Arial"/>
              <a:hlinkClick r:id="rId4"/>
            </a:endParaRPr>
          </a:p>
          <a:p>
            <a:pPr marL="0" lvl="0" indent="0" algn="l" rtl="0">
              <a:spcBef>
                <a:spcPts val="1200"/>
              </a:spcBef>
              <a:spcAft>
                <a:spcPts val="0"/>
              </a:spcAft>
              <a:buNone/>
            </a:pPr>
            <a:r>
              <a:rPr lang="en-US" sz="1100" b="0" i="0" u="sng" strike="noStrike" cap="none" dirty="0">
                <a:solidFill>
                  <a:srgbClr val="000000"/>
                </a:solidFill>
                <a:effectLst/>
                <a:latin typeface="Arial"/>
                <a:ea typeface="Arial"/>
                <a:cs typeface="Arial"/>
                <a:sym typeface="Arial"/>
                <a:hlinkClick r:id="rId4"/>
              </a:rPr>
              <a:t>https://www.dhcs.ca.gov/services/ltc/Pages/CCT.aspx</a:t>
            </a:r>
            <a:endParaRPr lang="en-US" sz="1100" b="0" i="0" u="none" strike="noStrike" cap="none" dirty="0">
              <a:solidFill>
                <a:srgbClr val="000000"/>
              </a:solidFill>
              <a:effectLst/>
              <a:latin typeface="Arial"/>
              <a:ea typeface="Arial"/>
              <a:cs typeface="Arial"/>
              <a:sym typeface="Arial"/>
            </a:endParaRPr>
          </a:p>
          <a:p>
            <a:pPr marL="0" lvl="0" indent="0" algn="l" rtl="0">
              <a:spcBef>
                <a:spcPts val="1200"/>
              </a:spcBef>
              <a:spcAft>
                <a:spcPts val="0"/>
              </a:spcAft>
              <a:buNone/>
            </a:pPr>
            <a:endParaRPr lang="en-US" sz="1100" b="0" i="0" u="none" strike="noStrike" cap="none" dirty="0">
              <a:solidFill>
                <a:srgbClr val="000000"/>
              </a:solidFill>
              <a:effectLst/>
              <a:latin typeface="Arial"/>
              <a:ea typeface="Arial"/>
              <a:cs typeface="Arial"/>
              <a:sym typeface="Arial"/>
              <a:hlinkClick r:id="rId5"/>
            </a:endParaRPr>
          </a:p>
          <a:p>
            <a:pPr marL="0" lvl="0" indent="0" algn="l" rtl="0">
              <a:spcBef>
                <a:spcPts val="1200"/>
              </a:spcBef>
              <a:spcAft>
                <a:spcPts val="0"/>
              </a:spcAft>
              <a:buNone/>
            </a:pPr>
            <a:r>
              <a:rPr lang="en-US" sz="1100" b="1" i="0" u="sng" strike="noStrike" cap="none" dirty="0">
                <a:solidFill>
                  <a:srgbClr val="000000"/>
                </a:solidFill>
                <a:effectLst/>
                <a:latin typeface="Arial"/>
                <a:ea typeface="Arial"/>
                <a:cs typeface="Arial"/>
                <a:sym typeface="Arial"/>
                <a:hlinkClick r:id="rId5"/>
              </a:rPr>
              <a:t>California Community Transitions Lead Organizations</a:t>
            </a:r>
            <a:r>
              <a:rPr lang="en-US" sz="1100" b="1" i="0" u="sng" strike="noStrike" cap="none" dirty="0">
                <a:solidFill>
                  <a:srgbClr val="000000"/>
                </a:solidFill>
                <a:effectLst/>
                <a:latin typeface="Arial"/>
                <a:ea typeface="Arial"/>
                <a:cs typeface="Arial"/>
                <a:sym typeface="Arial"/>
              </a:rPr>
              <a:t>, https://</a:t>
            </a:r>
            <a:r>
              <a:rPr lang="en-US" sz="1100" b="1" i="0" u="sng" strike="noStrike" cap="none" dirty="0" err="1">
                <a:solidFill>
                  <a:srgbClr val="000000"/>
                </a:solidFill>
                <a:effectLst/>
                <a:latin typeface="Arial"/>
                <a:ea typeface="Arial"/>
                <a:cs typeface="Arial"/>
                <a:sym typeface="Arial"/>
              </a:rPr>
              <a:t>www.dhcs.ca.gov</a:t>
            </a:r>
            <a:r>
              <a:rPr lang="en-US" sz="1100" b="1" i="0" u="sng" strike="noStrike" cap="none" dirty="0">
                <a:solidFill>
                  <a:srgbClr val="000000"/>
                </a:solidFill>
                <a:effectLst/>
                <a:latin typeface="Arial"/>
                <a:ea typeface="Arial"/>
                <a:cs typeface="Arial"/>
                <a:sym typeface="Arial"/>
              </a:rPr>
              <a:t>/services/</a:t>
            </a:r>
            <a:r>
              <a:rPr lang="en-US" sz="1100" b="1" i="0" u="sng" strike="noStrike" cap="none" dirty="0" err="1">
                <a:solidFill>
                  <a:srgbClr val="000000"/>
                </a:solidFill>
                <a:effectLst/>
                <a:latin typeface="Arial"/>
                <a:ea typeface="Arial"/>
                <a:cs typeface="Arial"/>
                <a:sym typeface="Arial"/>
              </a:rPr>
              <a:t>ltc</a:t>
            </a:r>
            <a:r>
              <a:rPr lang="en-US" sz="1100" b="1" i="0" u="sng" strike="noStrike" cap="none" dirty="0">
                <a:solidFill>
                  <a:srgbClr val="000000"/>
                </a:solidFill>
                <a:effectLst/>
                <a:latin typeface="Arial"/>
                <a:ea typeface="Arial"/>
                <a:cs typeface="Arial"/>
                <a:sym typeface="Arial"/>
              </a:rPr>
              <a:t>/Documents/CCT-Lead-Organizations-Contact-</a:t>
            </a:r>
            <a:r>
              <a:rPr lang="en-US" sz="1100" b="1" i="0" u="sng" strike="noStrike" cap="none" dirty="0" err="1">
                <a:solidFill>
                  <a:srgbClr val="000000"/>
                </a:solidFill>
                <a:effectLst/>
                <a:latin typeface="Arial"/>
                <a:ea typeface="Arial"/>
                <a:cs typeface="Arial"/>
                <a:sym typeface="Arial"/>
              </a:rPr>
              <a:t>Information.pdf</a:t>
            </a:r>
            <a:endParaRPr lang="en-US" sz="1100" b="0" i="0" u="none" strike="noStrike" cap="none" dirty="0">
              <a:solidFill>
                <a:srgbClr val="000000"/>
              </a:solidFill>
              <a:effectLst/>
              <a:latin typeface="Arial"/>
              <a:ea typeface="Arial"/>
              <a:cs typeface="Arial"/>
              <a:sym typeface="Arial"/>
            </a:endParaRPr>
          </a:p>
          <a:p>
            <a:pPr marL="0" lvl="0" indent="0" algn="l" rtl="0">
              <a:spcBef>
                <a:spcPts val="1200"/>
              </a:spcBef>
              <a:spcAft>
                <a:spcPts val="0"/>
              </a:spcAft>
              <a:buNone/>
            </a:pPr>
            <a:endParaRPr sz="1000" b="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7700014898_1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7700014898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California Department of Health Care Services (DHCS) </a:t>
            </a:r>
            <a:r>
              <a:rPr lang="en-US" sz="1100" b="0" i="0" u="sng" strike="noStrike" cap="none" dirty="0">
                <a:solidFill>
                  <a:srgbClr val="000000"/>
                </a:solidFill>
                <a:effectLst/>
                <a:latin typeface="Arial"/>
                <a:ea typeface="Arial"/>
                <a:cs typeface="Arial"/>
                <a:sym typeface="Arial"/>
                <a:hlinkClick r:id="rId3"/>
              </a:rPr>
              <a:t>https://www.dhcs.ca.gov</a:t>
            </a:r>
            <a:endParaRPr lang="en-US" sz="1100" b="1" i="0" u="none" strike="noStrike" cap="none" dirty="0">
              <a:solidFill>
                <a:srgbClr val="000000"/>
              </a:solidFill>
              <a:effectLst/>
              <a:latin typeface="Arial"/>
              <a:ea typeface="Arial"/>
              <a:cs typeface="Arial"/>
              <a:sym typeface="Arial"/>
            </a:endParaRPr>
          </a:p>
          <a:p>
            <a:pPr marL="158750" indent="0">
              <a:buNone/>
            </a:pPr>
            <a:endParaRPr lang="en-US" sz="1100" b="1"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The California Department of Health Care Services (DHCS) administers the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program and is the lead agency on some of the HCBS waivers we discussed.</a:t>
            </a:r>
          </a:p>
          <a:p>
            <a:pPr marL="158750" indent="0">
              <a:buNone/>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California Department of Social Services (CDSS) </a:t>
            </a:r>
            <a:r>
              <a:rPr lang="en-US" sz="1100" b="0" i="0" u="sng" strike="noStrike" cap="none" dirty="0">
                <a:solidFill>
                  <a:srgbClr val="000000"/>
                </a:solidFill>
                <a:effectLst/>
                <a:latin typeface="Arial"/>
                <a:ea typeface="Arial"/>
                <a:cs typeface="Arial"/>
                <a:sym typeface="Arial"/>
                <a:hlinkClick r:id="rId4"/>
              </a:rPr>
              <a:t>https://www.cdss.ca.gov</a:t>
            </a:r>
            <a:endParaRPr lang="en-US" sz="1100" b="1" i="0" u="none" strike="noStrike" cap="none" dirty="0">
              <a:solidFill>
                <a:srgbClr val="000000"/>
              </a:solidFill>
              <a:effectLst/>
              <a:latin typeface="Arial"/>
              <a:ea typeface="Arial"/>
              <a:cs typeface="Arial"/>
              <a:sym typeface="Arial"/>
            </a:endParaRPr>
          </a:p>
          <a:p>
            <a:pPr marL="158750" indent="0">
              <a:buNone/>
            </a:pPr>
            <a:endParaRPr lang="en-US" sz="1100" b="1"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CDSS is the agency responsible for the state-level administration of the IHSS program. The county welfare departments in each of the 58 California counties handle the day-to-day administration of IHSS.</a:t>
            </a:r>
          </a:p>
          <a:p>
            <a:pPr marL="158750" indent="0">
              <a:buNone/>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County Welfare Departments (CWDs) </a:t>
            </a:r>
            <a:r>
              <a:rPr lang="en-US" sz="1100" b="0" i="0" u="sng" strike="noStrike" cap="none" dirty="0">
                <a:solidFill>
                  <a:srgbClr val="000000"/>
                </a:solidFill>
                <a:effectLst/>
                <a:latin typeface="Arial"/>
                <a:ea typeface="Arial"/>
                <a:cs typeface="Arial"/>
                <a:sym typeface="Arial"/>
                <a:hlinkClick r:id="rId5"/>
              </a:rPr>
              <a:t>https://www.cdss.ca.gov/county-offices</a:t>
            </a:r>
            <a:endParaRPr lang="en-US" sz="1100" b="1" i="0" u="none" strike="noStrike" cap="none" dirty="0">
              <a:solidFill>
                <a:srgbClr val="000000"/>
              </a:solidFill>
              <a:effectLst/>
              <a:latin typeface="Arial"/>
              <a:ea typeface="Arial"/>
              <a:cs typeface="Arial"/>
              <a:sym typeface="Arial"/>
            </a:endParaRPr>
          </a:p>
          <a:p>
            <a:pPr marL="158750" indent="0">
              <a:buNone/>
            </a:pPr>
            <a:endParaRPr lang="en-US" sz="1100" b="1"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The county welfare departments in each of the 58 California counties handle the day-to-day administration of the program, including determining eligibility for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Separate units of the county welfare departments are responsible for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and IHSS eligibility. </a:t>
            </a:r>
            <a:r>
              <a:rPr lang="en-US" dirty="0">
                <a:effectLst/>
              </a:rPr>
              <a:t> </a:t>
            </a:r>
            <a:endParaRPr lang="en-US" sz="1100" b="1" i="0" u="none" strike="noStrike" cap="none" dirty="0">
              <a:solidFill>
                <a:srgbClr val="000000"/>
              </a:solidFill>
              <a:effectLst/>
              <a:latin typeface="Arial"/>
              <a:ea typeface="Arial"/>
              <a:cs typeface="Arial"/>
              <a:sym typeface="Arial"/>
            </a:endParaRPr>
          </a:p>
          <a:p>
            <a:pPr marL="158750" indent="0">
              <a:buNone/>
            </a:pPr>
            <a:endParaRPr lang="en-US" sz="1100" b="1" i="0" u="none" strike="noStrike" cap="none" dirty="0">
              <a:solidFill>
                <a:srgbClr val="000000"/>
              </a:solidFill>
              <a:effectLst/>
              <a:latin typeface="Arial"/>
              <a:ea typeface="Arial"/>
              <a:cs typeface="Arial"/>
              <a:sym typeface="Arial"/>
            </a:endParaRPr>
          </a:p>
          <a:p>
            <a:pPr marL="158750" indent="0">
              <a:buNone/>
            </a:pPr>
            <a:r>
              <a:rPr lang="en-US" sz="1100" b="1" i="0" u="none" strike="noStrike" cap="none" dirty="0">
                <a:solidFill>
                  <a:srgbClr val="000000"/>
                </a:solidFill>
                <a:effectLst/>
                <a:latin typeface="Arial"/>
                <a:ea typeface="Arial"/>
                <a:cs typeface="Arial"/>
                <a:sym typeface="Arial"/>
              </a:rPr>
              <a:t>Public Authority </a:t>
            </a:r>
            <a:r>
              <a:rPr lang="en-US" sz="1100" b="0" i="0" u="sng" strike="noStrike" cap="none" dirty="0">
                <a:solidFill>
                  <a:srgbClr val="000000"/>
                </a:solidFill>
                <a:effectLst/>
                <a:latin typeface="Arial"/>
                <a:ea typeface="Arial"/>
                <a:cs typeface="Arial"/>
                <a:sym typeface="Arial"/>
                <a:hlinkClick r:id="rId6"/>
              </a:rPr>
              <a:t>https://capaihss.org</a:t>
            </a:r>
            <a:r>
              <a:rPr lang="en-US" dirty="0">
                <a:effectLst/>
              </a:rPr>
              <a:t> </a:t>
            </a:r>
            <a:endParaRPr lang="en-US" sz="1100" b="1" i="0" u="none" strike="noStrike" cap="none" dirty="0">
              <a:solidFill>
                <a:srgbClr val="000000"/>
              </a:solidFill>
              <a:effectLst/>
              <a:latin typeface="Arial"/>
              <a:ea typeface="Arial"/>
              <a:cs typeface="Arial"/>
              <a:sym typeface="Arial"/>
            </a:endParaRPr>
          </a:p>
          <a:p>
            <a:pPr marL="158750" indent="0">
              <a:buNone/>
            </a:pPr>
            <a:endParaRPr lang="en-US" sz="1100" b="1"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The public authority is a separate entity established by a county to manage enrollment of IHSS providers, provide trainings, maintain a registry of available providers, and act as the employer of record for collective bargaining purposes</a:t>
            </a:r>
          </a:p>
          <a:p>
            <a:pPr marL="158750" indent="0">
              <a:buNone/>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The California Department of Developmental Services (CDDS) </a:t>
            </a:r>
            <a:r>
              <a:rPr lang="en-US" sz="1100" b="0" i="0" u="sng" strike="noStrike" cap="none" dirty="0">
                <a:solidFill>
                  <a:srgbClr val="000000"/>
                </a:solidFill>
                <a:effectLst/>
                <a:latin typeface="Arial"/>
                <a:ea typeface="Arial"/>
                <a:cs typeface="Arial"/>
                <a:sym typeface="Arial"/>
                <a:hlinkClick r:id="rId7"/>
              </a:rPr>
              <a:t>https://www.dds.ca.gov</a:t>
            </a:r>
            <a:endParaRPr lang="en-US" sz="1100" b="0" i="0" u="none" strike="noStrike" cap="none" dirty="0">
              <a:solidFill>
                <a:srgbClr val="000000"/>
              </a:solidFill>
              <a:effectLst/>
              <a:latin typeface="Arial"/>
              <a:ea typeface="Arial"/>
              <a:cs typeface="Arial"/>
              <a:sym typeface="Arial"/>
            </a:endParaRPr>
          </a:p>
          <a:p>
            <a:pPr marL="158750" indent="0">
              <a:buNone/>
            </a:pPr>
            <a:endParaRPr lang="en-US" sz="1100" b="1"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The California Department of Developmental Services is the agency through which the State of California provides services and supports to individuals with developmental disabilities. The Department of Developmental Services contracts with 21 Regional Centers to serve as a local resource to help find and access the services and supports available to individuals with developmental disabilities</a:t>
            </a:r>
          </a:p>
          <a:p>
            <a:pPr marL="158750" indent="0">
              <a:buNone/>
            </a:pPr>
            <a:endParaRPr lang="en-US" sz="1100" b="0"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Regional centers are nonprofit private corporations that contract with the Department of Developmental Services to provide or coordinate services and supports for individuals with developmental disabilities. They have offices throughout California to provide a local resource to help find and access the many services available to individuals and their families. Department of Developmental Services, Information about Regional Centers, available at </a:t>
            </a:r>
            <a:r>
              <a:rPr lang="en-US" sz="1100" b="0" i="0" u="sng" strike="noStrike" cap="none" dirty="0">
                <a:solidFill>
                  <a:srgbClr val="000000"/>
                </a:solidFill>
                <a:effectLst/>
                <a:latin typeface="Arial"/>
                <a:ea typeface="Arial"/>
                <a:cs typeface="Arial"/>
                <a:sym typeface="Arial"/>
                <a:hlinkClick r:id="rId8"/>
              </a:rPr>
              <a:t>https://www.dds.ca.gov/rc/</a:t>
            </a:r>
            <a:r>
              <a:rPr lang="en-US" sz="1100" b="0" i="0" u="none" strike="noStrike" cap="none" dirty="0">
                <a:solidFill>
                  <a:srgbClr val="000000"/>
                </a:solidFill>
                <a:effectLst/>
                <a:latin typeface="Arial"/>
                <a:ea typeface="Arial"/>
                <a:cs typeface="Arial"/>
                <a:sym typeface="Arial"/>
              </a:rPr>
              <a:t> </a:t>
            </a:r>
            <a:r>
              <a:rPr lang="en-US" dirty="0">
                <a:effectLst/>
              </a:rPr>
              <a:t> </a:t>
            </a:r>
          </a:p>
          <a:p>
            <a:pPr marL="158750" indent="0">
              <a:buNone/>
            </a:pPr>
            <a:endParaRPr lang="en-US" sz="1100" b="1" i="0" u="none" strike="noStrike" cap="none" dirty="0">
              <a:solidFill>
                <a:srgbClr val="000000"/>
              </a:solidFill>
              <a:effectLst/>
              <a:latin typeface="Arial"/>
              <a:ea typeface="Arial"/>
              <a:cs typeface="Arial"/>
              <a:sym typeface="Arial"/>
            </a:endParaRPr>
          </a:p>
          <a:p>
            <a:pPr marL="158750" indent="0">
              <a:buNone/>
            </a:pPr>
            <a:r>
              <a:rPr lang="en-US" sz="1100" b="1" i="0" u="none" strike="noStrike" cap="none" dirty="0">
                <a:solidFill>
                  <a:srgbClr val="000000"/>
                </a:solidFill>
                <a:effectLst/>
                <a:latin typeface="Arial"/>
                <a:ea typeface="Arial"/>
                <a:cs typeface="Arial"/>
                <a:sym typeface="Arial"/>
              </a:rPr>
              <a:t>The California Department of Aging (CDA) </a:t>
            </a:r>
            <a:r>
              <a:rPr lang="en-US" sz="1100" b="0" i="0" u="sng" strike="noStrike" cap="none" dirty="0">
                <a:solidFill>
                  <a:srgbClr val="000000"/>
                </a:solidFill>
                <a:effectLst/>
                <a:latin typeface="Arial"/>
                <a:ea typeface="Arial"/>
                <a:cs typeface="Arial"/>
                <a:sym typeface="Arial"/>
                <a:hlinkClick r:id="rId9"/>
              </a:rPr>
              <a:t>https://www.aging.ca.gov</a:t>
            </a:r>
            <a:r>
              <a:rPr lang="en-US" dirty="0">
                <a:effectLst/>
              </a:rPr>
              <a:t> </a:t>
            </a:r>
            <a:endParaRPr lang="en-US" sz="1100" b="1" i="0" u="none" strike="noStrike" cap="none" dirty="0">
              <a:solidFill>
                <a:srgbClr val="000000"/>
              </a:solidFill>
              <a:effectLst/>
              <a:latin typeface="Arial"/>
              <a:ea typeface="Arial"/>
              <a:cs typeface="Arial"/>
              <a:sym typeface="Arial"/>
            </a:endParaRPr>
          </a:p>
          <a:p>
            <a:pPr marL="158750" indent="0">
              <a:buNone/>
            </a:pPr>
            <a:endParaRPr lang="en-US" sz="1100" b="1"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California Department of Aging (CDA) “administers programs that serve older adults, adults with disabilities, family caregivers, and residents in long-term care facilities throughout the state.” And it also administers a number of home and community-based programs, including the Multipurpose Senior Services Program (MSSP) waiver. California Department of Aging, Programs, available at </a:t>
            </a:r>
            <a:r>
              <a:rPr lang="en-US" sz="1100" b="0" i="0" u="sng" strike="noStrike" cap="none" dirty="0">
                <a:solidFill>
                  <a:srgbClr val="000000"/>
                </a:solidFill>
                <a:effectLst/>
                <a:latin typeface="Arial"/>
                <a:ea typeface="Arial"/>
                <a:cs typeface="Arial"/>
                <a:sym typeface="Arial"/>
                <a:hlinkClick r:id="rId10"/>
              </a:rPr>
              <a:t>https://www.aging.ca.gov/Programs_and_Services/</a:t>
            </a:r>
            <a:endParaRPr lang="en-US" sz="1100" b="0" i="0" u="none" strike="noStrike" cap="none" dirty="0">
              <a:solidFill>
                <a:srgbClr val="000000"/>
              </a:solidFill>
              <a:effectLst/>
              <a:latin typeface="Arial"/>
              <a:ea typeface="Arial"/>
              <a:cs typeface="Arial"/>
              <a:sym typeface="Arial"/>
            </a:endParaRPr>
          </a:p>
          <a:p>
            <a:pPr marL="158750" indent="0">
              <a:buNone/>
            </a:pPr>
            <a:endParaRPr lang="en-US" sz="1100" b="0" i="0" u="none" strike="noStrike" cap="none" dirty="0">
              <a:solidFill>
                <a:srgbClr val="000000"/>
              </a:solidFill>
              <a:effectLst/>
              <a:latin typeface="Arial"/>
              <a:ea typeface="Arial"/>
              <a:cs typeface="Arial"/>
              <a:sym typeface="Arial"/>
            </a:endParaRPr>
          </a:p>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91baaff036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91baaff036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100" b="1" i="0" u="none" strike="noStrike" cap="none" dirty="0">
                <a:solidFill>
                  <a:srgbClr val="000000"/>
                </a:solidFill>
                <a:effectLst/>
                <a:latin typeface="Arial"/>
                <a:ea typeface="Arial"/>
                <a:cs typeface="Arial"/>
                <a:sym typeface="Arial"/>
              </a:rPr>
              <a:t>PACE Programs of All-Inclusive Care for the Elderly (PACE)</a:t>
            </a:r>
            <a:r>
              <a:rPr lang="en-US" sz="1100" b="0" i="0" u="none" strike="noStrike" cap="none" dirty="0">
                <a:solidFill>
                  <a:srgbClr val="000000"/>
                </a:solidFill>
                <a:effectLst/>
                <a:latin typeface="Arial"/>
                <a:ea typeface="Arial"/>
                <a:cs typeface="Arial"/>
                <a:sym typeface="Arial"/>
              </a:rPr>
              <a:t> </a:t>
            </a:r>
          </a:p>
          <a:p>
            <a:pPr marL="158750" indent="0">
              <a:buNone/>
            </a:pPr>
            <a:endParaRPr lang="en-US" sz="1100" b="0"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The Program of All-Inclusive Care for the Elderly (PACE) model of care provides a comprehensive medical/social service delivery system using an interdisciplinary team approach in a PACE Center that provides and coordinates all needed preventive, primary, acute and long-term care services.  Services are​ provided to older adults who would otherwise reside in nursing facilities. The PACE model affords eligible individuals to remain independent and in their homes for as long as possible.  To be eligible, a person must be 55 years or older, reside in a PACE service area, be determined eligible at the nursing home level of care by the Department of Health Care Services, and be able to live safely in their home or community at the time of enrollment.​​​​​​​ </a:t>
            </a:r>
            <a:r>
              <a:rPr lang="en-US" sz="1100" b="0" i="0" u="sng" strike="noStrike" cap="none" dirty="0">
                <a:solidFill>
                  <a:srgbClr val="000000"/>
                </a:solidFill>
                <a:effectLst/>
                <a:latin typeface="Arial"/>
                <a:ea typeface="Arial"/>
                <a:cs typeface="Arial"/>
                <a:sym typeface="Arial"/>
                <a:hlinkClick r:id="rId3"/>
              </a:rPr>
              <a:t>https://www.disabilityrightsca.org/system/files/file-attachments/559301.pdf</a:t>
            </a:r>
            <a:endParaRPr lang="en-US" sz="1100" b="0" i="0" u="none" strike="noStrike" cap="none" dirty="0">
              <a:solidFill>
                <a:srgbClr val="000000"/>
              </a:solidFill>
              <a:effectLst/>
              <a:latin typeface="Arial"/>
              <a:ea typeface="Arial"/>
              <a:cs typeface="Arial"/>
              <a:sym typeface="Arial"/>
            </a:endParaRPr>
          </a:p>
          <a:p>
            <a:pPr marL="0" lvl="0" indent="0" algn="l" rtl="0">
              <a:lnSpc>
                <a:spcPct val="115000"/>
              </a:lnSpc>
              <a:spcBef>
                <a:spcPts val="1200"/>
              </a:spcBef>
              <a:spcAft>
                <a:spcPts val="0"/>
              </a:spcAft>
              <a:buNone/>
            </a:pPr>
            <a:endParaRPr lang="en-US" sz="1000" dirty="0"/>
          </a:p>
          <a:p>
            <a:pPr marL="158750" indent="0">
              <a:buNone/>
            </a:pPr>
            <a:r>
              <a:rPr lang="en-US" sz="1100" b="0" i="0" u="none" strike="noStrike" cap="none" dirty="0">
                <a:solidFill>
                  <a:srgbClr val="000000"/>
                </a:solidFill>
                <a:effectLst/>
                <a:latin typeface="Arial"/>
                <a:ea typeface="Arial"/>
                <a:cs typeface="Arial"/>
                <a:sym typeface="Arial"/>
              </a:rPr>
              <a:t>For a full list of CA HCBS waivers go to</a:t>
            </a:r>
            <a:r>
              <a:rPr lang="en-US" sz="1100" b="1" i="0" u="none" strike="noStrike" cap="none" dirty="0">
                <a:solidFill>
                  <a:srgbClr val="000000"/>
                </a:solidFill>
                <a:effectLst/>
                <a:latin typeface="Arial"/>
                <a:ea typeface="Arial"/>
                <a:cs typeface="Arial"/>
                <a:sym typeface="Arial"/>
              </a:rPr>
              <a:t>: </a:t>
            </a:r>
            <a:r>
              <a:rPr lang="en-US" sz="1100" b="0" i="0" u="sng" strike="noStrike" cap="none" dirty="0">
                <a:solidFill>
                  <a:srgbClr val="000000"/>
                </a:solidFill>
                <a:effectLst/>
                <a:latin typeface="Arial"/>
                <a:ea typeface="Arial"/>
                <a:cs typeface="Arial"/>
                <a:sym typeface="Arial"/>
                <a:hlinkClick r:id="rId4"/>
              </a:rPr>
              <a:t>https://www.dhcs.ca.gov/services/Pages/Medi-CalWaivers.aspx?utm_source=Resources&amp;utm_medium=SideBar&amp;utm_campaign=Waivers</a:t>
            </a:r>
            <a:r>
              <a:rPr lang="en-US" sz="1100" b="0" i="0" u="none" strike="noStrike" cap="none" dirty="0">
                <a:solidFill>
                  <a:srgbClr val="000000"/>
                </a:solidFill>
                <a:effectLst/>
                <a:latin typeface="Arial"/>
                <a:ea typeface="Arial"/>
                <a:cs typeface="Arial"/>
                <a:sym typeface="Arial"/>
              </a:rPr>
              <a:t>.</a:t>
            </a:r>
          </a:p>
          <a:p>
            <a:pPr marL="158750" indent="0">
              <a:buNone/>
            </a:pPr>
            <a:endParaRPr lang="en-US" sz="1100" b="0"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For a list and description of all approved waivers in California see, </a:t>
            </a:r>
            <a:r>
              <a:rPr lang="en-US" sz="1100" b="0" i="0" u="sng" strike="noStrike" cap="none" dirty="0">
                <a:solidFill>
                  <a:srgbClr val="000000"/>
                </a:solidFill>
                <a:effectLst/>
                <a:latin typeface="Arial"/>
                <a:ea typeface="Arial"/>
                <a:cs typeface="Arial"/>
                <a:sym typeface="Arial"/>
                <a:hlinkClick r:id="rId5"/>
              </a:rPr>
              <a:t>https://www.medicaid.gov/medicaid/section-1115-demo/demonstration-and-waiver-list/Waiver-Descript-Factsheet/CA</a:t>
            </a:r>
            <a:endParaRPr lang="en-US" sz="1100" b="0" i="0" u="none" strike="noStrike" cap="none" dirty="0">
              <a:solidFill>
                <a:srgbClr val="000000"/>
              </a:solidFill>
              <a:effectLst/>
              <a:latin typeface="Arial"/>
              <a:ea typeface="Arial"/>
              <a:cs typeface="Arial"/>
              <a:sym typeface="Arial"/>
            </a:endParaRPr>
          </a:p>
          <a:p>
            <a:pPr marL="158750" indent="0">
              <a:buNone/>
            </a:pPr>
            <a:br>
              <a:rPr lang="en-US" sz="1100" b="0" i="0" u="none" strike="noStrike" cap="none" dirty="0">
                <a:solidFill>
                  <a:srgbClr val="000000"/>
                </a:solidFill>
                <a:effectLst/>
                <a:latin typeface="Arial"/>
                <a:ea typeface="Arial"/>
                <a:cs typeface="Arial"/>
                <a:sym typeface="Arial"/>
              </a:rPr>
            </a:br>
            <a:r>
              <a:rPr lang="en-US" sz="1100" b="0" i="0" u="none" strike="noStrike" cap="none" dirty="0">
                <a:solidFill>
                  <a:srgbClr val="000000"/>
                </a:solidFill>
                <a:effectLst/>
                <a:latin typeface="Arial"/>
                <a:ea typeface="Arial"/>
                <a:cs typeface="Arial"/>
                <a:sym typeface="Arial"/>
              </a:rPr>
              <a:t>Justice in Aging Webinar: Changes in HCBS Programs in Response to COVID-19: </a:t>
            </a:r>
            <a:r>
              <a:rPr lang="en-US" sz="1100" b="0" i="0" u="sng" strike="noStrike" cap="none" dirty="0">
                <a:solidFill>
                  <a:srgbClr val="000000"/>
                </a:solidFill>
                <a:effectLst/>
                <a:latin typeface="Arial"/>
                <a:ea typeface="Arial"/>
                <a:cs typeface="Arial"/>
                <a:sym typeface="Arial"/>
                <a:hlinkClick r:id="rId6"/>
              </a:rPr>
              <a:t>https://vimeo.com/417779615?eType=EmailBlastContent&amp;eId=82a07b2d-110c-411c-8951-98f38cd1ba0f</a:t>
            </a:r>
            <a:endParaRPr lang="en-US" sz="1100" b="0" i="0" u="none" strike="noStrike" cap="none" dirty="0">
              <a:solidFill>
                <a:srgbClr val="000000"/>
              </a:solidFill>
              <a:effectLst/>
              <a:latin typeface="Arial"/>
              <a:ea typeface="Arial"/>
              <a:cs typeface="Arial"/>
              <a:sym typeface="Arial"/>
            </a:endParaRPr>
          </a:p>
          <a:p>
            <a:pPr marL="158750" indent="0">
              <a:buNone/>
            </a:pPr>
            <a:endParaRPr lang="en-US" sz="1100" b="0" i="0" u="none" strike="noStrike" cap="none" dirty="0">
              <a:solidFill>
                <a:srgbClr val="000000"/>
              </a:solidFill>
              <a:effectLst/>
              <a:latin typeface="Arial"/>
              <a:ea typeface="Arial"/>
              <a:cs typeface="Arial"/>
              <a:sym typeface="Arial"/>
            </a:endParaRPr>
          </a:p>
          <a:p>
            <a:pPr marL="158750" indent="0">
              <a:buNone/>
            </a:pPr>
            <a:r>
              <a:rPr lang="en-US" sz="1100" b="0" i="0" u="none" strike="noStrike" cap="none" dirty="0">
                <a:solidFill>
                  <a:srgbClr val="000000"/>
                </a:solidFill>
                <a:effectLst/>
                <a:latin typeface="Arial"/>
                <a:ea typeface="Arial"/>
                <a:cs typeface="Arial"/>
                <a:sym typeface="Arial"/>
              </a:rPr>
              <a:t>Justice in Aging and Disability Rights California Webinar:  “COVID-19 and IHSS Updates” </a:t>
            </a:r>
            <a:r>
              <a:rPr lang="en-US" sz="1100" b="0" i="0" u="sng" strike="noStrike" cap="none" dirty="0">
                <a:solidFill>
                  <a:srgbClr val="000000"/>
                </a:solidFill>
                <a:effectLst/>
                <a:latin typeface="Arial"/>
                <a:ea typeface="Arial"/>
                <a:cs typeface="Arial"/>
                <a:sym typeface="Arial"/>
                <a:hlinkClick r:id="rId7"/>
              </a:rPr>
              <a:t>https://zoom.us/rec/play/u5UoduqgrT83GtLDtwSDV6J_W43pKq6s0iNLrKJezErkUXBWYFaiNeFHYLcUDa83aHvE-45bMwgKAISj?continueMode=true&amp;_x_zm_rtaid=y_T5Sz0NQ9aCJebD9MZIjg.1598401515525.f91ab675f8f4953248512b7b0200c2a3&amp;_x_zm_rhtaid=227</a:t>
            </a:r>
            <a:br>
              <a:rPr lang="en-US" sz="1100" b="0" i="0" u="none" strike="noStrike" cap="none" dirty="0">
                <a:solidFill>
                  <a:srgbClr val="000000"/>
                </a:solidFill>
                <a:effectLst/>
                <a:latin typeface="Arial"/>
                <a:ea typeface="Arial"/>
                <a:cs typeface="Arial"/>
                <a:sym typeface="Arial"/>
                <a:hlinkClick r:id="rId7"/>
              </a:rPr>
            </a:br>
            <a:br>
              <a:rPr lang="en-US" sz="1100" b="0" i="0" u="none" strike="noStrike" cap="none" dirty="0">
                <a:solidFill>
                  <a:srgbClr val="000000"/>
                </a:solidFill>
                <a:effectLst/>
                <a:latin typeface="Arial"/>
                <a:ea typeface="Arial"/>
                <a:cs typeface="Arial"/>
                <a:sym typeface="Arial"/>
                <a:hlinkClick r:id="rId7"/>
              </a:rPr>
            </a:br>
            <a:endParaRPr lang="en-US" sz="1100" b="0" i="0" u="none" strike="noStrike" cap="none" dirty="0">
              <a:solidFill>
                <a:srgbClr val="000000"/>
              </a:solidFill>
              <a:effectLst/>
              <a:latin typeface="Arial"/>
              <a:ea typeface="Arial"/>
              <a:cs typeface="Arial"/>
              <a:sym typeface="Arial"/>
            </a:endParaRPr>
          </a:p>
          <a:p>
            <a:pPr marL="0" lvl="0" indent="0" algn="l" rtl="0">
              <a:lnSpc>
                <a:spcPct val="115000"/>
              </a:lnSpc>
              <a:spcBef>
                <a:spcPts val="1200"/>
              </a:spcBef>
              <a:spcAft>
                <a:spcPts val="0"/>
              </a:spcAft>
              <a:buNone/>
            </a:pPr>
            <a:endParaRPr sz="10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9157119174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9157119174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e02594b43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e02594b4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FontTx/>
              <a:buNone/>
            </a:pPr>
            <a:r>
              <a:rPr lang="en-US" sz="1400" b="0" i="0" u="none" strike="noStrike" cap="none" dirty="0">
                <a:solidFill>
                  <a:srgbClr val="000000"/>
                </a:solidFill>
                <a:effectLst/>
                <a:latin typeface="Arial"/>
                <a:ea typeface="Arial"/>
                <a:cs typeface="Arial"/>
                <a:sym typeface="Arial"/>
              </a:rPr>
              <a:t>We know that housing security is vital for the health, wellbeing, and community integration for everyone.</a:t>
            </a:r>
          </a:p>
          <a:p>
            <a:pPr marL="158750" indent="0">
              <a:buFontTx/>
              <a:buNone/>
            </a:pPr>
            <a:endParaRPr lang="en-US" sz="1400" b="0" i="0" u="none" strike="noStrike" cap="none" dirty="0">
              <a:solidFill>
                <a:srgbClr val="000000"/>
              </a:solidFill>
              <a:effectLst/>
              <a:latin typeface="Arial"/>
              <a:ea typeface="Arial"/>
              <a:cs typeface="Arial"/>
              <a:sym typeface="Arial"/>
            </a:endParaRPr>
          </a:p>
          <a:p>
            <a:pPr marL="158750" indent="0">
              <a:buFontTx/>
              <a:buNone/>
            </a:pPr>
            <a:r>
              <a:rPr lang="en-US" sz="1400" b="0" i="0" u="none" strike="noStrike" cap="none" dirty="0">
                <a:solidFill>
                  <a:srgbClr val="000000"/>
                </a:solidFill>
                <a:effectLst/>
                <a:latin typeface="Arial"/>
                <a:ea typeface="Arial"/>
                <a:cs typeface="Arial"/>
                <a:sym typeface="Arial"/>
              </a:rPr>
              <a:t>We also know that People with disabilities and households with disabled members who need long-term services and supports (LTSS) are often rent-burdened, meaning the majority of their income goes towards covering their rent.</a:t>
            </a:r>
          </a:p>
          <a:p>
            <a:pPr marL="158750" indent="0">
              <a:buFontTx/>
              <a:buNone/>
            </a:pPr>
            <a:endParaRPr lang="en-US" sz="1400" b="0" i="0" u="none" strike="noStrike" cap="none" dirty="0">
              <a:solidFill>
                <a:srgbClr val="000000"/>
              </a:solidFill>
              <a:effectLst/>
              <a:latin typeface="Arial"/>
              <a:ea typeface="Arial"/>
              <a:cs typeface="Arial"/>
              <a:sym typeface="Arial"/>
            </a:endParaRPr>
          </a:p>
          <a:p>
            <a:pPr marL="158750" indent="0">
              <a:buFontTx/>
              <a:buNone/>
            </a:pPr>
            <a:r>
              <a:rPr lang="en-US" sz="1400" b="0" i="0" u="none" strike="noStrike" cap="none" dirty="0">
                <a:solidFill>
                  <a:srgbClr val="000000"/>
                </a:solidFill>
                <a:effectLst/>
                <a:latin typeface="Arial"/>
                <a:ea typeface="Arial"/>
                <a:cs typeface="Arial"/>
                <a:sym typeface="Arial"/>
              </a:rPr>
              <a:t>LTSS households are three times as likely to face inadequate housing conditions as households without disabled members.</a:t>
            </a:r>
          </a:p>
          <a:p>
            <a:pPr marL="158750" indent="0">
              <a:buFontTx/>
              <a:buNone/>
            </a:pPr>
            <a:endParaRPr lang="en-US" sz="1400" b="0" i="0" u="none" strike="noStrike" cap="none" dirty="0">
              <a:solidFill>
                <a:srgbClr val="000000"/>
              </a:solidFill>
              <a:effectLst/>
              <a:latin typeface="Arial"/>
              <a:ea typeface="Arial"/>
              <a:cs typeface="Arial"/>
              <a:sym typeface="Arial"/>
            </a:endParaRPr>
          </a:p>
          <a:p>
            <a:pPr marL="158750" indent="0">
              <a:buFontTx/>
              <a:buNone/>
            </a:pPr>
            <a:r>
              <a:rPr lang="en-US" sz="1400" b="0" i="0" u="none" strike="noStrike" cap="none" dirty="0">
                <a:solidFill>
                  <a:srgbClr val="000000"/>
                </a:solidFill>
                <a:effectLst/>
                <a:latin typeface="Arial"/>
                <a:ea typeface="Arial"/>
                <a:cs typeface="Arial"/>
                <a:sym typeface="Arial"/>
              </a:rPr>
              <a:t>For example, housing units may have leaky roofs, walls with cracks and holes, faulty electrical wiring or plumbing, broken refrigerators, or poorly maintained stairs. </a:t>
            </a:r>
            <a:br>
              <a:rPr lang="en-US" sz="1400" b="0" i="0" u="none" strike="noStrike" cap="none" dirty="0">
                <a:solidFill>
                  <a:srgbClr val="000000"/>
                </a:solidFill>
                <a:effectLst/>
                <a:latin typeface="Arial"/>
                <a:ea typeface="Arial"/>
                <a:cs typeface="Arial"/>
                <a:sym typeface="Arial"/>
              </a:rPr>
            </a:br>
            <a:endParaRPr lang="en-US" sz="1400" b="0" i="0" u="none" strike="noStrike" cap="none" dirty="0">
              <a:solidFill>
                <a:srgbClr val="000000"/>
              </a:solidFill>
              <a:effectLst/>
              <a:latin typeface="Arial"/>
              <a:ea typeface="Arial"/>
              <a:cs typeface="Arial"/>
              <a:sym typeface="Arial"/>
            </a:endParaRPr>
          </a:p>
          <a:p>
            <a:pPr marL="158750" indent="0">
              <a:buFontTx/>
              <a:buNone/>
            </a:pPr>
            <a:r>
              <a:rPr lang="en-US" sz="1400" b="0" i="0" u="none" strike="noStrike" cap="none" dirty="0">
                <a:solidFill>
                  <a:srgbClr val="000000"/>
                </a:solidFill>
                <a:effectLst/>
                <a:latin typeface="Arial"/>
                <a:ea typeface="Arial"/>
                <a:cs typeface="Arial"/>
                <a:sym typeface="Arial"/>
              </a:rPr>
              <a:t>In fact, LTSS households are almost twice as likely to live in neighborhoods with a higher susceptibility to natural disasters than non-disabled households, including floods, hurricanes, and tornadoes.</a:t>
            </a:r>
          </a:p>
          <a:p>
            <a:pPr marL="158750" indent="0">
              <a:buFontTx/>
              <a:buNone/>
            </a:pPr>
            <a:endParaRPr lang="en-US" sz="1400" b="0" i="0" u="none" strike="noStrike" cap="none" dirty="0">
              <a:solidFill>
                <a:srgbClr val="000000"/>
              </a:solidFill>
              <a:effectLst/>
              <a:latin typeface="Arial"/>
              <a:ea typeface="Arial"/>
              <a:cs typeface="Arial"/>
              <a:sym typeface="Arial"/>
            </a:endParaRPr>
          </a:p>
          <a:p>
            <a:pPr marL="158750" indent="0">
              <a:buFontTx/>
              <a:buNone/>
            </a:pPr>
            <a:r>
              <a:rPr lang="en-US" sz="1400" b="0" i="0" u="none" strike="noStrike" cap="none" dirty="0">
                <a:solidFill>
                  <a:srgbClr val="000000"/>
                </a:solidFill>
                <a:effectLst/>
                <a:latin typeface="Arial"/>
                <a:ea typeface="Arial"/>
                <a:cs typeface="Arial"/>
                <a:sym typeface="Arial"/>
              </a:rPr>
              <a:t>All of these factors contribute to placing the LTSS household at greater risk of losing their home altogether.</a:t>
            </a:r>
          </a:p>
          <a:p>
            <a:pPr marL="158750" indent="0">
              <a:buFontTx/>
              <a:buNone/>
            </a:pPr>
            <a:endParaRPr lang="en-US" sz="1400" b="0" i="0" u="none" strike="noStrike" cap="none" dirty="0">
              <a:solidFill>
                <a:srgbClr val="000000"/>
              </a:solidFill>
              <a:effectLst/>
              <a:latin typeface="Arial"/>
              <a:ea typeface="Arial"/>
              <a:cs typeface="Arial"/>
              <a:sym typeface="Arial"/>
            </a:endParaRPr>
          </a:p>
          <a:p>
            <a:pPr marL="158750" indent="0">
              <a:buFontTx/>
              <a:buNone/>
            </a:pPr>
            <a:r>
              <a:rPr lang="en-US" sz="1400" b="0" i="0" u="none" strike="noStrike" cap="none" dirty="0">
                <a:solidFill>
                  <a:srgbClr val="000000"/>
                </a:solidFill>
                <a:effectLst/>
                <a:latin typeface="Arial"/>
                <a:ea typeface="Arial"/>
                <a:cs typeface="Arial"/>
                <a:sym typeface="Arial"/>
              </a:rPr>
              <a:t>So it’s important for us to be aware that often the people that rely on our frontline housing advocates are people who either utilize or people who would benefit from long term services and supports (LTSS).</a:t>
            </a:r>
          </a:p>
          <a:p>
            <a:pPr marL="158750" indent="0">
              <a:buFontTx/>
              <a:buNone/>
            </a:pPr>
            <a:endParaRPr lang="en-US" sz="1400" b="0" i="0" u="none" strike="noStrike" cap="none" dirty="0">
              <a:solidFill>
                <a:srgbClr val="000000"/>
              </a:solidFill>
              <a:effectLst/>
              <a:latin typeface="Arial"/>
              <a:ea typeface="Arial"/>
              <a:cs typeface="Arial"/>
              <a:sym typeface="Arial"/>
            </a:endParaRPr>
          </a:p>
          <a:p>
            <a:pPr marL="158750" indent="0">
              <a:buFontTx/>
              <a:buNone/>
            </a:pPr>
            <a:r>
              <a:rPr lang="en-US" sz="1400" b="0" i="0" u="none" strike="noStrike" cap="none" dirty="0">
                <a:solidFill>
                  <a:srgbClr val="000000"/>
                </a:solidFill>
                <a:effectLst/>
                <a:latin typeface="Arial"/>
                <a:ea typeface="Arial"/>
                <a:cs typeface="Arial"/>
                <a:sym typeface="Arial"/>
              </a:rPr>
              <a:t>People in these households find themselves making hard choices between meeting their housing needs or paying for food, medical care, childcare, and essential services necessary for healthy living. </a:t>
            </a:r>
          </a:p>
          <a:p>
            <a:pPr marL="158750" indent="0">
              <a:buFontTx/>
              <a:buNone/>
            </a:pPr>
            <a:endParaRPr lang="en-US" sz="1400" b="0" i="0" u="none" strike="noStrike" cap="none" dirty="0">
              <a:solidFill>
                <a:srgbClr val="000000"/>
              </a:solidFill>
              <a:effectLst/>
              <a:latin typeface="Arial"/>
              <a:ea typeface="Arial"/>
              <a:cs typeface="Arial"/>
              <a:sym typeface="Arial"/>
            </a:endParaRPr>
          </a:p>
          <a:p>
            <a:pPr marL="158750" indent="0">
              <a:buFontTx/>
              <a:buNone/>
            </a:pPr>
            <a:r>
              <a:rPr lang="en-US" sz="1400" b="0" i="0" u="none" strike="noStrike" cap="none" dirty="0">
                <a:solidFill>
                  <a:srgbClr val="000000"/>
                </a:solidFill>
                <a:effectLst/>
                <a:latin typeface="Arial"/>
                <a:ea typeface="Arial"/>
                <a:cs typeface="Arial"/>
                <a:sym typeface="Arial"/>
              </a:rPr>
              <a:t>See Community Living Policy Center, Unaffordable, Inadequate, and Dangerous Housing Disparities for People with Disabilities in the U.S. available at </a:t>
            </a:r>
            <a:r>
              <a:rPr lang="en-US" sz="1400" b="0" i="0" u="sng" strike="noStrike" cap="none" dirty="0">
                <a:solidFill>
                  <a:srgbClr val="000000"/>
                </a:solidFill>
                <a:effectLst/>
                <a:latin typeface="Arial"/>
                <a:ea typeface="Arial"/>
                <a:cs typeface="Arial"/>
                <a:sym typeface="Arial"/>
                <a:hlinkClick r:id="rId3"/>
              </a:rPr>
              <a:t>https://heller.brandeis.edu/community-living-policy/images/pdfpublications/2020aprilhousingbrief.pdf</a:t>
            </a:r>
            <a:endParaRPr lang="en-US" sz="1400" b="0" i="0" u="none" strike="noStrike" cap="none" dirty="0">
              <a:solidFill>
                <a:srgbClr val="000000"/>
              </a:solidFill>
              <a:effectLst/>
              <a:latin typeface="Arial"/>
              <a:ea typeface="Arial"/>
              <a:cs typeface="Arial"/>
              <a:sym typeface="Arial"/>
            </a:endParaRPr>
          </a:p>
          <a:p>
            <a:pPr marL="158750" indent="0">
              <a:buFontTx/>
              <a:buNone/>
            </a:pPr>
            <a:endParaRPr 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e02594b4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e02594b4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Generally, Long-Term Services and Supports (LTSS) are a broad range of health </a:t>
            </a:r>
            <a:r>
              <a:rPr lang="en-US" sz="1100" b="0" i="1" u="none" strike="noStrike" cap="none" dirty="0">
                <a:solidFill>
                  <a:srgbClr val="000000"/>
                </a:solidFill>
                <a:effectLst/>
                <a:latin typeface="Arial"/>
                <a:ea typeface="Arial"/>
                <a:cs typeface="Arial"/>
                <a:sym typeface="Arial"/>
              </a:rPr>
              <a:t>and</a:t>
            </a:r>
            <a:r>
              <a:rPr lang="en-US" sz="1100" b="0" i="0" u="none" strike="noStrike" cap="none" dirty="0">
                <a:solidFill>
                  <a:srgbClr val="000000"/>
                </a:solidFill>
                <a:effectLst/>
                <a:latin typeface="Arial"/>
                <a:ea typeface="Arial"/>
                <a:cs typeface="Arial"/>
                <a:sym typeface="Arial"/>
              </a:rPr>
              <a:t> social services that provide varying levels of assistance for children, adults, and older adults with disabilities, to help them perform routine daily activities.</a:t>
            </a: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People who utilize LTSS have all kinds of disabilities include including cognitive disabilities, like dementia or down syndrome; physical disabilities, including multiple sclerosis or spinal cord injuries; sensory disabilities including blindness or deafness; mental health disabilities, like depression or posttraumatic stress disorder; and chronic conditions, like cancer or HIV/AIDS. </a:t>
            </a: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LTSS can be provided in institutional and home and community based settings, institutional settings include nursing homes and intermediate-care facilities; and home and community settings, include individuals’ homes, community centers, and assisted living facilities.  </a:t>
            </a:r>
            <a:br>
              <a:rPr lang="en-US" sz="1100" b="0" i="0" u="none" strike="noStrike" cap="none" dirty="0">
                <a:solidFill>
                  <a:srgbClr val="000000"/>
                </a:solidFill>
                <a:effectLst/>
                <a:latin typeface="Arial"/>
                <a:ea typeface="Arial"/>
                <a:cs typeface="Arial"/>
                <a:sym typeface="Arial"/>
              </a:rPr>
            </a:br>
            <a:br>
              <a:rPr lang="en-US" sz="1100" b="0" i="0" u="none" strike="noStrike" cap="none" dirty="0">
                <a:solidFill>
                  <a:srgbClr val="000000"/>
                </a:solidFill>
                <a:effectLst/>
                <a:latin typeface="Arial"/>
                <a:ea typeface="Arial"/>
                <a:cs typeface="Arial"/>
                <a:sym typeface="Arial"/>
              </a:rPr>
            </a:br>
            <a:r>
              <a:rPr lang="en-US" sz="1100" b="0" i="1" u="none" strike="noStrike" cap="none" dirty="0">
                <a:solidFill>
                  <a:srgbClr val="000000"/>
                </a:solidFill>
                <a:effectLst/>
                <a:latin typeface="Arial"/>
                <a:ea typeface="Arial"/>
                <a:cs typeface="Arial"/>
                <a:sym typeface="Arial"/>
              </a:rPr>
              <a:t>When LTSS is provided in home and community settings, it is known as Home and Community-Based Services (HCBS), and this is really what this presentation is focused on.</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HCBS includes providing assistance with activities of daily living also referred to as self care tasks (like eating, bathing, and dressing) and instrumental activities of daily living sometimes referred to as household activities (such as preparing meals, managing medication, and housekeeping). </a:t>
            </a: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And HCBS include a range of benefits, such as residential services, adult day health care programs, home health aide services, personal care services, and case management services, among others.</a:t>
            </a: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And although there has historically been an institutional bias towards institutional placement, in recent years, states have begun to utilize HCBS more.</a:t>
            </a: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Generally, health and disability rights advocates strive to help people receive community based services and supports to help people with disabilities maintain their independence which is a hallmark of disability rights advocacy.</a:t>
            </a: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br>
              <a:rPr lang="en-US" sz="1100" b="0" i="0" u="none" strike="noStrike" cap="none" dirty="0">
                <a:solidFill>
                  <a:srgbClr val="000000"/>
                </a:solidFill>
                <a:effectLst/>
                <a:latin typeface="Arial"/>
                <a:ea typeface="Arial"/>
                <a:cs typeface="Arial"/>
                <a:sym typeface="Arial"/>
              </a:rPr>
            </a:br>
            <a:r>
              <a:rPr lang="en-US" sz="1100" b="0" i="0" u="none" strike="noStrike" cap="none" dirty="0">
                <a:solidFill>
                  <a:srgbClr val="000000"/>
                </a:solidFill>
                <a:effectLst/>
                <a:latin typeface="Arial"/>
                <a:ea typeface="Arial"/>
                <a:cs typeface="Arial"/>
                <a:sym typeface="Arial"/>
              </a:rPr>
              <a:t>Over the last twenty years, there has been a shift toward serving more people in home and community-based settings rather than institutions due in large part to the growth in beneficiary preferences for home and community-based services (HCBS) and states’ obligations under the Supreme Court’s </a:t>
            </a:r>
            <a:r>
              <a:rPr lang="en-US" sz="1100" b="0" i="1" u="none" strike="noStrike" cap="none" dirty="0">
                <a:solidFill>
                  <a:srgbClr val="000000"/>
                </a:solidFill>
                <a:effectLst/>
                <a:latin typeface="Arial"/>
                <a:ea typeface="Arial"/>
                <a:cs typeface="Arial"/>
                <a:sym typeface="Arial"/>
              </a:rPr>
              <a:t>Olmstead </a:t>
            </a:r>
            <a:r>
              <a:rPr lang="en-US" sz="1100" b="0" i="0" u="none" strike="noStrike" cap="none" dirty="0">
                <a:solidFill>
                  <a:srgbClr val="000000"/>
                </a:solidFill>
                <a:effectLst/>
                <a:latin typeface="Arial"/>
                <a:ea typeface="Arial"/>
                <a:cs typeface="Arial"/>
                <a:sym typeface="Arial"/>
              </a:rPr>
              <a:t>decision which found that the unjustified institutionalization of persons with disabilities violates the Americans with Disabilities Act.</a:t>
            </a:r>
            <a:r>
              <a:rPr lang="en-US" sz="1100" b="1" i="0" u="none" strike="noStrike" cap="none" baseline="30000" dirty="0">
                <a:solidFill>
                  <a:srgbClr val="000000"/>
                </a:solidFill>
                <a:effectLst/>
                <a:latin typeface="Arial"/>
                <a:ea typeface="Arial"/>
                <a:cs typeface="Arial"/>
                <a:sym typeface="Arial"/>
              </a:rPr>
              <a:t> </a:t>
            </a:r>
            <a:r>
              <a:rPr lang="en-US" sz="1100" b="0" i="1" u="none" strike="noStrike" cap="none" dirty="0">
                <a:solidFill>
                  <a:srgbClr val="000000"/>
                </a:solidFill>
                <a:effectLst/>
                <a:latin typeface="Arial"/>
                <a:ea typeface="Arial"/>
                <a:cs typeface="Arial"/>
                <a:sym typeface="Arial"/>
              </a:rPr>
              <a:t>Olmstead v. L.C</a:t>
            </a:r>
            <a:r>
              <a:rPr lang="en-US" sz="1100" b="0" i="0" u="none" strike="noStrike" cap="none" dirty="0">
                <a:solidFill>
                  <a:srgbClr val="000000"/>
                </a:solidFill>
                <a:effectLst/>
                <a:latin typeface="Arial"/>
                <a:ea typeface="Arial"/>
                <a:cs typeface="Arial"/>
                <a:sym typeface="Arial"/>
              </a:rPr>
              <a:t>. 527 U.S. 581 (1999).  [There have also been some helpful federal funding initiatives that encourage states to provide more HCBS and receive a greater proportion of federal funding for doing so:  Money Follows the Person and the ACA’s Community First Choice program follow this pattern.]</a:t>
            </a: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Approximately two-thirds of California’s nursing home residents – more than 60,000 people – rely on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to cover all or part of their LTC costs. In addition, more than 500,000 individuals receive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HCBS annually. </a:t>
            </a:r>
            <a:r>
              <a:rPr lang="en-US" sz="1100" b="0" i="0" u="sng" strike="noStrike" cap="none" dirty="0">
                <a:solidFill>
                  <a:srgbClr val="000000"/>
                </a:solidFill>
                <a:effectLst/>
                <a:latin typeface="Arial"/>
                <a:ea typeface="Arial"/>
                <a:cs typeface="Arial"/>
                <a:sym typeface="Arial"/>
                <a:hlinkClick r:id="rId3"/>
              </a:rPr>
              <a:t>https://healthlaw.org/wp-content/uploads/2020/02/NHeLP-MediServicesGuide-Complete-Ch9.pdf</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Home Care Provider inequities</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Despite the challenging nature of the work and the significant contribution homecare makes to our society, job quality is very low. Homecare has historically not been valued or respected as “real work,” both because of the traditional view that care work is a private activity outside of the economy and because of the devaluation of women of color, who do the majority of this work.</a:t>
            </a: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In 2015, the median hourly wage of homecare workers in California was $10.05, compared to $18.88 for all workers. Median annual earnings for homecare workers were less than half of median earnings for all workers ($14,000 compared to $35,000). Nearly three-quarters of homecare workers are low wage, compared to slightly more than one-third of all workers. Many homecare workers are the primary earners in their household and often their earnings from homecare are the main source of income for their family (Howes 2014); as a result, they are twice as likely to live in a low-income household as all workers (46.5 percent compared to 21.8 percent). See California’s Homecare Crisis: Raising Wages is Key to the Solution available at </a:t>
            </a:r>
            <a:r>
              <a:rPr lang="en-US" sz="1100" b="0" i="0" u="sng" strike="noStrike" cap="none" dirty="0">
                <a:solidFill>
                  <a:srgbClr val="000000"/>
                </a:solidFill>
                <a:effectLst/>
                <a:latin typeface="Arial"/>
                <a:ea typeface="Arial"/>
                <a:cs typeface="Arial"/>
                <a:sym typeface="Arial"/>
                <a:hlinkClick r:id="rId4"/>
              </a:rPr>
              <a:t>https://laborcenter.berkeley.edu/pdf/2017/Californias-Homecare-Crisis.pdf</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lvl="0" indent="0" algn="l" rtl="0">
              <a:spcBef>
                <a:spcPts val="1200"/>
              </a:spcBef>
              <a:spcAft>
                <a:spcPts val="0"/>
              </a:spcAft>
              <a:buNone/>
            </a:pPr>
            <a:endParaRPr sz="1000"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700014764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700014764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Medicaid is Primary Payer</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It’s important to understand that these are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programs, so applicants need to be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eligible.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is California’s version of Medicaid, which is a federal and state health insurance program that helps with medical costs for people with limited income and resources.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is the primary payer for a range of institutional and community-based LTSS.  There is limited coverage under Medicare for LTSS </a:t>
            </a:r>
            <a:r>
              <a:rPr lang="en-US" sz="1100" b="0" i="0" u="none" strike="noStrike" cap="none" dirty="0" err="1">
                <a:solidFill>
                  <a:srgbClr val="000000"/>
                </a:solidFill>
                <a:effectLst/>
                <a:latin typeface="Arial"/>
                <a:ea typeface="Arial"/>
                <a:cs typeface="Arial"/>
                <a:sym typeface="Arial"/>
              </a:rPr>
              <a:t>ie</a:t>
            </a:r>
            <a:r>
              <a:rPr lang="en-US" sz="1100" b="0" i="0" u="none" strike="noStrike" cap="none" dirty="0">
                <a:solidFill>
                  <a:srgbClr val="000000"/>
                </a:solidFill>
                <a:effectLst/>
                <a:latin typeface="Arial"/>
                <a:ea typeface="Arial"/>
                <a:cs typeface="Arial"/>
                <a:sym typeface="Arial"/>
              </a:rPr>
              <a:t> short term services in institutional settings and there are few affordable options in the private insurance market.</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California</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1"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In California, there are a number of different HCBS programs that can help individuals with disabilities and older adults </a:t>
            </a:r>
            <a:r>
              <a:rPr lang="en-US" sz="1100" b="0" i="1" u="none" strike="noStrike" cap="none" dirty="0">
                <a:solidFill>
                  <a:srgbClr val="000000"/>
                </a:solidFill>
                <a:effectLst/>
                <a:latin typeface="Arial"/>
                <a:ea typeface="Arial"/>
                <a:cs typeface="Arial"/>
                <a:sym typeface="Arial"/>
              </a:rPr>
              <a:t>who receive </a:t>
            </a:r>
            <a:r>
              <a:rPr lang="en-US" sz="1100" b="0" i="1" u="none" strike="noStrike" cap="none" dirty="0" err="1">
                <a:solidFill>
                  <a:srgbClr val="000000"/>
                </a:solidFill>
                <a:effectLst/>
                <a:latin typeface="Arial"/>
                <a:ea typeface="Arial"/>
                <a:cs typeface="Arial"/>
                <a:sym typeface="Arial"/>
              </a:rPr>
              <a:t>Medi</a:t>
            </a:r>
            <a:r>
              <a:rPr lang="en-US" sz="1100" b="0" i="1" u="none" strike="noStrike" cap="none" dirty="0">
                <a:solidFill>
                  <a:srgbClr val="000000"/>
                </a:solidFill>
                <a:effectLst/>
                <a:latin typeface="Arial"/>
                <a:ea typeface="Arial"/>
                <a:cs typeface="Arial"/>
                <a:sym typeface="Arial"/>
              </a:rPr>
              <a:t>-Cal r</a:t>
            </a:r>
            <a:r>
              <a:rPr lang="en-US" sz="1100" b="0" i="0" u="none" strike="noStrike" cap="none" dirty="0">
                <a:solidFill>
                  <a:srgbClr val="000000"/>
                </a:solidFill>
                <a:effectLst/>
                <a:latin typeface="Arial"/>
                <a:ea typeface="Arial"/>
                <a:cs typeface="Arial"/>
                <a:sym typeface="Arial"/>
              </a:rPr>
              <a:t>emain in their homes, or help them return home from a long-term care facility (including hospitals, nursing homes, and other medical facilities).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Federal Medicaid statute and other provisions in the Social Security Act offer California, like other states, broad statutory authorities under which HCBS can be offered to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beneficiaries. These authorities include the Medicaid state plan (section 1905 of the Social Security Act) and HCBS waivers (section 1915(c) of the Social Security Act) and Section 1115(a) demonstration waiver.</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State Plan Benefits</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Medicaid state plan refers to the part of the Medicaid program that generally follows certain program benefit rules outlined in Medicaid statute. These rules require states to cover selected benefits under the traditional Medicaid state plan and gives states the option to cover others.</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state plan benefits listed here are certainly not an exhaustive list, just some of the ones that are helpful for this population. It’s important to note that State plan benefits are an entitlement, meaning if one meets the eligibility requirements, services </a:t>
            </a:r>
            <a:r>
              <a:rPr lang="en-US" sz="1100" b="0" i="1" u="none" strike="noStrike" cap="none" dirty="0">
                <a:solidFill>
                  <a:srgbClr val="000000"/>
                </a:solidFill>
                <a:effectLst/>
                <a:latin typeface="Arial"/>
                <a:ea typeface="Arial"/>
                <a:cs typeface="Arial"/>
                <a:sym typeface="Arial"/>
              </a:rPr>
              <a:t>must</a:t>
            </a:r>
            <a:r>
              <a:rPr lang="en-US" sz="1100" b="0" i="0" u="none" strike="noStrike" cap="none" dirty="0">
                <a:solidFill>
                  <a:srgbClr val="000000"/>
                </a:solidFill>
                <a:effectLst/>
                <a:latin typeface="Arial"/>
                <a:ea typeface="Arial"/>
                <a:cs typeface="Arial"/>
                <a:sym typeface="Arial"/>
              </a:rPr>
              <a:t> be received.</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Home Health</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Home health state plan services are the only HCBS that are required for states participating in Medicaid.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generally covers HH services for people with disabilities and older adults over the age of 21 who need medical services at home. HH must be medically necessary and ordered by a physician as part of a written plan of care that a physician reviews every 60 days. Covered services include skilled nursing; physical, speech and occupational therapy; HH aide; medical supplies, equipment, and appliances for use in the home. Services are often provided in a participant’s residence.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IHSS</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In-Home Supportive Services or IHSS, is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-Cal’s version of the Medicaid personal care benefit. IHSS is the largest of California’s HCBS programs, and can be used in conjunction with other HCBS services. Again, IHSS is also an entitlement, meaning if one meets the eligibility requirements, services will be received.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IHSS services include housecleaning, meal preparation, laundry, grocery shopping, personal care services such bathing and grooming, accompaniment to medical appointments, paramedical services (injections, administering medications, wound care) and protective supervision.</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Protective supervision is a service that people with certain disabilities can qualify for where an individual can receive up to 24 hours of supervision a day if they aren’t safe alone - and I mention this one because this is one of the in home services that county agencies often tend to try and arbitrarily reduce, so its also good to be aware of.</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IHSS is unique in that it is self-directed or consumer directed, which means the care recipient is the boss and can hire, supervise, and terminate his/her caregiver’s employment. Only a minority of Medicaid consumer assistance programs follow this model, even though this concept is also a huge part of the independent living movement ethos. </a:t>
            </a:r>
            <a:r>
              <a:rPr lang="en-US" sz="1100" b="0" i="0" u="sng" strike="noStrike" cap="none" dirty="0">
                <a:solidFill>
                  <a:srgbClr val="000000"/>
                </a:solidFill>
                <a:effectLst/>
                <a:latin typeface="Arial"/>
                <a:ea typeface="Arial"/>
                <a:cs typeface="Arial"/>
                <a:sym typeface="Arial"/>
                <a:hlinkClick r:id="rId3"/>
              </a:rPr>
              <a:t>http://www.cicaihss.org/ihss-public-authority-history</a:t>
            </a:r>
            <a:r>
              <a:rPr lang="en-US" sz="1100" b="0" i="0" u="none" strike="noStrike" cap="none" dirty="0">
                <a:solidFill>
                  <a:srgbClr val="000000"/>
                </a:solidFill>
                <a:effectLst/>
                <a:latin typeface="Arial"/>
                <a:ea typeface="Arial"/>
                <a:cs typeface="Arial"/>
                <a:sym typeface="Arial"/>
              </a:rPr>
              <a:t> is fairly concise and written from a disability viewpoint.</a:t>
            </a:r>
            <a:r>
              <a:rPr lang="en-US" dirty="0">
                <a:effectLst/>
              </a:rPr>
              <a:t> </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In IHSS, personal care providers can also include spouses, parents of minor children as well as other relatives. Recipients have the option of hiring independent providers, including family members, to be their personal care providers. Personal care providers can also include spouses, parents of minor children as well as other relatives. From a 2017 report:  “The majority of IHSS homecare workers (64 percent) are “family providers,” meaning they care for a spouse, parent, sibling, or other family member.” </a:t>
            </a:r>
            <a:r>
              <a:rPr lang="en-US" sz="1100" b="0" i="0" u="sng" strike="noStrike" cap="none" dirty="0">
                <a:solidFill>
                  <a:srgbClr val="000000"/>
                </a:solidFill>
                <a:effectLst/>
                <a:latin typeface="Arial"/>
                <a:ea typeface="Arial"/>
                <a:cs typeface="Arial"/>
                <a:sym typeface="Arial"/>
                <a:hlinkClick r:id="rId4"/>
              </a:rPr>
              <a:t>https://laborcenter.berkeley.edu/pdf/2017/Californias-Homecare-Crisis.pdf</a:t>
            </a:r>
            <a:endParaRPr lang="en-US" sz="1100" b="0" i="0" u="sng"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IHSS is administered by county-based public entities called IHSS public authorities, in cooperation with the California Department of Social Services. It is available to all ages and population groups who meet the needs criteria established by the state.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California Department of Social Services website at </a:t>
            </a:r>
            <a:r>
              <a:rPr lang="en-US" sz="1100" b="0" i="0" u="sng" strike="noStrike" cap="none" dirty="0">
                <a:solidFill>
                  <a:srgbClr val="000000"/>
                </a:solidFill>
                <a:effectLst/>
                <a:latin typeface="Arial"/>
                <a:ea typeface="Arial"/>
                <a:cs typeface="Arial"/>
                <a:sym typeface="Arial"/>
                <a:hlinkClick r:id="rId5"/>
              </a:rPr>
              <a:t>https://www.cdss.ca.gov/in-home-supportive-services</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Justice in Aging’s Advocates Guide: In-Home Supportive Services (IHSS)</a:t>
            </a:r>
            <a:r>
              <a:rPr lang="en-US" sz="1100" b="1" i="0" u="none" strike="noStrike" cap="none" dirty="0">
                <a:solidFill>
                  <a:srgbClr val="000000"/>
                </a:solidFill>
                <a:effectLst/>
                <a:latin typeface="Arial"/>
                <a:ea typeface="Arial"/>
                <a:cs typeface="Arial"/>
                <a:sym typeface="Arial"/>
              </a:rPr>
              <a:t> </a:t>
            </a:r>
            <a:r>
              <a:rPr lang="en-US" sz="1100" b="0" i="0" u="sng" strike="noStrike" cap="none" dirty="0">
                <a:solidFill>
                  <a:srgbClr val="000000"/>
                </a:solidFill>
                <a:effectLst/>
                <a:latin typeface="Arial"/>
                <a:ea typeface="Arial"/>
                <a:cs typeface="Arial"/>
                <a:sym typeface="Arial"/>
                <a:hlinkClick r:id="rId6"/>
              </a:rPr>
              <a:t>https://www.justiceinaging.org/advocates-guide-in-home-supportive-services-ihss/</a:t>
            </a:r>
            <a:endParaRPr lang="en-US" sz="1100" b="0" i="0" u="sng"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sng"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HCBS Waivers</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HCBS waivers are programs that provide additional medical and social services to specific groups of individuals, limit services to specific geographic areas of the state, and provide medical coverage to individuals who may not otherwise be eligible under traditional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rules.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Waivers are also useful because they often allow participants to have higher income eligibility limits than regular / State Plan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However, they also require the participant to meet a certain </a:t>
            </a:r>
            <a:r>
              <a:rPr lang="en-US" sz="1100" b="0" i="1" u="none" strike="noStrike" cap="none" dirty="0">
                <a:solidFill>
                  <a:srgbClr val="000000"/>
                </a:solidFill>
                <a:effectLst/>
                <a:latin typeface="Arial"/>
                <a:ea typeface="Arial"/>
                <a:cs typeface="Arial"/>
                <a:sym typeface="Arial"/>
              </a:rPr>
              <a:t>Level of Care</a:t>
            </a:r>
            <a:r>
              <a:rPr lang="en-US" sz="1100" b="0" i="0" u="none" strike="noStrike" cap="none" dirty="0">
                <a:solidFill>
                  <a:srgbClr val="000000"/>
                </a:solidFill>
                <a:effectLst/>
                <a:latin typeface="Arial"/>
                <a:ea typeface="Arial"/>
                <a:cs typeface="Arial"/>
                <a:sym typeface="Arial"/>
              </a:rPr>
              <a:t> to utilize the waivers. Regular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can be less restrictive with the care requirements of program participants.</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Level of Care</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purpose of the waivers is to provide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beneficiaries with long-term medical conditions who meet one of the designated "levels of care" (i.e., nursing facility (including intermediate care facility), subacute, acute hospital) as a way to prioritize people who may otherwise be institutionalized to receive care in the community. It’s important to be aware of the level of care requirements for each waiver so you can potentially guide your client to the appropriate place.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22 CCR </a:t>
            </a:r>
            <a:r>
              <a:rPr lang="en-US" sz="1100" b="0" i="0" u="sng" strike="noStrike" cap="none" dirty="0">
                <a:solidFill>
                  <a:srgbClr val="000000"/>
                </a:solidFill>
                <a:effectLst/>
                <a:latin typeface="Arial"/>
                <a:ea typeface="Arial"/>
                <a:cs typeface="Arial"/>
                <a:sym typeface="Arial"/>
                <a:hlinkClick r:id="rId7"/>
              </a:rPr>
              <a:t>§ 51110. Hospital Acute Care</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22 CCR </a:t>
            </a:r>
            <a:r>
              <a:rPr lang="en-US" sz="1100" b="0" i="0" u="sng" strike="noStrike" cap="none" dirty="0">
                <a:solidFill>
                  <a:srgbClr val="000000"/>
                </a:solidFill>
                <a:effectLst/>
                <a:latin typeface="Arial"/>
                <a:ea typeface="Arial"/>
                <a:cs typeface="Arial"/>
                <a:sym typeface="Arial"/>
                <a:hlinkClick r:id="rId8"/>
              </a:rPr>
              <a:t>§ 51124. Skilled Nursing Facility Level of Care</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22 CCR </a:t>
            </a:r>
            <a:r>
              <a:rPr lang="en-US" sz="1100" b="0" i="0" u="sng" strike="noStrike" cap="none" dirty="0">
                <a:solidFill>
                  <a:srgbClr val="000000"/>
                </a:solidFill>
                <a:effectLst/>
                <a:latin typeface="Arial"/>
                <a:ea typeface="Arial"/>
                <a:cs typeface="Arial"/>
                <a:sym typeface="Arial"/>
                <a:hlinkClick r:id="rId9"/>
              </a:rPr>
              <a:t>§ 51124.5. Subacute Level of Care</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Waitlists </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beneficiaries are not legally “entitled” to waiver services even if they meet the financial, functional, and medical criteria. Under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HCBS waivers, CA must specify to CMS the maximum number of people they will serve in the waiver during a year and cannot exceed that number without obtaining permission from CMS. Because the demand for waiver services is often greater than the number of people who can be served, CA has established waiting lists for waiver service.</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There are of course real consequences associated with the shortage of waiver services, including unnecessary, unwanted, and costly institutional care; family members being forced to quit jobs or take on second jobs to help care for their loved one; and having to leave their loved ones unattended.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A well-trained, fairly compensated direct support professional workforce is essential to providing the necessary supports and services to our constituents where they live and work.</a:t>
            </a:r>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700014764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700014764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FontTx/>
              <a:buNone/>
            </a:pPr>
            <a:r>
              <a:rPr lang="en-US" sz="1100" b="1" i="0" u="none" strike="noStrike" cap="none" dirty="0">
                <a:solidFill>
                  <a:srgbClr val="000000"/>
                </a:solidFill>
                <a:effectLst/>
                <a:latin typeface="Arial"/>
                <a:ea typeface="Arial"/>
                <a:cs typeface="Arial"/>
                <a:sym typeface="Arial"/>
              </a:rPr>
              <a:t>CA HCBS Waivers</a:t>
            </a:r>
            <a:endParaRPr lang="en-US" sz="1100" b="0" i="0" u="none" strike="noStrike" cap="none" dirty="0">
              <a:solidFill>
                <a:srgbClr val="000000"/>
              </a:solidFill>
              <a:effectLst/>
              <a:latin typeface="Arial"/>
              <a:ea typeface="Arial"/>
              <a:cs typeface="Arial"/>
              <a:sym typeface="Arial"/>
            </a:endParaRPr>
          </a:p>
          <a:p>
            <a:pPr marL="158750" indent="0">
              <a:buFontTx/>
              <a:buNone/>
            </a:pPr>
            <a:endParaRPr lang="en-US" sz="1100" b="0" i="0" u="none" strike="noStrike" cap="none" dirty="0">
              <a:solidFill>
                <a:srgbClr val="000000"/>
              </a:solidFill>
              <a:effectLst/>
              <a:latin typeface="Arial"/>
              <a:ea typeface="Arial"/>
              <a:cs typeface="Arial"/>
              <a:sym typeface="Arial"/>
            </a:endParaRPr>
          </a:p>
          <a:p>
            <a:pPr marL="158750" indent="0">
              <a:buFontTx/>
              <a:buNone/>
            </a:pPr>
            <a:r>
              <a:rPr lang="en-US" sz="1100" b="0" i="0" u="none" strike="noStrike" cap="none" dirty="0">
                <a:solidFill>
                  <a:srgbClr val="000000"/>
                </a:solidFill>
                <a:effectLst/>
                <a:latin typeface="Arial"/>
                <a:ea typeface="Arial"/>
                <a:cs typeface="Arial"/>
                <a:sym typeface="Arial"/>
              </a:rPr>
              <a:t>For individuals with more intensive care needs, there are a number of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waiver programs that can provide additional home and community-based services (HCBS). These are five of the HCBS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waivers currently available in California. It is important to note that there are generally restrictions on eligibility for the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waiver programs, including based on medical condition and/or geography, as well as enrollment caps. It is also important to note that individuals cannot be enrolled in more than one waiver. </a:t>
            </a:r>
          </a:p>
          <a:p>
            <a:pPr marL="158750" indent="0">
              <a:buFontTx/>
              <a:buNone/>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This is not an exhaustive list.</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For a full list of CA HCBS waivers go to: </a:t>
            </a:r>
            <a:r>
              <a:rPr lang="en-US" sz="1100" b="0" i="0" u="sng" strike="noStrike" cap="none" dirty="0">
                <a:solidFill>
                  <a:srgbClr val="000000"/>
                </a:solidFill>
                <a:effectLst/>
                <a:latin typeface="Arial"/>
                <a:ea typeface="Arial"/>
                <a:cs typeface="Arial"/>
                <a:sym typeface="Arial"/>
                <a:hlinkClick r:id="rId3"/>
              </a:rPr>
              <a:t>https://www.dhcs.ca.gov/services/Pages/Medi-CalWaivers.aspx?utm_source=Resources&amp;utm_medium=SideBar&amp;utm_campaign=Waivers</a:t>
            </a:r>
            <a:r>
              <a:rPr lang="en-US" sz="1100" b="0" i="0" u="none" strike="noStrike" cap="none" dirty="0">
                <a:solidFill>
                  <a:srgbClr val="000000"/>
                </a:solidFill>
                <a:effectLst/>
                <a:latin typeface="Arial"/>
                <a:ea typeface="Arial"/>
                <a:cs typeface="Arial"/>
                <a:sym typeface="Arial"/>
              </a:rPr>
              <a:t>.</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For a list and description of all approved waivers in California see, </a:t>
            </a:r>
            <a:r>
              <a:rPr lang="en-US" sz="1100" b="0" i="0" u="sng" strike="noStrike" cap="none" dirty="0">
                <a:solidFill>
                  <a:srgbClr val="000000"/>
                </a:solidFill>
                <a:effectLst/>
                <a:latin typeface="Arial"/>
                <a:ea typeface="Arial"/>
                <a:cs typeface="Arial"/>
                <a:sym typeface="Arial"/>
                <a:hlinkClick r:id="rId4"/>
              </a:rPr>
              <a:t>https://www.medicaid.gov/medicaid/section-1115-demo/demonstration-and-waiver-list/Waiver-Descript-Factsheet/CA</a:t>
            </a: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Justice in Aging’s Changes in HCBS Programs in Response to COVID-19: </a:t>
            </a:r>
            <a:r>
              <a:rPr lang="en-US" sz="1100" b="0" i="0" u="sng" strike="noStrike" cap="none" dirty="0">
                <a:solidFill>
                  <a:srgbClr val="000000"/>
                </a:solidFill>
                <a:effectLst/>
                <a:latin typeface="Arial"/>
                <a:ea typeface="Arial"/>
                <a:cs typeface="Arial"/>
                <a:sym typeface="Arial"/>
                <a:hlinkClick r:id="rId5"/>
              </a:rPr>
              <a:t>https://vimeo.com/417779615?eType=EmailBlastContent&amp;eId=82a07b2d-110c-411c-8951-98f38cd1ba0f</a:t>
            </a: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1" i="0" u="none" strike="noStrike" cap="none" dirty="0">
                <a:solidFill>
                  <a:srgbClr val="000000"/>
                </a:solidFill>
                <a:effectLst/>
                <a:latin typeface="Arial"/>
                <a:ea typeface="Arial"/>
                <a:cs typeface="Arial"/>
                <a:sym typeface="Arial"/>
              </a:rPr>
              <a:t>Home and Community-Based Services Waiver for the Developmentally Disabled (HCBS-DD Waiver)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1"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The HCBS-DD Waiver serves individuals with developmental disabilities who are eligible for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are Regional Center consumers, and meet the level of care requirement. The HCBS-DD Waiver funds many of the home and community-based services available for people with developmental disabilities through the Regional Centers, including homemaker, home health aide services, respite care, habilitation, transportation, communication aides, nutritional consultation, and many others.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The Home and Community-Based Services for the Developmentally Disabled (HCBS-DD) Waiver is administered by the California Department of Developmental Services (DDS) who will authorize home and community-based services for developmentally disabled persons who are Regional Center consumers.  Twenty-one regional centers throughout California purchase and coordinate services and supports for individuals with developmental disabilities. The Waiver services make it possible for consumers to live in the community instead of an Intermediate Care Facility for the developmentally disabled or a State Developmental Center. The DD Waiver is currently the largest HCBS waiver in California as well as the nation. </a:t>
            </a:r>
            <a:r>
              <a:rPr lang="en-US" sz="1100" b="0" i="0" u="sng" strike="noStrike" cap="none" dirty="0">
                <a:solidFill>
                  <a:srgbClr val="000000"/>
                </a:solidFill>
                <a:effectLst/>
                <a:latin typeface="Arial"/>
                <a:ea typeface="Arial"/>
                <a:cs typeface="Arial"/>
                <a:sym typeface="Arial"/>
                <a:hlinkClick r:id="rId6"/>
              </a:rPr>
              <a:t>https://www.dhcs.ca.gov/services/ltc/Pages/DD.aspx</a:t>
            </a: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For more information, see DHCS, Home and Community-Based Services Waiver for the Developmentally Disabled (HCBS-DD), available at </a:t>
            </a:r>
            <a:r>
              <a:rPr lang="en-US" sz="1100" b="0" i="0" u="sng" strike="noStrike" cap="none" dirty="0">
                <a:solidFill>
                  <a:srgbClr val="000000"/>
                </a:solidFill>
                <a:effectLst/>
                <a:latin typeface="Arial"/>
                <a:ea typeface="Arial"/>
                <a:cs typeface="Arial"/>
                <a:sym typeface="Arial"/>
                <a:hlinkClick r:id="rId7"/>
              </a:rPr>
              <a:t>http://www.dhcs.ca.gov/services/medi-cal/Pages/</a:t>
            </a:r>
            <a:r>
              <a:rPr lang="en-US" sz="1100" b="0" i="0" u="sng" strike="noStrike" cap="none" dirty="0" err="1">
                <a:solidFill>
                  <a:srgbClr val="000000"/>
                </a:solidFill>
                <a:effectLst/>
                <a:latin typeface="Arial"/>
                <a:ea typeface="Arial"/>
                <a:cs typeface="Arial"/>
                <a:sym typeface="Arial"/>
                <a:hlinkClick r:id="rId7"/>
              </a:rPr>
              <a:t>HCBSDDMediCalWaiver.aspx</a:t>
            </a: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For more information generally about regional center services, see the California Department of Developmental Services website at:  </a:t>
            </a:r>
            <a:r>
              <a:rPr lang="en-US" sz="1100" b="1" i="0" u="sng" strike="noStrike" cap="none" dirty="0">
                <a:solidFill>
                  <a:srgbClr val="000000"/>
                </a:solidFill>
                <a:effectLst/>
                <a:latin typeface="Arial"/>
                <a:ea typeface="Arial"/>
                <a:cs typeface="Arial"/>
                <a:sym typeface="Arial"/>
                <a:hlinkClick r:id="rId8"/>
              </a:rPr>
              <a:t>http://www.dds.ca.gov/RC/index.cfm</a:t>
            </a:r>
            <a:r>
              <a:rPr lang="en-US" sz="1100" b="0" i="0" u="none" strike="noStrike" cap="none" dirty="0">
                <a:solidFill>
                  <a:srgbClr val="000000"/>
                </a:solidFill>
                <a:effectLst/>
                <a:latin typeface="Arial"/>
                <a:ea typeface="Arial"/>
                <a:cs typeface="Arial"/>
                <a:sym typeface="Arial"/>
              </a:rPr>
              <a:t>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DRC’s publication, Rights Under the </a:t>
            </a:r>
            <a:r>
              <a:rPr lang="en-US" sz="1100" b="0" i="0" u="none" strike="noStrike" cap="none" dirty="0" err="1">
                <a:solidFill>
                  <a:srgbClr val="000000"/>
                </a:solidFill>
                <a:effectLst/>
                <a:latin typeface="Arial"/>
                <a:ea typeface="Arial"/>
                <a:cs typeface="Arial"/>
                <a:sym typeface="Arial"/>
              </a:rPr>
              <a:t>Lanterman</a:t>
            </a:r>
            <a:r>
              <a:rPr lang="en-US" sz="1100" b="0" i="0" u="none" strike="noStrike" cap="none" dirty="0">
                <a:solidFill>
                  <a:srgbClr val="000000"/>
                </a:solidFill>
                <a:effectLst/>
                <a:latin typeface="Arial"/>
                <a:ea typeface="Arial"/>
                <a:cs typeface="Arial"/>
                <a:sym typeface="Arial"/>
              </a:rPr>
              <a:t> Act </a:t>
            </a:r>
            <a:r>
              <a:rPr lang="en-US" sz="1100" b="1" i="0" u="sng" strike="noStrike" cap="none" dirty="0">
                <a:solidFill>
                  <a:srgbClr val="000000"/>
                </a:solidFill>
                <a:effectLst/>
                <a:latin typeface="Arial"/>
                <a:ea typeface="Arial"/>
                <a:cs typeface="Arial"/>
                <a:sym typeface="Arial"/>
                <a:hlinkClick r:id="rId9"/>
              </a:rPr>
              <a:t>http://www.disabilityrightsca.org/pubs/PublicationsRULAEnglish.htm</a:t>
            </a:r>
            <a:r>
              <a:rPr lang="en-US" sz="1100" b="0" i="0" u="none" strike="noStrike" cap="none" dirty="0">
                <a:solidFill>
                  <a:srgbClr val="000000"/>
                </a:solidFill>
                <a:effectLst/>
                <a:latin typeface="Arial"/>
                <a:ea typeface="Arial"/>
                <a:cs typeface="Arial"/>
                <a:sym typeface="Arial"/>
              </a:rPr>
              <a:t>.</a:t>
            </a:r>
            <a:br>
              <a:rPr lang="en-US" sz="1100" b="0" i="0" u="none" strike="noStrike" cap="none" dirty="0">
                <a:solidFill>
                  <a:srgbClr val="000000"/>
                </a:solidFill>
                <a:effectLst/>
                <a:latin typeface="Arial"/>
                <a:ea typeface="Arial"/>
                <a:cs typeface="Arial"/>
                <a:sym typeface="Arial"/>
              </a:rPr>
            </a:b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1" i="0" u="none" strike="noStrike" cap="none" dirty="0">
                <a:solidFill>
                  <a:srgbClr val="000000"/>
                </a:solidFill>
                <a:effectLst/>
                <a:latin typeface="Arial"/>
                <a:ea typeface="Arial"/>
                <a:cs typeface="Arial"/>
                <a:sym typeface="Arial"/>
              </a:rPr>
              <a:t>Eligibility Criteria  </a:t>
            </a:r>
            <a:r>
              <a:rPr lang="en-US" sz="1100" b="0" i="0" u="sng" strike="noStrike" cap="none" dirty="0">
                <a:solidFill>
                  <a:srgbClr val="000000"/>
                </a:solidFill>
                <a:effectLst/>
                <a:latin typeface="Arial"/>
                <a:ea typeface="Arial"/>
                <a:cs typeface="Arial"/>
                <a:sym typeface="Arial"/>
                <a:hlinkClick r:id="rId10"/>
              </a:rPr>
              <a:t>https://www.dds.ca.gov/wp-content/uploads/2019/02/HCBS_WaiverPrimerPolicy_20190212.pdf</a:t>
            </a: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There are six criteria that the individual must meet for participation in the California HCBS Waiver as mutually agreed upon by CMS and the State of California. In order to be eligible a person must: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1.    Meet the </a:t>
            </a:r>
            <a:r>
              <a:rPr lang="en-US" sz="1100" b="0" i="0" u="none" strike="noStrike" cap="none" dirty="0" err="1">
                <a:solidFill>
                  <a:srgbClr val="000000"/>
                </a:solidFill>
                <a:effectLst/>
                <a:latin typeface="Arial"/>
                <a:ea typeface="Arial"/>
                <a:cs typeface="Arial"/>
                <a:sym typeface="Arial"/>
              </a:rPr>
              <a:t>Lanterman</a:t>
            </a:r>
            <a:r>
              <a:rPr lang="en-US" sz="1100" b="0" i="0" u="none" strike="noStrike" cap="none" dirty="0">
                <a:solidFill>
                  <a:srgbClr val="000000"/>
                </a:solidFill>
                <a:effectLst/>
                <a:latin typeface="Arial"/>
                <a:ea typeface="Arial"/>
                <a:cs typeface="Arial"/>
                <a:sym typeface="Arial"/>
              </a:rPr>
              <a:t> Act definition of developmental disability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2.    Be an active regional center consumer;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3.    Have full-scope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benefits, i.e., be eligible to access all services available through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or meet the requirements for institutional deeming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4.    Have substantial limitations in his or her present adaptive functioning which qualifies the consumer for the level of care provided in an ICF-DD, intermediate care facility for the developmentally disabled-Habilitation (ICF/DD-H) or intermediate care facility for the developmentally disabled-Nursing (ICF/DD-N). Evaluation of each consumer’s level of care needs is based on his/her ability to perform activities of daily living and community participation. This qualification is important, not because a person will be admitted to such a facility, but because the HCBS Waiver provides funding for services only to individuals who, but for the provision of these services, would require the level of care provided in an ICF-DD;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5.    Not be concurrently enrolled in another HCBS Waiver; and,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6.    Choose to participate and receive services through the HCBS Waiver and to reside in a community setting.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1" i="0" u="none" strike="noStrike" cap="none" dirty="0">
                <a:solidFill>
                  <a:srgbClr val="000000"/>
                </a:solidFill>
                <a:effectLst/>
                <a:latin typeface="Arial"/>
                <a:ea typeface="Arial"/>
                <a:cs typeface="Arial"/>
                <a:sym typeface="Arial"/>
              </a:rPr>
              <a:t>Regional Center Role in Establishing Initial HCBS Waiver Eligibility </a:t>
            </a: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Regional centers are responsible for determining level of care eligibility for the HCBS Waiver and determining consumer choice. The HCBS Waiver eligibility process can be separated into three components: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lvl="0" fontAlgn="base"/>
            <a:r>
              <a:rPr lang="en-US" sz="1100" b="0" i="0" u="none" strike="noStrike" cap="none" dirty="0">
                <a:solidFill>
                  <a:srgbClr val="000000"/>
                </a:solidFill>
                <a:effectLst/>
                <a:latin typeface="Arial"/>
                <a:ea typeface="Arial"/>
                <a:cs typeface="Arial"/>
                <a:sym typeface="Arial"/>
              </a:rPr>
              <a:t>Verification that the person has been found eligible for regional center services and either receives full scope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or may be eligible for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through institutional deeming </a:t>
            </a:r>
          </a:p>
          <a:p>
            <a:pPr lvl="0" fontAlgn="base"/>
            <a:r>
              <a:rPr lang="en-US" sz="1100" b="0" i="0" u="none" strike="noStrike" cap="none" dirty="0">
                <a:solidFill>
                  <a:srgbClr val="000000"/>
                </a:solidFill>
                <a:effectLst/>
                <a:latin typeface="Arial"/>
                <a:ea typeface="Arial"/>
                <a:cs typeface="Arial"/>
                <a:sym typeface="Arial"/>
              </a:rPr>
              <a:t>A determination that the consumer has substantial limitations in his or her present adaptive functioning that would qualify the consumer for the level of care provided in an ICF-DD. This determination must be documented by the regional center on the Medicaid Waiver Eligibility Record (form DS 3770) and reviewed annually. </a:t>
            </a:r>
          </a:p>
          <a:p>
            <a:pPr lvl="0" fontAlgn="base"/>
            <a:r>
              <a:rPr lang="en-US" sz="1100" b="0" i="0" u="none" strike="noStrike" cap="none" dirty="0">
                <a:solidFill>
                  <a:srgbClr val="000000"/>
                </a:solidFill>
                <a:effectLst/>
                <a:latin typeface="Arial"/>
                <a:ea typeface="Arial"/>
                <a:cs typeface="Arial"/>
                <a:sym typeface="Arial"/>
              </a:rPr>
              <a:t>The consumer chooses to participate in the HCBS Waiver and the IPP is developed that includes the services and supports needed to maintain him or her in the community </a:t>
            </a:r>
          </a:p>
          <a:p>
            <a:pPr lvl="0" fontAlgn="base"/>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1" i="0" u="none" strike="noStrike" cap="none" dirty="0">
                <a:solidFill>
                  <a:srgbClr val="000000"/>
                </a:solidFill>
                <a:effectLst/>
                <a:latin typeface="Arial"/>
                <a:ea typeface="Arial"/>
                <a:cs typeface="Arial"/>
                <a:sym typeface="Arial"/>
              </a:rPr>
              <a:t>Acquired Immune Deficiency Syndrome (AIDS) Waiver </a:t>
            </a: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0" i="0" u="none" strike="noStrike" cap="none" dirty="0">
                <a:solidFill>
                  <a:srgbClr val="000000"/>
                </a:solidFill>
                <a:effectLst/>
                <a:latin typeface="Arial"/>
                <a:ea typeface="Arial"/>
                <a:cs typeface="Arial"/>
                <a:sym typeface="Arial"/>
              </a:rPr>
              <a:t>The AIDS Waiver serves children and adults with HIV and AIDS who qualify for a nursing facility level of care and who are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eligible. Services provided include: case management, skilled nursing, attendant care, psychotherapy, home-delivered meals, nutritional counseling, nutritional supplements, medical equipment and supplies, minor physical adaptations to the home, non- emergency medical transportation, and financial supplements for foster care. AIDS Waiver agencies can provide additional information regarding eligibility, enrollment, and services.</a:t>
            </a: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0" i="0" u="none" strike="noStrike" cap="none" dirty="0">
                <a:solidFill>
                  <a:srgbClr val="000000"/>
                </a:solidFill>
                <a:effectLst/>
                <a:latin typeface="Arial"/>
                <a:ea typeface="Arial"/>
                <a:cs typeface="Arial"/>
                <a:sym typeface="Arial"/>
              </a:rPr>
              <a:t>DHCS, AIDS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Waiver Program, available at </a:t>
            </a:r>
            <a:r>
              <a:rPr lang="en-US" sz="1100" b="0" i="0" u="sng" strike="noStrike" cap="none" dirty="0">
                <a:solidFill>
                  <a:srgbClr val="000000"/>
                </a:solidFill>
                <a:effectLst/>
                <a:latin typeface="Arial"/>
                <a:ea typeface="Arial"/>
                <a:cs typeface="Arial"/>
                <a:sym typeface="Arial"/>
                <a:hlinkClick r:id="rId11"/>
              </a:rPr>
              <a:t>http://www.dhcs.ca.gov/services/ltc/Pages/AIDS.aspx</a:t>
            </a:r>
            <a:r>
              <a:rPr lang="en-US" sz="1100" b="0" i="0" u="none" strike="noStrike" cap="none" dirty="0">
                <a:solidFill>
                  <a:srgbClr val="000000"/>
                </a:solidFill>
                <a:effectLst/>
                <a:latin typeface="Arial"/>
                <a:ea typeface="Arial"/>
                <a:cs typeface="Arial"/>
                <a:sym typeface="Arial"/>
              </a:rPr>
              <a:t> </a:t>
            </a: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0" i="0" u="none" strike="noStrike" cap="none" dirty="0">
                <a:solidFill>
                  <a:srgbClr val="000000"/>
                </a:solidFill>
                <a:effectLst/>
                <a:latin typeface="Arial"/>
                <a:ea typeface="Arial"/>
                <a:cs typeface="Arial"/>
                <a:sym typeface="Arial"/>
              </a:rPr>
              <a:t>For more information, see Disability Rights California, </a:t>
            </a:r>
            <a:r>
              <a:rPr lang="en-US" sz="1100" b="0" i="1" u="none" strike="noStrike" cap="none" dirty="0">
                <a:solidFill>
                  <a:srgbClr val="000000"/>
                </a:solidFill>
                <a:effectLst/>
                <a:latin typeface="Arial"/>
                <a:ea typeface="Arial"/>
                <a:cs typeface="Arial"/>
                <a:sym typeface="Arial"/>
              </a:rPr>
              <a:t>How the AIDS </a:t>
            </a:r>
            <a:r>
              <a:rPr lang="en-US" sz="1100" b="0" i="1" u="none" strike="noStrike" cap="none" dirty="0" err="1">
                <a:solidFill>
                  <a:srgbClr val="000000"/>
                </a:solidFill>
                <a:effectLst/>
                <a:latin typeface="Arial"/>
                <a:ea typeface="Arial"/>
                <a:cs typeface="Arial"/>
                <a:sym typeface="Arial"/>
              </a:rPr>
              <a:t>Medi</a:t>
            </a:r>
            <a:r>
              <a:rPr lang="en-US" sz="1100" b="0" i="1" u="none" strike="noStrike" cap="none" dirty="0">
                <a:solidFill>
                  <a:srgbClr val="000000"/>
                </a:solidFill>
                <a:effectLst/>
                <a:latin typeface="Arial"/>
                <a:ea typeface="Arial"/>
                <a:cs typeface="Arial"/>
                <a:sym typeface="Arial"/>
              </a:rPr>
              <a:t>-Cal Waiver Can Help You Get the Care You Need At Home</a:t>
            </a:r>
            <a:r>
              <a:rPr lang="en-US" sz="1100" b="0" i="0" u="none" strike="noStrike" cap="none" dirty="0">
                <a:solidFill>
                  <a:srgbClr val="000000"/>
                </a:solidFill>
                <a:effectLst/>
                <a:latin typeface="Arial"/>
                <a:ea typeface="Arial"/>
                <a:cs typeface="Arial"/>
                <a:sym typeface="Arial"/>
              </a:rPr>
              <a:t>, (August, 2017), available at </a:t>
            </a:r>
            <a:r>
              <a:rPr lang="en-US" sz="1100" b="0" i="0" u="sng" strike="noStrike" cap="none" dirty="0">
                <a:solidFill>
                  <a:srgbClr val="000000"/>
                </a:solidFill>
                <a:effectLst/>
                <a:latin typeface="Arial"/>
                <a:ea typeface="Arial"/>
                <a:cs typeface="Arial"/>
                <a:sym typeface="Arial"/>
                <a:hlinkClick r:id="rId12"/>
              </a:rPr>
              <a:t>https://www.disabilityrightsca.org/publications/how-the-aids-medi-cal-waiver-can-help-you-get-the-care-you-need-at-home-instead-of-in</a:t>
            </a:r>
            <a:r>
              <a:rPr lang="en-US" sz="1100" b="0" i="0" u="none" strike="noStrike" cap="none" dirty="0">
                <a:solidFill>
                  <a:srgbClr val="000000"/>
                </a:solidFill>
                <a:effectLst/>
                <a:latin typeface="Arial"/>
                <a:ea typeface="Arial"/>
                <a:cs typeface="Arial"/>
                <a:sym typeface="Arial"/>
              </a:rPr>
              <a:t>\</a:t>
            </a: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0" i="0" u="none" strike="noStrike" cap="none" dirty="0">
                <a:solidFill>
                  <a:srgbClr val="000000"/>
                </a:solidFill>
                <a:effectLst/>
                <a:latin typeface="Arial"/>
                <a:ea typeface="Arial"/>
                <a:cs typeface="Arial"/>
                <a:sym typeface="Arial"/>
              </a:rPr>
              <a:t>Local agencies, under contract with the California Department of Public Health, Office of AIDS, provide home- and community-based services as an alternative to nursing facility care or hospitalization.   </a:t>
            </a: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0" i="0" u="none" strike="noStrike" cap="none" dirty="0">
                <a:solidFill>
                  <a:srgbClr val="000000"/>
                </a:solidFill>
                <a:effectLst/>
                <a:latin typeface="Arial"/>
                <a:ea typeface="Arial"/>
                <a:cs typeface="Arial"/>
                <a:sym typeface="Arial"/>
              </a:rPr>
              <a:t>Clients eligible for the program must be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recipients, whose health status qualifies them for nursing facility care or hospitalization.</a:t>
            </a:r>
          </a:p>
          <a:p>
            <a:pPr marL="158750" lvl="0" indent="0" fontAlgn="base">
              <a:buFontTx/>
              <a:buNone/>
            </a:pPr>
            <a:endParaRPr lang="en-US" sz="1100" b="0" i="0" u="none" strike="noStrike" cap="none" dirty="0">
              <a:solidFill>
                <a:srgbClr val="000000"/>
              </a:solidFill>
              <a:effectLst/>
              <a:latin typeface="Arial"/>
              <a:ea typeface="Arial"/>
              <a:cs typeface="Arial"/>
              <a:sym typeface="Arial"/>
              <a:hlinkClick r:id="rId13"/>
            </a:endParaRPr>
          </a:p>
          <a:p>
            <a:pPr marL="158750" lvl="0" indent="0" fontAlgn="base">
              <a:buFontTx/>
              <a:buNone/>
            </a:pPr>
            <a:r>
              <a:rPr lang="en-US" sz="1100" b="0" i="0" u="sng" strike="noStrike" cap="none" dirty="0">
                <a:solidFill>
                  <a:srgbClr val="000000"/>
                </a:solidFill>
                <a:effectLst/>
                <a:latin typeface="Arial"/>
                <a:ea typeface="Arial"/>
                <a:cs typeface="Arial"/>
                <a:sym typeface="Arial"/>
                <a:hlinkClick r:id="rId13"/>
              </a:rPr>
              <a:t>https://www.cdph.ca.gov/Programs/CID/DOA/Pages/</a:t>
            </a:r>
            <a:r>
              <a:rPr lang="en-US" sz="1100" b="0" i="0" u="sng" strike="noStrike" cap="none" dirty="0" err="1">
                <a:solidFill>
                  <a:srgbClr val="000000"/>
                </a:solidFill>
                <a:effectLst/>
                <a:latin typeface="Arial"/>
                <a:ea typeface="Arial"/>
                <a:cs typeface="Arial"/>
                <a:sym typeface="Arial"/>
                <a:hlinkClick r:id="rId13"/>
              </a:rPr>
              <a:t>OA_care_mcwp.aspx</a:t>
            </a:r>
            <a:r>
              <a:rPr lang="en-US" sz="1100" b="0" i="0" u="none" strike="noStrike" cap="none" dirty="0">
                <a:solidFill>
                  <a:srgbClr val="000000"/>
                </a:solidFill>
                <a:effectLst/>
                <a:latin typeface="Arial"/>
                <a:ea typeface="Arial"/>
                <a:cs typeface="Arial"/>
                <a:sym typeface="Arial"/>
              </a:rPr>
              <a:t> </a:t>
            </a: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0" i="0" u="none" strike="noStrike" cap="none" dirty="0">
                <a:solidFill>
                  <a:srgbClr val="000000"/>
                </a:solidFill>
                <a:effectLst/>
                <a:latin typeface="Arial"/>
                <a:ea typeface="Arial"/>
                <a:cs typeface="Arial"/>
                <a:sym typeface="Arial"/>
              </a:rPr>
              <a:t>The AIDS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Waiver Program (MCWP) provides comprehensive case management and direct care services to persons living with HIV as an alternative to nursing facility care or hospitalization. Case management is a participant centered, team approach consisting of a registered nurse and social work case manager. Case managers work with the participant and primary care provider(s), family, caregiver(s), and other service providers, to assess care needs in order to keep the participant in their home and community.</a:t>
            </a: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1" i="0" u="none" strike="noStrike" cap="none" dirty="0">
                <a:solidFill>
                  <a:srgbClr val="000000"/>
                </a:solidFill>
                <a:effectLst/>
                <a:latin typeface="Arial"/>
                <a:ea typeface="Arial"/>
                <a:cs typeface="Arial"/>
                <a:sym typeface="Arial"/>
              </a:rPr>
              <a:t>Who is eligible</a:t>
            </a: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0" i="0" u="none" strike="noStrike" cap="none" dirty="0">
                <a:solidFill>
                  <a:srgbClr val="000000"/>
                </a:solidFill>
                <a:effectLst/>
                <a:latin typeface="Arial"/>
                <a:ea typeface="Arial"/>
                <a:cs typeface="Arial"/>
                <a:sym typeface="Arial"/>
              </a:rPr>
              <a:t>Participants must (1) have a written diagnosis of HIV/AIDS, (2) have a health status to make home care appropriate, (3) be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eligible on date of enrollment and each month thereafter, and (4) have been certified to meet the Nursing Facility Level of Care or higher.</a:t>
            </a: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lvl="0" indent="0" fontAlgn="base">
              <a:buFontTx/>
              <a:buNone/>
            </a:pPr>
            <a:r>
              <a:rPr lang="en-US" sz="1100" b="0" i="0" u="none" strike="noStrike" cap="none" dirty="0">
                <a:solidFill>
                  <a:srgbClr val="000000"/>
                </a:solidFill>
                <a:effectLst/>
                <a:latin typeface="Arial"/>
                <a:ea typeface="Arial"/>
                <a:cs typeface="Arial"/>
                <a:sym typeface="Arial"/>
              </a:rPr>
              <a:t>There are 20 AIDS Waiver providers in the state. Here is the current list of providers: </a:t>
            </a:r>
            <a:r>
              <a:rPr lang="en-US" sz="1100" b="0" i="0" u="sng" strike="noStrike" cap="none" dirty="0">
                <a:solidFill>
                  <a:srgbClr val="000000"/>
                </a:solidFill>
                <a:effectLst/>
                <a:latin typeface="Arial"/>
                <a:ea typeface="Arial"/>
                <a:cs typeface="Arial"/>
                <a:sym typeface="Arial"/>
                <a:hlinkClick r:id="rId14"/>
              </a:rPr>
              <a:t>https://www.cdph.ca.gov/Programs/CID/DOA/CDPH%20Document%20Library/MCWP%20Provider%20List.pdf</a:t>
            </a:r>
            <a:endParaRPr lang="en-US" sz="1000" b="0" i="0" u="sng" strike="noStrike" cap="none" dirty="0">
              <a:solidFill>
                <a:srgbClr val="000000"/>
              </a:solidFill>
              <a:effectLst/>
              <a:latin typeface="Arial"/>
              <a:ea typeface="Arial"/>
              <a:cs typeface="Arial"/>
              <a:sym typeface="Arial"/>
            </a:endParaRPr>
          </a:p>
          <a:p>
            <a:pPr marL="158750" indent="0">
              <a:buFontTx/>
              <a:buNone/>
            </a:pPr>
            <a:endParaRPr lang="en-US" sz="1000" b="0" i="0" u="sng"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9157119174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915711917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So the Assisted Living Waiver is unique in that to receive services you must be willing to live in a participating Assisted Living Facility or participating publicly subsidized housing, and particularly for the subsidized housing option, there are a very limited number of participating units: </a:t>
            </a:r>
            <a:r>
              <a:rPr lang="en-US" sz="1100" b="0" i="0" u="sng" strike="noStrike" cap="none" dirty="0">
                <a:solidFill>
                  <a:srgbClr val="000000"/>
                </a:solidFill>
                <a:effectLst/>
                <a:latin typeface="Arial"/>
                <a:ea typeface="Arial"/>
                <a:cs typeface="Arial"/>
                <a:sym typeface="Arial"/>
                <a:hlinkClick r:id="rId3"/>
              </a:rPr>
              <a:t>https://www.dhcs.ca.gov/services/ltc/Documents/ALW-PSH-Sites.pdf</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Assisted Living Waiver pays for assisted living, care coordination, and other benefits for eligible recipients. The Assisted Living Waiver is currently available in 15 California counties.  Again, it should be emphasized that program participants are not required to currently reside in these counties, only to move to an assisted living residence that is located within one of these counties. </a:t>
            </a: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Once enrolled in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the next step is to request the Assisted Living Waiver by contacting one of the care coordinating agencies in your county: </a:t>
            </a:r>
            <a:r>
              <a:rPr lang="en-US" sz="1100" b="0" i="0" u="sng" strike="noStrike" cap="none" dirty="0">
                <a:solidFill>
                  <a:srgbClr val="000000"/>
                </a:solidFill>
                <a:effectLst/>
                <a:latin typeface="Arial"/>
                <a:ea typeface="Arial"/>
                <a:cs typeface="Arial"/>
                <a:sym typeface="Arial"/>
                <a:hlinkClick r:id="rId4"/>
              </a:rPr>
              <a:t>https://www.dhcs.ca.gov/services/ltc/Documents/Care-Coordination-Agencies.pdf</a:t>
            </a:r>
            <a:r>
              <a:rPr lang="en-US" dirty="0">
                <a:effectLst/>
              </a:rPr>
              <a:t> </a:t>
            </a: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70C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For more information, see DHCS, Assisted Living Waiver, available at </a:t>
            </a:r>
            <a:r>
              <a:rPr lang="en-US" sz="1100" b="0" i="0" u="sng" strike="noStrike" cap="none" dirty="0">
                <a:solidFill>
                  <a:srgbClr val="000000"/>
                </a:solidFill>
                <a:effectLst/>
                <a:latin typeface="Arial"/>
                <a:ea typeface="Arial"/>
                <a:cs typeface="Arial"/>
                <a:sym typeface="Arial"/>
                <a:hlinkClick r:id="rId5"/>
              </a:rPr>
              <a:t>https://www.dhcs.ca.gov/services/ltc/Pages/AssistedLivingWaiver.aspx</a:t>
            </a:r>
            <a:endParaRPr lang="en-US" sz="1100" b="0" i="0" u="sng"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sng"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goal of the ALW is to: </a:t>
            </a: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1) facilitate a safe and timely transition of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eligible seniors and persons with disabilities from a nursing facility to a community home-like setting in a Residential Care Facility (RCF), an Adult Residential Care Facility (ARF), or public subsidized housing, utilizing ALW services; and </a:t>
            </a: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2) offer eligible seniors and persons with disabilities, who reside in the community, but are at risk of being institutionalized, the option of utilizing ALW services to develop a program that will safely meet his/her care needs while continuing to reside in a RCF, ARF, or public subsidized housing.</a:t>
            </a: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Determining Level of Care Eligibility </a:t>
            </a:r>
            <a:r>
              <a:rPr lang="en-US" sz="1100" b="0" i="0" u="sng" strike="noStrike" cap="none" dirty="0">
                <a:solidFill>
                  <a:srgbClr val="000000"/>
                </a:solidFill>
                <a:effectLst/>
                <a:latin typeface="Arial"/>
                <a:ea typeface="Arial"/>
                <a:cs typeface="Arial"/>
                <a:sym typeface="Arial"/>
                <a:hlinkClick r:id="rId6"/>
              </a:rPr>
              <a:t>https://www.dhcs.ca.gov/services/ltc/Documents/ProgramdescriptandElig2018.pdf</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Determination of care needs is done by registered nurses (RN) employed by a Care Coordination Agency (CCA). A list of ALW CCAs for each of the participating counties is available on our website. Click on the Care Coordination Agencies link and contact one of the CCAs in your county of residence to request an assessment. A pre-screening “assessment</a:t>
            </a:r>
            <a:r>
              <a:rPr lang="en-US" dirty="0">
                <a:effectLst/>
              </a:rPr>
              <a:t> </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70C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1200"/>
              </a:spcBef>
              <a:spcAft>
                <a:spcPts val="0"/>
              </a:spcAft>
              <a:buClr>
                <a:srgbClr val="000000"/>
              </a:buClr>
              <a:buSzPts val="1100"/>
              <a:buFont typeface="Arial"/>
              <a:buNone/>
              <a:tabLst/>
              <a:defRPr/>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9157119174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915711917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FontTx/>
              <a:buNone/>
            </a:pPr>
            <a:r>
              <a:rPr lang="en-US" sz="1100" b="1" i="0" u="none" strike="noStrike" cap="none" dirty="0">
                <a:solidFill>
                  <a:srgbClr val="000000"/>
                </a:solidFill>
                <a:effectLst/>
                <a:latin typeface="Arial"/>
                <a:ea typeface="Arial"/>
                <a:cs typeface="Arial"/>
                <a:sym typeface="Arial"/>
              </a:rPr>
              <a:t>Home and Community-Based Alternatives Waiver (HCBA Waiver) </a:t>
            </a:r>
          </a:p>
          <a:p>
            <a:pPr marL="158750" indent="0">
              <a:buFontTx/>
              <a:buNone/>
            </a:pPr>
            <a:endParaRPr lang="en-US" sz="1100" b="1" i="0" u="none" strike="noStrike" cap="none" dirty="0">
              <a:solidFill>
                <a:srgbClr val="000000"/>
              </a:solidFill>
              <a:effectLst/>
              <a:latin typeface="Arial"/>
              <a:ea typeface="Arial"/>
              <a:cs typeface="Arial"/>
              <a:sym typeface="Arial"/>
            </a:endParaRPr>
          </a:p>
          <a:p>
            <a:pPr marL="158750" indent="0">
              <a:buFontTx/>
              <a:buNone/>
            </a:pPr>
            <a:r>
              <a:rPr lang="en-US" sz="1100" b="0" i="0" u="none" strike="noStrike" cap="none" dirty="0">
                <a:solidFill>
                  <a:srgbClr val="000000"/>
                </a:solidFill>
                <a:effectLst/>
                <a:latin typeface="Arial"/>
                <a:ea typeface="Arial"/>
                <a:cs typeface="Arial"/>
                <a:sym typeface="Arial"/>
              </a:rPr>
              <a:t>The Home and Community-Based Alternatives waiver, formerly the Nursing Facility/Acute Hospital Waiver, serves individuals with disabilities with long-term medical conditions who meet specified level of care needs and who are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eligible. The waiver provides a wide range of services, including: private duty nursing, waiver personal care services, case management/ coordination, habilitation, home respite, community transition, continuous nursing and supportive services, environmental accessibility adaptations, facility respite, and many more. The waiver personal care services may be used to increase the amount of in-home care beyond what is allocated through IHSS. The waiver is available statewide, there is a waiting list for most participants, but </a:t>
            </a:r>
            <a:r>
              <a:rPr lang="en-US" sz="1100" b="0" i="1" u="none" strike="noStrike" cap="none" dirty="0">
                <a:solidFill>
                  <a:srgbClr val="000000"/>
                </a:solidFill>
                <a:effectLst/>
                <a:latin typeface="Arial"/>
                <a:ea typeface="Arial"/>
                <a:cs typeface="Arial"/>
                <a:sym typeface="Arial"/>
              </a:rPr>
              <a:t>applicants who are currently residing in a residential care facility are prioritized for funding. </a:t>
            </a:r>
            <a:endParaRPr lang="en-US" sz="1100" b="0" i="0" u="none" strike="noStrike" cap="none" dirty="0">
              <a:solidFill>
                <a:srgbClr val="000000"/>
              </a:solidFill>
              <a:effectLst/>
              <a:latin typeface="Arial"/>
              <a:ea typeface="Arial"/>
              <a:cs typeface="Arial"/>
              <a:sym typeface="Arial"/>
            </a:endParaRPr>
          </a:p>
          <a:p>
            <a:pPr marL="158750" indent="0">
              <a:buFontTx/>
              <a:buNone/>
            </a:pPr>
            <a:endParaRPr lang="en-US" sz="1100" b="0" i="0" u="none" strike="noStrike" cap="none" dirty="0">
              <a:solidFill>
                <a:srgbClr val="000000"/>
              </a:solidFill>
              <a:effectLst/>
              <a:latin typeface="Arial"/>
              <a:ea typeface="Arial"/>
              <a:cs typeface="Arial"/>
              <a:sym typeface="Arial"/>
            </a:endParaRPr>
          </a:p>
          <a:p>
            <a:pPr marL="158750" indent="0">
              <a:buFontTx/>
              <a:buNone/>
            </a:pPr>
            <a:r>
              <a:rPr lang="en-US" sz="1100" b="0" i="0" u="none" strike="noStrike" cap="none" dirty="0">
                <a:solidFill>
                  <a:srgbClr val="000000"/>
                </a:solidFill>
                <a:effectLst/>
                <a:latin typeface="Arial"/>
                <a:ea typeface="Arial"/>
                <a:cs typeface="Arial"/>
                <a:sym typeface="Arial"/>
              </a:rPr>
              <a:t>The HCBA Waiver provides care management services to persons at risk for nursing home or institutional placement. The care management services are provided by a multidisciplinary care team comprised of a nurse and social worker. The care management team coordinates Waiver and State Plan services (e.g., medical, behavioral health, In-Home Supportive Services, etc.), and arranges for other available long-term services and supports available in the local community. Care management and Waiver services are provided in the Participant’s community-based residence. This residence can be privately owned, secured through a tenant lease arrangement, or the residence of a Participant’s family member.</a:t>
            </a:r>
          </a:p>
          <a:p>
            <a:pPr marL="158750" indent="0">
              <a:buFontTx/>
              <a:buNone/>
            </a:pPr>
            <a:endParaRPr lang="en-US" sz="1100" b="0" i="0" u="none" strike="noStrike" cap="none" dirty="0">
              <a:solidFill>
                <a:srgbClr val="000000"/>
              </a:solidFill>
              <a:effectLst/>
              <a:latin typeface="Arial"/>
              <a:ea typeface="Arial"/>
              <a:cs typeface="Arial"/>
              <a:sym typeface="Arial"/>
            </a:endParaRPr>
          </a:p>
          <a:p>
            <a:pPr marL="158750" indent="0">
              <a:buFontTx/>
              <a:buNone/>
            </a:pPr>
            <a:r>
              <a:rPr lang="en-US" sz="1100" b="1" i="0" u="none" strike="noStrike" cap="none" dirty="0">
                <a:solidFill>
                  <a:srgbClr val="000000"/>
                </a:solidFill>
                <a:effectLst/>
                <a:latin typeface="Arial"/>
                <a:ea typeface="Arial"/>
                <a:cs typeface="Arial"/>
                <a:sym typeface="Arial"/>
              </a:rPr>
              <a:t>HCBA Waiver Current Enrollment</a:t>
            </a:r>
          </a:p>
          <a:p>
            <a:pPr marL="158750" indent="0">
              <a:buFontTx/>
              <a:buNone/>
            </a:pPr>
            <a:endParaRPr lang="en-US" sz="1100" b="1"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Current enrollment and waitlist information for the HCBA Waiver can be found on the enrollment dashboard, </a:t>
            </a:r>
            <a:r>
              <a:rPr lang="en-US" sz="1100" b="0" i="0" u="sng" strike="noStrike" cap="none" dirty="0">
                <a:solidFill>
                  <a:srgbClr val="000000"/>
                </a:solidFill>
                <a:effectLst/>
                <a:latin typeface="Arial"/>
                <a:ea typeface="Arial"/>
                <a:cs typeface="Arial"/>
                <a:sym typeface="Arial"/>
                <a:hlinkClick r:id="rId3"/>
              </a:rPr>
              <a:t>https://www.dhcs.ca.gov/services/ltc/Documents/HCBA-Dashboard-for-Web.pdf</a:t>
            </a:r>
            <a:r>
              <a:rPr lang="en-US" sz="1100" b="0" i="0" u="none" strike="noStrike" cap="none" dirty="0">
                <a:solidFill>
                  <a:srgbClr val="000000"/>
                </a:solidFill>
                <a:effectLst/>
                <a:latin typeface="Arial"/>
                <a:ea typeface="Arial"/>
                <a:cs typeface="Arial"/>
                <a:sym typeface="Arial"/>
              </a:rPr>
              <a:t> which is updated monthly. New applicants to the HCBA Waiver should be aware the number of available slots is limited. Waiver Agencies in areas with waitlists are working diligently to enroll as many new participants as their capacity allows. Waiting periods for waiver enrollments are expected to decrease over time. Special circumstances may qualify an applicant for priority enrollment; please contact the Waiver Agency in your area for more information.</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1" i="0" u="none" strike="noStrike" cap="none" dirty="0">
                <a:solidFill>
                  <a:srgbClr val="000000"/>
                </a:solidFill>
                <a:effectLst/>
                <a:latin typeface="Arial"/>
                <a:ea typeface="Arial"/>
                <a:cs typeface="Arial"/>
                <a:sym typeface="Arial"/>
              </a:rPr>
              <a:t>How to Submit Applications for the HCBA Waiver:</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1" i="0" u="none" strike="noStrike" cap="none" dirty="0">
              <a:solidFill>
                <a:srgbClr val="000000"/>
              </a:solidFill>
              <a:effectLst/>
              <a:latin typeface="Arial"/>
              <a:ea typeface="Arial"/>
              <a:cs typeface="Arial"/>
              <a:sym typeface="Arial"/>
            </a:endParaRPr>
          </a:p>
          <a:p>
            <a:pPr marL="387350" marR="0" lvl="0" indent="-228600" algn="l" defTabSz="914400" rtl="0" eaLnBrk="1" fontAlgn="auto" latinLnBrk="0" hangingPunct="1">
              <a:lnSpc>
                <a:spcPct val="100000"/>
              </a:lnSpc>
              <a:spcBef>
                <a:spcPts val="0"/>
              </a:spcBef>
              <a:spcAft>
                <a:spcPts val="0"/>
              </a:spcAft>
              <a:buClr>
                <a:srgbClr val="000000"/>
              </a:buClr>
              <a:buSzPts val="1100"/>
              <a:buFontTx/>
              <a:buAutoNum type="arabicPeriod"/>
              <a:tabLst/>
              <a:defRPr/>
            </a:pPr>
            <a:r>
              <a:rPr lang="en-US" sz="1100" b="0" i="0" u="none" strike="noStrike" cap="none" dirty="0">
                <a:solidFill>
                  <a:srgbClr val="000000"/>
                </a:solidFill>
                <a:effectLst/>
                <a:latin typeface="Arial"/>
                <a:ea typeface="Arial"/>
                <a:cs typeface="Arial"/>
                <a:sym typeface="Arial"/>
              </a:rPr>
              <a:t>Refer to the table above to see which Waiver Agency serves your county/zip code. Click on the Waiver Agency name to be directed to their </a:t>
            </a:r>
            <a:r>
              <a:rPr lang="en-US" sz="1100" b="0" i="0" u="none" strike="noStrike" cap="none" dirty="0" err="1">
                <a:solidFill>
                  <a:srgbClr val="000000"/>
                </a:solidFill>
                <a:effectLst/>
                <a:latin typeface="Arial"/>
                <a:ea typeface="Arial"/>
                <a:cs typeface="Arial"/>
                <a:sym typeface="Arial"/>
              </a:rPr>
              <a:t>webpag</a:t>
            </a:r>
            <a:endParaRPr lang="en-US" sz="1100" b="0" i="0" u="none" strike="noStrike" cap="none" dirty="0">
              <a:solidFill>
                <a:srgbClr val="000000"/>
              </a:solidFill>
              <a:effectLst/>
              <a:latin typeface="Arial"/>
              <a:ea typeface="Arial"/>
              <a:cs typeface="Arial"/>
              <a:sym typeface="Arial"/>
            </a:endParaRPr>
          </a:p>
          <a:p>
            <a:pPr marL="387350" marR="0" lvl="0" indent="-228600" algn="l" defTabSz="914400" rtl="0" eaLnBrk="1" fontAlgn="auto" latinLnBrk="0" hangingPunct="1">
              <a:lnSpc>
                <a:spcPct val="100000"/>
              </a:lnSpc>
              <a:spcBef>
                <a:spcPts val="0"/>
              </a:spcBef>
              <a:spcAft>
                <a:spcPts val="0"/>
              </a:spcAft>
              <a:buClr>
                <a:srgbClr val="000000"/>
              </a:buClr>
              <a:buSzPts val="1100"/>
              <a:buFontTx/>
              <a:buAutoNum type="arabicPeriod"/>
              <a:tabLst/>
              <a:defRPr/>
            </a:pPr>
            <a:r>
              <a:rPr lang="en-US" sz="1100" b="0" i="0" u="none" strike="noStrike" cap="none" dirty="0">
                <a:solidFill>
                  <a:srgbClr val="000000"/>
                </a:solidFill>
                <a:effectLst/>
                <a:latin typeface="Arial"/>
                <a:ea typeface="Arial"/>
                <a:cs typeface="Arial"/>
                <a:sym typeface="Arial"/>
              </a:rPr>
              <a:t>Contact the Waiver Agency to request an application</a:t>
            </a:r>
          </a:p>
          <a:p>
            <a:pPr marL="387350" marR="0" lvl="0" indent="-228600" algn="l" defTabSz="914400" rtl="0" eaLnBrk="1" fontAlgn="auto" latinLnBrk="0" hangingPunct="1">
              <a:lnSpc>
                <a:spcPct val="100000"/>
              </a:lnSpc>
              <a:spcBef>
                <a:spcPts val="0"/>
              </a:spcBef>
              <a:spcAft>
                <a:spcPts val="0"/>
              </a:spcAft>
              <a:buClr>
                <a:srgbClr val="000000"/>
              </a:buClr>
              <a:buSzPts val="1100"/>
              <a:buFontTx/>
              <a:buAutoNum type="arabicPeriod"/>
              <a:tabLst/>
              <a:defRPr/>
            </a:pPr>
            <a:r>
              <a:rPr lang="en-US" sz="1100" b="0" i="0" u="none" strike="noStrike" cap="none" dirty="0">
                <a:solidFill>
                  <a:srgbClr val="000000"/>
                </a:solidFill>
                <a:effectLst/>
                <a:latin typeface="Arial"/>
                <a:ea typeface="Arial"/>
                <a:cs typeface="Arial"/>
                <a:sym typeface="Arial"/>
              </a:rPr>
              <a:t>Complete the application and submit it to the Waiver Agency</a:t>
            </a:r>
          </a:p>
          <a:p>
            <a:pPr marL="387350" marR="0" lvl="0" indent="-228600" algn="l" defTabSz="914400" rtl="0" eaLnBrk="1" fontAlgn="auto" latinLnBrk="0" hangingPunct="1">
              <a:lnSpc>
                <a:spcPct val="100000"/>
              </a:lnSpc>
              <a:spcBef>
                <a:spcPts val="0"/>
              </a:spcBef>
              <a:spcAft>
                <a:spcPts val="0"/>
              </a:spcAft>
              <a:buClr>
                <a:srgbClr val="000000"/>
              </a:buClr>
              <a:buSzPts val="1100"/>
              <a:buFontTx/>
              <a:buAutoNum type="arabicPeriod"/>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If you live in one of the seven counties listed below, you will submit your application to the state. Use the HCBA Waiver Participant Application and follow the instructions on the application to mail it to DHCS.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Alpine, Imperial, Inyo, Marin, Mendocino, Mono, Napa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For more information, see DHCS, Home and Community-Based Alternatives (HCBA) Waiver, </a:t>
            </a:r>
            <a:r>
              <a:rPr lang="en-US" sz="1100" b="0" i="0" u="sng" strike="noStrike" cap="none" dirty="0">
                <a:solidFill>
                  <a:srgbClr val="000000"/>
                </a:solidFill>
                <a:effectLst/>
                <a:latin typeface="Arial"/>
                <a:ea typeface="Arial"/>
                <a:cs typeface="Arial"/>
                <a:sym typeface="Arial"/>
                <a:hlinkClick r:id="rId4"/>
              </a:rPr>
              <a:t>https://www.dhcs.ca.gov/services/ltc/Pages/Home-and-Community-Based-(HCB)-Alternatives-Waiver.aspx</a:t>
            </a: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Disability Rights California, </a:t>
            </a:r>
            <a:r>
              <a:rPr lang="en-US" sz="1100" b="0" i="1" u="none" strike="noStrike" cap="none" dirty="0">
                <a:solidFill>
                  <a:srgbClr val="000000"/>
                </a:solidFill>
                <a:effectLst/>
                <a:latin typeface="Arial"/>
                <a:ea typeface="Arial"/>
                <a:cs typeface="Arial"/>
                <a:sym typeface="Arial"/>
              </a:rPr>
              <a:t>The Home and Community Based Alternatives (HCB Alternatives) Waiver (formerly known as the Nursing Facility/Acute Hospital Waiver) </a:t>
            </a:r>
            <a:r>
              <a:rPr lang="en-US" sz="1100" b="0" i="1" u="sng" strike="noStrike" cap="none" dirty="0">
                <a:solidFill>
                  <a:srgbClr val="000000"/>
                </a:solidFill>
                <a:effectLst/>
                <a:latin typeface="Arial"/>
                <a:ea typeface="Arial"/>
                <a:cs typeface="Arial"/>
                <a:sym typeface="Arial"/>
                <a:hlinkClick r:id="rId5"/>
              </a:rPr>
              <a:t>https://www.disabilityrightsca.org/publications/the-home-and-community-based-alternatives-hcb-alternatives-waiver</a:t>
            </a:r>
            <a:endParaRPr lang="en-US" sz="1100" b="1"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1" i="0" u="none" strike="noStrike" cap="none" dirty="0">
              <a:solidFill>
                <a:srgbClr val="000000"/>
              </a:solidFill>
              <a:effectLst/>
              <a:latin typeface="Arial"/>
              <a:ea typeface="Arial"/>
              <a:cs typeface="Arial"/>
              <a:sym typeface="Arial"/>
              <a:hlinkClick r:id="rId6"/>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1" i="0" u="sng" strike="noStrike" cap="none" dirty="0">
                <a:solidFill>
                  <a:srgbClr val="000000"/>
                </a:solidFill>
                <a:effectLst/>
                <a:latin typeface="Arial"/>
                <a:ea typeface="Arial"/>
                <a:cs typeface="Arial"/>
                <a:sym typeface="Arial"/>
                <a:hlinkClick r:id="rId6"/>
              </a:rPr>
              <a:t>https://www.payingforseniorcare.com/california/medicaid-waivers/nursing-facility-acute-hospital-waiver</a:t>
            </a: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Although open to California residents of any age, the HCBA Waiver has rigid financial and medical guidelines for qualification. The applicant must require a nursing home level of care and already be living in a hospital or nursing facility or be at risk of institutionalization within 30 days without services from this waiver. Qualified applicants must be able to safely and sustainably receive their required care in their homes. Applicants who are currently residing in a residential care facility will be prioritized for funding.</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hlinkClick r:id="rId7"/>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sng" strike="noStrike" cap="none" dirty="0">
                <a:solidFill>
                  <a:srgbClr val="000000"/>
                </a:solidFill>
                <a:effectLst/>
                <a:latin typeface="Arial"/>
                <a:ea typeface="Arial"/>
                <a:cs typeface="Arial"/>
                <a:sym typeface="Arial"/>
                <a:hlinkClick r:id="rId7"/>
              </a:rPr>
              <a:t>https://www.disabilityrightsca.org/system/files?file=file-attachments/559101.pdf</a:t>
            </a:r>
            <a:r>
              <a:rPr lang="en-US" sz="1100" b="0" i="0" u="none" strike="noStrike" cap="none" dirty="0">
                <a:solidFill>
                  <a:srgbClr val="000000"/>
                </a:solidFill>
                <a:effectLst/>
                <a:latin typeface="Arial"/>
                <a:ea typeface="Arial"/>
                <a:cs typeface="Arial"/>
                <a:sym typeface="Arial"/>
              </a:rPr>
              <a:t> </a:t>
            </a: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US" sz="1100" b="0" i="0"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Tx/>
              <a:buNone/>
              <a:tabLst/>
              <a:defRPr/>
            </a:pPr>
            <a:r>
              <a:rPr lang="en-US" sz="1100" b="0" i="0" u="none" strike="noStrike" cap="none" dirty="0">
                <a:solidFill>
                  <a:srgbClr val="000000"/>
                </a:solidFill>
                <a:effectLst/>
                <a:latin typeface="Arial"/>
                <a:ea typeface="Arial"/>
                <a:cs typeface="Arial"/>
                <a:sym typeface="Arial"/>
              </a:rPr>
              <a:t>The purpose of the HCBA Alternatives Waiver is to provide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beneficiaries with long-term medical conditions who meet one of the designated "levels of care" (i.e., nursing facility (including intermediate care facility), subacute, acute hospital), the option of returning to and/or remaining in their homes or home-like community settings in lieu of institutionalization.</a:t>
            </a:r>
          </a:p>
          <a:p>
            <a:pPr marL="0" lvl="0" indent="0" algn="l" rtl="0">
              <a:lnSpc>
                <a:spcPct val="115000"/>
              </a:lnSpc>
              <a:spcBef>
                <a:spcPts val="0"/>
              </a:spcBef>
              <a:spcAft>
                <a:spcPts val="0"/>
              </a:spcAft>
              <a:buNone/>
            </a:pPr>
            <a:endParaRPr sz="10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9157119174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915711917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Multipurpose Senior Services Program (MSSP) </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MSSP services include: case management, personal care services, respite care, transportation, meal services, money management, housing assistance/home repair, and many others. Enrollment is capped at 12,000 participants and is not available in every county. Nearly 40 community health nonprofit organizations administer MSSP at the local level throughout the state. Once an older adult is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enrolled, they can be referred to their local community service provider. To find a county-specific MSSP provider, as the slide reiterates, one can contact the local AAA office</a:t>
            </a:r>
            <a:r>
              <a:rPr lang="en-US" sz="1100" b="1" i="0" u="none" strike="noStrike" cap="none" dirty="0">
                <a:solidFill>
                  <a:srgbClr val="000000"/>
                </a:solidFill>
                <a:effectLst/>
                <a:latin typeface="Arial"/>
                <a:ea typeface="Arial"/>
                <a:cs typeface="Arial"/>
                <a:sym typeface="Arial"/>
              </a:rPr>
              <a:t>.</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For more information, see DHCS, Multipurpose Senior Services Program, </a:t>
            </a:r>
            <a:r>
              <a:rPr lang="en-US" sz="1100" b="0" i="0" u="sng" strike="noStrike" cap="none" dirty="0">
                <a:solidFill>
                  <a:srgbClr val="000000"/>
                </a:solidFill>
                <a:effectLst/>
                <a:latin typeface="Arial"/>
                <a:ea typeface="Arial"/>
                <a:cs typeface="Arial"/>
                <a:sym typeface="Arial"/>
                <a:hlinkClick r:id="rId3"/>
              </a:rPr>
              <a:t>http://www.dhcs.ca.gov/services/medi-cal/Pages/MSSPMedi-CalWaiver.aspx</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California Department of Aging, Multipurpose Senior Services Program, </a:t>
            </a:r>
            <a:r>
              <a:rPr lang="en-US" sz="1100" b="0" i="0" u="sng" strike="noStrike" cap="none" dirty="0">
                <a:solidFill>
                  <a:srgbClr val="000000"/>
                </a:solidFill>
                <a:effectLst/>
                <a:latin typeface="Arial"/>
                <a:ea typeface="Arial"/>
                <a:cs typeface="Arial"/>
                <a:sym typeface="Arial"/>
                <a:hlinkClick r:id="rId4"/>
              </a:rPr>
              <a:t>https://www.aging.ca.gov/programsproviders/mssp/</a:t>
            </a:r>
            <a:r>
              <a:rPr lang="en-US" sz="1100" b="0" i="0" u="none" strike="noStrike" cap="none" dirty="0">
                <a:solidFill>
                  <a:srgbClr val="000000"/>
                </a:solidFill>
                <a:effectLst/>
                <a:latin typeface="Arial"/>
                <a:ea typeface="Arial"/>
                <a:cs typeface="Arial"/>
                <a:sym typeface="Arial"/>
              </a:rPr>
              <a:t>  </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Disability Rights California, </a:t>
            </a:r>
            <a:r>
              <a:rPr lang="en-US" sz="1100" b="0" i="1" u="none" strike="noStrike" cap="none" dirty="0">
                <a:solidFill>
                  <a:srgbClr val="000000"/>
                </a:solidFill>
                <a:effectLst/>
                <a:latin typeface="Arial"/>
                <a:ea typeface="Arial"/>
                <a:cs typeface="Arial"/>
                <a:sym typeface="Arial"/>
              </a:rPr>
              <a:t>The Multipurpose Senior Services Program may be the Answer to Staying at Home Rather than Going to a Nursing Home</a:t>
            </a:r>
            <a:r>
              <a:rPr lang="en-US" sz="1100" b="0" i="0" u="none" strike="noStrike" cap="none" dirty="0">
                <a:solidFill>
                  <a:srgbClr val="000000"/>
                </a:solidFill>
                <a:effectLst/>
                <a:latin typeface="Arial"/>
                <a:ea typeface="Arial"/>
                <a:cs typeface="Arial"/>
                <a:sym typeface="Arial"/>
              </a:rPr>
              <a:t>, (August 2016), available at </a:t>
            </a:r>
            <a:r>
              <a:rPr lang="en-US" sz="1100" b="0" i="0" u="sng" strike="noStrike" cap="none" dirty="0">
                <a:solidFill>
                  <a:srgbClr val="000000"/>
                </a:solidFill>
                <a:effectLst/>
                <a:latin typeface="Arial"/>
                <a:ea typeface="Arial"/>
                <a:cs typeface="Arial"/>
                <a:sym typeface="Arial"/>
                <a:hlinkClick r:id="rId5"/>
              </a:rPr>
              <a:t>https://www.disabilityrightsca.org/system/files?file=file-attachments/539501.pdf</a:t>
            </a:r>
            <a:r>
              <a:rPr lang="en-US" sz="1100" b="0" i="0" u="none" strike="noStrike" cap="none" dirty="0">
                <a:solidFill>
                  <a:srgbClr val="000000"/>
                </a:solidFill>
                <a:effectLst/>
                <a:latin typeface="Arial"/>
                <a:ea typeface="Arial"/>
                <a:cs typeface="Arial"/>
                <a:sym typeface="Arial"/>
              </a:rPr>
              <a:t>.</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https://</a:t>
            </a:r>
            <a:r>
              <a:rPr lang="en-US" sz="1100" b="1" i="0" u="none" strike="noStrike" cap="none" dirty="0" err="1">
                <a:solidFill>
                  <a:srgbClr val="000000"/>
                </a:solidFill>
                <a:effectLst/>
                <a:latin typeface="Arial"/>
                <a:ea typeface="Arial"/>
                <a:cs typeface="Arial"/>
                <a:sym typeface="Arial"/>
              </a:rPr>
              <a:t>www.payingforseniorcare.com</a:t>
            </a:r>
            <a:r>
              <a:rPr lang="en-US" sz="1100" b="1" i="0" u="none" strike="noStrike" cap="none" dirty="0">
                <a:solidFill>
                  <a:srgbClr val="000000"/>
                </a:solidFill>
                <a:effectLst/>
                <a:latin typeface="Arial"/>
                <a:ea typeface="Arial"/>
                <a:cs typeface="Arial"/>
                <a:sym typeface="Arial"/>
              </a:rPr>
              <a:t>/</a:t>
            </a:r>
            <a:r>
              <a:rPr lang="en-US" sz="1100" b="1" i="0" u="none" strike="noStrike" cap="none" dirty="0" err="1">
                <a:solidFill>
                  <a:srgbClr val="000000"/>
                </a:solidFill>
                <a:effectLst/>
                <a:latin typeface="Arial"/>
                <a:ea typeface="Arial"/>
                <a:cs typeface="Arial"/>
                <a:sym typeface="Arial"/>
              </a:rPr>
              <a:t>california</a:t>
            </a:r>
            <a:r>
              <a:rPr lang="en-US" sz="1100" b="1" i="0" u="none" strike="noStrike" cap="none" dirty="0">
                <a:solidFill>
                  <a:srgbClr val="000000"/>
                </a:solidFill>
                <a:effectLst/>
                <a:latin typeface="Arial"/>
                <a:ea typeface="Arial"/>
                <a:cs typeface="Arial"/>
                <a:sym typeface="Arial"/>
              </a:rPr>
              <a:t>/</a:t>
            </a:r>
            <a:r>
              <a:rPr lang="en-US" sz="1100" b="1" i="0" u="none" strike="noStrike" cap="none" dirty="0" err="1">
                <a:solidFill>
                  <a:srgbClr val="000000"/>
                </a:solidFill>
                <a:effectLst/>
                <a:latin typeface="Arial"/>
                <a:ea typeface="Arial"/>
                <a:cs typeface="Arial"/>
                <a:sym typeface="Arial"/>
              </a:rPr>
              <a:t>medicaid</a:t>
            </a:r>
            <a:r>
              <a:rPr lang="en-US" sz="1100" b="1" i="0" u="none" strike="noStrike" cap="none" dirty="0">
                <a:solidFill>
                  <a:srgbClr val="000000"/>
                </a:solidFill>
                <a:effectLst/>
                <a:latin typeface="Arial"/>
                <a:ea typeface="Arial"/>
                <a:cs typeface="Arial"/>
                <a:sym typeface="Arial"/>
              </a:rPr>
              <a:t>-waivers/multipurpose-senior-services-program</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MSSP Waiver has age, geographic, functional and financial eligibility requirements. Applicants must be at least 65 years of age and live in (or willing to move to) one of the 46 California counties where the waiver is available. Functionally, applicants must require the level of care typically provided in a nursing home. The financial requirements for the waiver are the same as the financial requirements for aging assistance programs under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To receive services under this program is a two-staged process. First, one must be eligible for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(Medicaid) and then he/she must obtain a slot for services under the MSSP Waiver. Services are not entitlements and waiting lists can exist. One can learn more, begin the application process, or request to be put on a waiting list by contacting their local Area Agency on Aging (AAA) office. </a:t>
            </a:r>
            <a:r>
              <a:rPr lang="en-US" sz="1100" b="0" i="0" u="sng" strike="noStrike" cap="none" dirty="0" err="1">
                <a:solidFill>
                  <a:srgbClr val="000000"/>
                </a:solidFill>
                <a:effectLst/>
                <a:latin typeface="Arial"/>
                <a:ea typeface="Arial"/>
                <a:cs typeface="Arial"/>
                <a:sym typeface="Arial"/>
                <a:hlinkClick r:id="rId6"/>
              </a:rPr>
              <a:t>l</a:t>
            </a:r>
            <a:r>
              <a:rPr lang="en-US" sz="1100" b="0" i="0" u="none" strike="noStrike" cap="none" dirty="0" err="1">
                <a:solidFill>
                  <a:srgbClr val="000000"/>
                </a:solidFill>
                <a:effectLst/>
                <a:latin typeface="Arial"/>
                <a:ea typeface="Arial"/>
                <a:cs typeface="Arial"/>
                <a:sym typeface="Arial"/>
              </a:rPr>
              <a:t>Alternatively</a:t>
            </a:r>
            <a:r>
              <a:rPr lang="en-US" sz="1100" b="0" i="0" u="none" strike="noStrike" cap="none" dirty="0">
                <a:solidFill>
                  <a:srgbClr val="000000"/>
                </a:solidFill>
                <a:effectLst/>
                <a:latin typeface="Arial"/>
                <a:ea typeface="Arial"/>
                <a:cs typeface="Arial"/>
                <a:sym typeface="Arial"/>
              </a:rPr>
              <a:t>, one can call 1-800-510-2020. Nearly 40 community health nonprofit organizations administer MSSP at the local level throughout the state. Once a senior is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enrolled, he/she can be referred to their local community service provider. To find a county-specific MSSP provider, one should contact their local AAA office here: </a:t>
            </a:r>
            <a:r>
              <a:rPr lang="en-US" sz="1100" b="0" i="0" u="sng" strike="noStrike" cap="none" dirty="0">
                <a:solidFill>
                  <a:srgbClr val="000000"/>
                </a:solidFill>
                <a:effectLst/>
                <a:latin typeface="Arial"/>
                <a:ea typeface="Arial"/>
                <a:cs typeface="Arial"/>
                <a:sym typeface="Arial"/>
                <a:hlinkClick r:id="rId6"/>
              </a:rPr>
              <a:t>https://aging.ca.gov/Find_Services_in_My_County/#tblServicesInMyCounty</a:t>
            </a:r>
            <a:endParaRPr lang="en-US" sz="1100" b="0" i="0" u="sng"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sng"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1" i="0" u="sng" strike="noStrike" cap="none" dirty="0">
                <a:solidFill>
                  <a:srgbClr val="000000"/>
                </a:solidFill>
                <a:effectLst/>
                <a:latin typeface="Arial"/>
                <a:ea typeface="Arial"/>
                <a:cs typeface="Arial"/>
                <a:sym typeface="Arial"/>
                <a:hlinkClick r:id="rId7"/>
              </a:rPr>
              <a:t>https://www.dhcs.ca.gov/services/medi-cal/Pages/MSSPMedi-CalWaiver.aspx</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Multipurpose Senior Services Program (MSSP) Waiver provides Home and Community-Based Services (HCBS) to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eligible individuals who are 65 years or older and disabled as an alternative to nursing facility placement.  The MSSP waiver allows the individuals to remain safely in their homes.</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hlinkClick r:id="rId8"/>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sng" strike="noStrike" cap="none" dirty="0">
                <a:solidFill>
                  <a:srgbClr val="000000"/>
                </a:solidFill>
                <a:effectLst/>
                <a:latin typeface="Arial"/>
                <a:ea typeface="Arial"/>
                <a:cs typeface="Arial"/>
                <a:sym typeface="Arial"/>
                <a:hlinkClick r:id="rId8"/>
              </a:rPr>
              <a:t>https://aging.ca.gov/Programs_and_Services/Multipurpose_Senior_Services_Program/</a:t>
            </a:r>
            <a:r>
              <a:rPr lang="en-US" sz="1100" b="0" i="0" u="none" strike="noStrike" cap="none" dirty="0">
                <a:solidFill>
                  <a:srgbClr val="000000"/>
                </a:solidFill>
                <a:effectLst/>
                <a:latin typeface="Arial"/>
                <a:ea typeface="Arial"/>
                <a:cs typeface="Arial"/>
                <a:sym typeface="Arial"/>
              </a:rPr>
              <a:t> </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1" i="0" u="none" strike="noStrike" cap="none" dirty="0">
                <a:solidFill>
                  <a:srgbClr val="000000"/>
                </a:solidFill>
                <a:effectLst/>
                <a:latin typeface="Arial"/>
                <a:ea typeface="Arial"/>
                <a:cs typeface="Arial"/>
                <a:sym typeface="Arial"/>
              </a:rPr>
              <a:t>What Services are Available</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The Multipurpose Senior Services Program (MSSP) provides both social and health care management services to assist individuals remain in their own homes and communities.</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While most of the program participants also receive In-Home Supportive Services, MSSP provides on-going care coordination, links participants to other needed community services and resources, coordinates with health care providers, and purchases some needed services that are not otherwise available to prevent or delay institutionalization. The total annual combined cost of care management and other services must be lower than the cost of receiving care in a skilled nursing facility.</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A team of health and social service professionals provides each MSSP participant with a complete health and psychosocial assessment to determine needed services. The team then works with the MSSP participant, their physician, family, and others to develop an individualized care plan. Services include: </a:t>
            </a:r>
          </a:p>
          <a:p>
            <a:pPr lvl="0" fontAlgn="base"/>
            <a:r>
              <a:rPr lang="en-US" sz="1100" b="0" i="0" u="none" strike="noStrike" cap="none" dirty="0">
                <a:solidFill>
                  <a:srgbClr val="000000"/>
                </a:solidFill>
                <a:effectLst/>
                <a:latin typeface="Arial"/>
                <a:ea typeface="Arial"/>
                <a:cs typeface="Arial"/>
                <a:sym typeface="Arial"/>
              </a:rPr>
              <a:t>Care management</a:t>
            </a:r>
          </a:p>
          <a:p>
            <a:pPr lvl="0" fontAlgn="base"/>
            <a:r>
              <a:rPr lang="en-US" sz="1100" b="0" i="0" u="none" strike="noStrike" cap="none" dirty="0">
                <a:solidFill>
                  <a:srgbClr val="000000"/>
                </a:solidFill>
                <a:effectLst/>
                <a:latin typeface="Arial"/>
                <a:ea typeface="Arial"/>
                <a:cs typeface="Arial"/>
                <a:sym typeface="Arial"/>
              </a:rPr>
              <a:t>Adult day care</a:t>
            </a:r>
          </a:p>
          <a:p>
            <a:pPr lvl="0" fontAlgn="base"/>
            <a:r>
              <a:rPr lang="en-US" sz="1100" b="0" i="0" u="none" strike="noStrike" cap="none" dirty="0">
                <a:solidFill>
                  <a:srgbClr val="000000"/>
                </a:solidFill>
                <a:effectLst/>
                <a:latin typeface="Arial"/>
                <a:ea typeface="Arial"/>
                <a:cs typeface="Arial"/>
                <a:sym typeface="Arial"/>
              </a:rPr>
              <a:t>Minor home repair/maintenance</a:t>
            </a:r>
          </a:p>
          <a:p>
            <a:pPr lvl="0" fontAlgn="base"/>
            <a:r>
              <a:rPr lang="en-US" sz="1100" b="0" i="0" u="none" strike="noStrike" cap="none" dirty="0">
                <a:solidFill>
                  <a:srgbClr val="000000"/>
                </a:solidFill>
                <a:effectLst/>
                <a:latin typeface="Arial"/>
                <a:ea typeface="Arial"/>
                <a:cs typeface="Arial"/>
                <a:sym typeface="Arial"/>
              </a:rPr>
              <a:t>Supplemental in-home chore, personal care, and protective supervision services</a:t>
            </a:r>
          </a:p>
          <a:p>
            <a:pPr lvl="0" fontAlgn="base"/>
            <a:r>
              <a:rPr lang="en-US" sz="1100" b="0" i="0" u="none" strike="noStrike" cap="none" dirty="0">
                <a:solidFill>
                  <a:srgbClr val="000000"/>
                </a:solidFill>
                <a:effectLst/>
                <a:latin typeface="Arial"/>
                <a:ea typeface="Arial"/>
                <a:cs typeface="Arial"/>
                <a:sym typeface="Arial"/>
              </a:rPr>
              <a:t>Respite services</a:t>
            </a:r>
          </a:p>
          <a:p>
            <a:pPr lvl="0" fontAlgn="base"/>
            <a:r>
              <a:rPr lang="en-US" sz="1100" b="0" i="0" u="none" strike="noStrike" cap="none" dirty="0">
                <a:solidFill>
                  <a:srgbClr val="000000"/>
                </a:solidFill>
                <a:effectLst/>
                <a:latin typeface="Arial"/>
                <a:ea typeface="Arial"/>
                <a:cs typeface="Arial"/>
                <a:sym typeface="Arial"/>
              </a:rPr>
              <a:t>Transportation services</a:t>
            </a:r>
          </a:p>
          <a:p>
            <a:pPr lvl="0" fontAlgn="base"/>
            <a:r>
              <a:rPr lang="en-US" sz="1100" b="0" i="0" u="none" strike="noStrike" cap="none" dirty="0">
                <a:solidFill>
                  <a:srgbClr val="000000"/>
                </a:solidFill>
                <a:effectLst/>
                <a:latin typeface="Arial"/>
                <a:ea typeface="Arial"/>
                <a:cs typeface="Arial"/>
                <a:sym typeface="Arial"/>
              </a:rPr>
              <a:t>Counseling and therapeutic services</a:t>
            </a:r>
          </a:p>
          <a:p>
            <a:pPr lvl="0" fontAlgn="base"/>
            <a:r>
              <a:rPr lang="en-US" sz="1100" b="0" i="0" u="none" strike="noStrike" cap="none" dirty="0">
                <a:solidFill>
                  <a:srgbClr val="000000"/>
                </a:solidFill>
                <a:effectLst/>
                <a:latin typeface="Arial"/>
                <a:ea typeface="Arial"/>
                <a:cs typeface="Arial"/>
                <a:sym typeface="Arial"/>
              </a:rPr>
              <a:t>Meal services</a:t>
            </a:r>
          </a:p>
          <a:p>
            <a:pPr lvl="0" fontAlgn="base"/>
            <a:r>
              <a:rPr lang="en-US" sz="1100" b="0" i="0" u="none" strike="noStrike" cap="none" dirty="0">
                <a:solidFill>
                  <a:srgbClr val="000000"/>
                </a:solidFill>
                <a:effectLst/>
                <a:latin typeface="Arial"/>
                <a:ea typeface="Arial"/>
                <a:cs typeface="Arial"/>
                <a:sym typeface="Arial"/>
              </a:rPr>
              <a:t>Communication services</a:t>
            </a:r>
          </a:p>
          <a:p>
            <a:pPr marL="158750" lvl="0" indent="0" fontAlgn="base">
              <a:buFontTx/>
              <a:buNone/>
            </a:pPr>
            <a:endParaRPr lang="en-US" sz="1100" b="0" i="0" u="none" strike="noStrike" cap="none" dirty="0">
              <a:solidFill>
                <a:srgbClr val="000000"/>
              </a:solidFill>
              <a:effectLst/>
              <a:latin typeface="Arial"/>
              <a:ea typeface="Arial"/>
              <a:cs typeface="Arial"/>
              <a:sym typeface="Arial"/>
            </a:endParaRPr>
          </a:p>
          <a:p>
            <a:pPr marL="158750" indent="0">
              <a:buFontTx/>
              <a:buNone/>
            </a:pPr>
            <a:r>
              <a:rPr lang="en-US" sz="1100" b="1" i="0" u="none" strike="noStrike" cap="none" dirty="0">
                <a:solidFill>
                  <a:srgbClr val="000000"/>
                </a:solidFill>
                <a:effectLst/>
                <a:latin typeface="Arial"/>
                <a:ea typeface="Arial"/>
                <a:cs typeface="Arial"/>
                <a:sym typeface="Arial"/>
              </a:rPr>
              <a:t>Who Can get these Services</a:t>
            </a:r>
            <a:br>
              <a:rPr lang="en-US" sz="1100" b="0" i="0" u="none" strike="noStrike" cap="none" dirty="0">
                <a:solidFill>
                  <a:srgbClr val="000000"/>
                </a:solidFill>
                <a:effectLst/>
                <a:latin typeface="Arial"/>
                <a:ea typeface="Arial"/>
                <a:cs typeface="Arial"/>
                <a:sym typeface="Arial"/>
              </a:rPr>
            </a:br>
            <a:endParaRPr lang="en-US" sz="1100" b="0" i="0" u="none" strike="noStrike" cap="none" dirty="0">
              <a:solidFill>
                <a:srgbClr val="000000"/>
              </a:solidFill>
              <a:effectLst/>
              <a:latin typeface="Arial"/>
              <a:ea typeface="Arial"/>
              <a:cs typeface="Arial"/>
              <a:sym typeface="Arial"/>
            </a:endParaRPr>
          </a:p>
          <a:p>
            <a:pPr marL="158750" indent="0">
              <a:buFontTx/>
              <a:buNone/>
            </a:pPr>
            <a:r>
              <a:rPr lang="en-US" sz="1100" b="0" i="0" u="none" strike="noStrike" cap="none" dirty="0">
                <a:solidFill>
                  <a:srgbClr val="000000"/>
                </a:solidFill>
                <a:effectLst/>
                <a:latin typeface="Arial"/>
                <a:ea typeface="Arial"/>
                <a:cs typeface="Arial"/>
                <a:sym typeface="Arial"/>
              </a:rPr>
              <a:t>Persons 65 years of age or older who are eligible for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under a qualifying primary </a:t>
            </a:r>
            <a:r>
              <a:rPr lang="en-US" sz="1100" b="0" i="0" u="none" strike="noStrike" cap="none" dirty="0" err="1">
                <a:solidFill>
                  <a:srgbClr val="000000"/>
                </a:solidFill>
                <a:effectLst/>
                <a:latin typeface="Arial"/>
                <a:ea typeface="Arial"/>
                <a:cs typeface="Arial"/>
                <a:sym typeface="Arial"/>
              </a:rPr>
              <a:t>Medi</a:t>
            </a:r>
            <a:r>
              <a:rPr lang="en-US" sz="1100" b="0" i="0" u="none" strike="noStrike" cap="none" dirty="0">
                <a:solidFill>
                  <a:srgbClr val="000000"/>
                </a:solidFill>
                <a:effectLst/>
                <a:latin typeface="Arial"/>
                <a:ea typeface="Arial"/>
                <a:cs typeface="Arial"/>
                <a:sym typeface="Arial"/>
              </a:rPr>
              <a:t>-Cal aid code and who are certified or certifiable for placement in a skilled nursing facility. </a:t>
            </a:r>
          </a:p>
          <a:p>
            <a:pPr marL="0" lvl="0" indent="0" algn="l" rtl="0">
              <a:lnSpc>
                <a:spcPct val="115000"/>
              </a:lnSpc>
              <a:spcBef>
                <a:spcPts val="0"/>
              </a:spcBef>
              <a:spcAft>
                <a:spcPts val="0"/>
              </a:spcAft>
              <a:buNone/>
            </a:pPr>
            <a:endParaRPr sz="10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9157119174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9157119174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FontTx/>
              <a:buNone/>
            </a:pPr>
            <a:r>
              <a:rPr lang="en-US" sz="1100" b="0" i="0" u="none" strike="noStrike" cap="none" dirty="0">
                <a:solidFill>
                  <a:srgbClr val="000000"/>
                </a:solidFill>
                <a:effectLst/>
                <a:latin typeface="Arial"/>
                <a:ea typeface="Arial"/>
                <a:cs typeface="Arial"/>
                <a:sym typeface="Arial"/>
              </a:rPr>
              <a:t>Another example I wanted to mention here that is also highly relevant to advocates is where a person experiencing homelessness who has disabilities receives IHSS in the shelter where they are staying to assist with self-care ADLs and retrieving meals, for example.</a:t>
            </a:r>
          </a:p>
          <a:p>
            <a:pPr marL="158750" indent="0">
              <a:buFontTx/>
              <a:buNone/>
            </a:pPr>
            <a:r>
              <a:rPr lang="en-US" sz="1100" b="0" i="0" u="none" strike="noStrike" cap="none" dirty="0">
                <a:solidFill>
                  <a:srgbClr val="000000"/>
                </a:solidFill>
                <a:effectLst/>
                <a:latin typeface="Arial"/>
                <a:ea typeface="Arial"/>
                <a:cs typeface="Arial"/>
                <a:sym typeface="Arial"/>
              </a:rPr>
              <a:t> </a:t>
            </a:r>
          </a:p>
          <a:p>
            <a:pPr marL="158750" indent="0">
              <a:buFontTx/>
              <a:buNone/>
            </a:pPr>
            <a:r>
              <a:rPr lang="en-US" sz="1100" b="0" i="0" u="none" strike="noStrike" cap="none" dirty="0">
                <a:solidFill>
                  <a:srgbClr val="000000"/>
                </a:solidFill>
                <a:effectLst/>
                <a:latin typeface="Arial"/>
                <a:ea typeface="Arial"/>
                <a:cs typeface="Arial"/>
                <a:sym typeface="Arial"/>
              </a:rPr>
              <a:t>We’ve definitely seen some push back from shelters and other temporary housing providers on this and we’d definitely like to know if you’re seeing this as well, particularly in the context of Project </a:t>
            </a:r>
            <a:r>
              <a:rPr lang="en-US" sz="1100" b="0" i="0" u="none" strike="noStrike" cap="none" dirty="0" err="1">
                <a:solidFill>
                  <a:srgbClr val="000000"/>
                </a:solidFill>
                <a:effectLst/>
                <a:latin typeface="Arial"/>
                <a:ea typeface="Arial"/>
                <a:cs typeface="Arial"/>
                <a:sym typeface="Arial"/>
              </a:rPr>
              <a:t>Roomkey</a:t>
            </a:r>
            <a:r>
              <a:rPr lang="en-US" sz="1100" b="0" i="0" u="none" strike="noStrike" cap="none" dirty="0">
                <a:solidFill>
                  <a:srgbClr val="000000"/>
                </a:solidFill>
                <a:effectLst/>
                <a:latin typeface="Arial"/>
                <a:ea typeface="Arial"/>
                <a:cs typeface="Arial"/>
                <a:sym typeface="Arial"/>
              </a:rPr>
              <a:t>, which is the locally administered state program that is meant to fund hotels/motels for COVID positive and COVID vulnerable people experiencing homelessness.</a:t>
            </a:r>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1600"/>
              </a:spcBef>
              <a:spcAft>
                <a:spcPts val="0"/>
              </a:spcAft>
              <a:buClr>
                <a:schemeClr val="lt1"/>
              </a:buClr>
              <a:buSzPts val="1100"/>
              <a:buChar char="○"/>
              <a:defRPr>
                <a:solidFill>
                  <a:schemeClr val="lt1"/>
                </a:solidFill>
              </a:defRPr>
            </a:lvl2pPr>
            <a:lvl3pPr marL="1371600" lvl="2" indent="-298450">
              <a:spcBef>
                <a:spcPts val="1600"/>
              </a:spcBef>
              <a:spcAft>
                <a:spcPts val="0"/>
              </a:spcAft>
              <a:buClr>
                <a:schemeClr val="lt1"/>
              </a:buClr>
              <a:buSzPts val="1100"/>
              <a:buChar char="■"/>
              <a:defRPr>
                <a:solidFill>
                  <a:schemeClr val="lt1"/>
                </a:solidFill>
              </a:defRPr>
            </a:lvl3pPr>
            <a:lvl4pPr marL="1828800" lvl="3" indent="-298450">
              <a:spcBef>
                <a:spcPts val="1600"/>
              </a:spcBef>
              <a:spcAft>
                <a:spcPts val="0"/>
              </a:spcAft>
              <a:buClr>
                <a:schemeClr val="lt1"/>
              </a:buClr>
              <a:buSzPts val="1100"/>
              <a:buChar char="●"/>
              <a:defRPr>
                <a:solidFill>
                  <a:schemeClr val="lt1"/>
                </a:solidFill>
              </a:defRPr>
            </a:lvl4pPr>
            <a:lvl5pPr marL="2286000" lvl="4" indent="-298450">
              <a:spcBef>
                <a:spcPts val="1600"/>
              </a:spcBef>
              <a:spcAft>
                <a:spcPts val="0"/>
              </a:spcAft>
              <a:buClr>
                <a:schemeClr val="lt1"/>
              </a:buClr>
              <a:buSzPts val="1100"/>
              <a:buChar char="○"/>
              <a:defRPr>
                <a:solidFill>
                  <a:schemeClr val="lt1"/>
                </a:solidFill>
              </a:defRPr>
            </a:lvl5pPr>
            <a:lvl6pPr marL="2743200" lvl="5" indent="-298450">
              <a:spcBef>
                <a:spcPts val="1600"/>
              </a:spcBef>
              <a:spcAft>
                <a:spcPts val="0"/>
              </a:spcAft>
              <a:buClr>
                <a:schemeClr val="lt1"/>
              </a:buClr>
              <a:buSzPts val="1100"/>
              <a:buChar char="■"/>
              <a:defRPr>
                <a:solidFill>
                  <a:schemeClr val="lt1"/>
                </a:solidFill>
              </a:defRPr>
            </a:lvl6pPr>
            <a:lvl7pPr marL="3200400" lvl="6" indent="-298450">
              <a:spcBef>
                <a:spcPts val="1600"/>
              </a:spcBef>
              <a:spcAft>
                <a:spcPts val="0"/>
              </a:spcAft>
              <a:buClr>
                <a:schemeClr val="lt1"/>
              </a:buClr>
              <a:buSzPts val="1100"/>
              <a:buChar char="●"/>
              <a:defRPr>
                <a:solidFill>
                  <a:schemeClr val="lt1"/>
                </a:solidFill>
              </a:defRPr>
            </a:lvl7pPr>
            <a:lvl8pPr marL="3657600" lvl="7" indent="-298450">
              <a:spcBef>
                <a:spcPts val="1600"/>
              </a:spcBef>
              <a:spcAft>
                <a:spcPts val="0"/>
              </a:spcAft>
              <a:buClr>
                <a:schemeClr val="lt1"/>
              </a:buClr>
              <a:buSzPts val="1100"/>
              <a:buChar char="○"/>
              <a:defRPr>
                <a:solidFill>
                  <a:schemeClr val="lt1"/>
                </a:solidFill>
              </a:defRPr>
            </a:lvl8pPr>
            <a:lvl9pPr marL="4114800" lvl="8" indent="-298450">
              <a:spcBef>
                <a:spcPts val="1600"/>
              </a:spcBef>
              <a:spcAft>
                <a:spcPts val="160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payingforseniorcare.com/california"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s://www.dhcs.ca.gov/services/ltc/Pages/programofall-inclusivecarefortheelderly.aspx" TargetMode="External"/><Relationship Id="rId5" Type="http://schemas.openxmlformats.org/officeDocument/2006/relationships/hyperlink" Target="https://www.cdss.ca.gov/county-offices" TargetMode="External"/><Relationship Id="rId4" Type="http://schemas.openxmlformats.org/officeDocument/2006/relationships/hyperlink" Target="https://www.justiceinaging.org/advocates-guide-in-home-supportive-services-ihs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spickern@dredf.or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mailto:syee@dredf.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aging.ca.gov/Find_Services_in_My_County/#tblServicesInMyCounty"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Arial"/>
                <a:ea typeface="Arial"/>
                <a:cs typeface="Arial"/>
                <a:sym typeface="Arial"/>
              </a:rPr>
              <a:t>California HCBS 101 with COVID-19 Considerations</a:t>
            </a:r>
            <a:endParaRPr dirty="0">
              <a:latin typeface="Arial"/>
              <a:ea typeface="Arial"/>
              <a:cs typeface="Arial"/>
              <a:sym typeface="Arial"/>
            </a:endParaRPr>
          </a:p>
        </p:txBody>
      </p:sp>
      <p:sp>
        <p:nvSpPr>
          <p:cNvPr id="87" name="Google Shape;87;p13"/>
          <p:cNvSpPr txBox="1">
            <a:spLocks noGrp="1"/>
          </p:cNvSpPr>
          <p:nvPr>
            <p:ph type="subTitle" idx="1"/>
          </p:nvPr>
        </p:nvSpPr>
        <p:spPr>
          <a:xfrm>
            <a:off x="729452" y="2799575"/>
            <a:ext cx="7688100" cy="54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400">
                <a:solidFill>
                  <a:srgbClr val="434343"/>
                </a:solidFill>
                <a:latin typeface="Arial"/>
                <a:ea typeface="Arial"/>
                <a:cs typeface="Arial"/>
                <a:sym typeface="Arial"/>
              </a:rPr>
              <a:t>Presented by</a:t>
            </a:r>
            <a:endParaRPr sz="3400">
              <a:solidFill>
                <a:srgbClr val="434343"/>
              </a:solidFill>
              <a:latin typeface="Arial"/>
              <a:ea typeface="Arial"/>
              <a:cs typeface="Arial"/>
              <a:sym typeface="Arial"/>
            </a:endParaRPr>
          </a:p>
          <a:p>
            <a:pPr marL="0" lvl="0" indent="0" algn="ctr" rtl="0">
              <a:spcBef>
                <a:spcPts val="0"/>
              </a:spcBef>
              <a:spcAft>
                <a:spcPts val="0"/>
              </a:spcAft>
              <a:buNone/>
            </a:pPr>
            <a:r>
              <a:rPr lang="en" sz="3400">
                <a:solidFill>
                  <a:srgbClr val="434343"/>
                </a:solidFill>
                <a:latin typeface="Arial"/>
                <a:ea typeface="Arial"/>
                <a:cs typeface="Arial"/>
                <a:sym typeface="Arial"/>
              </a:rPr>
              <a:t>Sydney Pickern and Silvia Yee</a:t>
            </a:r>
            <a:endParaRPr sz="3400">
              <a:solidFill>
                <a:srgbClr val="434343"/>
              </a:solidFill>
              <a:latin typeface="Arial"/>
              <a:ea typeface="Arial"/>
              <a:cs typeface="Arial"/>
              <a:sym typeface="Arial"/>
            </a:endParaRPr>
          </a:p>
        </p:txBody>
      </p:sp>
      <p:pic>
        <p:nvPicPr>
          <p:cNvPr id="88" name="Google Shape;88;p13"/>
          <p:cNvPicPr preferRelativeResize="0"/>
          <p:nvPr/>
        </p:nvPicPr>
        <p:blipFill>
          <a:blip r:embed="rId3">
            <a:alphaModFix/>
          </a:blip>
          <a:stretch>
            <a:fillRect/>
          </a:stretch>
        </p:blipFill>
        <p:spPr>
          <a:xfrm>
            <a:off x="3335250" y="4191754"/>
            <a:ext cx="2476500" cy="95174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727650" y="12005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Applying for Waiver Services</a:t>
            </a:r>
            <a:endParaRPr>
              <a:latin typeface="Arial"/>
              <a:ea typeface="Arial"/>
              <a:cs typeface="Arial"/>
              <a:sym typeface="Arial"/>
            </a:endParaRPr>
          </a:p>
        </p:txBody>
      </p:sp>
      <p:sp>
        <p:nvSpPr>
          <p:cNvPr id="142" name="Google Shape;142;p22"/>
          <p:cNvSpPr txBox="1">
            <a:spLocks noGrp="1"/>
          </p:cNvSpPr>
          <p:nvPr>
            <p:ph type="body" idx="1"/>
          </p:nvPr>
        </p:nvSpPr>
        <p:spPr>
          <a:xfrm>
            <a:off x="727650" y="1853850"/>
            <a:ext cx="7688700" cy="22611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000000"/>
              </a:buClr>
              <a:buSzPts val="2100"/>
              <a:buFont typeface="Arial"/>
              <a:buChar char="●"/>
            </a:pPr>
            <a:r>
              <a:rPr lang="en" sz="2100" b="1" dirty="0" err="1">
                <a:solidFill>
                  <a:schemeClr val="dk2"/>
                </a:solidFill>
                <a:latin typeface="Arial"/>
                <a:ea typeface="Arial"/>
                <a:cs typeface="Arial"/>
                <a:sym typeface="Arial"/>
              </a:rPr>
              <a:t>Medi</a:t>
            </a:r>
            <a:r>
              <a:rPr lang="en" sz="2100" b="1" dirty="0">
                <a:solidFill>
                  <a:schemeClr val="dk2"/>
                </a:solidFill>
                <a:latin typeface="Arial"/>
                <a:ea typeface="Arial"/>
                <a:cs typeface="Arial"/>
                <a:sym typeface="Arial"/>
              </a:rPr>
              <a:t>-Cal eligibility</a:t>
            </a:r>
            <a:endParaRPr sz="2100" b="1" dirty="0">
              <a:solidFill>
                <a:schemeClr val="dk2"/>
              </a:solidFill>
              <a:latin typeface="Arial"/>
              <a:ea typeface="Arial"/>
              <a:cs typeface="Arial"/>
              <a:sym typeface="Arial"/>
            </a:endParaRPr>
          </a:p>
          <a:p>
            <a:pPr marL="457200" lvl="0" indent="-361950" algn="l" rtl="0">
              <a:spcBef>
                <a:spcPts val="0"/>
              </a:spcBef>
              <a:spcAft>
                <a:spcPts val="0"/>
              </a:spcAft>
              <a:buClr>
                <a:schemeClr val="dk2"/>
              </a:buClr>
              <a:buSzPts val="2100"/>
              <a:buFont typeface="Arial"/>
              <a:buChar char="●"/>
            </a:pPr>
            <a:r>
              <a:rPr lang="en" sz="2100" b="1" dirty="0">
                <a:solidFill>
                  <a:schemeClr val="dk2"/>
                </a:solidFill>
                <a:latin typeface="Arial"/>
                <a:ea typeface="Arial"/>
                <a:cs typeface="Arial"/>
                <a:sym typeface="Arial"/>
              </a:rPr>
              <a:t>Check Waiver Program Eligibility criteria</a:t>
            </a:r>
            <a:endParaRPr sz="2100" b="1" dirty="0">
              <a:solidFill>
                <a:schemeClr val="dk2"/>
              </a:solidFill>
              <a:latin typeface="Arial"/>
              <a:ea typeface="Arial"/>
              <a:cs typeface="Arial"/>
              <a:sym typeface="Arial"/>
            </a:endParaRPr>
          </a:p>
          <a:p>
            <a:pPr marL="457200" lvl="0" indent="-361950" algn="l" rtl="0">
              <a:spcBef>
                <a:spcPts val="0"/>
              </a:spcBef>
              <a:spcAft>
                <a:spcPts val="0"/>
              </a:spcAft>
              <a:buClr>
                <a:srgbClr val="000000"/>
              </a:buClr>
              <a:buSzPts val="2100"/>
              <a:buFont typeface="Arial"/>
              <a:buChar char="●"/>
            </a:pPr>
            <a:r>
              <a:rPr lang="en" sz="2100" b="1" dirty="0">
                <a:solidFill>
                  <a:schemeClr val="dk2"/>
                </a:solidFill>
                <a:latin typeface="Arial"/>
                <a:ea typeface="Arial"/>
                <a:cs typeface="Arial"/>
                <a:sym typeface="Arial"/>
              </a:rPr>
              <a:t>Application</a:t>
            </a:r>
            <a:endParaRPr sz="2100" b="1" dirty="0">
              <a:solidFill>
                <a:schemeClr val="dk2"/>
              </a:solidFill>
              <a:latin typeface="Arial"/>
              <a:ea typeface="Arial"/>
              <a:cs typeface="Arial"/>
              <a:sym typeface="Arial"/>
            </a:endParaRPr>
          </a:p>
          <a:p>
            <a:pPr marL="457200" lvl="0" indent="-361950" algn="l" rtl="0">
              <a:spcBef>
                <a:spcPts val="0"/>
              </a:spcBef>
              <a:spcAft>
                <a:spcPts val="0"/>
              </a:spcAft>
              <a:buClr>
                <a:schemeClr val="dk2"/>
              </a:buClr>
              <a:buSzPts val="2100"/>
              <a:buFont typeface="Arial"/>
              <a:buChar char="●"/>
            </a:pPr>
            <a:r>
              <a:rPr lang="en" sz="2100" b="1" dirty="0">
                <a:solidFill>
                  <a:schemeClr val="dk2"/>
                </a:solidFill>
                <a:latin typeface="Arial"/>
                <a:ea typeface="Arial"/>
                <a:cs typeface="Arial"/>
                <a:sym typeface="Arial"/>
              </a:rPr>
              <a:t>Assessments</a:t>
            </a:r>
            <a:endParaRPr sz="2100" b="1" dirty="0">
              <a:solidFill>
                <a:schemeClr val="dk2"/>
              </a:solidFill>
              <a:latin typeface="Arial"/>
              <a:ea typeface="Arial"/>
              <a:cs typeface="Arial"/>
              <a:sym typeface="Arial"/>
            </a:endParaRPr>
          </a:p>
          <a:p>
            <a:pPr marL="914400" lvl="1" indent="-361950" algn="l" rtl="0">
              <a:spcBef>
                <a:spcPts val="0"/>
              </a:spcBef>
              <a:spcAft>
                <a:spcPts val="0"/>
              </a:spcAft>
              <a:buClr>
                <a:srgbClr val="000000"/>
              </a:buClr>
              <a:buSzPts val="2100"/>
              <a:buFont typeface="Arial"/>
              <a:buChar char="○"/>
            </a:pPr>
            <a:r>
              <a:rPr lang="en" sz="2100" dirty="0">
                <a:solidFill>
                  <a:srgbClr val="000000"/>
                </a:solidFill>
                <a:latin typeface="Arial"/>
                <a:ea typeface="Arial"/>
                <a:cs typeface="Arial"/>
                <a:sym typeface="Arial"/>
              </a:rPr>
              <a:t>Remote Assessments should be available</a:t>
            </a:r>
            <a:endParaRPr sz="2100" dirty="0">
              <a:solidFill>
                <a:srgbClr val="000000"/>
              </a:solidFill>
              <a:latin typeface="Arial"/>
              <a:ea typeface="Arial"/>
              <a:cs typeface="Arial"/>
              <a:sym typeface="Arial"/>
            </a:endParaRPr>
          </a:p>
          <a:p>
            <a:pPr marL="1371600" lvl="2" indent="-361950" algn="l" rtl="0">
              <a:spcBef>
                <a:spcPts val="0"/>
              </a:spcBef>
              <a:spcAft>
                <a:spcPts val="0"/>
              </a:spcAft>
              <a:buClr>
                <a:srgbClr val="000000"/>
              </a:buClr>
              <a:buSzPts val="2100"/>
              <a:buFont typeface="Arial"/>
              <a:buChar char="■"/>
            </a:pPr>
            <a:r>
              <a:rPr lang="en" sz="2100" dirty="0">
                <a:solidFill>
                  <a:srgbClr val="000000"/>
                </a:solidFill>
                <a:latin typeface="Arial"/>
                <a:ea typeface="Arial"/>
                <a:cs typeface="Arial"/>
                <a:sym typeface="Arial"/>
              </a:rPr>
              <a:t>Initial Level of Care Assessments</a:t>
            </a:r>
            <a:endParaRPr sz="2100" dirty="0">
              <a:solidFill>
                <a:srgbClr val="000000"/>
              </a:solidFill>
              <a:latin typeface="Arial"/>
              <a:ea typeface="Arial"/>
              <a:cs typeface="Arial"/>
              <a:sym typeface="Arial"/>
            </a:endParaRPr>
          </a:p>
          <a:p>
            <a:pPr marL="1371600" lvl="2" indent="-361950" algn="l" rtl="0">
              <a:spcBef>
                <a:spcPts val="0"/>
              </a:spcBef>
              <a:spcAft>
                <a:spcPts val="0"/>
              </a:spcAft>
              <a:buClr>
                <a:srgbClr val="000000"/>
              </a:buClr>
              <a:buSzPts val="2100"/>
              <a:buFont typeface="Arial"/>
              <a:buChar char="■"/>
            </a:pPr>
            <a:r>
              <a:rPr lang="en" sz="2100" dirty="0">
                <a:solidFill>
                  <a:srgbClr val="000000"/>
                </a:solidFill>
                <a:latin typeface="Arial"/>
                <a:ea typeface="Arial"/>
                <a:cs typeface="Arial"/>
                <a:sym typeface="Arial"/>
              </a:rPr>
              <a:t>Reassessments</a:t>
            </a:r>
            <a:endParaRPr sz="2100" dirty="0">
              <a:solidFill>
                <a:srgbClr val="000000"/>
              </a:solidFill>
              <a:latin typeface="Arial"/>
              <a:ea typeface="Arial"/>
              <a:cs typeface="Arial"/>
              <a:sym typeface="Arial"/>
            </a:endParaRPr>
          </a:p>
          <a:p>
            <a:pPr marL="1371600" lvl="2" indent="-361950" algn="l" rtl="0">
              <a:spcBef>
                <a:spcPts val="0"/>
              </a:spcBef>
              <a:spcAft>
                <a:spcPts val="0"/>
              </a:spcAft>
              <a:buClr>
                <a:srgbClr val="000000"/>
              </a:buClr>
              <a:buSzPts val="2100"/>
              <a:buFont typeface="Arial"/>
              <a:buChar char="■"/>
            </a:pPr>
            <a:r>
              <a:rPr lang="en" sz="2100" dirty="0">
                <a:solidFill>
                  <a:srgbClr val="000000"/>
                </a:solidFill>
                <a:latin typeface="Arial"/>
                <a:ea typeface="Arial"/>
                <a:cs typeface="Arial"/>
                <a:sym typeface="Arial"/>
              </a:rPr>
              <a:t>Case management visits</a:t>
            </a:r>
            <a:endParaRPr sz="2100" dirty="0">
              <a:solidFill>
                <a:srgbClr val="000000"/>
              </a:solidFill>
              <a:latin typeface="Arial"/>
              <a:ea typeface="Arial"/>
              <a:cs typeface="Arial"/>
              <a:sym typeface="Arial"/>
            </a:endParaRPr>
          </a:p>
          <a:p>
            <a:pPr marL="0" lvl="0" indent="0" algn="l" rtl="0">
              <a:lnSpc>
                <a:spcPct val="100000"/>
              </a:lnSpc>
              <a:spcBef>
                <a:spcPts val="1600"/>
              </a:spcBef>
              <a:spcAft>
                <a:spcPts val="800"/>
              </a:spcAft>
              <a:buNone/>
            </a:pPr>
            <a:endParaRPr sz="2000" dirty="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a:latin typeface="Arial"/>
                <a:ea typeface="Arial"/>
                <a:cs typeface="Arial"/>
                <a:sym typeface="Arial"/>
              </a:rPr>
              <a:t>Additional COVID-19 Considerations </a:t>
            </a:r>
            <a:endParaRPr sz="2700">
              <a:latin typeface="Arial"/>
              <a:ea typeface="Arial"/>
              <a:cs typeface="Arial"/>
              <a:sym typeface="Arial"/>
            </a:endParaRPr>
          </a:p>
        </p:txBody>
      </p:sp>
      <p:sp>
        <p:nvSpPr>
          <p:cNvPr id="148" name="Google Shape;148;p23"/>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457200" lvl="0" indent="-400050" algn="l" rtl="0">
              <a:lnSpc>
                <a:spcPct val="100000"/>
              </a:lnSpc>
              <a:spcBef>
                <a:spcPts val="0"/>
              </a:spcBef>
              <a:spcAft>
                <a:spcPts val="0"/>
              </a:spcAft>
              <a:buClr>
                <a:srgbClr val="000000"/>
              </a:buClr>
              <a:buSzPts val="2700"/>
              <a:buChar char="●"/>
            </a:pPr>
            <a:r>
              <a:rPr lang="en" sz="2700">
                <a:solidFill>
                  <a:srgbClr val="000000"/>
                </a:solidFill>
                <a:latin typeface="Arial"/>
                <a:ea typeface="Arial"/>
                <a:cs typeface="Arial"/>
                <a:sym typeface="Arial"/>
              </a:rPr>
              <a:t>HCBS home worker shortage due to caregiver illness or risk </a:t>
            </a:r>
            <a:endParaRPr sz="2700">
              <a:solidFill>
                <a:srgbClr val="000000"/>
              </a:solidFill>
              <a:latin typeface="Arial"/>
              <a:ea typeface="Arial"/>
              <a:cs typeface="Arial"/>
              <a:sym typeface="Arial"/>
            </a:endParaRPr>
          </a:p>
          <a:p>
            <a:pPr marL="457200" lvl="0" indent="-400050" algn="l" rtl="0">
              <a:lnSpc>
                <a:spcPct val="100000"/>
              </a:lnSpc>
              <a:spcBef>
                <a:spcPts val="0"/>
              </a:spcBef>
              <a:spcAft>
                <a:spcPts val="0"/>
              </a:spcAft>
              <a:buClr>
                <a:srgbClr val="000000"/>
              </a:buClr>
              <a:buSzPts val="2700"/>
              <a:buFont typeface="Arial"/>
              <a:buChar char="●"/>
            </a:pPr>
            <a:r>
              <a:rPr lang="en" sz="2700">
                <a:solidFill>
                  <a:srgbClr val="000000"/>
                </a:solidFill>
                <a:latin typeface="Arial"/>
                <a:ea typeface="Arial"/>
                <a:cs typeface="Arial"/>
                <a:sym typeface="Arial"/>
              </a:rPr>
              <a:t>COVID-19 Screening of direct care workers</a:t>
            </a:r>
            <a:endParaRPr sz="2700">
              <a:solidFill>
                <a:srgbClr val="000000"/>
              </a:solidFill>
              <a:latin typeface="Arial"/>
              <a:ea typeface="Arial"/>
              <a:cs typeface="Arial"/>
              <a:sym typeface="Arial"/>
            </a:endParaRPr>
          </a:p>
          <a:p>
            <a:pPr marL="457200" lvl="0" indent="-400050" algn="l" rtl="0">
              <a:lnSpc>
                <a:spcPct val="100000"/>
              </a:lnSpc>
              <a:spcBef>
                <a:spcPts val="0"/>
              </a:spcBef>
              <a:spcAft>
                <a:spcPts val="0"/>
              </a:spcAft>
              <a:buClr>
                <a:srgbClr val="000000"/>
              </a:buClr>
              <a:buSzPts val="2700"/>
              <a:buFont typeface="Arial"/>
              <a:buChar char="●"/>
            </a:pPr>
            <a:r>
              <a:rPr lang="en" sz="2700">
                <a:solidFill>
                  <a:srgbClr val="000000"/>
                </a:solidFill>
                <a:latin typeface="Arial"/>
                <a:ea typeface="Arial"/>
                <a:cs typeface="Arial"/>
                <a:sym typeface="Arial"/>
              </a:rPr>
              <a:t>Medical supplies that are currently in short supply </a:t>
            </a:r>
            <a:endParaRPr sz="2700">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p:nvPr>
        </p:nvSpPr>
        <p:spPr>
          <a:xfrm>
            <a:off x="727650" y="1200225"/>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Arial"/>
                <a:ea typeface="Arial"/>
                <a:cs typeface="Arial"/>
                <a:sym typeface="Arial"/>
              </a:rPr>
              <a:t>COVID-19 and IHSS Emergency Back-Up Providers</a:t>
            </a:r>
            <a:endParaRPr sz="2400">
              <a:latin typeface="Arial"/>
              <a:ea typeface="Arial"/>
              <a:cs typeface="Arial"/>
              <a:sym typeface="Arial"/>
            </a:endParaRPr>
          </a:p>
        </p:txBody>
      </p:sp>
      <p:sp>
        <p:nvSpPr>
          <p:cNvPr id="154" name="Google Shape;154;p24"/>
          <p:cNvSpPr txBox="1">
            <a:spLocks noGrp="1"/>
          </p:cNvSpPr>
          <p:nvPr>
            <p:ph type="body" idx="1"/>
          </p:nvPr>
        </p:nvSpPr>
        <p:spPr>
          <a:xfrm>
            <a:off x="389850" y="1567175"/>
            <a:ext cx="8364300" cy="1486500"/>
          </a:xfrm>
          <a:prstGeom prst="rect">
            <a:avLst/>
          </a:prstGeom>
        </p:spPr>
        <p:txBody>
          <a:bodyPr spcFirstLastPara="1" wrap="square" lIns="91425" tIns="91425" rIns="91425" bIns="91425" anchor="t" anchorCtr="0">
            <a:noAutofit/>
          </a:bodyPr>
          <a:lstStyle/>
          <a:p>
            <a:pPr marL="457200" lvl="0" indent="-361950" algn="l" rtl="0">
              <a:spcBef>
                <a:spcPts val="1200"/>
              </a:spcBef>
              <a:spcAft>
                <a:spcPts val="0"/>
              </a:spcAft>
              <a:buSzPts val="2100"/>
              <a:buFont typeface="Arial"/>
              <a:buChar char="●"/>
            </a:pPr>
            <a:r>
              <a:rPr lang="en" sz="2100" dirty="0">
                <a:solidFill>
                  <a:srgbClr val="000000"/>
                </a:solidFill>
                <a:highlight>
                  <a:srgbClr val="FFFFFF"/>
                </a:highlight>
                <a:latin typeface="Arial"/>
                <a:ea typeface="Arial"/>
                <a:cs typeface="Arial"/>
                <a:sym typeface="Arial"/>
              </a:rPr>
              <a:t>CDSS has instructed counties to create an emergency back-up IHSS provider program</a:t>
            </a:r>
            <a:r>
              <a:rPr lang="en" sz="2100" b="1" dirty="0">
                <a:solidFill>
                  <a:srgbClr val="000000"/>
                </a:solidFill>
                <a:highlight>
                  <a:srgbClr val="FFFFFF"/>
                </a:highlight>
                <a:latin typeface="Arial"/>
                <a:ea typeface="Arial"/>
                <a:cs typeface="Arial"/>
                <a:sym typeface="Arial"/>
              </a:rPr>
              <a:t> - </a:t>
            </a:r>
            <a:r>
              <a:rPr lang="en" sz="2100" dirty="0">
                <a:solidFill>
                  <a:srgbClr val="000000"/>
                </a:solidFill>
                <a:highlight>
                  <a:srgbClr val="FFFFFF"/>
                </a:highlight>
                <a:latin typeface="Arial"/>
                <a:ea typeface="Arial"/>
                <a:cs typeface="Arial"/>
                <a:sym typeface="Arial"/>
              </a:rPr>
              <a:t>ACL 20-29</a:t>
            </a:r>
            <a:r>
              <a:rPr lang="en" sz="2100" b="1" dirty="0">
                <a:solidFill>
                  <a:srgbClr val="000000"/>
                </a:solidFill>
                <a:highlight>
                  <a:srgbClr val="FFFFFF"/>
                </a:highlight>
                <a:latin typeface="Arial"/>
                <a:ea typeface="Arial"/>
                <a:cs typeface="Arial"/>
                <a:sym typeface="Arial"/>
              </a:rPr>
              <a:t> </a:t>
            </a:r>
            <a:endParaRPr sz="2100" dirty="0">
              <a:solidFill>
                <a:srgbClr val="FF0000"/>
              </a:solidFill>
              <a:highlight>
                <a:srgbClr val="FFFFFF"/>
              </a:highlight>
              <a:latin typeface="Arial"/>
              <a:ea typeface="Arial"/>
              <a:cs typeface="Arial"/>
              <a:sym typeface="Arial"/>
            </a:endParaRPr>
          </a:p>
          <a:p>
            <a:pPr marL="457200" lvl="0" indent="-361950" algn="l" rtl="0">
              <a:spcBef>
                <a:spcPts val="0"/>
              </a:spcBef>
              <a:spcAft>
                <a:spcPts val="0"/>
              </a:spcAft>
              <a:buClr>
                <a:srgbClr val="000000"/>
              </a:buClr>
              <a:buSzPts val="2100"/>
              <a:buFont typeface="Arial"/>
              <a:buChar char="●"/>
            </a:pPr>
            <a:r>
              <a:rPr lang="en" sz="2100" dirty="0">
                <a:solidFill>
                  <a:srgbClr val="000000"/>
                </a:solidFill>
                <a:highlight>
                  <a:srgbClr val="FFFFFF"/>
                </a:highlight>
                <a:latin typeface="Arial"/>
                <a:ea typeface="Arial"/>
                <a:cs typeface="Arial"/>
                <a:sym typeface="Arial"/>
              </a:rPr>
              <a:t>IHSS recipients can be assigned an emergency back-up IHSS provider when their regular provider can no longer work because of COVID-19 impacts </a:t>
            </a:r>
            <a:endParaRPr sz="2100" dirty="0">
              <a:solidFill>
                <a:srgbClr val="FF0000"/>
              </a:solidFill>
              <a:highlight>
                <a:srgbClr val="FFFFFF"/>
              </a:highlight>
              <a:latin typeface="Arial"/>
              <a:ea typeface="Arial"/>
              <a:cs typeface="Arial"/>
              <a:sym typeface="Arial"/>
            </a:endParaRPr>
          </a:p>
          <a:p>
            <a:pPr marL="457200" lvl="0" indent="-361950" algn="l" rtl="0">
              <a:spcBef>
                <a:spcPts val="0"/>
              </a:spcBef>
              <a:spcAft>
                <a:spcPts val="0"/>
              </a:spcAft>
              <a:buSzPts val="2100"/>
              <a:buFont typeface="Arial"/>
              <a:buChar char="●"/>
            </a:pPr>
            <a:r>
              <a:rPr lang="en" sz="2100" dirty="0">
                <a:solidFill>
                  <a:srgbClr val="000000"/>
                </a:solidFill>
                <a:highlight>
                  <a:srgbClr val="FFFFFF"/>
                </a:highlight>
                <a:latin typeface="Arial"/>
                <a:ea typeface="Arial"/>
                <a:cs typeface="Arial"/>
                <a:sym typeface="Arial"/>
              </a:rPr>
              <a:t>Contact the local public authority, social worker, or County IHSS offices </a:t>
            </a:r>
            <a:r>
              <a:rPr lang="en" sz="2100" dirty="0">
                <a:solidFill>
                  <a:srgbClr val="0563C1"/>
                </a:solidFill>
                <a:highlight>
                  <a:srgbClr val="FFFFFF"/>
                </a:highlight>
                <a:latin typeface="Arial"/>
                <a:ea typeface="Arial"/>
                <a:cs typeface="Arial"/>
                <a:sym typeface="Arial"/>
              </a:rPr>
              <a:t>https://</a:t>
            </a:r>
            <a:r>
              <a:rPr lang="en" sz="2100" dirty="0" err="1">
                <a:solidFill>
                  <a:srgbClr val="0563C1"/>
                </a:solidFill>
                <a:highlight>
                  <a:srgbClr val="FFFFFF"/>
                </a:highlight>
                <a:latin typeface="Arial"/>
                <a:ea typeface="Arial"/>
                <a:cs typeface="Arial"/>
                <a:sym typeface="Arial"/>
              </a:rPr>
              <a:t>www.cdss.ca.gov</a:t>
            </a:r>
            <a:r>
              <a:rPr lang="en" sz="2100" dirty="0">
                <a:solidFill>
                  <a:srgbClr val="0563C1"/>
                </a:solidFill>
                <a:highlight>
                  <a:srgbClr val="FFFFFF"/>
                </a:highlight>
                <a:latin typeface="Arial"/>
                <a:ea typeface="Arial"/>
                <a:cs typeface="Arial"/>
                <a:sym typeface="Arial"/>
              </a:rPr>
              <a:t>/</a:t>
            </a:r>
            <a:r>
              <a:rPr lang="en" sz="2100" dirty="0" err="1">
                <a:solidFill>
                  <a:srgbClr val="0563C1"/>
                </a:solidFill>
                <a:highlight>
                  <a:srgbClr val="FFFFFF"/>
                </a:highlight>
                <a:latin typeface="Arial"/>
                <a:ea typeface="Arial"/>
                <a:cs typeface="Arial"/>
                <a:sym typeface="Arial"/>
              </a:rPr>
              <a:t>inforesources</a:t>
            </a:r>
            <a:r>
              <a:rPr lang="en" sz="2100" dirty="0">
                <a:solidFill>
                  <a:srgbClr val="0563C1"/>
                </a:solidFill>
                <a:highlight>
                  <a:srgbClr val="FFFFFF"/>
                </a:highlight>
                <a:latin typeface="Arial"/>
                <a:ea typeface="Arial"/>
                <a:cs typeface="Arial"/>
                <a:sym typeface="Arial"/>
              </a:rPr>
              <a:t>/county-</a:t>
            </a:r>
            <a:r>
              <a:rPr lang="en" sz="2100" dirty="0" err="1">
                <a:solidFill>
                  <a:srgbClr val="0563C1"/>
                </a:solidFill>
                <a:highlight>
                  <a:srgbClr val="FFFFFF"/>
                </a:highlight>
                <a:latin typeface="Arial"/>
                <a:ea typeface="Arial"/>
                <a:cs typeface="Arial"/>
                <a:sym typeface="Arial"/>
              </a:rPr>
              <a:t>ihss</a:t>
            </a:r>
            <a:r>
              <a:rPr lang="en" sz="2100" dirty="0">
                <a:solidFill>
                  <a:srgbClr val="0563C1"/>
                </a:solidFill>
                <a:highlight>
                  <a:srgbClr val="FFFFFF"/>
                </a:highlight>
                <a:latin typeface="Arial"/>
                <a:ea typeface="Arial"/>
                <a:cs typeface="Arial"/>
                <a:sym typeface="Arial"/>
              </a:rPr>
              <a:t>-offices</a:t>
            </a:r>
            <a:endParaRPr sz="2100" dirty="0">
              <a:solidFill>
                <a:srgbClr val="000000"/>
              </a:solidFill>
              <a:highlight>
                <a:srgbClr val="FFFFFF"/>
              </a:highlight>
              <a:latin typeface="Arial"/>
              <a:ea typeface="Arial"/>
              <a:cs typeface="Arial"/>
              <a:sym typeface="Arial"/>
            </a:endParaRPr>
          </a:p>
          <a:p>
            <a:pPr marL="0" lvl="0" indent="0" algn="l" rtl="0">
              <a:spcBef>
                <a:spcPts val="1200"/>
              </a:spcBef>
              <a:spcAft>
                <a:spcPts val="0"/>
              </a:spcAft>
              <a:buNone/>
            </a:pPr>
            <a:endParaRPr sz="2800" dirty="0">
              <a:solidFill>
                <a:srgbClr val="000000"/>
              </a:solidFill>
              <a:highlight>
                <a:srgbClr val="FFFFFF"/>
              </a:highlight>
              <a:latin typeface="Arial"/>
              <a:ea typeface="Arial"/>
              <a:cs typeface="Arial"/>
              <a:sym typeface="Arial"/>
            </a:endParaRPr>
          </a:p>
          <a:p>
            <a:pPr marL="0" lvl="0" indent="0" algn="l" rtl="0">
              <a:spcBef>
                <a:spcPts val="1200"/>
              </a:spcBef>
              <a:spcAft>
                <a:spcPts val="1600"/>
              </a:spcAft>
              <a:buNone/>
            </a:pPr>
            <a:endParaRPr dirty="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IHSS Provider PPE</a:t>
            </a:r>
            <a:endParaRPr>
              <a:latin typeface="Arial"/>
              <a:ea typeface="Arial"/>
              <a:cs typeface="Arial"/>
              <a:sym typeface="Arial"/>
            </a:endParaRPr>
          </a:p>
        </p:txBody>
      </p:sp>
      <p:sp>
        <p:nvSpPr>
          <p:cNvPr id="160" name="Google Shape;160;p25"/>
          <p:cNvSpPr txBox="1">
            <a:spLocks noGrp="1"/>
          </p:cNvSpPr>
          <p:nvPr>
            <p:ph type="body" idx="1"/>
          </p:nvPr>
        </p:nvSpPr>
        <p:spPr>
          <a:xfrm>
            <a:off x="729450" y="1853850"/>
            <a:ext cx="7688700" cy="2261100"/>
          </a:xfrm>
          <a:prstGeom prst="rect">
            <a:avLst/>
          </a:prstGeom>
        </p:spPr>
        <p:txBody>
          <a:bodyPr spcFirstLastPara="1" wrap="square" lIns="91425" tIns="91425" rIns="91425" bIns="91425" anchor="t" anchorCtr="0">
            <a:noAutofit/>
          </a:bodyPr>
          <a:lstStyle/>
          <a:p>
            <a:pPr marL="457200" lvl="0" indent="-368300" algn="l" rtl="0">
              <a:spcBef>
                <a:spcPts val="1200"/>
              </a:spcBef>
              <a:spcAft>
                <a:spcPts val="0"/>
              </a:spcAft>
              <a:buClr>
                <a:srgbClr val="000000"/>
              </a:buClr>
              <a:buSzPts val="2200"/>
              <a:buFont typeface="Arial"/>
              <a:buChar char="●"/>
            </a:pPr>
            <a:r>
              <a:rPr lang="en" sz="2200">
                <a:solidFill>
                  <a:srgbClr val="000000"/>
                </a:solidFill>
                <a:highlight>
                  <a:srgbClr val="FFFFFF"/>
                </a:highlight>
                <a:latin typeface="Arial"/>
                <a:ea typeface="Arial"/>
                <a:cs typeface="Arial"/>
                <a:sym typeface="Arial"/>
              </a:rPr>
              <a:t>Personal Protective Equipment (PPE) should be available to IHSS providers who care for individuals with suspected or confirmed COVID-19</a:t>
            </a:r>
            <a:endParaRPr sz="2200">
              <a:solidFill>
                <a:srgbClr val="000000"/>
              </a:solidFill>
              <a:highlight>
                <a:srgbClr val="FFFFFF"/>
              </a:highlight>
              <a:latin typeface="Arial"/>
              <a:ea typeface="Arial"/>
              <a:cs typeface="Arial"/>
              <a:sym typeface="Arial"/>
            </a:endParaRPr>
          </a:p>
          <a:p>
            <a:pPr marL="457200" lvl="0" indent="-368300" algn="l" rtl="0">
              <a:spcBef>
                <a:spcPts val="0"/>
              </a:spcBef>
              <a:spcAft>
                <a:spcPts val="0"/>
              </a:spcAft>
              <a:buClr>
                <a:srgbClr val="000000"/>
              </a:buClr>
              <a:buSzPts val="2200"/>
              <a:buFont typeface="Arial"/>
              <a:buChar char="●"/>
            </a:pPr>
            <a:r>
              <a:rPr lang="en" sz="2200">
                <a:solidFill>
                  <a:srgbClr val="000000"/>
                </a:solidFill>
                <a:highlight>
                  <a:srgbClr val="FFFFFF"/>
                </a:highlight>
                <a:latin typeface="Arial"/>
                <a:ea typeface="Arial"/>
                <a:cs typeface="Arial"/>
                <a:sym typeface="Arial"/>
              </a:rPr>
              <a:t>Contact the Public Authority (PA) offices in your county for distribution</a:t>
            </a:r>
            <a:endParaRPr sz="2200">
              <a:solidFill>
                <a:srgbClr val="000000"/>
              </a:solidFill>
              <a:highlight>
                <a:srgbClr val="FFFFFF"/>
              </a:highlight>
              <a:latin typeface="Arial"/>
              <a:ea typeface="Arial"/>
              <a:cs typeface="Arial"/>
              <a:sym typeface="Arial"/>
            </a:endParaRPr>
          </a:p>
          <a:p>
            <a:pPr marL="457200" lvl="0" indent="-368300" algn="l" rtl="0">
              <a:spcBef>
                <a:spcPts val="0"/>
              </a:spcBef>
              <a:spcAft>
                <a:spcPts val="0"/>
              </a:spcAft>
              <a:buClr>
                <a:srgbClr val="000000"/>
              </a:buClr>
              <a:buSzPts val="2200"/>
              <a:buFont typeface="Arial"/>
              <a:buChar char="●"/>
            </a:pPr>
            <a:r>
              <a:rPr lang="en" sz="2200">
                <a:solidFill>
                  <a:srgbClr val="000000"/>
                </a:solidFill>
                <a:highlight>
                  <a:srgbClr val="FFFFFF"/>
                </a:highlight>
                <a:latin typeface="Arial"/>
                <a:ea typeface="Arial"/>
                <a:cs typeface="Arial"/>
                <a:sym typeface="Arial"/>
              </a:rPr>
              <a:t>PPE set consists of a face mask and a pair of gloves</a:t>
            </a:r>
            <a:endParaRPr sz="2200">
              <a:solidFill>
                <a:srgbClr val="000000"/>
              </a:solidFill>
              <a:highlight>
                <a:srgbClr val="FFFFFF"/>
              </a:highlight>
              <a:latin typeface="Arial"/>
              <a:ea typeface="Arial"/>
              <a:cs typeface="Arial"/>
              <a:sym typeface="Arial"/>
            </a:endParaRPr>
          </a:p>
          <a:p>
            <a:pPr marL="0" lvl="0" indent="0" algn="l" rtl="0">
              <a:spcBef>
                <a:spcPts val="1200"/>
              </a:spcBef>
              <a:spcAft>
                <a:spcPts val="1600"/>
              </a:spcAft>
              <a:buNone/>
            </a:pPr>
            <a:endParaRPr sz="220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California Community Transitions (MFP)</a:t>
            </a:r>
            <a:endParaRPr>
              <a:latin typeface="Arial"/>
              <a:ea typeface="Arial"/>
              <a:cs typeface="Arial"/>
              <a:sym typeface="Arial"/>
            </a:endParaRPr>
          </a:p>
        </p:txBody>
      </p:sp>
      <p:sp>
        <p:nvSpPr>
          <p:cNvPr id="166" name="Google Shape;166;p26"/>
          <p:cNvSpPr txBox="1">
            <a:spLocks noGrp="1"/>
          </p:cNvSpPr>
          <p:nvPr>
            <p:ph type="body" idx="1"/>
          </p:nvPr>
        </p:nvSpPr>
        <p:spPr>
          <a:xfrm>
            <a:off x="727650" y="1853850"/>
            <a:ext cx="7688700" cy="2261100"/>
          </a:xfrm>
          <a:prstGeom prst="rect">
            <a:avLst/>
          </a:prstGeom>
        </p:spPr>
        <p:txBody>
          <a:bodyPr spcFirstLastPara="1" wrap="square" lIns="91425" tIns="91425" rIns="91425" bIns="91425" anchor="t" anchorCtr="0">
            <a:noAutofit/>
          </a:bodyPr>
          <a:lstStyle/>
          <a:p>
            <a:pPr marL="457200" lvl="0" indent="-381000" algn="l" rtl="0">
              <a:spcBef>
                <a:spcPts val="1200"/>
              </a:spcBef>
              <a:spcAft>
                <a:spcPts val="0"/>
              </a:spcAft>
              <a:buClr>
                <a:srgbClr val="000000"/>
              </a:buClr>
              <a:buSzPts val="2400"/>
              <a:buFont typeface="Arial"/>
              <a:buChar char="●"/>
            </a:pPr>
            <a:r>
              <a:rPr lang="en" sz="2400">
                <a:solidFill>
                  <a:srgbClr val="000000"/>
                </a:solidFill>
                <a:latin typeface="Arial"/>
                <a:ea typeface="Arial"/>
                <a:cs typeface="Arial"/>
                <a:sym typeface="Arial"/>
              </a:rPr>
              <a:t>Available for Medi-Cal eligible individuals who have resided in a hospital or nursing facility for at least 90 days. </a:t>
            </a:r>
            <a:endParaRPr sz="2400">
              <a:solidFill>
                <a:srgbClr val="000000"/>
              </a:solidFill>
              <a:latin typeface="Arial"/>
              <a:ea typeface="Arial"/>
              <a:cs typeface="Arial"/>
              <a:sym typeface="Arial"/>
            </a:endParaRPr>
          </a:p>
          <a:p>
            <a:pPr marL="457200" lvl="0" indent="-381000" algn="l"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Can help with finding a place to live and making sure that home care, furniture, and utilities are ready</a:t>
            </a:r>
            <a:endParaRPr sz="2400">
              <a:solidFill>
                <a:srgbClr val="000000"/>
              </a:solidFill>
              <a:latin typeface="Arial"/>
              <a:ea typeface="Arial"/>
              <a:cs typeface="Arial"/>
              <a:sym typeface="Arial"/>
            </a:endParaRPr>
          </a:p>
          <a:p>
            <a:pPr marL="457200" lvl="0" indent="-381000" algn="l"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Not available in all counties</a:t>
            </a:r>
            <a:endParaRPr sz="2400">
              <a:solidFill>
                <a:srgbClr val="000000"/>
              </a:solidFill>
              <a:latin typeface="Arial"/>
              <a:ea typeface="Arial"/>
              <a:cs typeface="Arial"/>
              <a:sym typeface="Arial"/>
            </a:endParaRPr>
          </a:p>
          <a:p>
            <a:pPr marL="0" lvl="0" indent="0" algn="l" rtl="0">
              <a:spcBef>
                <a:spcPts val="1200"/>
              </a:spcBef>
              <a:spcAft>
                <a:spcPts val="1200"/>
              </a:spcAft>
              <a:buNone/>
            </a:pPr>
            <a:endParaRPr sz="1000">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p:nvPr>
        </p:nvSpPr>
        <p:spPr>
          <a:xfrm>
            <a:off x="727650" y="1212375"/>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Important Agencies</a:t>
            </a:r>
            <a:endParaRPr>
              <a:latin typeface="Arial"/>
              <a:ea typeface="Arial"/>
              <a:cs typeface="Arial"/>
              <a:sym typeface="Arial"/>
            </a:endParaRPr>
          </a:p>
        </p:txBody>
      </p:sp>
      <p:sp>
        <p:nvSpPr>
          <p:cNvPr id="172" name="Google Shape;172;p27"/>
          <p:cNvSpPr txBox="1">
            <a:spLocks noGrp="1"/>
          </p:cNvSpPr>
          <p:nvPr>
            <p:ph type="body" idx="1"/>
          </p:nvPr>
        </p:nvSpPr>
        <p:spPr>
          <a:xfrm>
            <a:off x="727650" y="1853850"/>
            <a:ext cx="7688700" cy="22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0000"/>
                </a:solidFill>
                <a:latin typeface="Arial"/>
                <a:ea typeface="Arial"/>
                <a:cs typeface="Arial"/>
                <a:sym typeface="Arial"/>
              </a:rPr>
              <a:t>California Department of Health Care Services (DHCS)</a:t>
            </a:r>
            <a:endParaRPr sz="2000">
              <a:solidFill>
                <a:srgbClr val="000000"/>
              </a:solidFill>
              <a:latin typeface="Arial"/>
              <a:ea typeface="Arial"/>
              <a:cs typeface="Arial"/>
              <a:sym typeface="Arial"/>
            </a:endParaRPr>
          </a:p>
          <a:p>
            <a:pPr marL="0" lvl="0" indent="0" algn="l" rtl="0">
              <a:spcBef>
                <a:spcPts val="1600"/>
              </a:spcBef>
              <a:spcAft>
                <a:spcPts val="0"/>
              </a:spcAft>
              <a:buNone/>
            </a:pPr>
            <a:r>
              <a:rPr lang="en" sz="2000">
                <a:solidFill>
                  <a:srgbClr val="000000"/>
                </a:solidFill>
                <a:latin typeface="Arial"/>
                <a:ea typeface="Arial"/>
                <a:cs typeface="Arial"/>
                <a:sym typeface="Arial"/>
              </a:rPr>
              <a:t>California Department of Social Services (CDSS)</a:t>
            </a:r>
            <a:endParaRPr sz="2000">
              <a:solidFill>
                <a:srgbClr val="000000"/>
              </a:solidFill>
              <a:latin typeface="Arial"/>
              <a:ea typeface="Arial"/>
              <a:cs typeface="Arial"/>
              <a:sym typeface="Arial"/>
            </a:endParaRPr>
          </a:p>
          <a:p>
            <a:pPr marL="0" lvl="0" indent="0" algn="l" rtl="0">
              <a:spcBef>
                <a:spcPts val="1600"/>
              </a:spcBef>
              <a:spcAft>
                <a:spcPts val="0"/>
              </a:spcAft>
              <a:buNone/>
            </a:pPr>
            <a:r>
              <a:rPr lang="en" sz="2000">
                <a:solidFill>
                  <a:srgbClr val="000000"/>
                </a:solidFill>
                <a:latin typeface="Arial"/>
                <a:ea typeface="Arial"/>
                <a:cs typeface="Arial"/>
                <a:sym typeface="Arial"/>
              </a:rPr>
              <a:t>County Welfare Departments (CWDs)</a:t>
            </a:r>
            <a:endParaRPr sz="2000">
              <a:solidFill>
                <a:srgbClr val="000000"/>
              </a:solidFill>
              <a:latin typeface="Arial"/>
              <a:ea typeface="Arial"/>
              <a:cs typeface="Arial"/>
              <a:sym typeface="Arial"/>
            </a:endParaRPr>
          </a:p>
          <a:p>
            <a:pPr marL="0" lvl="0" indent="0" algn="l" rtl="0">
              <a:spcBef>
                <a:spcPts val="1600"/>
              </a:spcBef>
              <a:spcAft>
                <a:spcPts val="0"/>
              </a:spcAft>
              <a:buNone/>
            </a:pPr>
            <a:r>
              <a:rPr lang="en" sz="2000">
                <a:solidFill>
                  <a:srgbClr val="000000"/>
                </a:solidFill>
                <a:latin typeface="Arial"/>
                <a:ea typeface="Arial"/>
                <a:cs typeface="Arial"/>
                <a:sym typeface="Arial"/>
              </a:rPr>
              <a:t>Public Authority</a:t>
            </a:r>
            <a:endParaRPr sz="2000">
              <a:solidFill>
                <a:srgbClr val="000000"/>
              </a:solidFill>
              <a:latin typeface="Arial"/>
              <a:ea typeface="Arial"/>
              <a:cs typeface="Arial"/>
              <a:sym typeface="Arial"/>
            </a:endParaRPr>
          </a:p>
          <a:p>
            <a:pPr marL="0" lvl="0" indent="0" algn="l" rtl="0">
              <a:spcBef>
                <a:spcPts val="1600"/>
              </a:spcBef>
              <a:spcAft>
                <a:spcPts val="0"/>
              </a:spcAft>
              <a:buNone/>
            </a:pPr>
            <a:r>
              <a:rPr lang="en" sz="2000">
                <a:solidFill>
                  <a:srgbClr val="000000"/>
                </a:solidFill>
                <a:latin typeface="Arial"/>
                <a:ea typeface="Arial"/>
                <a:cs typeface="Arial"/>
                <a:sym typeface="Arial"/>
              </a:rPr>
              <a:t>The California Department of Developmental Services (CDDS)</a:t>
            </a:r>
            <a:endParaRPr sz="2000">
              <a:solidFill>
                <a:srgbClr val="000000"/>
              </a:solidFill>
              <a:latin typeface="Arial"/>
              <a:ea typeface="Arial"/>
              <a:cs typeface="Arial"/>
              <a:sym typeface="Arial"/>
            </a:endParaRPr>
          </a:p>
          <a:p>
            <a:pPr marL="0" lvl="0" indent="0" algn="l" rtl="0">
              <a:spcBef>
                <a:spcPts val="1600"/>
              </a:spcBef>
              <a:spcAft>
                <a:spcPts val="0"/>
              </a:spcAft>
              <a:buNone/>
            </a:pPr>
            <a:r>
              <a:rPr lang="en" sz="2000">
                <a:solidFill>
                  <a:srgbClr val="000000"/>
                </a:solidFill>
                <a:latin typeface="Arial"/>
                <a:ea typeface="Arial"/>
                <a:cs typeface="Arial"/>
                <a:sym typeface="Arial"/>
              </a:rPr>
              <a:t>The California Department of Aging (CDA)</a:t>
            </a:r>
            <a:endParaRPr sz="2000">
              <a:solidFill>
                <a:srgbClr val="000000"/>
              </a:solidFill>
              <a:latin typeface="Arial"/>
              <a:ea typeface="Arial"/>
              <a:cs typeface="Arial"/>
              <a:sym typeface="Arial"/>
            </a:endParaRPr>
          </a:p>
          <a:p>
            <a:pPr marL="0" lvl="0" indent="0" algn="l" rtl="0">
              <a:spcBef>
                <a:spcPts val="1600"/>
              </a:spcBef>
              <a:spcAft>
                <a:spcPts val="0"/>
              </a:spcAft>
              <a:buNone/>
            </a:pPr>
            <a:endParaRPr sz="20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sz="20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sz="2000">
              <a:solidFill>
                <a:srgbClr val="000000"/>
              </a:solidFill>
              <a:latin typeface="Times New Roman"/>
              <a:ea typeface="Times New Roman"/>
              <a:cs typeface="Times New Roman"/>
              <a:sym typeface="Times New Roman"/>
            </a:endParaRPr>
          </a:p>
          <a:p>
            <a:pPr marL="0" lvl="0" indent="0" algn="l" rtl="0">
              <a:spcBef>
                <a:spcPts val="1600"/>
              </a:spcBef>
              <a:spcAft>
                <a:spcPts val="1600"/>
              </a:spcAft>
              <a:buNone/>
            </a:pPr>
            <a:endParaRPr sz="2000">
              <a:solidFill>
                <a:srgbClr val="000000"/>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Arial"/>
                <a:ea typeface="Arial"/>
                <a:cs typeface="Arial"/>
                <a:sym typeface="Arial"/>
              </a:rPr>
              <a:t>Resources</a:t>
            </a:r>
            <a:endParaRPr sz="2400">
              <a:latin typeface="Arial"/>
              <a:ea typeface="Arial"/>
              <a:cs typeface="Arial"/>
              <a:sym typeface="Arial"/>
            </a:endParaRPr>
          </a:p>
        </p:txBody>
      </p:sp>
      <p:sp>
        <p:nvSpPr>
          <p:cNvPr id="178" name="Google Shape;178;p28"/>
          <p:cNvSpPr txBox="1">
            <a:spLocks noGrp="1"/>
          </p:cNvSpPr>
          <p:nvPr>
            <p:ph type="body" idx="1"/>
          </p:nvPr>
        </p:nvSpPr>
        <p:spPr>
          <a:xfrm>
            <a:off x="367200" y="1853850"/>
            <a:ext cx="8478600" cy="2261100"/>
          </a:xfrm>
          <a:prstGeom prst="rect">
            <a:avLst/>
          </a:prstGeom>
        </p:spPr>
        <p:txBody>
          <a:bodyPr spcFirstLastPara="1" wrap="square" lIns="91425" tIns="91425" rIns="91425" bIns="91425" anchor="t" anchorCtr="0">
            <a:noAutofit/>
          </a:bodyPr>
          <a:lstStyle/>
          <a:p>
            <a:pPr marL="0" lvl="0" indent="0" algn="l" rtl="0">
              <a:spcBef>
                <a:spcPts val="800"/>
              </a:spcBef>
              <a:spcAft>
                <a:spcPts val="0"/>
              </a:spcAft>
              <a:buNone/>
            </a:pPr>
            <a:r>
              <a:rPr lang="en" sz="1800">
                <a:solidFill>
                  <a:srgbClr val="000000"/>
                </a:solidFill>
                <a:latin typeface="Arial"/>
                <a:ea typeface="Arial"/>
                <a:cs typeface="Arial"/>
                <a:sym typeface="Arial"/>
              </a:rPr>
              <a:t>Financial Assistance, Costs and Payment Options for Eldercare in California </a:t>
            </a:r>
            <a:r>
              <a:rPr lang="en" sz="1800" u="sng">
                <a:solidFill>
                  <a:schemeClr val="hlink"/>
                </a:solidFill>
                <a:latin typeface="Arial"/>
                <a:ea typeface="Arial"/>
                <a:cs typeface="Arial"/>
                <a:sym typeface="Arial"/>
                <a:hlinkClick r:id="rId3"/>
              </a:rPr>
              <a:t>https://www.payingforseniorcare.com/california</a:t>
            </a:r>
            <a:endParaRPr sz="1800">
              <a:solidFill>
                <a:srgbClr val="000000"/>
              </a:solidFill>
              <a:latin typeface="Arial"/>
              <a:ea typeface="Arial"/>
              <a:cs typeface="Arial"/>
              <a:sym typeface="Arial"/>
            </a:endParaRPr>
          </a:p>
          <a:p>
            <a:pPr marL="0" lvl="0" indent="0" algn="l" rtl="0">
              <a:spcBef>
                <a:spcPts val="1200"/>
              </a:spcBef>
              <a:spcAft>
                <a:spcPts val="0"/>
              </a:spcAft>
              <a:buNone/>
            </a:pPr>
            <a:r>
              <a:rPr lang="en" sz="1800">
                <a:solidFill>
                  <a:srgbClr val="000000"/>
                </a:solidFill>
                <a:latin typeface="Arial"/>
                <a:ea typeface="Arial"/>
                <a:cs typeface="Arial"/>
                <a:sym typeface="Arial"/>
              </a:rPr>
              <a:t>Justice in Aging’s Advocates Guide: In-Home Supportive Services (IHSS)</a:t>
            </a:r>
            <a:r>
              <a:rPr lang="en" sz="1800" b="1">
                <a:solidFill>
                  <a:srgbClr val="444444"/>
                </a:solidFill>
                <a:latin typeface="Arial"/>
                <a:ea typeface="Arial"/>
                <a:cs typeface="Arial"/>
                <a:sym typeface="Arial"/>
              </a:rPr>
              <a:t> </a:t>
            </a:r>
            <a:r>
              <a:rPr lang="en" sz="1800" u="sng">
                <a:solidFill>
                  <a:schemeClr val="accent5"/>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https://www.justiceinaging.org/advocates-guide-in-home-supportive-services-ihss/</a:t>
            </a:r>
            <a:endParaRPr sz="2600">
              <a:solidFill>
                <a:srgbClr val="000000"/>
              </a:solidFill>
              <a:latin typeface="Arial"/>
              <a:ea typeface="Arial"/>
              <a:cs typeface="Arial"/>
              <a:sym typeface="Arial"/>
            </a:endParaRPr>
          </a:p>
          <a:p>
            <a:pPr marL="0" lvl="0" indent="0" algn="l" rtl="0">
              <a:spcBef>
                <a:spcPts val="1200"/>
              </a:spcBef>
              <a:spcAft>
                <a:spcPts val="0"/>
              </a:spcAft>
              <a:buNone/>
            </a:pPr>
            <a:r>
              <a:rPr lang="en" sz="1800">
                <a:solidFill>
                  <a:srgbClr val="000000"/>
                </a:solidFill>
                <a:latin typeface="Arial"/>
                <a:ea typeface="Arial"/>
                <a:cs typeface="Arial"/>
                <a:sym typeface="Arial"/>
              </a:rPr>
              <a:t>CDSS Contact Your County </a:t>
            </a:r>
            <a:r>
              <a:rPr lang="en" sz="1800" u="sng">
                <a:solidFill>
                  <a:schemeClr val="hlink"/>
                </a:solidFill>
                <a:latin typeface="Arial"/>
                <a:ea typeface="Arial"/>
                <a:cs typeface="Arial"/>
                <a:sym typeface="Arial"/>
                <a:hlinkClick r:id="rId5"/>
              </a:rPr>
              <a:t>https://www.cdss.ca.gov/county-offices</a:t>
            </a:r>
            <a:endParaRPr sz="1800">
              <a:solidFill>
                <a:srgbClr val="000000"/>
              </a:solidFill>
              <a:latin typeface="Arial"/>
              <a:ea typeface="Arial"/>
              <a:cs typeface="Arial"/>
              <a:sym typeface="Arial"/>
            </a:endParaRPr>
          </a:p>
          <a:p>
            <a:pPr marL="0" lvl="0" indent="0" algn="l" rtl="0">
              <a:spcBef>
                <a:spcPts val="800"/>
              </a:spcBef>
              <a:spcAft>
                <a:spcPts val="0"/>
              </a:spcAft>
              <a:buNone/>
            </a:pPr>
            <a:r>
              <a:rPr lang="en" sz="1800">
                <a:solidFill>
                  <a:srgbClr val="000000"/>
                </a:solidFill>
                <a:latin typeface="Arial"/>
                <a:ea typeface="Arial"/>
                <a:cs typeface="Arial"/>
                <a:sym typeface="Arial"/>
              </a:rPr>
              <a:t>Program of All-Inclusive Care for the Elderly (PACE) </a:t>
            </a:r>
            <a:r>
              <a:rPr lang="en" sz="1800" u="sng">
                <a:solidFill>
                  <a:schemeClr val="hlink"/>
                </a:solidFill>
                <a:highlight>
                  <a:schemeClr val="lt1"/>
                </a:highlight>
                <a:latin typeface="Arial"/>
                <a:ea typeface="Arial"/>
                <a:cs typeface="Arial"/>
                <a:sym typeface="Arial"/>
                <a:hlinkClick r:id="rId6"/>
              </a:rPr>
              <a:t>https://www.dhcs.ca.gov/services/ltc/Pages/programofall-inclusivecarefortheelderly.aspx</a:t>
            </a:r>
            <a:endParaRPr sz="1800">
              <a:solidFill>
                <a:srgbClr val="000000"/>
              </a:solidFill>
              <a:highlight>
                <a:schemeClr val="lt1"/>
              </a:highlight>
              <a:latin typeface="Arial"/>
              <a:ea typeface="Arial"/>
              <a:cs typeface="Arial"/>
              <a:sym typeface="Arial"/>
            </a:endParaRPr>
          </a:p>
          <a:p>
            <a:pPr marL="0" lvl="0" indent="0" algn="l" rtl="0">
              <a:spcBef>
                <a:spcPts val="800"/>
              </a:spcBef>
              <a:spcAft>
                <a:spcPts val="0"/>
              </a:spcAft>
              <a:buNone/>
            </a:pPr>
            <a:endParaRPr sz="1800">
              <a:solidFill>
                <a:srgbClr val="000000"/>
              </a:solidFill>
              <a:highlight>
                <a:schemeClr val="lt1"/>
              </a:highlight>
              <a:latin typeface="Arial"/>
              <a:ea typeface="Arial"/>
              <a:cs typeface="Arial"/>
              <a:sym typeface="Arial"/>
            </a:endParaRPr>
          </a:p>
          <a:p>
            <a:pPr marL="0" lvl="0" indent="0" algn="l" rtl="0">
              <a:spcBef>
                <a:spcPts val="1200"/>
              </a:spcBef>
              <a:spcAft>
                <a:spcPts val="1200"/>
              </a:spcAft>
              <a:buNone/>
            </a:pPr>
            <a:endParaRPr sz="1800">
              <a:solidFill>
                <a:srgbClr val="000000"/>
              </a:solidFill>
              <a:highlight>
                <a:schemeClr val="lt1"/>
              </a:highlight>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Arial"/>
                <a:ea typeface="Arial"/>
                <a:cs typeface="Arial"/>
                <a:sym typeface="Arial"/>
              </a:rPr>
              <a:t>Thank you and Questions!!!!!!!!!!</a:t>
            </a:r>
            <a:endParaRPr>
              <a:latin typeface="Arial"/>
              <a:ea typeface="Arial"/>
              <a:cs typeface="Arial"/>
              <a:sym typeface="Arial"/>
            </a:endParaRPr>
          </a:p>
        </p:txBody>
      </p:sp>
      <p:sp>
        <p:nvSpPr>
          <p:cNvPr id="184" name="Google Shape;184;p29"/>
          <p:cNvSpPr txBox="1">
            <a:spLocks noGrp="1"/>
          </p:cNvSpPr>
          <p:nvPr>
            <p:ph type="body" idx="1"/>
          </p:nvPr>
        </p:nvSpPr>
        <p:spPr>
          <a:xfrm>
            <a:off x="727650" y="1853850"/>
            <a:ext cx="7688700" cy="2261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100">
                <a:solidFill>
                  <a:srgbClr val="000000"/>
                </a:solidFill>
                <a:latin typeface="Arial"/>
                <a:ea typeface="Arial"/>
                <a:cs typeface="Arial"/>
                <a:sym typeface="Arial"/>
              </a:rPr>
              <a:t>Sydney Pickern</a:t>
            </a:r>
            <a:endParaRPr sz="2100">
              <a:solidFill>
                <a:srgbClr val="000000"/>
              </a:solidFill>
              <a:latin typeface="Arial"/>
              <a:ea typeface="Arial"/>
              <a:cs typeface="Arial"/>
              <a:sym typeface="Arial"/>
            </a:endParaRPr>
          </a:p>
          <a:p>
            <a:pPr marL="0" lvl="0" indent="0" algn="ctr" rtl="0">
              <a:spcBef>
                <a:spcPts val="1600"/>
              </a:spcBef>
              <a:spcAft>
                <a:spcPts val="0"/>
              </a:spcAft>
              <a:buNone/>
            </a:pPr>
            <a:r>
              <a:rPr lang="en" sz="2100" u="sng">
                <a:solidFill>
                  <a:schemeClr val="hlink"/>
                </a:solidFill>
                <a:latin typeface="Arial"/>
                <a:ea typeface="Arial"/>
                <a:cs typeface="Arial"/>
                <a:sym typeface="Arial"/>
                <a:hlinkClick r:id="rId3"/>
              </a:rPr>
              <a:t>spickern@dredf.org</a:t>
            </a:r>
            <a:endParaRPr sz="2100">
              <a:latin typeface="Arial"/>
              <a:ea typeface="Arial"/>
              <a:cs typeface="Arial"/>
              <a:sym typeface="Arial"/>
            </a:endParaRPr>
          </a:p>
          <a:p>
            <a:pPr marL="0" lvl="0" indent="0" algn="ctr" rtl="0">
              <a:spcBef>
                <a:spcPts val="1600"/>
              </a:spcBef>
              <a:spcAft>
                <a:spcPts val="0"/>
              </a:spcAft>
              <a:buNone/>
            </a:pPr>
            <a:r>
              <a:rPr lang="en" sz="2100">
                <a:solidFill>
                  <a:srgbClr val="000000"/>
                </a:solidFill>
                <a:latin typeface="Arial"/>
                <a:ea typeface="Arial"/>
                <a:cs typeface="Arial"/>
                <a:sym typeface="Arial"/>
              </a:rPr>
              <a:t>510-644-2555 ext 5253</a:t>
            </a:r>
            <a:endParaRPr sz="2100">
              <a:solidFill>
                <a:srgbClr val="000000"/>
              </a:solidFill>
              <a:latin typeface="Arial"/>
              <a:ea typeface="Arial"/>
              <a:cs typeface="Arial"/>
              <a:sym typeface="Arial"/>
            </a:endParaRPr>
          </a:p>
          <a:p>
            <a:pPr marL="0" lvl="0" indent="0" algn="ctr" rtl="0">
              <a:spcBef>
                <a:spcPts val="1600"/>
              </a:spcBef>
              <a:spcAft>
                <a:spcPts val="0"/>
              </a:spcAft>
              <a:buNone/>
            </a:pPr>
            <a:r>
              <a:rPr lang="en" sz="2100">
                <a:solidFill>
                  <a:srgbClr val="000000"/>
                </a:solidFill>
                <a:latin typeface="Arial"/>
                <a:ea typeface="Arial"/>
                <a:cs typeface="Arial"/>
                <a:sym typeface="Arial"/>
              </a:rPr>
              <a:t>Silvia Yee</a:t>
            </a:r>
            <a:endParaRPr sz="2100">
              <a:solidFill>
                <a:srgbClr val="000000"/>
              </a:solidFill>
              <a:latin typeface="Arial"/>
              <a:ea typeface="Arial"/>
              <a:cs typeface="Arial"/>
              <a:sym typeface="Arial"/>
            </a:endParaRPr>
          </a:p>
          <a:p>
            <a:pPr marL="0" lvl="0" indent="0" algn="ctr" rtl="0">
              <a:spcBef>
                <a:spcPts val="1600"/>
              </a:spcBef>
              <a:spcAft>
                <a:spcPts val="0"/>
              </a:spcAft>
              <a:buNone/>
            </a:pPr>
            <a:r>
              <a:rPr lang="en" sz="2100" u="sng">
                <a:solidFill>
                  <a:schemeClr val="hlink"/>
                </a:solidFill>
                <a:latin typeface="Arial"/>
                <a:ea typeface="Arial"/>
                <a:cs typeface="Arial"/>
                <a:sym typeface="Arial"/>
                <a:hlinkClick r:id="rId4"/>
              </a:rPr>
              <a:t>syee@dredf.org</a:t>
            </a:r>
            <a:endParaRPr sz="2100">
              <a:latin typeface="Arial"/>
              <a:ea typeface="Arial"/>
              <a:cs typeface="Arial"/>
              <a:sym typeface="Arial"/>
            </a:endParaRPr>
          </a:p>
          <a:p>
            <a:pPr marL="0" lvl="0" indent="0" algn="ctr" rtl="0">
              <a:spcBef>
                <a:spcPts val="1600"/>
              </a:spcBef>
              <a:spcAft>
                <a:spcPts val="1600"/>
              </a:spcAft>
              <a:buNone/>
            </a:pPr>
            <a:r>
              <a:rPr lang="en" sz="2100">
                <a:solidFill>
                  <a:srgbClr val="000000"/>
                </a:solidFill>
                <a:latin typeface="Arial"/>
                <a:ea typeface="Arial"/>
                <a:cs typeface="Arial"/>
                <a:sym typeface="Arial"/>
              </a:rPr>
              <a:t>510-644-2555 ext</a:t>
            </a:r>
            <a:endParaRPr sz="210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727650" y="108700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Why Does this Presentation Matter?</a:t>
            </a:r>
            <a:endParaRPr>
              <a:latin typeface="Arial"/>
              <a:ea typeface="Arial"/>
              <a:cs typeface="Arial"/>
              <a:sym typeface="Arial"/>
            </a:endParaRPr>
          </a:p>
        </p:txBody>
      </p:sp>
      <p:sp>
        <p:nvSpPr>
          <p:cNvPr id="94" name="Google Shape;94;p14"/>
          <p:cNvSpPr txBox="1">
            <a:spLocks noGrp="1"/>
          </p:cNvSpPr>
          <p:nvPr>
            <p:ph type="body" idx="1"/>
          </p:nvPr>
        </p:nvSpPr>
        <p:spPr>
          <a:xfrm>
            <a:off x="622025" y="1441200"/>
            <a:ext cx="7688700" cy="2261100"/>
          </a:xfrm>
          <a:prstGeom prst="rect">
            <a:avLst/>
          </a:prstGeom>
        </p:spPr>
        <p:txBody>
          <a:bodyPr spcFirstLastPara="1" wrap="square" lIns="91425" tIns="91425" rIns="91425" bIns="91425" anchor="t" anchorCtr="0">
            <a:noAutofit/>
          </a:bodyPr>
          <a:lstStyle/>
          <a:p>
            <a:pPr marL="457200" lvl="0" indent="-355600" algn="l" rtl="0">
              <a:spcBef>
                <a:spcPts val="1200"/>
              </a:spcBef>
              <a:spcAft>
                <a:spcPts val="0"/>
              </a:spcAft>
              <a:buClr>
                <a:srgbClr val="000000"/>
              </a:buClr>
              <a:buSzPts val="2000"/>
              <a:buFont typeface="Arial"/>
              <a:buChar char="●"/>
            </a:pPr>
            <a:r>
              <a:rPr lang="en" sz="2000">
                <a:solidFill>
                  <a:srgbClr val="000000"/>
                </a:solidFill>
                <a:latin typeface="Arial"/>
                <a:ea typeface="Arial"/>
                <a:cs typeface="Arial"/>
                <a:sym typeface="Arial"/>
              </a:rPr>
              <a:t>People facing housing insecurity include people with disabilities with multiple marginalized identities and people who need or rely on </a:t>
            </a:r>
            <a:r>
              <a:rPr lang="en" sz="2000" i="1">
                <a:solidFill>
                  <a:srgbClr val="000000"/>
                </a:solidFill>
                <a:latin typeface="Arial"/>
                <a:ea typeface="Arial"/>
                <a:cs typeface="Arial"/>
                <a:sym typeface="Arial"/>
              </a:rPr>
              <a:t>Long-Term Services and Supports </a:t>
            </a:r>
            <a:r>
              <a:rPr lang="en" sz="2000">
                <a:solidFill>
                  <a:srgbClr val="000000"/>
                </a:solidFill>
                <a:latin typeface="Arial"/>
                <a:ea typeface="Arial"/>
                <a:cs typeface="Arial"/>
                <a:sym typeface="Arial"/>
              </a:rPr>
              <a:t>(LTSS)</a:t>
            </a:r>
            <a:endParaRPr sz="2000">
              <a:solidFill>
                <a:srgbClr val="000000"/>
              </a:solidFill>
              <a:latin typeface="Arial"/>
              <a:ea typeface="Arial"/>
              <a:cs typeface="Arial"/>
              <a:sym typeface="Arial"/>
            </a:endParaRPr>
          </a:p>
          <a:p>
            <a:pPr marL="457200" lvl="0" indent="-355600" algn="l" rtl="0">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Housing Insecurity</a:t>
            </a:r>
            <a:endParaRPr sz="2000">
              <a:solidFill>
                <a:srgbClr val="000000"/>
              </a:solidFill>
              <a:latin typeface="Arial"/>
              <a:ea typeface="Arial"/>
              <a:cs typeface="Arial"/>
              <a:sym typeface="Arial"/>
            </a:endParaRPr>
          </a:p>
          <a:p>
            <a:pPr marL="914400" lvl="1" indent="-355600" algn="l" rtl="0">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Majority of income goes towards rent</a:t>
            </a:r>
            <a:endParaRPr sz="2000">
              <a:solidFill>
                <a:srgbClr val="000000"/>
              </a:solidFill>
              <a:latin typeface="Arial"/>
              <a:ea typeface="Arial"/>
              <a:cs typeface="Arial"/>
              <a:sym typeface="Arial"/>
            </a:endParaRPr>
          </a:p>
          <a:p>
            <a:pPr marL="914400" lvl="1" indent="-355600" algn="l" rtl="0">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Inadequate Housing conditions</a:t>
            </a:r>
            <a:endParaRPr sz="2000">
              <a:solidFill>
                <a:srgbClr val="000000"/>
              </a:solidFill>
              <a:latin typeface="Arial"/>
              <a:ea typeface="Arial"/>
              <a:cs typeface="Arial"/>
              <a:sym typeface="Arial"/>
            </a:endParaRPr>
          </a:p>
          <a:p>
            <a:pPr marL="914400" lvl="1" indent="-355600" algn="l" rtl="0">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Living in Neighborhoods susceptible to Natural Disasters</a:t>
            </a:r>
            <a:endParaRPr sz="2000">
              <a:solidFill>
                <a:srgbClr val="000000"/>
              </a:solidFill>
              <a:latin typeface="Arial"/>
              <a:ea typeface="Arial"/>
              <a:cs typeface="Arial"/>
              <a:sym typeface="Arial"/>
            </a:endParaRPr>
          </a:p>
          <a:p>
            <a:pPr marL="457200" lvl="0" indent="-355600" algn="l" rtl="0">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This puts the LTSS household at greater risk of losing their home altogether</a:t>
            </a:r>
            <a:endParaRPr sz="200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727650" y="118290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LTSS - What is it??????</a:t>
            </a:r>
            <a:endParaRPr>
              <a:latin typeface="Arial"/>
              <a:ea typeface="Arial"/>
              <a:cs typeface="Arial"/>
              <a:sym typeface="Arial"/>
            </a:endParaRPr>
          </a:p>
        </p:txBody>
      </p:sp>
      <p:sp>
        <p:nvSpPr>
          <p:cNvPr id="100" name="Google Shape;100;p15"/>
          <p:cNvSpPr txBox="1">
            <a:spLocks noGrp="1"/>
          </p:cNvSpPr>
          <p:nvPr>
            <p:ph type="body" idx="1"/>
          </p:nvPr>
        </p:nvSpPr>
        <p:spPr>
          <a:xfrm>
            <a:off x="385650" y="1789044"/>
            <a:ext cx="8030700" cy="2261100"/>
          </a:xfrm>
          <a:prstGeom prst="rect">
            <a:avLst/>
          </a:prstGeom>
        </p:spPr>
        <p:txBody>
          <a:bodyPr spcFirstLastPara="1" wrap="square" lIns="91425" tIns="91425" rIns="91425" bIns="91425" anchor="t" anchorCtr="0">
            <a:noAutofit/>
          </a:bodyPr>
          <a:lstStyle/>
          <a:p>
            <a:pPr marL="457200" lvl="0" indent="-361950" algn="l" rtl="0">
              <a:lnSpc>
                <a:spcPct val="150000"/>
              </a:lnSpc>
              <a:spcBef>
                <a:spcPts val="400"/>
              </a:spcBef>
              <a:spcAft>
                <a:spcPts val="0"/>
              </a:spcAft>
              <a:buClr>
                <a:srgbClr val="000000"/>
              </a:buClr>
              <a:buSzPts val="2100"/>
              <a:buFont typeface="Arial"/>
              <a:buChar char="●"/>
            </a:pPr>
            <a:r>
              <a:rPr lang="en" sz="2400" dirty="0">
                <a:solidFill>
                  <a:srgbClr val="000000"/>
                </a:solidFill>
                <a:latin typeface="Arial"/>
                <a:ea typeface="Arial"/>
                <a:cs typeface="Arial"/>
                <a:sym typeface="Arial"/>
              </a:rPr>
              <a:t>Broad range of Health and Social services</a:t>
            </a:r>
            <a:endParaRPr sz="2400" dirty="0">
              <a:solidFill>
                <a:srgbClr val="000000"/>
              </a:solidFill>
              <a:latin typeface="Arial"/>
              <a:ea typeface="Arial"/>
              <a:cs typeface="Arial"/>
              <a:sym typeface="Arial"/>
            </a:endParaRPr>
          </a:p>
          <a:p>
            <a:pPr marL="457200" lvl="0" indent="-361950" algn="l" rtl="0">
              <a:lnSpc>
                <a:spcPct val="150000"/>
              </a:lnSpc>
              <a:spcBef>
                <a:spcPts val="0"/>
              </a:spcBef>
              <a:spcAft>
                <a:spcPts val="0"/>
              </a:spcAft>
              <a:buClr>
                <a:srgbClr val="000000"/>
              </a:buClr>
              <a:buSzPts val="2100"/>
              <a:buFont typeface="Arial"/>
              <a:buChar char="●"/>
            </a:pPr>
            <a:r>
              <a:rPr lang="en" sz="2400" dirty="0">
                <a:solidFill>
                  <a:srgbClr val="000000"/>
                </a:solidFill>
                <a:latin typeface="Arial"/>
                <a:ea typeface="Arial"/>
                <a:cs typeface="Arial"/>
                <a:sym typeface="Arial"/>
              </a:rPr>
              <a:t>Diverse group of users – people with disabilities of all kinds, including children and older adults</a:t>
            </a:r>
            <a:endParaRPr sz="2400" dirty="0">
              <a:solidFill>
                <a:srgbClr val="000000"/>
              </a:solidFill>
              <a:latin typeface="Arial"/>
              <a:ea typeface="Arial"/>
              <a:cs typeface="Arial"/>
              <a:sym typeface="Arial"/>
            </a:endParaRPr>
          </a:p>
          <a:p>
            <a:pPr marL="457200" lvl="0" indent="-361950" algn="l" rtl="0">
              <a:lnSpc>
                <a:spcPct val="150000"/>
              </a:lnSpc>
              <a:spcBef>
                <a:spcPts val="0"/>
              </a:spcBef>
              <a:spcAft>
                <a:spcPts val="0"/>
              </a:spcAft>
              <a:buClr>
                <a:srgbClr val="000000"/>
              </a:buClr>
              <a:buSzPts val="2100"/>
              <a:buFont typeface="Arial"/>
              <a:buChar char="●"/>
            </a:pPr>
            <a:r>
              <a:rPr lang="en" sz="2400" dirty="0">
                <a:solidFill>
                  <a:srgbClr val="000000"/>
                </a:solidFill>
                <a:latin typeface="Arial"/>
                <a:ea typeface="Arial"/>
                <a:cs typeface="Arial"/>
                <a:sym typeface="Arial"/>
              </a:rPr>
              <a:t>Institutional vs. Home and Community Based Services (HCBS)</a:t>
            </a:r>
            <a:endParaRPr sz="2400" dirty="0">
              <a:solidFill>
                <a:srgbClr val="000000"/>
              </a:solidFill>
              <a:latin typeface="Arial"/>
              <a:ea typeface="Arial"/>
              <a:cs typeface="Arial"/>
              <a:sym typeface="Arial"/>
            </a:endParaRPr>
          </a:p>
          <a:p>
            <a:pPr marL="0" lvl="0" indent="0" algn="l" rtl="0">
              <a:spcBef>
                <a:spcPts val="400"/>
              </a:spcBef>
              <a:spcAft>
                <a:spcPts val="0"/>
              </a:spcAft>
              <a:buNone/>
            </a:pPr>
            <a:r>
              <a:rPr lang="en" sz="2400" dirty="0">
                <a:solidFill>
                  <a:srgbClr val="000000"/>
                </a:solidFill>
                <a:latin typeface="Arial"/>
                <a:ea typeface="Arial"/>
                <a:cs typeface="Arial"/>
                <a:sym typeface="Arial"/>
              </a:rPr>
              <a:t>          *</a:t>
            </a:r>
            <a:r>
              <a:rPr lang="en" sz="2000" dirty="0">
                <a:solidFill>
                  <a:srgbClr val="000000"/>
                </a:solidFill>
                <a:latin typeface="Arial"/>
                <a:ea typeface="Arial"/>
                <a:cs typeface="Arial"/>
                <a:sym typeface="Arial"/>
              </a:rPr>
              <a:t> Home care provider inequities</a:t>
            </a:r>
            <a:endParaRPr sz="2000" b="1" dirty="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California’s Major HCBS Programs</a:t>
            </a:r>
            <a:endParaRPr>
              <a:latin typeface="Arial"/>
              <a:ea typeface="Arial"/>
              <a:cs typeface="Arial"/>
              <a:sym typeface="Arial"/>
            </a:endParaRPr>
          </a:p>
        </p:txBody>
      </p:sp>
      <p:sp>
        <p:nvSpPr>
          <p:cNvPr id="106" name="Google Shape;106;p16"/>
          <p:cNvSpPr txBox="1">
            <a:spLocks noGrp="1"/>
          </p:cNvSpPr>
          <p:nvPr>
            <p:ph type="body" idx="1"/>
          </p:nvPr>
        </p:nvSpPr>
        <p:spPr>
          <a:xfrm>
            <a:off x="729450" y="1781422"/>
            <a:ext cx="7688700" cy="2261100"/>
          </a:xfrm>
          <a:prstGeom prst="rect">
            <a:avLst/>
          </a:prstGeom>
        </p:spPr>
        <p:txBody>
          <a:bodyPr spcFirstLastPara="1" wrap="square" lIns="91425" tIns="91425" rIns="91425" bIns="91425" anchor="t" anchorCtr="0">
            <a:noAutofit/>
          </a:bodyPr>
          <a:lstStyle/>
          <a:p>
            <a:pPr marL="457200" lvl="0" indent="-368300" algn="l" rtl="0">
              <a:spcBef>
                <a:spcPts val="1200"/>
              </a:spcBef>
              <a:spcAft>
                <a:spcPts val="0"/>
              </a:spcAft>
              <a:buClr>
                <a:srgbClr val="000000"/>
              </a:buClr>
              <a:buSzPts val="2200"/>
              <a:buFont typeface="Arial"/>
              <a:buChar char="●"/>
            </a:pPr>
            <a:r>
              <a:rPr lang="en" sz="2200" dirty="0">
                <a:solidFill>
                  <a:srgbClr val="000000"/>
                </a:solidFill>
                <a:latin typeface="Arial"/>
                <a:ea typeface="Arial"/>
                <a:cs typeface="Arial"/>
                <a:sym typeface="Arial"/>
              </a:rPr>
              <a:t>Medicaid/</a:t>
            </a:r>
            <a:r>
              <a:rPr lang="en" sz="2200" dirty="0" err="1">
                <a:solidFill>
                  <a:srgbClr val="000000"/>
                </a:solidFill>
                <a:latin typeface="Arial"/>
                <a:ea typeface="Arial"/>
                <a:cs typeface="Arial"/>
                <a:sym typeface="Arial"/>
              </a:rPr>
              <a:t>Medi</a:t>
            </a:r>
            <a:r>
              <a:rPr lang="en" sz="2200" dirty="0">
                <a:solidFill>
                  <a:srgbClr val="000000"/>
                </a:solidFill>
                <a:latin typeface="Arial"/>
                <a:ea typeface="Arial"/>
                <a:cs typeface="Arial"/>
                <a:sym typeface="Arial"/>
              </a:rPr>
              <a:t>-Cal is largest public payer</a:t>
            </a:r>
            <a:endParaRPr sz="2200" dirty="0">
              <a:solidFill>
                <a:srgbClr val="000000"/>
              </a:solidFill>
              <a:latin typeface="Arial"/>
              <a:ea typeface="Arial"/>
              <a:cs typeface="Arial"/>
              <a:sym typeface="Arial"/>
            </a:endParaRPr>
          </a:p>
          <a:p>
            <a:pPr marL="457200" lvl="0" indent="-368300" algn="l" rtl="0">
              <a:spcBef>
                <a:spcPts val="0"/>
              </a:spcBef>
              <a:spcAft>
                <a:spcPts val="0"/>
              </a:spcAft>
              <a:buClr>
                <a:srgbClr val="000000"/>
              </a:buClr>
              <a:buSzPts val="2200"/>
              <a:buFont typeface="Arial"/>
              <a:buChar char="●"/>
            </a:pPr>
            <a:r>
              <a:rPr lang="en" sz="2200" dirty="0">
                <a:solidFill>
                  <a:srgbClr val="000000"/>
                </a:solidFill>
                <a:latin typeface="Arial"/>
                <a:ea typeface="Arial"/>
                <a:cs typeface="Arial"/>
                <a:sym typeface="Arial"/>
              </a:rPr>
              <a:t>State Plan Benefits</a:t>
            </a:r>
            <a:endParaRPr sz="2200" dirty="0">
              <a:solidFill>
                <a:srgbClr val="000000"/>
              </a:solidFill>
              <a:latin typeface="Arial"/>
              <a:ea typeface="Arial"/>
              <a:cs typeface="Arial"/>
              <a:sym typeface="Arial"/>
            </a:endParaRPr>
          </a:p>
          <a:p>
            <a:pPr marL="914400" lvl="1" indent="-368300" algn="l" rtl="0">
              <a:spcBef>
                <a:spcPts val="0"/>
              </a:spcBef>
              <a:spcAft>
                <a:spcPts val="0"/>
              </a:spcAft>
              <a:buClr>
                <a:srgbClr val="000000"/>
              </a:buClr>
              <a:buSzPts val="2200"/>
              <a:buFont typeface="Arial"/>
              <a:buChar char="○"/>
            </a:pPr>
            <a:r>
              <a:rPr lang="en" sz="2200" dirty="0">
                <a:solidFill>
                  <a:srgbClr val="000000"/>
                </a:solidFill>
                <a:latin typeface="Arial"/>
                <a:ea typeface="Arial"/>
                <a:cs typeface="Arial"/>
                <a:sym typeface="Arial"/>
              </a:rPr>
              <a:t>Home Health</a:t>
            </a:r>
            <a:endParaRPr sz="2200" dirty="0">
              <a:solidFill>
                <a:srgbClr val="000000"/>
              </a:solidFill>
              <a:latin typeface="Arial"/>
              <a:ea typeface="Arial"/>
              <a:cs typeface="Arial"/>
              <a:sym typeface="Arial"/>
            </a:endParaRPr>
          </a:p>
          <a:p>
            <a:pPr marL="914400" lvl="1" indent="-368300" algn="l" rtl="0">
              <a:spcBef>
                <a:spcPts val="0"/>
              </a:spcBef>
              <a:spcAft>
                <a:spcPts val="0"/>
              </a:spcAft>
              <a:buClr>
                <a:srgbClr val="000000"/>
              </a:buClr>
              <a:buSzPts val="2200"/>
              <a:buFont typeface="Arial"/>
              <a:buChar char="○"/>
            </a:pPr>
            <a:r>
              <a:rPr lang="en" sz="2200" dirty="0">
                <a:solidFill>
                  <a:srgbClr val="000000"/>
                </a:solidFill>
                <a:latin typeface="Arial"/>
                <a:ea typeface="Arial"/>
                <a:cs typeface="Arial"/>
                <a:sym typeface="Arial"/>
              </a:rPr>
              <a:t>In-Home Supportive Services </a:t>
            </a:r>
            <a:endParaRPr sz="2200" dirty="0">
              <a:solidFill>
                <a:srgbClr val="000000"/>
              </a:solidFill>
              <a:latin typeface="Arial"/>
              <a:ea typeface="Arial"/>
              <a:cs typeface="Arial"/>
              <a:sym typeface="Arial"/>
            </a:endParaRPr>
          </a:p>
          <a:p>
            <a:pPr marL="914400" lvl="1" indent="-368300" algn="l" rtl="0">
              <a:spcBef>
                <a:spcPts val="0"/>
              </a:spcBef>
              <a:spcAft>
                <a:spcPts val="0"/>
              </a:spcAft>
              <a:buClr>
                <a:srgbClr val="000000"/>
              </a:buClr>
              <a:buSzPts val="2200"/>
              <a:buFont typeface="Arial"/>
              <a:buChar char="○"/>
            </a:pPr>
            <a:r>
              <a:rPr lang="en" sz="2200" dirty="0">
                <a:solidFill>
                  <a:srgbClr val="000000"/>
                </a:solidFill>
                <a:latin typeface="Arial"/>
                <a:ea typeface="Arial"/>
                <a:cs typeface="Arial"/>
                <a:sym typeface="Arial"/>
              </a:rPr>
              <a:t>No waitlists</a:t>
            </a:r>
            <a:endParaRPr sz="2200" dirty="0">
              <a:solidFill>
                <a:srgbClr val="000000"/>
              </a:solidFill>
              <a:latin typeface="Arial"/>
              <a:ea typeface="Arial"/>
              <a:cs typeface="Arial"/>
              <a:sym typeface="Arial"/>
            </a:endParaRPr>
          </a:p>
          <a:p>
            <a:pPr marL="457200" lvl="0" indent="-368300" algn="l" rtl="0">
              <a:spcBef>
                <a:spcPts val="0"/>
              </a:spcBef>
              <a:spcAft>
                <a:spcPts val="0"/>
              </a:spcAft>
              <a:buClr>
                <a:srgbClr val="000000"/>
              </a:buClr>
              <a:buSzPts val="2200"/>
              <a:buFont typeface="Arial"/>
              <a:buChar char="●"/>
            </a:pPr>
            <a:r>
              <a:rPr lang="en" sz="2200" dirty="0">
                <a:solidFill>
                  <a:srgbClr val="000000"/>
                </a:solidFill>
                <a:latin typeface="Arial"/>
                <a:ea typeface="Arial"/>
                <a:cs typeface="Arial"/>
                <a:sym typeface="Arial"/>
              </a:rPr>
              <a:t>HCBS waivers</a:t>
            </a:r>
            <a:endParaRPr sz="2200" dirty="0">
              <a:solidFill>
                <a:srgbClr val="000000"/>
              </a:solidFill>
              <a:latin typeface="Arial"/>
              <a:ea typeface="Arial"/>
              <a:cs typeface="Arial"/>
              <a:sym typeface="Arial"/>
            </a:endParaRPr>
          </a:p>
          <a:p>
            <a:pPr marL="914400" lvl="1" indent="-368300" algn="l" rtl="0">
              <a:spcBef>
                <a:spcPts val="0"/>
              </a:spcBef>
              <a:spcAft>
                <a:spcPts val="0"/>
              </a:spcAft>
              <a:buClr>
                <a:srgbClr val="000000"/>
              </a:buClr>
              <a:buSzPts val="2200"/>
              <a:buFont typeface="Arial"/>
              <a:buChar char="○"/>
            </a:pPr>
            <a:r>
              <a:rPr lang="en" sz="2200" dirty="0">
                <a:solidFill>
                  <a:srgbClr val="000000"/>
                </a:solidFill>
                <a:latin typeface="Arial"/>
                <a:ea typeface="Arial"/>
                <a:cs typeface="Arial"/>
                <a:sym typeface="Arial"/>
              </a:rPr>
              <a:t>Level of Care requirements</a:t>
            </a:r>
            <a:endParaRPr sz="2200" dirty="0">
              <a:solidFill>
                <a:srgbClr val="000000"/>
              </a:solidFill>
              <a:latin typeface="Arial"/>
              <a:ea typeface="Arial"/>
              <a:cs typeface="Arial"/>
              <a:sym typeface="Arial"/>
            </a:endParaRPr>
          </a:p>
          <a:p>
            <a:pPr marL="914400" lvl="1" indent="-368300" algn="l" rtl="0">
              <a:spcBef>
                <a:spcPts val="0"/>
              </a:spcBef>
              <a:spcAft>
                <a:spcPts val="0"/>
              </a:spcAft>
              <a:buClr>
                <a:srgbClr val="000000"/>
              </a:buClr>
              <a:buSzPts val="2200"/>
              <a:buFont typeface="Arial"/>
              <a:buChar char="○"/>
            </a:pPr>
            <a:r>
              <a:rPr lang="en" sz="2200" dirty="0">
                <a:solidFill>
                  <a:srgbClr val="000000"/>
                </a:solidFill>
                <a:latin typeface="Arial"/>
                <a:ea typeface="Arial"/>
                <a:cs typeface="Arial"/>
                <a:sym typeface="Arial"/>
              </a:rPr>
              <a:t>Waitlists</a:t>
            </a:r>
            <a:endParaRPr sz="2200" dirty="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729450" y="12170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CA HCBS Waivers</a:t>
            </a:r>
            <a:endParaRPr>
              <a:latin typeface="Arial"/>
              <a:ea typeface="Arial"/>
              <a:cs typeface="Arial"/>
              <a:sym typeface="Arial"/>
            </a:endParaRPr>
          </a:p>
        </p:txBody>
      </p:sp>
      <p:sp>
        <p:nvSpPr>
          <p:cNvPr id="112" name="Google Shape;112;p17"/>
          <p:cNvSpPr txBox="1">
            <a:spLocks noGrp="1"/>
          </p:cNvSpPr>
          <p:nvPr>
            <p:ph type="body" idx="1"/>
          </p:nvPr>
        </p:nvSpPr>
        <p:spPr>
          <a:xfrm>
            <a:off x="288750" y="1695800"/>
            <a:ext cx="8127600" cy="2633400"/>
          </a:xfrm>
          <a:prstGeom prst="rect">
            <a:avLst/>
          </a:prstGeom>
        </p:spPr>
        <p:txBody>
          <a:bodyPr spcFirstLastPara="1" wrap="square" lIns="91425" tIns="91425" rIns="91425" bIns="91425" anchor="t" anchorCtr="0">
            <a:noAutofit/>
          </a:bodyPr>
          <a:lstStyle/>
          <a:p>
            <a:pPr marL="457200" lvl="0" indent="-368300" algn="l" rtl="0">
              <a:lnSpc>
                <a:spcPct val="150000"/>
              </a:lnSpc>
              <a:spcBef>
                <a:spcPts val="1200"/>
              </a:spcBef>
              <a:spcAft>
                <a:spcPts val="0"/>
              </a:spcAft>
              <a:buClr>
                <a:srgbClr val="000000"/>
              </a:buClr>
              <a:buSzPts val="2200"/>
              <a:buFont typeface="Arial"/>
              <a:buChar char="●"/>
            </a:pPr>
            <a:r>
              <a:rPr lang="en" sz="2200">
                <a:solidFill>
                  <a:srgbClr val="000000"/>
                </a:solidFill>
                <a:latin typeface="Arial"/>
                <a:ea typeface="Arial"/>
                <a:cs typeface="Arial"/>
                <a:sym typeface="Arial"/>
              </a:rPr>
              <a:t>Assisted Living Waiver (ALW)</a:t>
            </a:r>
            <a:endParaRPr sz="2200">
              <a:solidFill>
                <a:srgbClr val="000000"/>
              </a:solidFill>
              <a:latin typeface="Arial"/>
              <a:ea typeface="Arial"/>
              <a:cs typeface="Arial"/>
              <a:sym typeface="Arial"/>
            </a:endParaRPr>
          </a:p>
          <a:p>
            <a:pPr marL="457200" lvl="0" indent="-368300" algn="l" rtl="0">
              <a:lnSpc>
                <a:spcPct val="150000"/>
              </a:lnSpc>
              <a:spcBef>
                <a:spcPts val="0"/>
              </a:spcBef>
              <a:spcAft>
                <a:spcPts val="0"/>
              </a:spcAft>
              <a:buClr>
                <a:srgbClr val="000000"/>
              </a:buClr>
              <a:buSzPts val="2200"/>
              <a:buFont typeface="Arial"/>
              <a:buChar char="●"/>
            </a:pPr>
            <a:r>
              <a:rPr lang="en" sz="2200">
                <a:solidFill>
                  <a:srgbClr val="000000"/>
                </a:solidFill>
                <a:latin typeface="Arial"/>
                <a:ea typeface="Arial"/>
                <a:cs typeface="Arial"/>
                <a:sym typeface="Arial"/>
              </a:rPr>
              <a:t>Home and Community-Based Alternatives (HCBA) Waiver</a:t>
            </a:r>
            <a:endParaRPr sz="2200">
              <a:solidFill>
                <a:srgbClr val="000000"/>
              </a:solidFill>
              <a:latin typeface="Arial"/>
              <a:ea typeface="Arial"/>
              <a:cs typeface="Arial"/>
              <a:sym typeface="Arial"/>
            </a:endParaRPr>
          </a:p>
          <a:p>
            <a:pPr marL="457200" lvl="0" indent="-368300" algn="l" rtl="0">
              <a:lnSpc>
                <a:spcPct val="150000"/>
              </a:lnSpc>
              <a:spcBef>
                <a:spcPts val="0"/>
              </a:spcBef>
              <a:spcAft>
                <a:spcPts val="0"/>
              </a:spcAft>
              <a:buClr>
                <a:srgbClr val="000000"/>
              </a:buClr>
              <a:buSzPts val="2200"/>
              <a:buFont typeface="Arial"/>
              <a:buChar char="●"/>
            </a:pPr>
            <a:r>
              <a:rPr lang="en" sz="2200">
                <a:solidFill>
                  <a:srgbClr val="000000"/>
                </a:solidFill>
                <a:latin typeface="Arial"/>
                <a:ea typeface="Arial"/>
                <a:cs typeface="Arial"/>
                <a:sym typeface="Arial"/>
              </a:rPr>
              <a:t>Home and Community-Based Services Waiver for the Developmentally Disabled (HCBS-DD)</a:t>
            </a:r>
            <a:endParaRPr sz="2200">
              <a:solidFill>
                <a:srgbClr val="000000"/>
              </a:solidFill>
              <a:latin typeface="Arial"/>
              <a:ea typeface="Arial"/>
              <a:cs typeface="Arial"/>
              <a:sym typeface="Arial"/>
            </a:endParaRPr>
          </a:p>
          <a:p>
            <a:pPr marL="457200" lvl="0" indent="-368300" algn="l" rtl="0">
              <a:lnSpc>
                <a:spcPct val="150000"/>
              </a:lnSpc>
              <a:spcBef>
                <a:spcPts val="0"/>
              </a:spcBef>
              <a:spcAft>
                <a:spcPts val="0"/>
              </a:spcAft>
              <a:buClr>
                <a:srgbClr val="000000"/>
              </a:buClr>
              <a:buSzPts val="2200"/>
              <a:buFont typeface="Arial"/>
              <a:buChar char="●"/>
            </a:pPr>
            <a:r>
              <a:rPr lang="en" sz="2200">
                <a:solidFill>
                  <a:srgbClr val="000000"/>
                </a:solidFill>
                <a:latin typeface="Arial"/>
                <a:ea typeface="Arial"/>
                <a:cs typeface="Arial"/>
                <a:sym typeface="Arial"/>
              </a:rPr>
              <a:t>Multi-Purpose Senior Services Waiver (MSSP)</a:t>
            </a:r>
            <a:endParaRPr sz="2200">
              <a:solidFill>
                <a:srgbClr val="000000"/>
              </a:solidFill>
              <a:latin typeface="Arial"/>
              <a:ea typeface="Arial"/>
              <a:cs typeface="Arial"/>
              <a:sym typeface="Arial"/>
            </a:endParaRPr>
          </a:p>
          <a:p>
            <a:pPr marL="457200" lvl="0" indent="-368300" algn="l" rtl="0">
              <a:lnSpc>
                <a:spcPct val="150000"/>
              </a:lnSpc>
              <a:spcBef>
                <a:spcPts val="0"/>
              </a:spcBef>
              <a:spcAft>
                <a:spcPts val="0"/>
              </a:spcAft>
              <a:buClr>
                <a:srgbClr val="000000"/>
              </a:buClr>
              <a:buSzPts val="2200"/>
              <a:buFont typeface="Arial"/>
              <a:buChar char="●"/>
            </a:pPr>
            <a:r>
              <a:rPr lang="en" sz="2200">
                <a:solidFill>
                  <a:srgbClr val="000000"/>
                </a:solidFill>
                <a:latin typeface="Arial"/>
                <a:ea typeface="Arial"/>
                <a:cs typeface="Arial"/>
                <a:sym typeface="Arial"/>
              </a:rPr>
              <a:t>Acquired Immune Deficiency Syndrome (AIDS) Waiver</a:t>
            </a:r>
            <a:endParaRPr sz="2200">
              <a:solidFill>
                <a:srgbClr val="000000"/>
              </a:solidFill>
              <a:latin typeface="Arial"/>
              <a:ea typeface="Arial"/>
              <a:cs typeface="Arial"/>
              <a:sym typeface="Arial"/>
            </a:endParaRPr>
          </a:p>
          <a:p>
            <a:pPr marL="0" lvl="0" indent="0" algn="l" rtl="0">
              <a:spcBef>
                <a:spcPts val="1200"/>
              </a:spcBef>
              <a:spcAft>
                <a:spcPts val="0"/>
              </a:spcAft>
              <a:buNone/>
            </a:pPr>
            <a:endParaRPr sz="1900">
              <a:solidFill>
                <a:srgbClr val="000000"/>
              </a:solidFill>
              <a:latin typeface="Arial"/>
              <a:ea typeface="Arial"/>
              <a:cs typeface="Arial"/>
              <a:sym typeface="Arial"/>
            </a:endParaRPr>
          </a:p>
          <a:p>
            <a:pPr marL="0" lvl="0" indent="0" algn="l" rtl="0">
              <a:spcBef>
                <a:spcPts val="1200"/>
              </a:spcBef>
              <a:spcAft>
                <a:spcPts val="0"/>
              </a:spcAft>
              <a:buNone/>
            </a:pPr>
            <a:endParaRPr sz="1900">
              <a:solidFill>
                <a:srgbClr val="000000"/>
              </a:solidFill>
              <a:latin typeface="Arial"/>
              <a:ea typeface="Arial"/>
              <a:cs typeface="Arial"/>
              <a:sym typeface="Arial"/>
            </a:endParaRPr>
          </a:p>
          <a:p>
            <a:pPr marL="0" lvl="0" indent="0" algn="l" rtl="0">
              <a:spcBef>
                <a:spcPts val="1200"/>
              </a:spcBef>
              <a:spcAft>
                <a:spcPts val="1200"/>
              </a:spcAft>
              <a:buNone/>
            </a:pPr>
            <a:endParaRPr sz="190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727650" y="1113825"/>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Assisted Living Waiver</a:t>
            </a:r>
            <a:endParaRPr>
              <a:latin typeface="Arial"/>
              <a:ea typeface="Arial"/>
              <a:cs typeface="Arial"/>
              <a:sym typeface="Arial"/>
            </a:endParaRPr>
          </a:p>
        </p:txBody>
      </p:sp>
      <p:sp>
        <p:nvSpPr>
          <p:cNvPr id="118" name="Google Shape;118;p18"/>
          <p:cNvSpPr txBox="1">
            <a:spLocks noGrp="1"/>
          </p:cNvSpPr>
          <p:nvPr>
            <p:ph type="body" idx="1"/>
          </p:nvPr>
        </p:nvSpPr>
        <p:spPr>
          <a:xfrm>
            <a:off x="225000" y="1441200"/>
            <a:ext cx="8919000" cy="2261100"/>
          </a:xfrm>
          <a:prstGeom prst="rect">
            <a:avLst/>
          </a:prstGeom>
        </p:spPr>
        <p:txBody>
          <a:bodyPr spcFirstLastPara="1" wrap="square" lIns="91425" tIns="91425" rIns="91425" bIns="91425" anchor="t" anchorCtr="0">
            <a:noAutofit/>
          </a:bodyPr>
          <a:lstStyle/>
          <a:p>
            <a:pPr marL="457200" lvl="0" indent="-355600" algn="l" rtl="0">
              <a:spcBef>
                <a:spcPts val="1200"/>
              </a:spcBef>
              <a:spcAft>
                <a:spcPts val="0"/>
              </a:spcAft>
              <a:buClr>
                <a:srgbClr val="000000"/>
              </a:buClr>
              <a:buSzPts val="2000"/>
              <a:buFont typeface="Arial"/>
              <a:buChar char="●"/>
            </a:pPr>
            <a:r>
              <a:rPr lang="en" sz="2000" dirty="0">
                <a:solidFill>
                  <a:srgbClr val="000000"/>
                </a:solidFill>
                <a:latin typeface="Arial"/>
                <a:ea typeface="Arial"/>
                <a:cs typeface="Arial"/>
                <a:sym typeface="Arial"/>
              </a:rPr>
              <a:t>Age 21 or older</a:t>
            </a:r>
            <a:endParaRPr sz="2000" dirty="0">
              <a:solidFill>
                <a:srgbClr val="000000"/>
              </a:solidFill>
              <a:latin typeface="Arial"/>
              <a:ea typeface="Arial"/>
              <a:cs typeface="Arial"/>
              <a:sym typeface="Arial"/>
            </a:endParaRPr>
          </a:p>
          <a:p>
            <a:pPr marL="457200" lvl="0" indent="-355600" algn="l" rtl="0">
              <a:spcBef>
                <a:spcPts val="0"/>
              </a:spcBef>
              <a:spcAft>
                <a:spcPts val="0"/>
              </a:spcAft>
              <a:buClr>
                <a:srgbClr val="000000"/>
              </a:buClr>
              <a:buSzPts val="2000"/>
              <a:buFont typeface="Arial"/>
              <a:buChar char="●"/>
            </a:pPr>
            <a:r>
              <a:rPr lang="en" sz="2000" dirty="0">
                <a:solidFill>
                  <a:srgbClr val="000000"/>
                </a:solidFill>
                <a:latin typeface="Arial"/>
                <a:ea typeface="Arial"/>
                <a:cs typeface="Arial"/>
                <a:sym typeface="Arial"/>
              </a:rPr>
              <a:t>Full-scope </a:t>
            </a:r>
            <a:r>
              <a:rPr lang="en" sz="2000" dirty="0" err="1">
                <a:solidFill>
                  <a:srgbClr val="000000"/>
                </a:solidFill>
                <a:latin typeface="Arial"/>
                <a:ea typeface="Arial"/>
                <a:cs typeface="Arial"/>
                <a:sym typeface="Arial"/>
              </a:rPr>
              <a:t>Medi</a:t>
            </a:r>
            <a:r>
              <a:rPr lang="en" sz="2000" dirty="0">
                <a:solidFill>
                  <a:srgbClr val="000000"/>
                </a:solidFill>
                <a:latin typeface="Arial"/>
                <a:ea typeface="Arial"/>
                <a:cs typeface="Arial"/>
                <a:sym typeface="Arial"/>
              </a:rPr>
              <a:t>-Cal eligibility with zero share of cost</a:t>
            </a:r>
            <a:endParaRPr sz="2000" dirty="0">
              <a:solidFill>
                <a:srgbClr val="000000"/>
              </a:solidFill>
              <a:latin typeface="Arial"/>
              <a:ea typeface="Arial"/>
              <a:cs typeface="Arial"/>
              <a:sym typeface="Arial"/>
            </a:endParaRPr>
          </a:p>
          <a:p>
            <a:pPr marL="457200" lvl="0" indent="-355600" algn="l" rtl="0">
              <a:spcBef>
                <a:spcPts val="0"/>
              </a:spcBef>
              <a:spcAft>
                <a:spcPts val="0"/>
              </a:spcAft>
              <a:buClr>
                <a:srgbClr val="000000"/>
              </a:buClr>
              <a:buSzPts val="2000"/>
              <a:buFont typeface="Arial"/>
              <a:buChar char="●"/>
            </a:pPr>
            <a:r>
              <a:rPr lang="en" sz="2000" dirty="0">
                <a:solidFill>
                  <a:srgbClr val="000000"/>
                </a:solidFill>
                <a:latin typeface="Arial"/>
                <a:ea typeface="Arial"/>
                <a:cs typeface="Arial"/>
                <a:sym typeface="Arial"/>
              </a:rPr>
              <a:t>Care needs equal to those of </a:t>
            </a:r>
            <a:r>
              <a:rPr lang="en" sz="2000" dirty="0" err="1">
                <a:solidFill>
                  <a:srgbClr val="000000"/>
                </a:solidFill>
                <a:latin typeface="Arial"/>
                <a:ea typeface="Arial"/>
                <a:cs typeface="Arial"/>
                <a:sym typeface="Arial"/>
              </a:rPr>
              <a:t>Medi</a:t>
            </a:r>
            <a:r>
              <a:rPr lang="en" sz="2000" dirty="0">
                <a:solidFill>
                  <a:srgbClr val="000000"/>
                </a:solidFill>
                <a:latin typeface="Arial"/>
                <a:ea typeface="Arial"/>
                <a:cs typeface="Arial"/>
                <a:sym typeface="Arial"/>
              </a:rPr>
              <a:t>-Cal-funded residents living and receiving care in Nursing Facilities</a:t>
            </a:r>
            <a:endParaRPr sz="2000" dirty="0">
              <a:solidFill>
                <a:srgbClr val="000000"/>
              </a:solidFill>
              <a:latin typeface="Arial"/>
              <a:ea typeface="Arial"/>
              <a:cs typeface="Arial"/>
              <a:sym typeface="Arial"/>
            </a:endParaRPr>
          </a:p>
          <a:p>
            <a:pPr marL="457200" lvl="0" indent="-355600" algn="l" rtl="0">
              <a:spcBef>
                <a:spcPts val="0"/>
              </a:spcBef>
              <a:spcAft>
                <a:spcPts val="0"/>
              </a:spcAft>
              <a:buClr>
                <a:srgbClr val="000000"/>
              </a:buClr>
              <a:buSzPts val="2000"/>
              <a:buFont typeface="Arial"/>
              <a:buChar char="●"/>
            </a:pPr>
            <a:r>
              <a:rPr lang="en" sz="2000" dirty="0">
                <a:solidFill>
                  <a:srgbClr val="000000"/>
                </a:solidFill>
                <a:latin typeface="Arial"/>
                <a:ea typeface="Arial"/>
                <a:cs typeface="Arial"/>
                <a:sym typeface="Arial"/>
              </a:rPr>
              <a:t>Willing to live in an assisted living facility or publicly subsidized housing as an alternative to a Nursing Facility</a:t>
            </a:r>
            <a:endParaRPr sz="2000" dirty="0">
              <a:solidFill>
                <a:srgbClr val="000000"/>
              </a:solidFill>
              <a:latin typeface="Arial"/>
              <a:ea typeface="Arial"/>
              <a:cs typeface="Arial"/>
              <a:sym typeface="Arial"/>
            </a:endParaRPr>
          </a:p>
          <a:p>
            <a:pPr marL="457200" lvl="0" indent="-355600" algn="l" rtl="0">
              <a:spcBef>
                <a:spcPts val="0"/>
              </a:spcBef>
              <a:spcAft>
                <a:spcPts val="0"/>
              </a:spcAft>
              <a:buClr>
                <a:srgbClr val="000000"/>
              </a:buClr>
              <a:buSzPts val="2000"/>
              <a:buFont typeface="Arial"/>
              <a:buChar char="●"/>
            </a:pPr>
            <a:r>
              <a:rPr lang="en" sz="2000" dirty="0">
                <a:solidFill>
                  <a:srgbClr val="000000"/>
                </a:solidFill>
                <a:latin typeface="Arial"/>
                <a:ea typeface="Arial"/>
                <a:cs typeface="Arial"/>
                <a:sym typeface="Arial"/>
              </a:rPr>
              <a:t>Able to reside safely in an assisted living facility or publicly subsidized housing</a:t>
            </a:r>
            <a:endParaRPr sz="2000" dirty="0">
              <a:solidFill>
                <a:srgbClr val="000000"/>
              </a:solidFill>
              <a:latin typeface="Arial"/>
              <a:ea typeface="Arial"/>
              <a:cs typeface="Arial"/>
              <a:sym typeface="Arial"/>
            </a:endParaRPr>
          </a:p>
          <a:p>
            <a:pPr marL="457200" lvl="0" indent="-355600" algn="l" rtl="0">
              <a:spcBef>
                <a:spcPts val="0"/>
              </a:spcBef>
              <a:spcAft>
                <a:spcPts val="0"/>
              </a:spcAft>
              <a:buClr>
                <a:srgbClr val="000000"/>
              </a:buClr>
              <a:buSzPts val="2000"/>
              <a:buFont typeface="Arial"/>
              <a:buChar char="●"/>
            </a:pPr>
            <a:r>
              <a:rPr lang="en" sz="2000" dirty="0">
                <a:solidFill>
                  <a:srgbClr val="000000"/>
                </a:solidFill>
                <a:latin typeface="Arial"/>
                <a:ea typeface="Arial"/>
                <a:cs typeface="Arial"/>
                <a:sym typeface="Arial"/>
              </a:rPr>
              <a:t>Willing to live in an assisted living setting or publicly subsidized housing located in one of the counties providing ALW services </a:t>
            </a:r>
            <a:endParaRPr sz="2000" dirty="0">
              <a:solidFill>
                <a:srgbClr val="333333"/>
              </a:solidFill>
              <a:highlight>
                <a:srgbClr val="FFFFFF"/>
              </a:highlight>
              <a:latin typeface="Arial"/>
              <a:ea typeface="Arial"/>
              <a:cs typeface="Arial"/>
              <a:sym typeface="Arial"/>
            </a:endParaRPr>
          </a:p>
          <a:p>
            <a:pPr marL="0" lvl="0" indent="0" algn="l" rtl="0">
              <a:spcBef>
                <a:spcPts val="0"/>
              </a:spcBef>
              <a:spcAft>
                <a:spcPts val="0"/>
              </a:spcAft>
              <a:buNone/>
            </a:pPr>
            <a:endParaRPr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232650" y="977275"/>
            <a:ext cx="8911500" cy="535200"/>
          </a:xfrm>
          <a:prstGeom prst="rect">
            <a:avLst/>
          </a:prstGeom>
        </p:spPr>
        <p:txBody>
          <a:bodyPr spcFirstLastPara="1" wrap="square" lIns="91425" tIns="91425" rIns="91425" bIns="91425" anchor="t" anchorCtr="0">
            <a:noAutofit/>
          </a:bodyPr>
          <a:lstStyle/>
          <a:p>
            <a:pPr marL="0" lvl="0" indent="0" algn="l" rtl="0">
              <a:lnSpc>
                <a:spcPct val="100000"/>
              </a:lnSpc>
              <a:spcBef>
                <a:spcPts val="1200"/>
              </a:spcBef>
              <a:spcAft>
                <a:spcPts val="0"/>
              </a:spcAft>
              <a:buNone/>
            </a:pPr>
            <a:r>
              <a:rPr lang="en" sz="2500" dirty="0">
                <a:solidFill>
                  <a:srgbClr val="000000"/>
                </a:solidFill>
                <a:latin typeface="Arial"/>
                <a:ea typeface="Arial"/>
                <a:cs typeface="Arial"/>
                <a:sym typeface="Arial"/>
              </a:rPr>
              <a:t>Home and Community-Based Alternatives (HCBA) Waiver</a:t>
            </a:r>
            <a:endParaRPr sz="2500" dirty="0">
              <a:solidFill>
                <a:srgbClr val="000000"/>
              </a:solidFill>
              <a:latin typeface="Arial"/>
              <a:ea typeface="Arial"/>
              <a:cs typeface="Arial"/>
              <a:sym typeface="Arial"/>
            </a:endParaRPr>
          </a:p>
          <a:p>
            <a:pPr marL="0" lvl="0" indent="0" algn="l" rtl="0">
              <a:lnSpc>
                <a:spcPct val="115000"/>
              </a:lnSpc>
              <a:spcBef>
                <a:spcPts val="1200"/>
              </a:spcBef>
              <a:spcAft>
                <a:spcPts val="1200"/>
              </a:spcAft>
              <a:buNone/>
            </a:pPr>
            <a:endParaRPr sz="2500" dirty="0">
              <a:solidFill>
                <a:srgbClr val="000000"/>
              </a:solidFill>
              <a:latin typeface="Arial"/>
              <a:ea typeface="Arial"/>
              <a:cs typeface="Arial"/>
              <a:sym typeface="Arial"/>
            </a:endParaRPr>
          </a:p>
        </p:txBody>
      </p:sp>
      <p:sp>
        <p:nvSpPr>
          <p:cNvPr id="124" name="Google Shape;124;p19"/>
          <p:cNvSpPr txBox="1">
            <a:spLocks noGrp="1"/>
          </p:cNvSpPr>
          <p:nvPr>
            <p:ph type="body" idx="1"/>
          </p:nvPr>
        </p:nvSpPr>
        <p:spPr>
          <a:xfrm>
            <a:off x="529500" y="1687305"/>
            <a:ext cx="8317800" cy="22611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000000"/>
              </a:buClr>
              <a:buSzPts val="2300"/>
              <a:buFont typeface="Arial"/>
              <a:buChar char="●"/>
            </a:pPr>
            <a:r>
              <a:rPr lang="en" sz="2300" dirty="0">
                <a:solidFill>
                  <a:srgbClr val="000000"/>
                </a:solidFill>
                <a:highlight>
                  <a:srgbClr val="FFFFFF"/>
                </a:highlight>
                <a:latin typeface="Arial"/>
                <a:ea typeface="Arial"/>
                <a:cs typeface="Arial"/>
                <a:sym typeface="Arial"/>
              </a:rPr>
              <a:t>Any age</a:t>
            </a:r>
            <a:endParaRPr sz="2300" dirty="0">
              <a:solidFill>
                <a:srgbClr val="000000"/>
              </a:solidFill>
              <a:highlight>
                <a:srgbClr val="FFFFFF"/>
              </a:highlight>
              <a:latin typeface="Arial"/>
              <a:ea typeface="Arial"/>
              <a:cs typeface="Arial"/>
              <a:sym typeface="Arial"/>
            </a:endParaRPr>
          </a:p>
          <a:p>
            <a:pPr marL="457200" lvl="0" indent="-374650" algn="l" rtl="0">
              <a:spcBef>
                <a:spcPts val="0"/>
              </a:spcBef>
              <a:spcAft>
                <a:spcPts val="0"/>
              </a:spcAft>
              <a:buClr>
                <a:srgbClr val="000000"/>
              </a:buClr>
              <a:buSzPts val="2300"/>
              <a:buFont typeface="Arial"/>
              <a:buChar char="●"/>
            </a:pPr>
            <a:r>
              <a:rPr lang="en" sz="2300" dirty="0" err="1">
                <a:solidFill>
                  <a:srgbClr val="000000"/>
                </a:solidFill>
                <a:highlight>
                  <a:srgbClr val="FFFFFF"/>
                </a:highlight>
                <a:latin typeface="Arial"/>
                <a:ea typeface="Arial"/>
                <a:cs typeface="Arial"/>
                <a:sym typeface="Arial"/>
              </a:rPr>
              <a:t>Medi</a:t>
            </a:r>
            <a:r>
              <a:rPr lang="en" sz="2300" dirty="0">
                <a:solidFill>
                  <a:srgbClr val="000000"/>
                </a:solidFill>
                <a:highlight>
                  <a:srgbClr val="FFFFFF"/>
                </a:highlight>
                <a:latin typeface="Arial"/>
                <a:ea typeface="Arial"/>
                <a:cs typeface="Arial"/>
                <a:sym typeface="Arial"/>
              </a:rPr>
              <a:t>-Cal eligible</a:t>
            </a:r>
            <a:endParaRPr sz="2300" dirty="0">
              <a:solidFill>
                <a:srgbClr val="000000"/>
              </a:solidFill>
              <a:highlight>
                <a:srgbClr val="FFFFFF"/>
              </a:highlight>
              <a:latin typeface="Arial"/>
              <a:ea typeface="Arial"/>
              <a:cs typeface="Arial"/>
              <a:sym typeface="Arial"/>
            </a:endParaRPr>
          </a:p>
          <a:p>
            <a:pPr marL="457200" lvl="0" indent="-374650" algn="l" rtl="0">
              <a:spcBef>
                <a:spcPts val="0"/>
              </a:spcBef>
              <a:spcAft>
                <a:spcPts val="0"/>
              </a:spcAft>
              <a:buClr>
                <a:srgbClr val="000000"/>
              </a:buClr>
              <a:buSzPts val="2300"/>
              <a:buFont typeface="Arial"/>
              <a:buChar char="●"/>
            </a:pPr>
            <a:r>
              <a:rPr lang="en" sz="2300" dirty="0">
                <a:solidFill>
                  <a:srgbClr val="000000"/>
                </a:solidFill>
                <a:highlight>
                  <a:srgbClr val="FFFFFF"/>
                </a:highlight>
                <a:latin typeface="Arial"/>
                <a:ea typeface="Arial"/>
                <a:cs typeface="Arial"/>
                <a:sym typeface="Arial"/>
              </a:rPr>
              <a:t>Nursing Home Level of Care </a:t>
            </a:r>
            <a:endParaRPr sz="2300" dirty="0">
              <a:solidFill>
                <a:srgbClr val="000000"/>
              </a:solidFill>
              <a:highlight>
                <a:srgbClr val="FFFFFF"/>
              </a:highlight>
              <a:latin typeface="Arial"/>
              <a:ea typeface="Arial"/>
              <a:cs typeface="Arial"/>
              <a:sym typeface="Arial"/>
            </a:endParaRPr>
          </a:p>
          <a:p>
            <a:pPr marL="457200" lvl="0" indent="-374650" algn="l" rtl="0">
              <a:spcBef>
                <a:spcPts val="0"/>
              </a:spcBef>
              <a:spcAft>
                <a:spcPts val="0"/>
              </a:spcAft>
              <a:buClr>
                <a:srgbClr val="000000"/>
              </a:buClr>
              <a:buSzPts val="2300"/>
              <a:buFont typeface="Arial"/>
              <a:buChar char="●"/>
            </a:pPr>
            <a:r>
              <a:rPr lang="en" sz="2300" dirty="0">
                <a:solidFill>
                  <a:srgbClr val="000000"/>
                </a:solidFill>
                <a:highlight>
                  <a:srgbClr val="FFFFFF"/>
                </a:highlight>
                <a:latin typeface="Arial"/>
                <a:ea typeface="Arial"/>
                <a:cs typeface="Arial"/>
                <a:sym typeface="Arial"/>
              </a:rPr>
              <a:t>Living in a Hospital or Nursing Facility OR At Risk of Institutionalization within 30 days </a:t>
            </a:r>
            <a:endParaRPr sz="2300" dirty="0">
              <a:solidFill>
                <a:srgbClr val="000000"/>
              </a:solidFill>
              <a:highlight>
                <a:srgbClr val="FFFFFF"/>
              </a:highlight>
              <a:latin typeface="Arial"/>
              <a:ea typeface="Arial"/>
              <a:cs typeface="Arial"/>
              <a:sym typeface="Arial"/>
            </a:endParaRPr>
          </a:p>
          <a:p>
            <a:pPr marL="457200" lvl="0" indent="-374650" algn="l" rtl="0">
              <a:spcBef>
                <a:spcPts val="0"/>
              </a:spcBef>
              <a:spcAft>
                <a:spcPts val="0"/>
              </a:spcAft>
              <a:buClr>
                <a:srgbClr val="000000"/>
              </a:buClr>
              <a:buSzPts val="2300"/>
              <a:buFont typeface="Arial"/>
              <a:buChar char="●"/>
            </a:pPr>
            <a:r>
              <a:rPr lang="en" sz="2300" dirty="0">
                <a:solidFill>
                  <a:srgbClr val="000000"/>
                </a:solidFill>
                <a:highlight>
                  <a:srgbClr val="FFFFFF"/>
                </a:highlight>
                <a:latin typeface="Arial"/>
                <a:ea typeface="Arial"/>
                <a:cs typeface="Arial"/>
                <a:sym typeface="Arial"/>
              </a:rPr>
              <a:t>Safely and sustainably receive their required care in their homes.</a:t>
            </a:r>
            <a:endParaRPr sz="2300" dirty="0">
              <a:solidFill>
                <a:srgbClr val="000000"/>
              </a:solidFill>
              <a:highlight>
                <a:srgbClr val="FFFFFF"/>
              </a:highlight>
              <a:latin typeface="Arial"/>
              <a:ea typeface="Arial"/>
              <a:cs typeface="Arial"/>
              <a:sym typeface="Arial"/>
            </a:endParaRPr>
          </a:p>
          <a:p>
            <a:pPr marL="914400" lvl="1" indent="-374650" algn="l" rtl="0">
              <a:spcBef>
                <a:spcPts val="0"/>
              </a:spcBef>
              <a:spcAft>
                <a:spcPts val="0"/>
              </a:spcAft>
              <a:buClr>
                <a:srgbClr val="000000"/>
              </a:buClr>
              <a:buSzPts val="2300"/>
              <a:buFont typeface="Arial"/>
              <a:buChar char="○"/>
            </a:pPr>
            <a:r>
              <a:rPr lang="en" sz="2300" dirty="0">
                <a:solidFill>
                  <a:srgbClr val="000000"/>
                </a:solidFill>
                <a:latin typeface="Arial"/>
                <a:ea typeface="Arial"/>
                <a:cs typeface="Arial"/>
                <a:sym typeface="Arial"/>
              </a:rPr>
              <a:t>Contact the Waiver Agency to request an application</a:t>
            </a:r>
            <a:endParaRPr sz="2300" dirty="0">
              <a:solidFill>
                <a:srgbClr val="000000"/>
              </a:solidFill>
              <a:latin typeface="Arial"/>
              <a:ea typeface="Arial"/>
              <a:cs typeface="Arial"/>
              <a:sym typeface="Arial"/>
            </a:endParaRPr>
          </a:p>
          <a:p>
            <a:pPr marL="0" lvl="0" indent="0" algn="l" rtl="0">
              <a:spcBef>
                <a:spcPts val="0"/>
              </a:spcBef>
              <a:spcAft>
                <a:spcPts val="0"/>
              </a:spcAft>
              <a:buNone/>
            </a:pPr>
            <a:endParaRPr sz="2300" dirty="0">
              <a:solidFill>
                <a:srgbClr val="000000"/>
              </a:solidFill>
              <a:highlight>
                <a:srgbClr val="FFFFFF"/>
              </a:highlight>
              <a:latin typeface="Arial"/>
              <a:ea typeface="Arial"/>
              <a:cs typeface="Arial"/>
              <a:sym typeface="Arial"/>
            </a:endParaRPr>
          </a:p>
          <a:p>
            <a:pPr marL="0" lvl="0" indent="0" algn="l" rtl="0">
              <a:spcBef>
                <a:spcPts val="0"/>
              </a:spcBef>
              <a:spcAft>
                <a:spcPts val="0"/>
              </a:spcAft>
              <a:buNone/>
            </a:pPr>
            <a:endParaRPr sz="2300" dirty="0">
              <a:solidFill>
                <a:srgbClr val="333333"/>
              </a:solidFill>
              <a:highlight>
                <a:srgbClr val="FFFFFF"/>
              </a:highlight>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0"/>
          <p:cNvSpPr txBox="1">
            <a:spLocks noGrp="1"/>
          </p:cNvSpPr>
          <p:nvPr>
            <p:ph type="title"/>
          </p:nvPr>
        </p:nvSpPr>
        <p:spPr>
          <a:xfrm>
            <a:off x="727650" y="1136575"/>
            <a:ext cx="7688700" cy="5352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n">
                <a:solidFill>
                  <a:srgbClr val="000000"/>
                </a:solidFill>
                <a:latin typeface="Arial"/>
                <a:ea typeface="Arial"/>
                <a:cs typeface="Arial"/>
                <a:sym typeface="Arial"/>
              </a:rPr>
              <a:t>Multi-Purpose Senior Services Waiver (MSSP)</a:t>
            </a:r>
            <a:endParaRPr sz="3000"/>
          </a:p>
        </p:txBody>
      </p:sp>
      <p:sp>
        <p:nvSpPr>
          <p:cNvPr id="130" name="Google Shape;130;p20"/>
          <p:cNvSpPr txBox="1">
            <a:spLocks noGrp="1"/>
          </p:cNvSpPr>
          <p:nvPr>
            <p:ph type="body" idx="1"/>
          </p:nvPr>
        </p:nvSpPr>
        <p:spPr>
          <a:xfrm>
            <a:off x="361650" y="1769400"/>
            <a:ext cx="8420700" cy="2261100"/>
          </a:xfrm>
          <a:prstGeom prst="rect">
            <a:avLst/>
          </a:prstGeom>
        </p:spPr>
        <p:txBody>
          <a:bodyPr spcFirstLastPara="1" wrap="square" lIns="91425" tIns="91425" rIns="91425" bIns="91425" anchor="t" anchorCtr="0">
            <a:noAutofit/>
          </a:bodyPr>
          <a:lstStyle/>
          <a:p>
            <a:pPr marL="457200" lvl="0" indent="-361950" algn="l" rtl="0">
              <a:spcBef>
                <a:spcPts val="1200"/>
              </a:spcBef>
              <a:spcAft>
                <a:spcPts val="0"/>
              </a:spcAft>
              <a:buClr>
                <a:srgbClr val="000000"/>
              </a:buClr>
              <a:buSzPts val="2100"/>
              <a:buFont typeface="Arial"/>
              <a:buChar char="●"/>
            </a:pPr>
            <a:r>
              <a:rPr lang="en" sz="2100" dirty="0">
                <a:solidFill>
                  <a:srgbClr val="000000"/>
                </a:solidFill>
                <a:latin typeface="Arial"/>
                <a:ea typeface="Arial"/>
                <a:cs typeface="Arial"/>
                <a:sym typeface="Arial"/>
              </a:rPr>
              <a:t>65 and older </a:t>
            </a:r>
            <a:endParaRPr sz="2100" dirty="0">
              <a:solidFill>
                <a:srgbClr val="000000"/>
              </a:solidFill>
              <a:latin typeface="Arial"/>
              <a:ea typeface="Arial"/>
              <a:cs typeface="Arial"/>
              <a:sym typeface="Arial"/>
            </a:endParaRPr>
          </a:p>
          <a:p>
            <a:pPr marL="457200" lvl="0" indent="-361950" algn="l" rtl="0">
              <a:spcBef>
                <a:spcPts val="0"/>
              </a:spcBef>
              <a:spcAft>
                <a:spcPts val="0"/>
              </a:spcAft>
              <a:buClr>
                <a:srgbClr val="000000"/>
              </a:buClr>
              <a:buSzPts val="2100"/>
              <a:buFont typeface="Arial"/>
              <a:buChar char="●"/>
            </a:pPr>
            <a:r>
              <a:rPr lang="en" sz="2100" dirty="0" err="1">
                <a:solidFill>
                  <a:srgbClr val="000000"/>
                </a:solidFill>
                <a:latin typeface="Arial"/>
                <a:ea typeface="Arial"/>
                <a:cs typeface="Arial"/>
                <a:sym typeface="Arial"/>
              </a:rPr>
              <a:t>Medi</a:t>
            </a:r>
            <a:r>
              <a:rPr lang="en" sz="2100" dirty="0">
                <a:solidFill>
                  <a:srgbClr val="000000"/>
                </a:solidFill>
                <a:latin typeface="Arial"/>
                <a:ea typeface="Arial"/>
                <a:cs typeface="Arial"/>
                <a:sym typeface="Arial"/>
              </a:rPr>
              <a:t>-Cal eligible</a:t>
            </a:r>
            <a:endParaRPr sz="2100" dirty="0">
              <a:solidFill>
                <a:srgbClr val="000000"/>
              </a:solidFill>
              <a:latin typeface="Arial"/>
              <a:ea typeface="Arial"/>
              <a:cs typeface="Arial"/>
              <a:sym typeface="Arial"/>
            </a:endParaRPr>
          </a:p>
          <a:p>
            <a:pPr marL="457200" lvl="0" indent="-361950" algn="l" rtl="0">
              <a:spcBef>
                <a:spcPts val="0"/>
              </a:spcBef>
              <a:spcAft>
                <a:spcPts val="0"/>
              </a:spcAft>
              <a:buClr>
                <a:srgbClr val="000000"/>
              </a:buClr>
              <a:buSzPts val="2100"/>
              <a:buFont typeface="Arial"/>
              <a:buChar char="●"/>
            </a:pPr>
            <a:r>
              <a:rPr lang="en" sz="2100" dirty="0">
                <a:solidFill>
                  <a:srgbClr val="000000"/>
                </a:solidFill>
                <a:latin typeface="Arial"/>
                <a:ea typeface="Arial"/>
                <a:cs typeface="Arial"/>
                <a:sym typeface="Arial"/>
              </a:rPr>
              <a:t>Qualify for a Nursing Home Level of Care </a:t>
            </a:r>
            <a:endParaRPr sz="2100" dirty="0">
              <a:solidFill>
                <a:srgbClr val="000000"/>
              </a:solidFill>
              <a:latin typeface="Arial"/>
              <a:ea typeface="Arial"/>
              <a:cs typeface="Arial"/>
              <a:sym typeface="Arial"/>
            </a:endParaRPr>
          </a:p>
          <a:p>
            <a:pPr marL="457200" lvl="0" indent="-361950" algn="l" rtl="0">
              <a:spcBef>
                <a:spcPts val="0"/>
              </a:spcBef>
              <a:spcAft>
                <a:spcPts val="0"/>
              </a:spcAft>
              <a:buClr>
                <a:srgbClr val="000000"/>
              </a:buClr>
              <a:buSzPts val="2100"/>
              <a:buFont typeface="Arial"/>
              <a:buChar char="●"/>
            </a:pPr>
            <a:r>
              <a:rPr lang="en" sz="2100" dirty="0">
                <a:solidFill>
                  <a:srgbClr val="000000"/>
                </a:solidFill>
                <a:latin typeface="Arial"/>
                <a:ea typeface="Arial"/>
                <a:cs typeface="Arial"/>
                <a:sym typeface="Arial"/>
              </a:rPr>
              <a:t>Live in OR Willing to Move to one of the 46 Counties where the Waiver is Available</a:t>
            </a:r>
            <a:endParaRPr sz="2100" dirty="0">
              <a:solidFill>
                <a:srgbClr val="000000"/>
              </a:solidFill>
              <a:latin typeface="Arial"/>
              <a:ea typeface="Arial"/>
              <a:cs typeface="Arial"/>
              <a:sym typeface="Arial"/>
            </a:endParaRPr>
          </a:p>
          <a:p>
            <a:pPr marL="457200" lvl="0" indent="-361950" algn="l" rtl="0">
              <a:spcBef>
                <a:spcPts val="0"/>
              </a:spcBef>
              <a:spcAft>
                <a:spcPts val="0"/>
              </a:spcAft>
              <a:buClr>
                <a:srgbClr val="000000"/>
              </a:buClr>
              <a:buSzPts val="2100"/>
              <a:buFont typeface="Arial"/>
              <a:buChar char="●"/>
            </a:pPr>
            <a:r>
              <a:rPr lang="en" sz="2100" dirty="0">
                <a:solidFill>
                  <a:srgbClr val="000000"/>
                </a:solidFill>
                <a:highlight>
                  <a:srgbClr val="FFFFFF"/>
                </a:highlight>
                <a:latin typeface="Arial"/>
                <a:ea typeface="Arial"/>
                <a:cs typeface="Arial"/>
                <a:sym typeface="Arial"/>
              </a:rPr>
              <a:t>One can learn more, begin the application process, or request to be put on a waiting list by contacting the</a:t>
            </a:r>
            <a:r>
              <a:rPr lang="en" sz="2100" dirty="0">
                <a:solidFill>
                  <a:srgbClr val="333333"/>
                </a:solidFill>
                <a:highlight>
                  <a:srgbClr val="FFFFFF"/>
                </a:highlight>
                <a:latin typeface="Arial"/>
                <a:ea typeface="Arial"/>
                <a:cs typeface="Arial"/>
                <a:sym typeface="Arial"/>
              </a:rPr>
              <a:t> </a:t>
            </a:r>
            <a:r>
              <a:rPr lang="en" sz="2100" dirty="0">
                <a:solidFill>
                  <a:srgbClr val="0088CC"/>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local Area Agency on Aging (AAA) office</a:t>
            </a:r>
            <a:r>
              <a:rPr lang="en" sz="2100" dirty="0">
                <a:solidFill>
                  <a:srgbClr val="333333"/>
                </a:solidFill>
                <a:highlight>
                  <a:srgbClr val="FFFFFF"/>
                </a:highlight>
                <a:latin typeface="Arial"/>
                <a:ea typeface="Arial"/>
                <a:cs typeface="Arial"/>
                <a:sym typeface="Arial"/>
              </a:rPr>
              <a:t>. </a:t>
            </a:r>
            <a:r>
              <a:rPr lang="en" sz="2100" dirty="0">
                <a:solidFill>
                  <a:srgbClr val="000000"/>
                </a:solidFill>
                <a:highlight>
                  <a:srgbClr val="FFFFFF"/>
                </a:highlight>
                <a:latin typeface="Arial"/>
                <a:ea typeface="Arial"/>
                <a:cs typeface="Arial"/>
                <a:sym typeface="Arial"/>
              </a:rPr>
              <a:t>Alternatively, one can call 1-800-510-2020</a:t>
            </a:r>
            <a:endParaRPr sz="2100" dirty="0">
              <a:solidFill>
                <a:srgbClr val="000000"/>
              </a:solidFill>
              <a:latin typeface="Arial"/>
              <a:ea typeface="Arial"/>
              <a:cs typeface="Arial"/>
              <a:sym typeface="Arial"/>
            </a:endParaRPr>
          </a:p>
          <a:p>
            <a:pPr marL="0" lvl="0" indent="0" algn="l" rtl="0">
              <a:spcBef>
                <a:spcPts val="0"/>
              </a:spcBef>
              <a:spcAft>
                <a:spcPts val="0"/>
              </a:spcAft>
              <a:buNone/>
            </a:pPr>
            <a:r>
              <a:rPr lang="en" sz="1800" dirty="0">
                <a:solidFill>
                  <a:srgbClr val="000000"/>
                </a:solidFill>
                <a:latin typeface="Arial"/>
                <a:ea typeface="Arial"/>
                <a:cs typeface="Arial"/>
                <a:sym typeface="Arial"/>
              </a:rPr>
              <a:t>  </a:t>
            </a:r>
            <a:endParaRPr sz="1800" dirty="0">
              <a:solidFill>
                <a:srgbClr val="000000"/>
              </a:solidFill>
              <a:latin typeface="Arial"/>
              <a:ea typeface="Arial"/>
              <a:cs typeface="Arial"/>
              <a:sym typeface="Arial"/>
            </a:endParaRPr>
          </a:p>
          <a:p>
            <a:pPr marL="0" lvl="0" indent="0" algn="l" rtl="0">
              <a:spcBef>
                <a:spcPts val="0"/>
              </a:spcBef>
              <a:spcAft>
                <a:spcPts val="0"/>
              </a:spcAft>
              <a:buNone/>
            </a:pPr>
            <a:endParaRPr sz="1800" dirty="0">
              <a:solidFill>
                <a:srgbClr val="000000"/>
              </a:solidFill>
              <a:latin typeface="Arial"/>
              <a:ea typeface="Arial"/>
              <a:cs typeface="Arial"/>
              <a:sym typeface="Arial"/>
            </a:endParaRPr>
          </a:p>
          <a:p>
            <a:pPr marL="0" lvl="0" indent="0" algn="l" rtl="0">
              <a:spcBef>
                <a:spcPts val="1200"/>
              </a:spcBef>
              <a:spcAft>
                <a:spcPts val="0"/>
              </a:spcAft>
              <a:buNone/>
            </a:pPr>
            <a:r>
              <a:rPr lang="en" sz="1000" dirty="0">
                <a:solidFill>
                  <a:srgbClr val="000000"/>
                </a:solidFill>
                <a:latin typeface="Arial"/>
                <a:ea typeface="Arial"/>
                <a:cs typeface="Arial"/>
                <a:sym typeface="Arial"/>
              </a:rPr>
              <a:t> </a:t>
            </a:r>
            <a:endParaRPr sz="1000" dirty="0">
              <a:solidFill>
                <a:srgbClr val="000000"/>
              </a:solidFill>
              <a:latin typeface="Arial"/>
              <a:ea typeface="Arial"/>
              <a:cs typeface="Arial"/>
              <a:sym typeface="Arial"/>
            </a:endParaRPr>
          </a:p>
          <a:p>
            <a:pPr marL="0" lvl="0" indent="0" algn="l" rtl="0">
              <a:spcBef>
                <a:spcPts val="1200"/>
              </a:spcBef>
              <a:spcAft>
                <a:spcPts val="1200"/>
              </a:spcAft>
              <a:buNone/>
            </a:pPr>
            <a:endParaRPr sz="1000" dirty="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727650" y="1196175"/>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rial"/>
                <a:ea typeface="Arial"/>
                <a:cs typeface="Arial"/>
                <a:sym typeface="Arial"/>
              </a:rPr>
              <a:t>Real World Examples of HCBS</a:t>
            </a:r>
            <a:endParaRPr>
              <a:latin typeface="Arial"/>
              <a:ea typeface="Arial"/>
              <a:cs typeface="Arial"/>
              <a:sym typeface="Arial"/>
            </a:endParaRPr>
          </a:p>
        </p:txBody>
      </p:sp>
      <p:sp>
        <p:nvSpPr>
          <p:cNvPr id="136" name="Google Shape;136;p21"/>
          <p:cNvSpPr txBox="1">
            <a:spLocks noGrp="1"/>
          </p:cNvSpPr>
          <p:nvPr>
            <p:ph type="body" idx="1"/>
          </p:nvPr>
        </p:nvSpPr>
        <p:spPr>
          <a:xfrm>
            <a:off x="0" y="1731375"/>
            <a:ext cx="9144000" cy="226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Older adult with Dementia was able to move from a facility to an apartment with home health services and medical supplies </a:t>
            </a:r>
            <a:endParaRPr sz="2000">
              <a:solidFill>
                <a:srgbClr val="000000"/>
              </a:solidFill>
              <a:latin typeface="Arial"/>
              <a:ea typeface="Arial"/>
              <a:cs typeface="Arial"/>
              <a:sym typeface="Arial"/>
            </a:endParaRPr>
          </a:p>
          <a:p>
            <a:pPr marL="457200" lvl="0" indent="-355600" algn="l" rtl="0">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A person with cerebral palsy valued the increased independence they experienced with their aides assisting with grocery shopping and errands</a:t>
            </a:r>
            <a:endParaRPr sz="2000">
              <a:solidFill>
                <a:srgbClr val="000000"/>
              </a:solidFill>
              <a:latin typeface="Arial"/>
              <a:ea typeface="Arial"/>
              <a:cs typeface="Arial"/>
              <a:sym typeface="Arial"/>
            </a:endParaRPr>
          </a:p>
          <a:p>
            <a:pPr marL="457200" lvl="0" indent="-355600" algn="l" rtl="0">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A young adult with developmental disabilities improves his independent living skills and participating in the community with the support of Medicaid attendant care services. </a:t>
            </a:r>
            <a:endParaRPr sz="2000">
              <a:solidFill>
                <a:srgbClr val="000000"/>
              </a:solidFill>
              <a:latin typeface="Arial"/>
              <a:ea typeface="Arial"/>
              <a:cs typeface="Arial"/>
              <a:sym typeface="Arial"/>
            </a:endParaRPr>
          </a:p>
          <a:p>
            <a:pPr marL="457200" lvl="0" indent="-355600" algn="l" rtl="0">
              <a:lnSpc>
                <a:spcPct val="100000"/>
              </a:lnSpc>
              <a:spcBef>
                <a:spcPts val="0"/>
              </a:spcBef>
              <a:spcAft>
                <a:spcPts val="0"/>
              </a:spcAft>
              <a:buClr>
                <a:srgbClr val="000000"/>
              </a:buClr>
              <a:buSzPts val="2000"/>
              <a:buFont typeface="Arial"/>
              <a:buChar char="●"/>
            </a:pPr>
            <a:r>
              <a:rPr lang="en" sz="2000">
                <a:solidFill>
                  <a:srgbClr val="000000"/>
                </a:solidFill>
                <a:latin typeface="Arial"/>
                <a:ea typeface="Arial"/>
                <a:cs typeface="Arial"/>
                <a:sym typeface="Arial"/>
              </a:rPr>
              <a:t>A person with multiple sclerosis, hopes to receive a car attachment to transport his power wheelchair as a HCBS waiver service</a:t>
            </a:r>
            <a:endParaRPr sz="2000">
              <a:solidFill>
                <a:srgbClr val="000000"/>
              </a:solidFill>
              <a:latin typeface="Arial"/>
              <a:ea typeface="Arial"/>
              <a:cs typeface="Arial"/>
              <a:sym typeface="Arial"/>
            </a:endParaRPr>
          </a:p>
          <a:p>
            <a:pPr marL="457200" lvl="0" indent="0" algn="l" rtl="0">
              <a:spcBef>
                <a:spcPts val="0"/>
              </a:spcBef>
              <a:spcAft>
                <a:spcPts val="1600"/>
              </a:spcAft>
              <a:buNone/>
            </a:pPr>
            <a:endParaRPr sz="1200">
              <a:solidFill>
                <a:srgbClr val="393D4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8535</Words>
  <Application>Microsoft Macintosh PowerPoint</Application>
  <PresentationFormat>On-screen Show (16:9)</PresentationFormat>
  <Paragraphs>440</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Times New Roman</vt:lpstr>
      <vt:lpstr>Arial</vt:lpstr>
      <vt:lpstr>Raleway</vt:lpstr>
      <vt:lpstr>Lato</vt:lpstr>
      <vt:lpstr>Streamline</vt:lpstr>
      <vt:lpstr>California HCBS 101 with COVID-19 Considerations</vt:lpstr>
      <vt:lpstr>Why Does this Presentation Matter?</vt:lpstr>
      <vt:lpstr>LTSS - What is it??????</vt:lpstr>
      <vt:lpstr>California’s Major HCBS Programs</vt:lpstr>
      <vt:lpstr>CA HCBS Waivers</vt:lpstr>
      <vt:lpstr>Assisted Living Waiver</vt:lpstr>
      <vt:lpstr>Home and Community-Based Alternatives (HCBA) Waiver </vt:lpstr>
      <vt:lpstr>Multi-Purpose Senior Services Waiver (MSSP)</vt:lpstr>
      <vt:lpstr>Real World Examples of HCBS</vt:lpstr>
      <vt:lpstr>Applying for Waiver Services</vt:lpstr>
      <vt:lpstr>Additional COVID-19 Considerations </vt:lpstr>
      <vt:lpstr>COVID-19 and IHSS Emergency Back-Up Providers</vt:lpstr>
      <vt:lpstr>IHSS Provider PPE</vt:lpstr>
      <vt:lpstr>California Community Transitions (MFP)</vt:lpstr>
      <vt:lpstr>Important Agencies</vt:lpstr>
      <vt:lpstr>Resources</vt:lpstr>
      <vt:lpstr>Thank you and Questions!!!!!!!!!!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LTSS 101 with COVID-19 Considerations</dc:title>
  <cp:lastModifiedBy>Microsoft Office User</cp:lastModifiedBy>
  <cp:revision>23</cp:revision>
  <dcterms:modified xsi:type="dcterms:W3CDTF">2020-09-17T23:07:32Z</dcterms:modified>
</cp:coreProperties>
</file>