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comments/comment2.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3" r:id="rId8"/>
    <p:sldId id="264" r:id="rId9"/>
    <p:sldId id="265" r:id="rId10"/>
    <p:sldId id="277" r:id="rId11"/>
    <p:sldId id="268" r:id="rId12"/>
    <p:sldId id="280" r:id="rId13"/>
    <p:sldId id="279" r:id="rId14"/>
    <p:sldId id="274" r:id="rId15"/>
    <p:sldId id="275"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Morris" initials="" lastIdx="3" clrIdx="0"/>
  <p:cmAuthor id="1" name="Sydney Pickern" initials="" lastIdx="3" clrIdx="1"/>
  <p:cmAuthor id="2" name="Autumn Elliott" initials="" lastIdx="1" clrIdx="2"/>
  <p:cmAuthor id="3" name="Anonymous" initials="Anonymou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2" autoAdjust="0"/>
    <p:restoredTop sz="71142" autoAdjust="0"/>
  </p:normalViewPr>
  <p:slideViewPr>
    <p:cSldViewPr snapToGrid="0">
      <p:cViewPr varScale="1">
        <p:scale>
          <a:sx n="103" d="100"/>
          <a:sy n="103" d="100"/>
        </p:scale>
        <p:origin x="592"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9-04-22T02:49:14.699" idx="2">
    <p:pos x="6000" y="0"/>
    <p:text>Add discussion of FHA/FEHA?  I can cover this if you want.</p:text>
  </p:cm>
  <p:cm authorId="1" dt="2019-04-22T02:49:14.699" idx="2">
    <p:pos x="6000" y="0"/>
    <p:text>That would be great! I added another slide in case we wanted to break it down that way.</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9-05-01T18:04:43.016" idx="1">
    <p:pos x="6000" y="0"/>
    <p:text>It would be great to add "Matching of accessible units to people who need accessibility features" to this list.</p:text>
  </p:cm>
  <p:cm authorId="1" dt="2019-05-01T18:04:43.016" idx="3">
    <p:pos x="6000" y="0"/>
    <p:text>Great suggestion, will add now, and also willing to add anything else!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068178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hud.gov/sites/documents/17-01CPDN.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hudexchange.info/faqs/programs/continuum-of-care-coc-program/program-requirements/coordinated-entry/are-there-actions-a-continuum-of-care-may-take-within-its-coordinated-entry/"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hud.gov/sites/dfiles/CPD/documents/Additional_Waivers_for_CPD_Grant_Programs_to_Prevent_COVID-19_Spread_and_Mitigate_COVID-19_Economic_Impacts.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hudexchange.info/resources/documents/Notice-CPD-17-01-Establishing-Additional-Requirements-or-a-Continuum-of-Care-Centralized-or-Coordinated-Assessment-System.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t>Non government providers often contract with government entities to help administer the CES. </a:t>
            </a:r>
            <a:r>
              <a:rPr lang="en-US" sz="1100" dirty="0">
                <a:solidFill>
                  <a:schemeClr val="tx1"/>
                </a:solidFill>
              </a:rPr>
              <a:t>These providers interact with clients with disabilities on a daily basis, and need to know the “nuts and bolts” of reasonable accommodations, </a:t>
            </a:r>
          </a:p>
          <a:p>
            <a:endParaRPr lang="en-US" dirty="0"/>
          </a:p>
        </p:txBody>
      </p:sp>
    </p:spTree>
    <p:extLst>
      <p:ext uri="{BB962C8B-B14F-4D97-AF65-F5344CB8AC3E}">
        <p14:creationId xmlns:p14="http://schemas.microsoft.com/office/powerpoint/2010/main" val="1975300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5913ab08db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5913ab08db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434343"/>
              </a:buClr>
              <a:buSzPts val="1800"/>
              <a:buChar char="●"/>
            </a:pPr>
            <a:r>
              <a:rPr lang="en-US" dirty="0">
                <a:solidFill>
                  <a:srgbClr val="434343"/>
                </a:solidFill>
              </a:rPr>
              <a:t>A portion of housing filled through coordinated entry should have units with features that make them accessible for people with mobility impairments and for people with sensory impairments. 24 C.F.R. §§ 8.20, 8.22 and 8.23.</a:t>
            </a:r>
          </a:p>
          <a:p>
            <a:pPr marL="457200" lvl="0" indent="-342900" algn="l" rtl="0">
              <a:spcBef>
                <a:spcPts val="1600"/>
              </a:spcBef>
              <a:spcAft>
                <a:spcPts val="0"/>
              </a:spcAft>
              <a:buClr>
                <a:srgbClr val="434343"/>
              </a:buClr>
              <a:buSzPts val="1800"/>
              <a:buChar char="●"/>
            </a:pPr>
            <a:r>
              <a:rPr lang="en-US" dirty="0">
                <a:solidFill>
                  <a:srgbClr val="434343"/>
                </a:solidFill>
              </a:rPr>
              <a:t>Housing programs must “maximize the utilization” of accessible units “by eligible individuals whose disability requires the accessibility features of the particular unit.” 24 C.F.R. § 8.27.</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0" i="0" u="sng" strike="noStrike" cap="none" dirty="0">
                <a:solidFill>
                  <a:srgbClr val="000000"/>
                </a:solidFill>
                <a:effectLst/>
                <a:latin typeface="Arial"/>
                <a:ea typeface="Arial"/>
                <a:cs typeface="Arial"/>
                <a:sym typeface="Arial"/>
                <a:hlinkClick r:id="rId3"/>
              </a:rPr>
              <a:t>https://www.hud.gov/sites/documents/17-01CPDN.PDF</a:t>
            </a:r>
            <a:endParaRPr lang="en-US" sz="1100" b="0" i="0" u="none" strike="noStrike" cap="none" dirty="0">
              <a:solidFill>
                <a:srgbClr val="000000"/>
              </a:solidFill>
              <a:effectLst/>
              <a:latin typeface="Arial"/>
              <a:ea typeface="Arial"/>
              <a:cs typeface="Arial"/>
              <a:sym typeface="Arial"/>
            </a:endParaRPr>
          </a:p>
          <a:p>
            <a:endParaRPr lang="en-US" dirty="0"/>
          </a:p>
        </p:txBody>
      </p:sp>
    </p:spTree>
    <p:extLst>
      <p:ext uri="{BB962C8B-B14F-4D97-AF65-F5344CB8AC3E}">
        <p14:creationId xmlns:p14="http://schemas.microsoft.com/office/powerpoint/2010/main" val="34563810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i="0" u="none" strike="noStrike" cap="none" dirty="0" err="1">
                <a:solidFill>
                  <a:srgbClr val="000000"/>
                </a:solidFill>
                <a:effectLst/>
                <a:latin typeface="Arial"/>
                <a:ea typeface="Arial"/>
                <a:cs typeface="Arial"/>
                <a:sym typeface="Arial"/>
              </a:rPr>
              <a:t>CoC</a:t>
            </a:r>
            <a:r>
              <a:rPr lang="en-US" sz="1100" b="1" i="0" u="none" strike="noStrike" cap="none" dirty="0">
                <a:solidFill>
                  <a:srgbClr val="000000"/>
                </a:solidFill>
                <a:effectLst/>
                <a:latin typeface="Arial"/>
                <a:ea typeface="Arial"/>
                <a:cs typeface="Arial"/>
                <a:sym typeface="Arial"/>
              </a:rPr>
              <a:t> FAQ ID 3735</a:t>
            </a:r>
            <a:r>
              <a:rPr lang="en-US" dirty="0">
                <a:effectLst/>
              </a:rPr>
              <a:t> </a:t>
            </a:r>
            <a:r>
              <a:rPr lang="en-US" sz="1100" b="0" i="0" u="sng" strike="noStrike" cap="none" dirty="0">
                <a:solidFill>
                  <a:srgbClr val="000000"/>
                </a:solidFill>
                <a:effectLst/>
                <a:latin typeface="Arial"/>
                <a:ea typeface="Arial"/>
                <a:cs typeface="Arial"/>
                <a:sym typeface="Arial"/>
                <a:hlinkClick r:id="rId3"/>
              </a:rPr>
              <a:t>https://www.hudexchange.info/faqs/programs/continuum-of-care-coc-program/program-requirements/coordinated-entry/are-there-actions-a-continuum-of-care-may-take-within-its-coordinated-entry/</a:t>
            </a:r>
            <a:endParaRPr lang="en-US" sz="1100" b="0" i="0" u="none" strike="noStrike" cap="none" dirty="0">
              <a:solidFill>
                <a:srgbClr val="000000"/>
              </a:solidFill>
              <a:effectLst/>
              <a:latin typeface="Arial"/>
              <a:ea typeface="Arial"/>
              <a:cs typeface="Arial"/>
              <a:sym typeface="Arial"/>
            </a:endParaRPr>
          </a:p>
          <a:p>
            <a:endParaRPr lang="en-US" dirty="0">
              <a:effectLst/>
            </a:endParaRPr>
          </a:p>
          <a:p>
            <a:r>
              <a:rPr lang="en-US" sz="1100" b="0" i="0" u="none" strike="noStrike" cap="none" dirty="0">
                <a:solidFill>
                  <a:srgbClr val="000000"/>
                </a:solidFill>
                <a:effectLst/>
                <a:latin typeface="Arial"/>
                <a:ea typeface="Arial"/>
                <a:cs typeface="Arial"/>
                <a:sym typeface="Arial"/>
              </a:rPr>
              <a:t>Given the urgency of the present situation and taking into account the specific subpopulations served by HUD’s homelessness programs and the demonstrated impact homelessness has on aging, it may be permissible to prioritize the following categories of persons for assistance within a CE process, provided that the persons in these categories are eligible for programs receiving CE referrals and the process is applied consistent with federal nondiscrimination requirements:</a:t>
            </a:r>
            <a:endParaRPr lang="en-US" sz="1400" b="0" i="0" u="none" strike="noStrike" cap="none" dirty="0">
              <a:solidFill>
                <a:srgbClr val="000000"/>
              </a:solidFill>
              <a:effectLst/>
              <a:latin typeface="Arial"/>
              <a:ea typeface="Arial"/>
              <a:cs typeface="Arial"/>
              <a:sym typeface="Arial"/>
            </a:endParaRPr>
          </a:p>
          <a:p>
            <a:pPr lvl="0"/>
            <a:r>
              <a:rPr lang="en-US" sz="1100" b="0" i="0" u="none" strike="noStrike" cap="none" dirty="0">
                <a:solidFill>
                  <a:srgbClr val="000000"/>
                </a:solidFill>
                <a:effectLst/>
                <a:latin typeface="Arial"/>
                <a:ea typeface="Arial"/>
                <a:cs typeface="Arial"/>
                <a:sym typeface="Arial"/>
              </a:rPr>
              <a:t>People 50 years and older</a:t>
            </a:r>
            <a:endParaRPr lang="en-US" sz="1400" b="0" i="0" u="none" strike="noStrike" cap="none" dirty="0">
              <a:solidFill>
                <a:srgbClr val="000000"/>
              </a:solidFill>
              <a:effectLst/>
              <a:latin typeface="Arial"/>
              <a:ea typeface="Arial"/>
              <a:cs typeface="Arial"/>
              <a:sym typeface="Arial"/>
            </a:endParaRPr>
          </a:p>
          <a:p>
            <a:pPr lvl="0"/>
            <a:r>
              <a:rPr lang="en-US" sz="1100" b="0" i="0" u="none" strike="noStrike" cap="none" dirty="0">
                <a:solidFill>
                  <a:srgbClr val="000000"/>
                </a:solidFill>
                <a:effectLst/>
                <a:latin typeface="Arial"/>
                <a:ea typeface="Arial"/>
                <a:cs typeface="Arial"/>
                <a:sym typeface="Arial"/>
              </a:rPr>
              <a:t>People of all ages with the following underlying medical conditions:</a:t>
            </a:r>
            <a:endParaRPr lang="en-US" sz="14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Cancer</a:t>
            </a:r>
            <a:endParaRPr lang="en-US" sz="14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Chronic kidney disease</a:t>
            </a:r>
            <a:endParaRPr lang="en-US" sz="14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Chronic obstructive pulmonary disease (COPD)</a:t>
            </a:r>
            <a:endParaRPr lang="en-US" sz="14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Immunocompromised state (weakened immune system) from solid organ transplant</a:t>
            </a:r>
            <a:endParaRPr lang="en-US" sz="14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Obesity (body mass index [BMI] of 30 or higher)</a:t>
            </a:r>
            <a:endParaRPr lang="en-US" sz="14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Serious heart conditions, such as heart failure, coronary artery disease, or cardiomyopathies</a:t>
            </a:r>
            <a:endParaRPr lang="en-US" sz="14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Sickle cell disease</a:t>
            </a:r>
            <a:endParaRPr lang="en-US" sz="1400" b="0" i="0" u="none" strike="noStrike" cap="none" dirty="0">
              <a:solidFill>
                <a:srgbClr val="000000"/>
              </a:solidFill>
              <a:effectLst/>
              <a:latin typeface="Arial"/>
              <a:ea typeface="Arial"/>
              <a:cs typeface="Arial"/>
              <a:sym typeface="Arial"/>
            </a:endParaRPr>
          </a:p>
          <a:p>
            <a:pPr lvl="1"/>
            <a:r>
              <a:rPr lang="en-US" sz="1100" b="0" i="0" u="none" strike="noStrike" cap="none" dirty="0">
                <a:solidFill>
                  <a:srgbClr val="000000"/>
                </a:solidFill>
                <a:effectLst/>
                <a:latin typeface="Arial"/>
                <a:ea typeface="Arial"/>
                <a:cs typeface="Arial"/>
                <a:sym typeface="Arial"/>
              </a:rPr>
              <a:t>Type 2 diabetes mellitus</a:t>
            </a:r>
            <a:endParaRPr lang="en-US" sz="1400" b="0" i="0" u="none" strike="noStrike" cap="none" dirty="0">
              <a:solidFill>
                <a:srgbClr val="000000"/>
              </a:solidFill>
              <a:effectLst/>
              <a:latin typeface="Arial"/>
              <a:ea typeface="Arial"/>
              <a:cs typeface="Arial"/>
              <a:sym typeface="Arial"/>
            </a:endParaRPr>
          </a:p>
          <a:p>
            <a:endParaRPr lang="en-US" dirty="0">
              <a:effectLst/>
            </a:endParaRPr>
          </a:p>
          <a:p>
            <a:r>
              <a:rPr lang="en-US" b="1" dirty="0">
                <a:effectLst/>
              </a:rPr>
              <a:t>HUD </a:t>
            </a:r>
            <a:r>
              <a:rPr lang="en-US" b="1" dirty="0" err="1">
                <a:effectLst/>
              </a:rPr>
              <a:t>CoC</a:t>
            </a:r>
            <a:r>
              <a:rPr lang="en-US" b="1" dirty="0">
                <a:effectLst/>
              </a:rPr>
              <a:t> Waivers</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0" i="0" u="none" strike="noStrike" cap="none" dirty="0">
                <a:solidFill>
                  <a:srgbClr val="000000"/>
                </a:solidFill>
                <a:effectLst/>
                <a:latin typeface="Arial"/>
                <a:ea typeface="Arial"/>
                <a:cs typeface="Arial"/>
                <a:sym typeface="Arial"/>
              </a:rPr>
              <a:t>https://</a:t>
            </a:r>
            <a:r>
              <a:rPr lang="en-US" sz="1100" b="0" i="0" u="none" strike="noStrike" cap="none" dirty="0" err="1">
                <a:solidFill>
                  <a:srgbClr val="000000"/>
                </a:solidFill>
                <a:effectLst/>
                <a:latin typeface="Arial"/>
                <a:ea typeface="Arial"/>
                <a:cs typeface="Arial"/>
                <a:sym typeface="Arial"/>
              </a:rPr>
              <a:t>www.hud.gov</a:t>
            </a:r>
            <a:r>
              <a:rPr lang="en-US" sz="1100" b="0" i="0" u="none" strike="noStrike" cap="none" dirty="0">
                <a:solidFill>
                  <a:srgbClr val="000000"/>
                </a:solidFill>
                <a:effectLst/>
                <a:latin typeface="Arial"/>
                <a:ea typeface="Arial"/>
                <a:cs typeface="Arial"/>
                <a:sym typeface="Arial"/>
              </a:rPr>
              <a:t>/sites/</a:t>
            </a:r>
            <a:r>
              <a:rPr lang="en-US" sz="1100" b="0" i="0" u="none" strike="noStrike" cap="none" dirty="0" err="1">
                <a:solidFill>
                  <a:srgbClr val="000000"/>
                </a:solidFill>
                <a:effectLst/>
                <a:latin typeface="Arial"/>
                <a:ea typeface="Arial"/>
                <a:cs typeface="Arial"/>
                <a:sym typeface="Arial"/>
              </a:rPr>
              <a:t>dfiles</a:t>
            </a:r>
            <a:r>
              <a:rPr lang="en-US" sz="1100" b="0" i="0" u="none" strike="noStrike" cap="none" dirty="0">
                <a:solidFill>
                  <a:srgbClr val="000000"/>
                </a:solidFill>
                <a:effectLst/>
                <a:latin typeface="Arial"/>
                <a:ea typeface="Arial"/>
                <a:cs typeface="Arial"/>
                <a:sym typeface="Arial"/>
              </a:rPr>
              <a:t>/CPD/documents/CPD-COVID-19-Waiver-3-Final-Clean.pdf</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0" i="0" u="none" strike="noStrike" cap="none" dirty="0">
                <a:solidFill>
                  <a:srgbClr val="000000"/>
                </a:solidFill>
                <a:effectLst/>
                <a:latin typeface="Arial"/>
                <a:ea typeface="Arial"/>
                <a:cs typeface="Arial"/>
                <a:sym typeface="Arial"/>
              </a:rPr>
              <a:t>Disability Documentation for Permanent Supportive Housing (PSH)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0" i="0" u="none" strike="noStrike" cap="none" dirty="0">
                <a:solidFill>
                  <a:srgbClr val="000000"/>
                </a:solidFill>
                <a:effectLst/>
                <a:latin typeface="Arial"/>
                <a:ea typeface="Arial"/>
                <a:cs typeface="Arial"/>
                <a:sym typeface="Arial"/>
              </a:rPr>
              <a:t>Temporary Stays in Institutions for 90 Days or Less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sz="1100" b="0" i="0"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0" i="0" u="sng" strike="noStrike" cap="none" dirty="0">
                <a:solidFill>
                  <a:srgbClr val="000000"/>
                </a:solidFill>
                <a:effectLst/>
                <a:latin typeface="Arial"/>
                <a:ea typeface="Arial"/>
                <a:cs typeface="Arial"/>
                <a:sym typeface="Arial"/>
                <a:hlinkClick r:id="rId4"/>
              </a:rPr>
              <a:t>https://www.hud.gov/sites/dfiles/CPD/documents/Additional_Waivers_for_CPD_Grant_Programs_to_Prevent_COVID-19_Spread_and_Mitigate_COVID-19_Economic_Impacts.pdf</a:t>
            </a:r>
            <a:endParaRPr lang="en-US" sz="1100" b="0" i="0" u="sng"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i="0" u="none" strike="noStrike" cap="none" dirty="0">
                <a:solidFill>
                  <a:srgbClr val="000000"/>
                </a:solidFill>
                <a:effectLst/>
                <a:latin typeface="Arial"/>
                <a:ea typeface="Arial"/>
                <a:cs typeface="Arial"/>
                <a:sym typeface="Arial"/>
              </a:rPr>
              <a:t>Permanent Housing Rapid Re-housing Limit to 24 Months of Rental Assistance </a:t>
            </a:r>
            <a:endParaRPr lang="en-US" sz="1100" b="0" i="0"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sz="1100" b="0" i="0" u="sng"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sz="1100" b="0" i="0"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sz="1100" b="0" i="0" u="none" strike="noStrike" cap="none" dirty="0">
              <a:solidFill>
                <a:srgbClr val="000000"/>
              </a:solidFill>
              <a:effectLst/>
              <a:latin typeface="Arial"/>
              <a:ea typeface="Arial"/>
              <a:cs typeface="Arial"/>
              <a:sym typeface="Arial"/>
            </a:endParaRPr>
          </a:p>
          <a:p>
            <a:endParaRPr lang="en-US" dirty="0">
              <a:effectLst/>
            </a:endParaRPr>
          </a:p>
        </p:txBody>
      </p:sp>
    </p:spTree>
    <p:extLst>
      <p:ext uri="{BB962C8B-B14F-4D97-AF65-F5344CB8AC3E}">
        <p14:creationId xmlns:p14="http://schemas.microsoft.com/office/powerpoint/2010/main" val="912291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5827460be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5827460be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solidFill>
                  <a:schemeClr val="tx1"/>
                </a:solidFill>
              </a:rPr>
              <a:t>https://</a:t>
            </a:r>
            <a:r>
              <a:rPr lang="en-US" sz="1100" dirty="0" err="1">
                <a:solidFill>
                  <a:schemeClr val="tx1"/>
                </a:solidFill>
              </a:rPr>
              <a:t>dredf.org</a:t>
            </a:r>
            <a:r>
              <a:rPr lang="en-US" sz="1100" dirty="0">
                <a:solidFill>
                  <a:schemeClr val="tx1"/>
                </a:solidFill>
              </a:rPr>
              <a:t>/</a:t>
            </a:r>
            <a:r>
              <a:rPr lang="en-US" sz="1100" dirty="0" err="1">
                <a:solidFill>
                  <a:schemeClr val="tx1"/>
                </a:solidFill>
              </a:rPr>
              <a:t>wp</a:t>
            </a:r>
            <a:r>
              <a:rPr lang="en-US" sz="1100" dirty="0">
                <a:solidFill>
                  <a:schemeClr val="tx1"/>
                </a:solidFill>
              </a:rPr>
              <a:t>-content/uploads/2018/05/DREDF-Guide-Legal-Obligations-Model-Policies-and-Practices-on-Disability-for-Coordinated-Entry-Systems-May-2018.pdf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a:t>
            </a:r>
            <a:r>
              <a:rPr lang="en-US" dirty="0" err="1"/>
              <a:t>nlihc.org</a:t>
            </a:r>
            <a:r>
              <a:rPr lang="en-US" dirty="0"/>
              <a:t>/sites/default/files/AG-2019/04-15_Homeless-Assistance-McKinney-Vento.pdf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a:t>
            </a:r>
            <a:r>
              <a:rPr lang="en-US" dirty="0" err="1"/>
              <a:t>www.hud.gov</a:t>
            </a:r>
            <a:r>
              <a:rPr lang="en-US" dirty="0"/>
              <a:t>/sites/documents/17-01CPDN.PDF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a:t>
            </a:r>
            <a:r>
              <a:rPr lang="en-US" dirty="0" err="1"/>
              <a:t>endhomelessness.org</a:t>
            </a:r>
            <a:r>
              <a:rPr lang="en-US" dirty="0"/>
              <a:t>/homelessness-and-black-history-access-to-housing/</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5827460be0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5827460be0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58067734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58067734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558067734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558067734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600"/>
              </a:spcBef>
              <a:spcAft>
                <a:spcPts val="0"/>
              </a:spcAft>
              <a:buClr>
                <a:schemeClr val="dk1"/>
              </a:buClr>
              <a:buSzPts val="1100"/>
              <a:buFont typeface="Arial"/>
              <a:buNone/>
            </a:pPr>
            <a:r>
              <a:rPr lang="en" sz="1200" b="0" dirty="0">
                <a:solidFill>
                  <a:schemeClr val="dk1"/>
                </a:solidFill>
              </a:rPr>
              <a:t>42 U.S.C. § 11301 et </a:t>
            </a:r>
            <a:r>
              <a:rPr lang="en" sz="1200" b="0" dirty="0" err="1">
                <a:solidFill>
                  <a:schemeClr val="dk1"/>
                </a:solidFill>
              </a:rPr>
              <a:t>seq</a:t>
            </a:r>
            <a:r>
              <a:rPr lang="en" sz="1200" b="0" dirty="0">
                <a:solidFill>
                  <a:schemeClr val="dk1"/>
                </a:solidFill>
              </a:rPr>
              <a:t> (McKinney-Vento); 24 C.F.R. Part 578 (Continuum of Care </a:t>
            </a:r>
            <a:r>
              <a:rPr lang="en" sz="1200" b="0" dirty="0" err="1">
                <a:solidFill>
                  <a:schemeClr val="dk1"/>
                </a:solidFill>
              </a:rPr>
              <a:t>regs</a:t>
            </a:r>
            <a:r>
              <a:rPr lang="en" sz="1200" b="0" dirty="0">
                <a:solidFill>
                  <a:schemeClr val="dk1"/>
                </a:solidFill>
              </a:rPr>
              <a:t>).</a:t>
            </a:r>
          </a:p>
          <a:p>
            <a:pPr marL="0" lvl="0" indent="0" algn="l" rtl="0">
              <a:lnSpc>
                <a:spcPct val="115000"/>
              </a:lnSpc>
              <a:spcBef>
                <a:spcPts val="600"/>
              </a:spcBef>
              <a:spcAft>
                <a:spcPts val="0"/>
              </a:spcAft>
              <a:buClr>
                <a:schemeClr val="dk1"/>
              </a:buClr>
              <a:buSzPts val="1100"/>
              <a:buFont typeface="Arial"/>
              <a:buNone/>
            </a:pPr>
            <a:endParaRPr lang="en" sz="1200" dirty="0">
              <a:solidFill>
                <a:schemeClr val="dk1"/>
              </a:solidFill>
            </a:endParaRP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r>
              <a:rPr lang="en-US" sz="1200" b="0" u="none" dirty="0">
                <a:solidFill>
                  <a:srgbClr val="0000FF"/>
                </a:solidFill>
              </a:rPr>
              <a:t>NLIHC’s Homeless Assistance: McKinney-Vento Homeless Assistance Programs, available at </a:t>
            </a: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r>
              <a:rPr lang="en-US" sz="1200" dirty="0"/>
              <a:t>https://</a:t>
            </a:r>
            <a:r>
              <a:rPr lang="en-US" sz="1200" dirty="0" err="1"/>
              <a:t>nlihc.org</a:t>
            </a:r>
            <a:r>
              <a:rPr lang="en-US" sz="1200" dirty="0"/>
              <a:t>/sites/default/files/AG-2019/04-15_Homeless-Assistance-McKinney-Vento.pdf</a:t>
            </a:r>
          </a:p>
          <a:p>
            <a:pPr marL="0" lvl="0" indent="0" algn="l" rtl="0">
              <a:lnSpc>
                <a:spcPct val="115000"/>
              </a:lnSpc>
              <a:spcBef>
                <a:spcPts val="600"/>
              </a:spcBef>
              <a:spcAft>
                <a:spcPts val="0"/>
              </a:spcAft>
              <a:buClr>
                <a:schemeClr val="dk1"/>
              </a:buClr>
              <a:buSzPts val="1100"/>
              <a:buFont typeface="Arial"/>
              <a:buNone/>
            </a:pPr>
            <a:endParaRPr lang="en" sz="1200" dirty="0">
              <a:solidFill>
                <a:schemeClr val="dk1"/>
              </a:solidFill>
            </a:endParaRP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r>
              <a:rPr lang="en-US" sz="1100" b="0" i="0" u="none" strike="noStrike" cap="none" dirty="0">
                <a:solidFill>
                  <a:srgbClr val="000000"/>
                </a:solidFill>
                <a:effectLst/>
                <a:latin typeface="Arial"/>
                <a:ea typeface="Arial"/>
                <a:cs typeface="Arial"/>
                <a:sym typeface="Arial"/>
              </a:rPr>
              <a:t>Congress enacted the “Stewart B. McKinney Homeless Assistance Act in 1987” in response to the homelessness crisis that had emerged in the 1980s. In 2000, the act was renamed as the “McKinney-Vento Homeless Assistance Act.” For many years the programs did not undergo any comprehensive overhaul despite improved understanding of homelessness, its causes, and its solutions. In May 2009, Congress passed the “HEARTH Act,” which was intended to consolidate separate homelessness programs at HUD and to make the system of homeless assistance more performance-based. Since then, HUD has issued a series of implementing regulations. </a:t>
            </a:r>
            <a:endParaRPr lang="en-US" dirty="0"/>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r>
              <a:rPr lang="en-US" sz="1100" b="0" i="0" u="none" strike="noStrike" cap="none" dirty="0">
                <a:solidFill>
                  <a:srgbClr val="000000"/>
                </a:solidFill>
                <a:effectLst/>
                <a:latin typeface="Arial"/>
                <a:ea typeface="Arial"/>
                <a:cs typeface="Arial"/>
                <a:sym typeface="Arial"/>
              </a:rPr>
              <a:t>McKinney-Vento homeless assistance programs are a set of federal programs created by the “McKinney-Vento Homeless Assistance Act.” The Continuum of Care (</a:t>
            </a:r>
            <a:r>
              <a:rPr lang="en-US" sz="1100" b="0" i="0" u="none" strike="noStrike" cap="none" dirty="0" err="1">
                <a:solidFill>
                  <a:srgbClr val="000000"/>
                </a:solidFill>
                <a:effectLst/>
                <a:latin typeface="Arial"/>
                <a:ea typeface="Arial"/>
                <a:cs typeface="Arial"/>
                <a:sym typeface="Arial"/>
              </a:rPr>
              <a:t>CoC</a:t>
            </a:r>
            <a:r>
              <a:rPr lang="en-US" sz="1100" b="0" i="0" u="none" strike="noStrike" cap="none" dirty="0">
                <a:solidFill>
                  <a:srgbClr val="000000"/>
                </a:solidFill>
                <a:effectLst/>
                <a:latin typeface="Arial"/>
                <a:ea typeface="Arial"/>
                <a:cs typeface="Arial"/>
                <a:sym typeface="Arial"/>
              </a:rPr>
              <a:t>) Program is one of these programs and is administered by HUD. </a:t>
            </a: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r>
              <a:rPr lang="en-US" sz="1100" b="0" i="0" u="none" strike="noStrike" cap="none" dirty="0">
                <a:solidFill>
                  <a:srgbClr val="000000"/>
                </a:solidFill>
                <a:effectLst/>
                <a:latin typeface="Arial"/>
                <a:ea typeface="Arial"/>
                <a:cs typeface="Arial"/>
                <a:sym typeface="Arial"/>
              </a:rPr>
              <a:t>In 2009, Congress passed the “Homeless Emergency Assistance and Rapid Transition to Housing (HEARTH) Act,” which significantly improved HUD’s McKinney-Vento homeless assistance programs. </a:t>
            </a:r>
            <a:endParaRPr lang="en-US" sz="12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endParaRPr lang="en-US" sz="12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r>
              <a:rPr lang="en-US" sz="1100" b="1" i="0" u="none" strike="noStrike" cap="none" dirty="0">
                <a:solidFill>
                  <a:srgbClr val="000000"/>
                </a:solidFill>
                <a:effectLst/>
                <a:latin typeface="Arial"/>
                <a:ea typeface="Arial"/>
                <a:cs typeface="Arial"/>
                <a:sym typeface="Arial"/>
              </a:rPr>
              <a:t>PROGRAM SUMMARY </a:t>
            </a:r>
            <a:endParaRPr lang="en-US" sz="12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endParaRPr lang="en-US" sz="12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600"/>
              </a:spcBef>
              <a:spcAft>
                <a:spcPts val="0"/>
              </a:spcAft>
              <a:buClr>
                <a:schemeClr val="dk1"/>
              </a:buClr>
              <a:buSzPts val="1100"/>
              <a:buFont typeface="Arial"/>
              <a:buNone/>
              <a:tabLst/>
              <a:defRPr/>
            </a:pPr>
            <a:r>
              <a:rPr lang="en-US" sz="1100" b="0" i="0" u="none" strike="noStrike" cap="none" dirty="0">
                <a:solidFill>
                  <a:srgbClr val="000000"/>
                </a:solidFill>
                <a:effectLst/>
                <a:latin typeface="Arial"/>
                <a:ea typeface="Arial"/>
                <a:cs typeface="Arial"/>
                <a:sym typeface="Arial"/>
              </a:rPr>
              <a:t>HUD’s McKinney-Vento programs provide outreach, shelter, transitional housing, supportive services, short- and medium-term rent subsidies, and permanent housing for people experiencing homelessness and in some cases for people at risk of homelessness. Funding is distributed by formula to jurisdictions for the ESG Program and competitively for the Continuum of Care (</a:t>
            </a:r>
            <a:r>
              <a:rPr lang="en-US" sz="1100" b="0" i="0" u="none" strike="noStrike" cap="none" dirty="0" err="1">
                <a:solidFill>
                  <a:srgbClr val="000000"/>
                </a:solidFill>
                <a:effectLst/>
                <a:latin typeface="Arial"/>
                <a:ea typeface="Arial"/>
                <a:cs typeface="Arial"/>
                <a:sym typeface="Arial"/>
              </a:rPr>
              <a:t>CoC</a:t>
            </a:r>
            <a:r>
              <a:rPr lang="en-US" sz="1100" b="0" i="0" u="none" strike="noStrike" cap="none" dirty="0">
                <a:solidFill>
                  <a:srgbClr val="000000"/>
                </a:solidFill>
                <a:effectLst/>
                <a:latin typeface="Arial"/>
                <a:ea typeface="Arial"/>
                <a:cs typeface="Arial"/>
                <a:sym typeface="Arial"/>
              </a:rPr>
              <a:t>) Program. </a:t>
            </a:r>
            <a:endParaRPr lang="en-US" sz="1200" dirty="0"/>
          </a:p>
          <a:p>
            <a:pPr marL="0" lvl="0" indent="0" algn="l" rtl="0">
              <a:lnSpc>
                <a:spcPct val="115000"/>
              </a:lnSpc>
              <a:spcBef>
                <a:spcPts val="600"/>
              </a:spcBef>
              <a:spcAft>
                <a:spcPts val="0"/>
              </a:spcAft>
              <a:buClr>
                <a:schemeClr val="dk1"/>
              </a:buClr>
              <a:buSzPts val="1100"/>
              <a:buFont typeface="Arial"/>
              <a:buNone/>
            </a:pPr>
            <a:endParaRPr sz="1200" dirty="0">
              <a:solidFill>
                <a:srgbClr val="FF0000"/>
              </a:solidFill>
            </a:endParaRPr>
          </a:p>
          <a:p>
            <a:pPr marL="0" lvl="0" indent="0" algn="l" rtl="0">
              <a:lnSpc>
                <a:spcPct val="115000"/>
              </a:lnSpc>
              <a:spcBef>
                <a:spcPts val="600"/>
              </a:spcBef>
              <a:spcAft>
                <a:spcPts val="0"/>
              </a:spcAft>
              <a:buClr>
                <a:schemeClr val="dk1"/>
              </a:buClr>
              <a:buSzPts val="1100"/>
              <a:buFont typeface="Arial"/>
              <a:buNone/>
            </a:pPr>
            <a:endParaRPr sz="1200" dirty="0">
              <a:solidFill>
                <a:srgbClr val="333333"/>
              </a:solidFill>
              <a:highlight>
                <a:srgbClr val="FFFFFF"/>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558067734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558067734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24 C.F.R. </a:t>
            </a:r>
            <a:r>
              <a:rPr lang="en" sz="1200" dirty="0">
                <a:solidFill>
                  <a:schemeClr val="dk1"/>
                </a:solidFill>
                <a:highlight>
                  <a:schemeClr val="lt1"/>
                </a:highlight>
              </a:rPr>
              <a:t>§ 578.7(a)(8) – requirement that Coordinated Entry be utilized.</a:t>
            </a:r>
          </a:p>
          <a:p>
            <a:pPr marL="0" lvl="0" indent="0" algn="l" rtl="0">
              <a:spcBef>
                <a:spcPts val="0"/>
              </a:spcBef>
              <a:spcAft>
                <a:spcPts val="0"/>
              </a:spcAft>
              <a:buNone/>
            </a:pPr>
            <a:endParaRPr lang="en" sz="1200" dirty="0">
              <a:solidFill>
                <a:schemeClr val="dk1"/>
              </a:solidFill>
              <a:highlight>
                <a:schemeClr val="lt1"/>
              </a:highlight>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highlight>
                  <a:schemeClr val="lt1"/>
                </a:highlight>
                <a:latin typeface="Arial"/>
                <a:ea typeface="Arial"/>
                <a:cs typeface="Arial"/>
                <a:sym typeface="Arial"/>
              </a:rPr>
              <a:t>CPD 17-01: Notice Establishing Additional Requirements for a Continuum of Care Centralized or Coordinated Assessment System, available at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dirty="0">
                <a:highlight>
                  <a:schemeClr val="lt1"/>
                </a:highlight>
              </a:rPr>
              <a:t>https://</a:t>
            </a:r>
            <a:r>
              <a:rPr lang="en-US" sz="1200" dirty="0" err="1">
                <a:highlight>
                  <a:schemeClr val="lt1"/>
                </a:highlight>
              </a:rPr>
              <a:t>www.hud.gov</a:t>
            </a:r>
            <a:r>
              <a:rPr lang="en-US" sz="1200" dirty="0">
                <a:highlight>
                  <a:schemeClr val="lt1"/>
                </a:highlight>
              </a:rPr>
              <a:t>/sites/documents/17-01CPDN.PDF</a:t>
            </a:r>
            <a:endParaRPr lang="en" sz="1200" dirty="0">
              <a:solidFill>
                <a:schemeClr val="dk1"/>
              </a:solidFill>
              <a:highlight>
                <a:schemeClr val="lt1"/>
              </a:highlight>
            </a:endParaRPr>
          </a:p>
          <a:p>
            <a:pPr marL="0" lvl="0" indent="0" algn="l" rtl="0">
              <a:spcBef>
                <a:spcPts val="0"/>
              </a:spcBef>
              <a:spcAft>
                <a:spcPts val="0"/>
              </a:spcAft>
              <a:buNone/>
            </a:pPr>
            <a:endParaRPr lang="en" sz="1200" dirty="0">
              <a:solidFill>
                <a:schemeClr val="dk1"/>
              </a:solidFill>
              <a:highlight>
                <a:schemeClr val="lt1"/>
              </a:highlight>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highlight>
                  <a:schemeClr val="lt1"/>
                </a:highlight>
                <a:latin typeface="Arial"/>
                <a:ea typeface="Arial"/>
                <a:cs typeface="Arial"/>
                <a:sym typeface="Arial"/>
              </a:rPr>
              <a:t>42 U.S.C. § 11360(2) – definition of Chronic Homelessness</a:t>
            </a:r>
            <a:endParaRPr lang="en" sz="1200" dirty="0">
              <a:solidFill>
                <a:schemeClr val="dk1"/>
              </a:solidFill>
              <a:highlight>
                <a:schemeClr val="lt1"/>
              </a:highlight>
            </a:endParaRPr>
          </a:p>
          <a:p>
            <a:pPr marL="0" lvl="0" indent="0" algn="l" rtl="0">
              <a:spcBef>
                <a:spcPts val="0"/>
              </a:spcBef>
              <a:spcAft>
                <a:spcPts val="0"/>
              </a:spcAft>
              <a:buNone/>
            </a:pPr>
            <a:endParaRPr lang="en" sz="1200" dirty="0">
              <a:solidFill>
                <a:schemeClr val="dk1"/>
              </a:solidFill>
              <a:highlight>
                <a:schemeClr val="lt1"/>
              </a:highlight>
            </a:endParaRPr>
          </a:p>
          <a:p>
            <a:r>
              <a:rPr lang="en-US" sz="1100" b="0" i="0" u="none" strike="noStrike" cap="none" dirty="0">
                <a:solidFill>
                  <a:srgbClr val="000000"/>
                </a:solidFill>
                <a:effectLst/>
                <a:highlight>
                  <a:schemeClr val="lt1"/>
                </a:highlight>
                <a:latin typeface="Arial"/>
                <a:ea typeface="Arial"/>
                <a:cs typeface="Arial"/>
                <a:sym typeface="Arial"/>
              </a:rPr>
              <a:t>Per statute, people who are “chronically homeless” are prioritized for CES services.</a:t>
            </a:r>
          </a:p>
          <a:p>
            <a:r>
              <a:rPr lang="en-US" sz="1100" b="0" i="0" u="none" strike="noStrike" cap="none" dirty="0">
                <a:solidFill>
                  <a:srgbClr val="000000"/>
                </a:solidFill>
                <a:effectLst/>
                <a:highlight>
                  <a:schemeClr val="lt1"/>
                </a:highlight>
                <a:latin typeface="Arial"/>
                <a:ea typeface="Arial"/>
                <a:cs typeface="Arial"/>
                <a:sym typeface="Arial"/>
              </a:rPr>
              <a:t>A ‘‘chronically homeless’’ individual is someone with a disability who “lives either in a place not meant for human habitation, a safe haven, or in an emergency shelter, or in an institutional care facility if the individual has been living in the facility for fewer than 90 days and had been living in a place not meant for human habitation, a safe haven, or in an emergency shelter immediately before entering the institutional care facility.”</a:t>
            </a:r>
            <a:endParaRPr lang="en-US" sz="1200" dirty="0">
              <a:highlight>
                <a:schemeClr val="lt1"/>
              </a:highlight>
            </a:endParaRPr>
          </a:p>
          <a:p>
            <a:r>
              <a:rPr lang="en-US" sz="1100" b="0" i="0" u="none" strike="noStrike" cap="none" dirty="0">
                <a:solidFill>
                  <a:srgbClr val="000000"/>
                </a:solidFill>
                <a:effectLst/>
                <a:highlight>
                  <a:schemeClr val="lt1"/>
                </a:highlight>
                <a:latin typeface="Arial"/>
                <a:ea typeface="Arial"/>
                <a:cs typeface="Arial"/>
                <a:sym typeface="Arial"/>
              </a:rPr>
              <a:t>Additionally, to qualify as “chronically homeless,” the individual must “have been living as described above continuously for at least 12 months, or on at least four separate occasions in the last 3 years, where the combined occasions total a length of time of at least 12 months.”</a:t>
            </a:r>
            <a:br>
              <a:rPr lang="en" sz="1200" b="0" i="0" u="none" strike="noStrike" cap="none" dirty="0">
                <a:solidFill>
                  <a:schemeClr val="dk1"/>
                </a:solidFill>
                <a:effectLst/>
                <a:highlight>
                  <a:schemeClr val="lt1"/>
                </a:highlight>
                <a:latin typeface="Arial"/>
                <a:ea typeface="Arial"/>
                <a:cs typeface="Arial"/>
                <a:sym typeface="Arial"/>
              </a:rPr>
            </a:br>
            <a:endParaRPr lang="en" sz="1200" b="0" i="0" u="none" strike="noStrike" cap="none" dirty="0">
              <a:solidFill>
                <a:schemeClr val="dk1"/>
              </a:solidFill>
              <a:effectLst/>
              <a:highlight>
                <a:schemeClr val="lt1"/>
              </a:highlight>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8b8a8dac9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8b8a8dac9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HUD Coordinated Entry Policy Brief, at 4, available at https://</a:t>
            </a:r>
            <a:r>
              <a:rPr lang="en-US" sz="1100" b="0" i="0" u="none" strike="noStrike" cap="none" dirty="0" err="1">
                <a:solidFill>
                  <a:srgbClr val="000000"/>
                </a:solidFill>
                <a:effectLst/>
                <a:latin typeface="Arial"/>
                <a:ea typeface="Arial"/>
                <a:cs typeface="Arial"/>
                <a:sym typeface="Arial"/>
              </a:rPr>
              <a:t>files.hudexchange.info</a:t>
            </a:r>
            <a:r>
              <a:rPr lang="en-US" sz="1100" b="0" i="0" u="none" strike="noStrike" cap="none" dirty="0">
                <a:solidFill>
                  <a:srgbClr val="000000"/>
                </a:solidFill>
                <a:effectLst/>
                <a:latin typeface="Arial"/>
                <a:ea typeface="Arial"/>
                <a:cs typeface="Arial"/>
                <a:sym typeface="Arial"/>
              </a:rPr>
              <a:t>/resources/documents/Coordinated-Entry-Policy-</a:t>
            </a:r>
            <a:r>
              <a:rPr lang="en-US" sz="1100" b="0" i="0" u="none" strike="noStrike" cap="none" dirty="0" err="1">
                <a:solidFill>
                  <a:srgbClr val="000000"/>
                </a:solidFill>
                <a:effectLst/>
                <a:latin typeface="Arial"/>
                <a:ea typeface="Arial"/>
                <a:cs typeface="Arial"/>
                <a:sym typeface="Arial"/>
              </a:rPr>
              <a:t>Brief.pdf</a:t>
            </a:r>
            <a:br>
              <a:rPr lang="en-US" sz="1100" b="0" i="0" u="none" strike="noStrike" cap="none" dirty="0">
                <a:solidFill>
                  <a:srgbClr val="000000"/>
                </a:solidFill>
                <a:effectLst/>
                <a:latin typeface="Arial"/>
                <a:ea typeface="Arial"/>
                <a:cs typeface="Arial"/>
                <a:sym typeface="Arial"/>
              </a:rPr>
            </a:br>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58067734f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58067734f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dirty="0">
                <a:solidFill>
                  <a:schemeClr val="dk1"/>
                </a:solidFill>
                <a:highlight>
                  <a:schemeClr val="lt1"/>
                </a:highlight>
              </a:rPr>
              <a:t>42 U.S.C. § 12132 et seq (ADA).; </a:t>
            </a:r>
            <a:r>
              <a:rPr lang="en" sz="1200" dirty="0">
                <a:highlight>
                  <a:srgbClr val="FFFFFF"/>
                </a:highlight>
              </a:rPr>
              <a:t>28 C.F.R. Part 35 (ADA); </a:t>
            </a:r>
            <a:r>
              <a:rPr lang="en" sz="1200" dirty="0">
                <a:solidFill>
                  <a:schemeClr val="dk1"/>
                </a:solidFill>
                <a:highlight>
                  <a:schemeClr val="lt1"/>
                </a:highlight>
              </a:rPr>
              <a:t>29 U.S.C. § 794 (Section 504); 28 C.F.R. §§ 42.501–.540 (Section 504); </a:t>
            </a:r>
            <a:r>
              <a:rPr lang="en" sz="1200" dirty="0">
                <a:highlight>
                  <a:srgbClr val="FFFFFF"/>
                </a:highlight>
              </a:rPr>
              <a:t>24 C.F.R. Part 8 (HUD 504); 24 C.F.R. § 578.93(d) (CoC).</a:t>
            </a:r>
            <a:endParaRPr sz="1200" dirty="0">
              <a:highlight>
                <a:srgbClr val="FFFFFF"/>
              </a:highlight>
            </a:endParaRPr>
          </a:p>
          <a:p>
            <a:pPr marL="0" lvl="0" indent="0" algn="l" rtl="0">
              <a:lnSpc>
                <a:spcPct val="115000"/>
              </a:lnSpc>
              <a:spcBef>
                <a:spcPts val="1600"/>
              </a:spcBef>
              <a:spcAft>
                <a:spcPts val="1600"/>
              </a:spcAft>
              <a:buNone/>
            </a:pPr>
            <a:endParaRPr lang="en" sz="1200" dirty="0">
              <a:highlight>
                <a:srgbClr val="FFFFFF"/>
              </a:highlight>
            </a:endParaRPr>
          </a:p>
          <a:p>
            <a:pPr marL="0" lvl="0" indent="0" algn="l" rtl="0">
              <a:lnSpc>
                <a:spcPct val="115000"/>
              </a:lnSpc>
              <a:spcBef>
                <a:spcPts val="1600"/>
              </a:spcBef>
              <a:spcAft>
                <a:spcPts val="1600"/>
              </a:spcAft>
              <a:buNone/>
            </a:pPr>
            <a:r>
              <a:rPr lang="en" sz="1200" dirty="0">
                <a:highlight>
                  <a:srgbClr val="FFFFFF"/>
                </a:highlight>
              </a:rPr>
              <a:t>HUD Notice CPD-17-01: </a:t>
            </a:r>
            <a:r>
              <a:rPr lang="en" sz="1200" dirty="0">
                <a:uFill>
                  <a:noFill/>
                </a:uFill>
                <a:hlinkClick r:id="rId3"/>
              </a:rPr>
              <a:t>https://www.hudexchange.info/resources/documents/Notice-CPD-17-01-Establishing-Additional-Requirements-or-a-Continuum-of-Care-Centralized-or-Coordinated-Assessment-System.pdf</a:t>
            </a:r>
            <a:endParaRPr sz="1200" dirty="0">
              <a:highlight>
                <a:srgbClr val="FFFFFF"/>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558067734f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558067734f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28 C.F.R. § 35.106; 24 C.F.R. § 8.54(a) – Notice of Rights</a:t>
            </a: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endParaRPr lang="en-US"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28 C.F.R. § 35.130(b)(7)(</a:t>
            </a:r>
            <a:r>
              <a:rPr lang="en-US" sz="1100" b="0" i="0" u="none" strike="noStrike" cap="none" dirty="0" err="1">
                <a:solidFill>
                  <a:srgbClr val="000000"/>
                </a:solidFill>
                <a:effectLst/>
                <a:latin typeface="Arial"/>
                <a:ea typeface="Arial"/>
                <a:cs typeface="Arial"/>
                <a:sym typeface="Arial"/>
              </a:rPr>
              <a:t>i</a:t>
            </a:r>
            <a:r>
              <a:rPr lang="en-US" sz="1100" b="0" i="0" u="none" strike="noStrike" cap="none" dirty="0">
                <a:solidFill>
                  <a:srgbClr val="000000"/>
                </a:solidFill>
                <a:effectLst/>
                <a:latin typeface="Arial"/>
                <a:ea typeface="Arial"/>
                <a:cs typeface="Arial"/>
                <a:sym typeface="Arial"/>
              </a:rPr>
              <a:t>) – Reasonable accommodations</a:t>
            </a:r>
            <a:br>
              <a:rPr lang="en-US" sz="1100" b="0" i="0" u="none" strike="noStrike" cap="none" dirty="0">
                <a:solidFill>
                  <a:srgbClr val="000000"/>
                </a:solidFill>
                <a:effectLst/>
                <a:latin typeface="Arial"/>
                <a:ea typeface="Arial"/>
                <a:cs typeface="Arial"/>
                <a:sym typeface="Arial"/>
              </a:rPr>
            </a:br>
            <a:endParaRPr lang="en-US" sz="1200" dirty="0"/>
          </a:p>
          <a:p>
            <a:pPr marL="0" marR="0" lvl="0" indent="0" algn="l" defTabSz="914400" rtl="0" eaLnBrk="1" fontAlgn="auto" latinLnBrk="0" hangingPunct="1">
              <a:lnSpc>
                <a:spcPct val="115000"/>
              </a:lnSpc>
              <a:spcBef>
                <a:spcPts val="0"/>
              </a:spcBef>
              <a:spcAft>
                <a:spcPts val="0"/>
              </a:spcAft>
              <a:buClr>
                <a:srgbClr val="000000"/>
              </a:buClr>
              <a:buSzPts val="1100"/>
              <a:buFont typeface="Arial"/>
              <a:buNone/>
              <a:tabLst/>
              <a:defRPr/>
            </a:pPr>
            <a:r>
              <a:rPr lang="en-US" sz="1100" b="0" i="0" u="none" strike="noStrike" cap="none" dirty="0">
                <a:solidFill>
                  <a:srgbClr val="000000"/>
                </a:solidFill>
                <a:effectLst/>
                <a:latin typeface="Arial"/>
                <a:ea typeface="Arial"/>
                <a:cs typeface="Arial"/>
                <a:sym typeface="Arial"/>
              </a:rPr>
              <a:t>28 C.F.R. § 35.160(a)(1); 24 C.F.R. §§ 8.6(a), 576.407(b) – Effective communications</a:t>
            </a:r>
            <a:endParaRPr lang="en-US" sz="1200" dirty="0"/>
          </a:p>
          <a:p>
            <a:pPr marL="0" lvl="0" indent="0" algn="l" rtl="0">
              <a:lnSpc>
                <a:spcPct val="115000"/>
              </a:lnSpc>
              <a:spcBef>
                <a:spcPts val="0"/>
              </a:spcBef>
              <a:spcAft>
                <a:spcPts val="0"/>
              </a:spcAft>
              <a:buNone/>
            </a:pPr>
            <a:endParaRPr sz="1200" dirty="0"/>
          </a:p>
          <a:p>
            <a:pPr marL="0" marR="0" lvl="0" indent="0" algn="l" defTabSz="914400" rtl="0" eaLnBrk="1" fontAlgn="auto" latinLnBrk="0" hangingPunct="1">
              <a:lnSpc>
                <a:spcPct val="115000"/>
              </a:lnSpc>
              <a:spcBef>
                <a:spcPts val="1200"/>
              </a:spcBef>
              <a:spcAft>
                <a:spcPts val="1200"/>
              </a:spcAft>
              <a:buClr>
                <a:schemeClr val="dk1"/>
              </a:buClr>
              <a:buSzPts val="1100"/>
              <a:buFont typeface="Arial"/>
              <a:buNone/>
              <a:tabLst/>
              <a:defRPr/>
            </a:pPr>
            <a:r>
              <a:rPr lang="en-US" sz="1100" b="0" i="0" u="none" strike="noStrike" cap="none" dirty="0">
                <a:solidFill>
                  <a:srgbClr val="000000"/>
                </a:solidFill>
                <a:effectLst/>
                <a:latin typeface="Arial"/>
                <a:ea typeface="Arial"/>
                <a:cs typeface="Arial"/>
                <a:sym typeface="Arial"/>
              </a:rPr>
              <a:t>28 C.F.R. § 35.107 – Grievance process</a:t>
            </a:r>
          </a:p>
          <a:p>
            <a:pPr marL="0" marR="0" lvl="0" indent="0" algn="l" defTabSz="914400" rtl="0" eaLnBrk="1" fontAlgn="auto" latinLnBrk="0" hangingPunct="1">
              <a:lnSpc>
                <a:spcPct val="115000"/>
              </a:lnSpc>
              <a:spcBef>
                <a:spcPts val="1200"/>
              </a:spcBef>
              <a:spcAft>
                <a:spcPts val="1200"/>
              </a:spcAft>
              <a:buClr>
                <a:schemeClr val="dk1"/>
              </a:buClr>
              <a:buSzPts val="1100"/>
              <a:buFont typeface="Arial"/>
              <a:buNone/>
              <a:tabLst/>
              <a:defRPr/>
            </a:pPr>
            <a:endParaRPr lang="en-US" sz="1100" b="0" i="0" u="none" strike="noStrike" cap="none" dirty="0">
              <a:solidFill>
                <a:srgbClr val="000000"/>
              </a:solidFill>
              <a:effectLst/>
              <a:latin typeface="Arial"/>
              <a:cs typeface="Arial"/>
              <a:sym typeface="Arial"/>
            </a:endParaRPr>
          </a:p>
          <a:p>
            <a:pPr marL="0" marR="0" lvl="0" indent="0" algn="l" defTabSz="914400" rtl="0" eaLnBrk="1" fontAlgn="auto" latinLnBrk="0" hangingPunct="1">
              <a:lnSpc>
                <a:spcPct val="115000"/>
              </a:lnSpc>
              <a:spcBef>
                <a:spcPts val="1200"/>
              </a:spcBef>
              <a:spcAft>
                <a:spcPts val="1200"/>
              </a:spcAft>
              <a:buClr>
                <a:schemeClr val="dk1"/>
              </a:buClr>
              <a:buSzPts val="1100"/>
              <a:buFont typeface="Arial"/>
              <a:buNone/>
              <a:tabLst/>
              <a:defRPr/>
            </a:pPr>
            <a:r>
              <a:rPr lang="en-US" sz="1100" b="0" i="0" u="none" strike="noStrike" cap="none" dirty="0">
                <a:solidFill>
                  <a:srgbClr val="000000"/>
                </a:solidFill>
                <a:effectLst/>
                <a:latin typeface="Arial"/>
                <a:ea typeface="Arial"/>
                <a:cs typeface="Arial"/>
                <a:sym typeface="Arial"/>
              </a:rPr>
              <a:t>U.S. DEP’T OF JUSTICE, CIVIL RIGHTS DIVISION, </a:t>
            </a:r>
            <a:r>
              <a:rPr lang="en-US" sz="1100" b="0" i="1" u="none" strike="noStrike" cap="none" dirty="0">
                <a:solidFill>
                  <a:srgbClr val="000000"/>
                </a:solidFill>
                <a:effectLst/>
                <a:latin typeface="Arial"/>
                <a:ea typeface="Arial"/>
                <a:cs typeface="Arial"/>
                <a:sym typeface="Arial"/>
              </a:rPr>
              <a:t>ADA Coordinator, Notice &amp; Grievance Procedure: Administrative Requirements Under Title II of the ADA</a:t>
            </a:r>
            <a:r>
              <a:rPr lang="en-US" sz="1100" b="0" i="0" u="none" strike="noStrike" cap="none" dirty="0">
                <a:solidFill>
                  <a:srgbClr val="000000"/>
                </a:solidFill>
                <a:effectLst/>
                <a:latin typeface="Arial"/>
                <a:ea typeface="Arial"/>
                <a:cs typeface="Arial"/>
                <a:sym typeface="Arial"/>
              </a:rPr>
              <a:t>, </a:t>
            </a:r>
            <a:r>
              <a:rPr lang="en-US" sz="1100" b="0" i="1" u="none" strike="noStrike" cap="none" dirty="0">
                <a:solidFill>
                  <a:srgbClr val="000000"/>
                </a:solidFill>
                <a:effectLst/>
                <a:latin typeface="Arial"/>
                <a:ea typeface="Arial"/>
                <a:cs typeface="Arial"/>
                <a:sym typeface="Arial"/>
              </a:rPr>
              <a:t>in </a:t>
            </a:r>
            <a:r>
              <a:rPr lang="en-US" sz="1100" b="0" i="0" u="none" strike="noStrike" cap="none" dirty="0">
                <a:solidFill>
                  <a:srgbClr val="000000"/>
                </a:solidFill>
                <a:effectLst/>
                <a:latin typeface="Arial"/>
                <a:ea typeface="Arial"/>
                <a:cs typeface="Arial"/>
                <a:sym typeface="Arial"/>
              </a:rPr>
              <a:t>ADA BEST PRACTICES TOOL KIT FOR STATE AND LOCAL GOVERNMENTS </a:t>
            </a:r>
            <a:r>
              <a:rPr lang="en-US" sz="1100" b="0" i="0" u="none" strike="noStrike" cap="none" dirty="0" err="1">
                <a:solidFill>
                  <a:srgbClr val="000000"/>
                </a:solidFill>
                <a:effectLst/>
                <a:latin typeface="Arial"/>
                <a:ea typeface="Arial"/>
                <a:cs typeface="Arial"/>
                <a:sym typeface="Arial"/>
              </a:rPr>
              <a:t>ch.</a:t>
            </a:r>
            <a:r>
              <a:rPr lang="en-US" sz="1100" b="0" i="0" u="none" strike="noStrike" cap="none" dirty="0">
                <a:solidFill>
                  <a:srgbClr val="000000"/>
                </a:solidFill>
                <a:effectLst/>
                <a:latin typeface="Arial"/>
                <a:ea typeface="Arial"/>
                <a:cs typeface="Arial"/>
                <a:sym typeface="Arial"/>
              </a:rPr>
              <a:t> 2 (2006), </a:t>
            </a:r>
            <a:r>
              <a:rPr lang="en-US" sz="1100" b="0" i="1" u="none" strike="noStrike" cap="none" dirty="0">
                <a:solidFill>
                  <a:srgbClr val="000000"/>
                </a:solidFill>
                <a:effectLst/>
                <a:latin typeface="Arial"/>
                <a:ea typeface="Arial"/>
                <a:cs typeface="Arial"/>
                <a:sym typeface="Arial"/>
              </a:rPr>
              <a:t>available at </a:t>
            </a:r>
            <a:r>
              <a:rPr lang="en-US" sz="1100" b="0" i="0" u="none" strike="noStrike" cap="none" dirty="0">
                <a:solidFill>
                  <a:srgbClr val="000000"/>
                </a:solidFill>
                <a:effectLst/>
                <a:latin typeface="Arial"/>
                <a:ea typeface="Arial"/>
                <a:cs typeface="Arial"/>
                <a:sym typeface="Arial"/>
              </a:rPr>
              <a:t>https://</a:t>
            </a:r>
            <a:r>
              <a:rPr lang="en-US" sz="1100" b="0" i="0" u="none" strike="noStrike" cap="none" dirty="0" err="1">
                <a:solidFill>
                  <a:srgbClr val="000000"/>
                </a:solidFill>
                <a:effectLst/>
                <a:latin typeface="Arial"/>
                <a:ea typeface="Arial"/>
                <a:cs typeface="Arial"/>
                <a:sym typeface="Arial"/>
              </a:rPr>
              <a:t>www.ada.gov</a:t>
            </a:r>
            <a:r>
              <a:rPr lang="en-US" sz="1100" b="0" i="0" u="none" strike="noStrike" cap="none" dirty="0">
                <a:solidFill>
                  <a:srgbClr val="000000"/>
                </a:solidFill>
                <a:effectLst/>
                <a:latin typeface="Arial"/>
                <a:ea typeface="Arial"/>
                <a:cs typeface="Arial"/>
                <a:sym typeface="Arial"/>
              </a:rPr>
              <a:t>/</a:t>
            </a:r>
            <a:r>
              <a:rPr lang="en-US" sz="1100" b="0" i="0" u="none" strike="noStrike" cap="none" dirty="0" err="1">
                <a:solidFill>
                  <a:srgbClr val="000000"/>
                </a:solidFill>
                <a:effectLst/>
                <a:latin typeface="Arial"/>
                <a:ea typeface="Arial"/>
                <a:cs typeface="Arial"/>
                <a:sym typeface="Arial"/>
              </a:rPr>
              <a:t>pcatoolkit</a:t>
            </a:r>
            <a:r>
              <a:rPr lang="en-US" sz="1100" b="0" i="0" u="none" strike="noStrike" cap="none" dirty="0">
                <a:solidFill>
                  <a:srgbClr val="000000"/>
                </a:solidFill>
                <a:effectLst/>
                <a:latin typeface="Arial"/>
                <a:ea typeface="Arial"/>
                <a:cs typeface="Arial"/>
                <a:sym typeface="Arial"/>
              </a:rPr>
              <a:t>/chap2toolkit.htm. </a:t>
            </a:r>
            <a:endParaRPr lang="en-US" dirty="0"/>
          </a:p>
          <a:p>
            <a:pPr marL="0" marR="0" lvl="0" indent="0" algn="l" defTabSz="914400" rtl="0" eaLnBrk="1" fontAlgn="auto" latinLnBrk="0" hangingPunct="1">
              <a:lnSpc>
                <a:spcPct val="115000"/>
              </a:lnSpc>
              <a:spcBef>
                <a:spcPts val="1200"/>
              </a:spcBef>
              <a:spcAft>
                <a:spcPts val="1200"/>
              </a:spcAft>
              <a:buClr>
                <a:schemeClr val="dk1"/>
              </a:buClr>
              <a:buSzPts val="1100"/>
              <a:buFont typeface="Arial"/>
              <a:buNone/>
              <a:tabLst/>
              <a:defRPr/>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58067734f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58067734f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endParaRPr sz="12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US" dirty="0"/>
              <a:t>CDSS ACL 19-45 https://</a:t>
            </a:r>
            <a:r>
              <a:rPr lang="en-US" dirty="0" err="1"/>
              <a:t>www.cdss.ca.gov</a:t>
            </a:r>
            <a:r>
              <a:rPr lang="en-US" dirty="0"/>
              <a:t>/Portals/9/ACL/2019/19-45.pdf?ver=2019-05-17-133754-090</a:t>
            </a:r>
            <a:endParaRPr dirty="0"/>
          </a:p>
        </p:txBody>
      </p:sp>
    </p:spTree>
    <p:extLst>
      <p:ext uri="{BB962C8B-B14F-4D97-AF65-F5344CB8AC3E}">
        <p14:creationId xmlns:p14="http://schemas.microsoft.com/office/powerpoint/2010/main" val="1666567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58067734f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58067734f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800" dirty="0">
              <a:solidFill>
                <a:srgbClr val="434343"/>
              </a:solidFil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dirty="0">
                <a:solidFill>
                  <a:schemeClr val="tx1"/>
                </a:solidFill>
              </a:rPr>
              <a:t>Example: </a:t>
            </a:r>
            <a:r>
              <a:rPr lang="en-US" sz="1100" dirty="0">
                <a:solidFill>
                  <a:schemeClr val="tx1"/>
                </a:solidFill>
              </a:rPr>
              <a:t>If Coordinated Entry staff or partners know or should have reason to know that a person with a disability will need assistance to gather the necessary documents to verify program eligibility, staff should initiate an inquiry with the client about what staff can do to accommodate the person in this process.</a:t>
            </a:r>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Clr>
                <a:schemeClr val="dk1"/>
              </a:buClr>
              <a:buSzPts val="1100"/>
              <a:buFont typeface="Arial"/>
              <a:buNone/>
            </a:pPr>
            <a:r>
              <a:rPr lang="en" sz="3600" dirty="0">
                <a:highlight>
                  <a:srgbClr val="FFFFFF"/>
                </a:highlight>
              </a:rPr>
              <a:t>Disability Access in Coordinated Entry with COVID-19 Updates</a:t>
            </a:r>
            <a:endParaRPr sz="3600" dirty="0">
              <a:highlight>
                <a:srgbClr val="FFFFFF"/>
              </a:highlight>
            </a:endParaRPr>
          </a:p>
          <a:p>
            <a:pPr marL="0" lvl="0" indent="0" algn="ctr" rtl="0">
              <a:spcBef>
                <a:spcPts val="0"/>
              </a:spcBef>
              <a:spcAft>
                <a:spcPts val="0"/>
              </a:spcAft>
              <a:buNone/>
            </a:pPr>
            <a:endParaRPr dirty="0"/>
          </a:p>
        </p:txBody>
      </p:sp>
      <p:sp>
        <p:nvSpPr>
          <p:cNvPr id="55" name="Google Shape;55;p13"/>
          <p:cNvSpPr txBox="1">
            <a:spLocks noGrp="1"/>
          </p:cNvSpPr>
          <p:nvPr>
            <p:ph type="subTitle" idx="1"/>
          </p:nvPr>
        </p:nvSpPr>
        <p:spPr>
          <a:xfrm>
            <a:off x="311700" y="207650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solidFill>
                  <a:srgbClr val="434343"/>
                </a:solidFill>
              </a:rPr>
              <a:t>Presented By</a:t>
            </a:r>
            <a:endParaRPr sz="2400" dirty="0">
              <a:solidFill>
                <a:srgbClr val="434343"/>
              </a:solidFill>
            </a:endParaRPr>
          </a:p>
          <a:p>
            <a:pPr marL="0" lvl="0" indent="0" algn="ctr" rtl="0">
              <a:spcBef>
                <a:spcPts val="0"/>
              </a:spcBef>
              <a:spcAft>
                <a:spcPts val="0"/>
              </a:spcAft>
              <a:buNone/>
            </a:pPr>
            <a:r>
              <a:rPr lang="en" sz="2400" dirty="0">
                <a:solidFill>
                  <a:srgbClr val="434343"/>
                </a:solidFill>
              </a:rPr>
              <a:t>Sydney </a:t>
            </a:r>
            <a:r>
              <a:rPr lang="en" sz="2400" dirty="0" err="1">
                <a:solidFill>
                  <a:srgbClr val="434343"/>
                </a:solidFill>
              </a:rPr>
              <a:t>Pickern</a:t>
            </a:r>
            <a:r>
              <a:rPr lang="en" sz="2400" dirty="0">
                <a:solidFill>
                  <a:srgbClr val="434343"/>
                </a:solidFill>
              </a:rPr>
              <a:t>, Staff Attorney</a:t>
            </a:r>
          </a:p>
          <a:p>
            <a:pPr marL="0" lvl="0" indent="0" algn="ctr" rtl="0">
              <a:spcBef>
                <a:spcPts val="0"/>
              </a:spcBef>
              <a:spcAft>
                <a:spcPts val="0"/>
              </a:spcAft>
              <a:buNone/>
            </a:pPr>
            <a:r>
              <a:rPr lang="en" sz="2400" dirty="0">
                <a:solidFill>
                  <a:srgbClr val="434343"/>
                </a:solidFill>
              </a:rPr>
              <a:t>Disability Rights Education and Defense Fund (DREDF)</a:t>
            </a:r>
            <a:endParaRPr sz="2400" dirty="0">
              <a:solidFill>
                <a:srgbClr val="434343"/>
              </a:solidFill>
            </a:endParaRPr>
          </a:p>
        </p:txBody>
      </p:sp>
      <p:pic>
        <p:nvPicPr>
          <p:cNvPr id="56" name="Google Shape;56;p13"/>
          <p:cNvPicPr preferRelativeResize="0"/>
          <p:nvPr/>
        </p:nvPicPr>
        <p:blipFill>
          <a:blip r:embed="rId3">
            <a:alphaModFix/>
          </a:blip>
          <a:stretch>
            <a:fillRect/>
          </a:stretch>
        </p:blipFill>
        <p:spPr>
          <a:xfrm>
            <a:off x="3284547" y="3445565"/>
            <a:ext cx="2813445" cy="101697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BD5B2-DA73-BA45-BF85-77D9EE1AC386}"/>
              </a:ext>
            </a:extLst>
          </p:cNvPr>
          <p:cNvSpPr>
            <a:spLocks noGrp="1"/>
          </p:cNvSpPr>
          <p:nvPr>
            <p:ph type="title"/>
          </p:nvPr>
        </p:nvSpPr>
        <p:spPr>
          <a:xfrm>
            <a:off x="311700" y="140225"/>
            <a:ext cx="8520600" cy="572700"/>
          </a:xfrm>
        </p:spPr>
        <p:txBody>
          <a:bodyPr/>
          <a:lstStyle/>
          <a:p>
            <a:r>
              <a:rPr lang="en-US" sz="2400" b="1" dirty="0"/>
              <a:t>Disability Access Training</a:t>
            </a:r>
          </a:p>
        </p:txBody>
      </p:sp>
      <p:sp>
        <p:nvSpPr>
          <p:cNvPr id="3" name="Text Placeholder 2">
            <a:extLst>
              <a:ext uri="{FF2B5EF4-FFF2-40B4-BE49-F238E27FC236}">
                <a16:creationId xmlns:a16="http://schemas.microsoft.com/office/drawing/2014/main" id="{0B13B46F-6CA8-034D-969D-40E990389610}"/>
              </a:ext>
            </a:extLst>
          </p:cNvPr>
          <p:cNvSpPr>
            <a:spLocks noGrp="1"/>
          </p:cNvSpPr>
          <p:nvPr>
            <p:ph type="body" idx="1"/>
          </p:nvPr>
        </p:nvSpPr>
        <p:spPr>
          <a:xfrm>
            <a:off x="311700" y="712925"/>
            <a:ext cx="8520600" cy="3416400"/>
          </a:xfrm>
        </p:spPr>
        <p:txBody>
          <a:bodyPr/>
          <a:lstStyle/>
          <a:p>
            <a:pPr marL="114300" indent="0">
              <a:buNone/>
            </a:pPr>
            <a:r>
              <a:rPr lang="en-US" sz="1900" dirty="0">
                <a:solidFill>
                  <a:schemeClr val="tx1"/>
                </a:solidFill>
              </a:rPr>
              <a:t>Public entities and their contractors are required to meet certain disability rights mandates. Training topics should include examples of:</a:t>
            </a:r>
          </a:p>
          <a:p>
            <a:pPr marL="114300" indent="0">
              <a:buNone/>
            </a:pPr>
            <a:endParaRPr lang="en-US" sz="1900" dirty="0">
              <a:solidFill>
                <a:schemeClr val="tx1"/>
              </a:solidFill>
            </a:endParaRPr>
          </a:p>
          <a:p>
            <a:r>
              <a:rPr lang="en-US" sz="1900" b="1" u="sng" dirty="0">
                <a:solidFill>
                  <a:srgbClr val="0000FF"/>
                </a:solidFill>
              </a:rPr>
              <a:t>Reasonable accommodations</a:t>
            </a:r>
            <a:r>
              <a:rPr lang="en-US" sz="1900" dirty="0">
                <a:solidFill>
                  <a:schemeClr val="tx1"/>
                </a:solidFill>
              </a:rPr>
              <a:t> in the context of Coordinated Entry;</a:t>
            </a:r>
          </a:p>
          <a:p>
            <a:r>
              <a:rPr lang="en-US" sz="1900" b="1" u="sng" dirty="0">
                <a:solidFill>
                  <a:srgbClr val="0000FF"/>
                </a:solidFill>
              </a:rPr>
              <a:t>What constitutes a request</a:t>
            </a:r>
            <a:r>
              <a:rPr lang="en-US" sz="1900" b="1" dirty="0">
                <a:solidFill>
                  <a:srgbClr val="0000FF"/>
                </a:solidFill>
              </a:rPr>
              <a:t> </a:t>
            </a:r>
            <a:r>
              <a:rPr lang="en-US" sz="1900" dirty="0">
                <a:solidFill>
                  <a:schemeClr val="tx1"/>
                </a:solidFill>
              </a:rPr>
              <a:t>for reasonable accommodation;</a:t>
            </a:r>
          </a:p>
          <a:p>
            <a:r>
              <a:rPr lang="en-US" sz="1900" b="1" u="sng" dirty="0">
                <a:solidFill>
                  <a:srgbClr val="0000FF"/>
                </a:solidFill>
              </a:rPr>
              <a:t>How to respond to requests</a:t>
            </a:r>
            <a:r>
              <a:rPr lang="en-US" sz="1900" b="1" dirty="0">
                <a:solidFill>
                  <a:srgbClr val="0000FF"/>
                </a:solidFill>
              </a:rPr>
              <a:t> </a:t>
            </a:r>
            <a:r>
              <a:rPr lang="en-US" sz="1900" dirty="0">
                <a:solidFill>
                  <a:schemeClr val="tx1"/>
                </a:solidFill>
              </a:rPr>
              <a:t>for reasonable accommodation; </a:t>
            </a:r>
          </a:p>
          <a:p>
            <a:r>
              <a:rPr lang="en-US" sz="1900" b="1" u="sng" dirty="0">
                <a:solidFill>
                  <a:srgbClr val="0000FF"/>
                </a:solidFill>
              </a:rPr>
              <a:t>Whether and how to offer</a:t>
            </a:r>
            <a:r>
              <a:rPr lang="en-US" sz="1900" b="1" dirty="0">
                <a:solidFill>
                  <a:srgbClr val="0000FF"/>
                </a:solidFill>
              </a:rPr>
              <a:t> </a:t>
            </a:r>
            <a:r>
              <a:rPr lang="en-US" sz="1900" dirty="0">
                <a:solidFill>
                  <a:schemeClr val="tx1"/>
                </a:solidFill>
              </a:rPr>
              <a:t>an accommodation to an individual who has not explicitly asked for one; </a:t>
            </a:r>
          </a:p>
          <a:p>
            <a:r>
              <a:rPr lang="en-US" sz="1900" b="1" u="sng" dirty="0">
                <a:solidFill>
                  <a:srgbClr val="0000FF"/>
                </a:solidFill>
              </a:rPr>
              <a:t>When to consult with a supervisor</a:t>
            </a:r>
            <a:r>
              <a:rPr lang="en-US" sz="1900" b="1" dirty="0">
                <a:solidFill>
                  <a:srgbClr val="0000FF"/>
                </a:solidFill>
              </a:rPr>
              <a:t> </a:t>
            </a:r>
            <a:r>
              <a:rPr lang="en-US" sz="1900" dirty="0">
                <a:solidFill>
                  <a:schemeClr val="tx1"/>
                </a:solidFill>
              </a:rPr>
              <a:t>or another person about a reasonable accommodation; and </a:t>
            </a:r>
          </a:p>
          <a:p>
            <a:r>
              <a:rPr lang="en-US" sz="1900" b="1" u="sng" dirty="0">
                <a:solidFill>
                  <a:srgbClr val="0000FF"/>
                </a:solidFill>
              </a:rPr>
              <a:t>When and how to contact</a:t>
            </a:r>
            <a:r>
              <a:rPr lang="en-US" sz="1900" b="1" dirty="0">
                <a:solidFill>
                  <a:srgbClr val="0000FF"/>
                </a:solidFill>
              </a:rPr>
              <a:t> </a:t>
            </a:r>
            <a:r>
              <a:rPr lang="en-US" sz="1900" dirty="0">
                <a:solidFill>
                  <a:schemeClr val="tx1"/>
                </a:solidFill>
              </a:rPr>
              <a:t>the City’s ADA Coordinator.   </a:t>
            </a:r>
          </a:p>
          <a:p>
            <a:endParaRPr lang="en-US" dirty="0"/>
          </a:p>
        </p:txBody>
      </p:sp>
    </p:spTree>
    <p:extLst>
      <p:ext uri="{BB962C8B-B14F-4D97-AF65-F5344CB8AC3E}">
        <p14:creationId xmlns:p14="http://schemas.microsoft.com/office/powerpoint/2010/main" val="3476620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Permanent Housing: Matching People with Units</a:t>
            </a:r>
            <a:endParaRPr sz="2400" b="1" dirty="0"/>
          </a:p>
        </p:txBody>
      </p:sp>
      <p:sp>
        <p:nvSpPr>
          <p:cNvPr id="129" name="Google Shape;129;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114300" lvl="0" indent="0">
              <a:buClr>
                <a:srgbClr val="434343"/>
              </a:buClr>
              <a:buNone/>
            </a:pPr>
            <a:r>
              <a:rPr lang="en-US" sz="2200" dirty="0">
                <a:solidFill>
                  <a:schemeClr val="tx1"/>
                </a:solidFill>
              </a:rPr>
              <a:t>The Coordinated Entry process must include certain housing access requirements like:</a:t>
            </a:r>
          </a:p>
          <a:p>
            <a:pPr marL="114300" lvl="0" indent="0">
              <a:buClr>
                <a:srgbClr val="434343"/>
              </a:buClr>
              <a:buNone/>
            </a:pPr>
            <a:endParaRPr lang="en-US" sz="2200" dirty="0">
              <a:solidFill>
                <a:schemeClr val="tx1"/>
              </a:solidFill>
            </a:endParaRPr>
          </a:p>
          <a:p>
            <a:pPr lvl="0">
              <a:buClr>
                <a:srgbClr val="434343"/>
              </a:buClr>
            </a:pPr>
            <a:r>
              <a:rPr lang="en-US" sz="2200" dirty="0">
                <a:solidFill>
                  <a:schemeClr val="tx1"/>
                </a:solidFill>
              </a:rPr>
              <a:t>Identifying and tracking</a:t>
            </a:r>
            <a:r>
              <a:rPr lang="en-US" sz="2200" b="1" dirty="0">
                <a:solidFill>
                  <a:srgbClr val="0000FF"/>
                </a:solidFill>
              </a:rPr>
              <a:t> </a:t>
            </a:r>
            <a:r>
              <a:rPr lang="en-US" sz="2200" b="1" u="sng" dirty="0">
                <a:solidFill>
                  <a:srgbClr val="0000FF"/>
                </a:solidFill>
              </a:rPr>
              <a:t>accessible units</a:t>
            </a:r>
          </a:p>
          <a:p>
            <a:pPr lvl="0">
              <a:buClr>
                <a:srgbClr val="434343"/>
              </a:buClr>
            </a:pPr>
            <a:r>
              <a:rPr lang="en-US" sz="2200" dirty="0">
                <a:solidFill>
                  <a:schemeClr val="tx1"/>
                </a:solidFill>
              </a:rPr>
              <a:t>Identifying and tracking </a:t>
            </a:r>
            <a:r>
              <a:rPr lang="en-US" sz="2200" b="1" u="sng" dirty="0">
                <a:solidFill>
                  <a:srgbClr val="0000FF"/>
                </a:solidFill>
              </a:rPr>
              <a:t>people who need an accessible unit</a:t>
            </a:r>
            <a:r>
              <a:rPr lang="en-US" sz="2200" dirty="0">
                <a:solidFill>
                  <a:schemeClr val="tx1"/>
                </a:solidFill>
              </a:rPr>
              <a:t> due to a disability</a:t>
            </a:r>
          </a:p>
          <a:p>
            <a:pPr lvl="0">
              <a:buClr>
                <a:srgbClr val="434343"/>
              </a:buClr>
            </a:pPr>
            <a:r>
              <a:rPr lang="en-US" sz="2200" dirty="0">
                <a:solidFill>
                  <a:schemeClr val="tx1"/>
                </a:solidFill>
              </a:rPr>
              <a:t>Prioritizing accessible units for </a:t>
            </a:r>
            <a:r>
              <a:rPr lang="en-US" sz="2200" b="1" u="sng" dirty="0">
                <a:solidFill>
                  <a:srgbClr val="0000FF"/>
                </a:solidFill>
              </a:rPr>
              <a:t>people who need the accessibility features</a:t>
            </a:r>
            <a:r>
              <a:rPr lang="en-US" sz="2200" dirty="0">
                <a:solidFill>
                  <a:schemeClr val="tx1"/>
                </a:solidFill>
              </a:rPr>
              <a:t> due to a disability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8055-9D3A-594E-8E8F-182291718770}"/>
              </a:ext>
            </a:extLst>
          </p:cNvPr>
          <p:cNvSpPr>
            <a:spLocks noGrp="1"/>
          </p:cNvSpPr>
          <p:nvPr>
            <p:ph type="title"/>
          </p:nvPr>
        </p:nvSpPr>
        <p:spPr/>
        <p:txBody>
          <a:bodyPr/>
          <a:lstStyle/>
          <a:p>
            <a:r>
              <a:rPr lang="en-US" sz="2400" b="1" dirty="0"/>
              <a:t>Coordinated Entry Transparency</a:t>
            </a:r>
          </a:p>
        </p:txBody>
      </p:sp>
      <p:sp>
        <p:nvSpPr>
          <p:cNvPr id="3" name="Text Placeholder 2">
            <a:extLst>
              <a:ext uri="{FF2B5EF4-FFF2-40B4-BE49-F238E27FC236}">
                <a16:creationId xmlns:a16="http://schemas.microsoft.com/office/drawing/2014/main" id="{AF41ED00-AADD-AA4A-856F-3011476079C5}"/>
              </a:ext>
            </a:extLst>
          </p:cNvPr>
          <p:cNvSpPr>
            <a:spLocks noGrp="1"/>
          </p:cNvSpPr>
          <p:nvPr>
            <p:ph type="body" idx="1"/>
          </p:nvPr>
        </p:nvSpPr>
        <p:spPr/>
        <p:txBody>
          <a:bodyPr/>
          <a:lstStyle/>
          <a:p>
            <a:endParaRPr lang="en-US" sz="2200" dirty="0">
              <a:solidFill>
                <a:schemeClr val="tx1"/>
              </a:solidFill>
            </a:endParaRPr>
          </a:p>
          <a:p>
            <a:r>
              <a:rPr lang="en-US" sz="2200" dirty="0">
                <a:solidFill>
                  <a:schemeClr val="tx1"/>
                </a:solidFill>
              </a:rPr>
              <a:t>Prioritization policies and procedures </a:t>
            </a:r>
            <a:r>
              <a:rPr lang="en-US" sz="2200" b="1" u="sng" dirty="0">
                <a:solidFill>
                  <a:srgbClr val="0000FF"/>
                </a:solidFill>
              </a:rPr>
              <a:t>must be made publicly available.</a:t>
            </a:r>
          </a:p>
          <a:p>
            <a:endParaRPr lang="en-US" sz="2200" dirty="0">
              <a:solidFill>
                <a:schemeClr val="tx1"/>
              </a:solidFill>
            </a:endParaRPr>
          </a:p>
          <a:p>
            <a:r>
              <a:rPr lang="en-US" sz="2200" dirty="0">
                <a:solidFill>
                  <a:schemeClr val="tx1"/>
                </a:solidFill>
              </a:rPr>
              <a:t>The </a:t>
            </a:r>
            <a:r>
              <a:rPr lang="en-US" sz="2200" dirty="0" err="1">
                <a:solidFill>
                  <a:schemeClr val="tx1"/>
                </a:solidFill>
              </a:rPr>
              <a:t>CoC’s</a:t>
            </a:r>
            <a:r>
              <a:rPr lang="en-US" sz="2200" dirty="0">
                <a:solidFill>
                  <a:schemeClr val="tx1"/>
                </a:solidFill>
              </a:rPr>
              <a:t> written policies and procedures </a:t>
            </a:r>
            <a:r>
              <a:rPr lang="en-US" sz="2200" b="1" u="sng" dirty="0">
                <a:solidFill>
                  <a:srgbClr val="0000FF"/>
                </a:solidFill>
              </a:rPr>
              <a:t>must include a process to appeal coordinated entry decisions</a:t>
            </a:r>
            <a:r>
              <a:rPr lang="en-US" sz="2200" dirty="0">
                <a:solidFill>
                  <a:schemeClr val="tx1"/>
                </a:solidFill>
              </a:rPr>
              <a:t>. </a:t>
            </a:r>
          </a:p>
          <a:p>
            <a:endParaRPr lang="en-US" sz="2200" dirty="0">
              <a:solidFill>
                <a:schemeClr val="tx1"/>
              </a:solidFill>
            </a:endParaRPr>
          </a:p>
          <a:p>
            <a:r>
              <a:rPr lang="en-US" sz="2200" dirty="0">
                <a:solidFill>
                  <a:schemeClr val="tx1"/>
                </a:solidFill>
              </a:rPr>
              <a:t>Can ask for these documents via </a:t>
            </a:r>
            <a:r>
              <a:rPr lang="en-US" sz="2200" b="1" u="sng" dirty="0">
                <a:solidFill>
                  <a:srgbClr val="0000FF"/>
                </a:solidFill>
              </a:rPr>
              <a:t>Public Record Act</a:t>
            </a:r>
            <a:r>
              <a:rPr lang="en-US" sz="2200" dirty="0">
                <a:solidFill>
                  <a:schemeClr val="tx1"/>
                </a:solidFill>
              </a:rPr>
              <a:t> request</a:t>
            </a:r>
          </a:p>
        </p:txBody>
      </p:sp>
    </p:spTree>
    <p:extLst>
      <p:ext uri="{BB962C8B-B14F-4D97-AF65-F5344CB8AC3E}">
        <p14:creationId xmlns:p14="http://schemas.microsoft.com/office/powerpoint/2010/main" val="1891486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C4FF-6035-134B-9324-DA724113D6D6}"/>
              </a:ext>
            </a:extLst>
          </p:cNvPr>
          <p:cNvSpPr>
            <a:spLocks noGrp="1"/>
          </p:cNvSpPr>
          <p:nvPr>
            <p:ph type="title"/>
          </p:nvPr>
        </p:nvSpPr>
        <p:spPr>
          <a:xfrm>
            <a:off x="311700" y="7702"/>
            <a:ext cx="8520600" cy="572700"/>
          </a:xfrm>
        </p:spPr>
        <p:txBody>
          <a:bodyPr/>
          <a:lstStyle/>
          <a:p>
            <a:r>
              <a:rPr lang="en-US" sz="2300" b="1" dirty="0"/>
              <a:t>COVID-19 Updates in CE Process Requirements</a:t>
            </a:r>
          </a:p>
        </p:txBody>
      </p:sp>
      <p:sp>
        <p:nvSpPr>
          <p:cNvPr id="3" name="Text Placeholder 2">
            <a:extLst>
              <a:ext uri="{FF2B5EF4-FFF2-40B4-BE49-F238E27FC236}">
                <a16:creationId xmlns:a16="http://schemas.microsoft.com/office/drawing/2014/main" id="{CF5C659C-AFC7-B140-8238-4026C1614CA5}"/>
              </a:ext>
            </a:extLst>
          </p:cNvPr>
          <p:cNvSpPr>
            <a:spLocks noGrp="1"/>
          </p:cNvSpPr>
          <p:nvPr>
            <p:ph type="body" idx="1"/>
          </p:nvPr>
        </p:nvSpPr>
        <p:spPr>
          <a:xfrm>
            <a:off x="311700" y="447880"/>
            <a:ext cx="8520600" cy="3416400"/>
          </a:xfrm>
        </p:spPr>
        <p:txBody>
          <a:bodyPr/>
          <a:lstStyle/>
          <a:p>
            <a:pPr algn="just"/>
            <a:r>
              <a:rPr lang="en-US" b="1" u="sng" dirty="0">
                <a:solidFill>
                  <a:srgbClr val="0000FF"/>
                </a:solidFill>
              </a:rPr>
              <a:t>Prioritizing people</a:t>
            </a:r>
            <a:r>
              <a:rPr lang="en-US" b="1" dirty="0">
                <a:solidFill>
                  <a:srgbClr val="0000FF"/>
                </a:solidFill>
              </a:rPr>
              <a:t> </a:t>
            </a:r>
            <a:r>
              <a:rPr lang="en-US" dirty="0">
                <a:solidFill>
                  <a:schemeClr val="tx1"/>
                </a:solidFill>
              </a:rPr>
              <a:t>who may be at increased risk of severe </a:t>
            </a:r>
            <a:r>
              <a:rPr lang="en-US" b="1" u="sng" dirty="0">
                <a:solidFill>
                  <a:srgbClr val="0000FF"/>
                </a:solidFill>
              </a:rPr>
              <a:t>COVID-19</a:t>
            </a:r>
            <a:r>
              <a:rPr lang="en-US" dirty="0">
                <a:solidFill>
                  <a:schemeClr val="tx1"/>
                </a:solidFill>
              </a:rPr>
              <a:t> infection including:</a:t>
            </a:r>
          </a:p>
          <a:p>
            <a:pPr algn="just"/>
            <a:endParaRPr lang="en-US" dirty="0">
              <a:solidFill>
                <a:schemeClr val="tx1"/>
              </a:solidFill>
            </a:endParaRPr>
          </a:p>
          <a:p>
            <a:pPr lvl="1">
              <a:lnSpc>
                <a:spcPct val="100000"/>
              </a:lnSpc>
              <a:spcBef>
                <a:spcPts val="0"/>
              </a:spcBef>
            </a:pPr>
            <a:r>
              <a:rPr lang="en-US" sz="1800" dirty="0">
                <a:solidFill>
                  <a:schemeClr val="tx1"/>
                </a:solidFill>
              </a:rPr>
              <a:t>People </a:t>
            </a:r>
            <a:r>
              <a:rPr lang="en-US" sz="1800" b="1" u="sng" dirty="0">
                <a:solidFill>
                  <a:srgbClr val="0000FF"/>
                </a:solidFill>
              </a:rPr>
              <a:t>50 years old</a:t>
            </a:r>
            <a:r>
              <a:rPr lang="en-US" sz="1800" b="1" dirty="0">
                <a:solidFill>
                  <a:srgbClr val="0000FF"/>
                </a:solidFill>
              </a:rPr>
              <a:t> </a:t>
            </a:r>
            <a:r>
              <a:rPr lang="en-US" sz="1800" dirty="0">
                <a:solidFill>
                  <a:schemeClr val="tx1"/>
                </a:solidFill>
              </a:rPr>
              <a:t>and older</a:t>
            </a:r>
          </a:p>
          <a:p>
            <a:pPr lvl="1">
              <a:lnSpc>
                <a:spcPct val="100000"/>
              </a:lnSpc>
              <a:spcBef>
                <a:spcPts val="0"/>
              </a:spcBef>
            </a:pPr>
            <a:r>
              <a:rPr lang="en-US" sz="1800" dirty="0">
                <a:solidFill>
                  <a:schemeClr val="tx1"/>
                </a:solidFill>
              </a:rPr>
              <a:t>People of all ages with </a:t>
            </a:r>
            <a:r>
              <a:rPr lang="en-US" sz="1800" b="1" u="sng" dirty="0">
                <a:solidFill>
                  <a:srgbClr val="0000FF"/>
                </a:solidFill>
              </a:rPr>
              <a:t>Certain Health Conditions</a:t>
            </a:r>
          </a:p>
          <a:p>
            <a:endParaRPr lang="en-US" dirty="0">
              <a:solidFill>
                <a:schemeClr val="tx1"/>
              </a:solidFill>
            </a:endParaRPr>
          </a:p>
          <a:p>
            <a:r>
              <a:rPr lang="en-US" dirty="0">
                <a:solidFill>
                  <a:schemeClr val="tx1"/>
                </a:solidFill>
              </a:rPr>
              <a:t>HUD </a:t>
            </a:r>
            <a:r>
              <a:rPr lang="en-US" dirty="0" err="1">
                <a:solidFill>
                  <a:schemeClr val="tx1"/>
                </a:solidFill>
              </a:rPr>
              <a:t>CoC</a:t>
            </a:r>
            <a:r>
              <a:rPr lang="en-US" dirty="0">
                <a:solidFill>
                  <a:schemeClr val="tx1"/>
                </a:solidFill>
              </a:rPr>
              <a:t> </a:t>
            </a:r>
            <a:r>
              <a:rPr lang="en-US" b="1" u="sng" dirty="0">
                <a:solidFill>
                  <a:srgbClr val="0000FF"/>
                </a:solidFill>
              </a:rPr>
              <a:t>Waivers</a:t>
            </a:r>
            <a:br>
              <a:rPr lang="en-US" b="1" u="sng" dirty="0">
                <a:solidFill>
                  <a:srgbClr val="0000FF"/>
                </a:solidFill>
              </a:rPr>
            </a:br>
            <a:endParaRPr lang="en-US" b="1" u="sng" dirty="0">
              <a:solidFill>
                <a:srgbClr val="0000FF"/>
              </a:solidFill>
            </a:endParaRPr>
          </a:p>
          <a:p>
            <a:pPr lvl="1">
              <a:lnSpc>
                <a:spcPct val="100000"/>
              </a:lnSpc>
              <a:spcBef>
                <a:spcPts val="0"/>
              </a:spcBef>
            </a:pPr>
            <a:r>
              <a:rPr lang="en-US" sz="1800" dirty="0">
                <a:solidFill>
                  <a:schemeClr val="tx1"/>
                </a:solidFill>
              </a:rPr>
              <a:t>Waiving requirement to obtain additional documentation </a:t>
            </a:r>
            <a:r>
              <a:rPr lang="en-US" sz="1800" b="1" u="sng" dirty="0">
                <a:solidFill>
                  <a:srgbClr val="0000FF"/>
                </a:solidFill>
              </a:rPr>
              <a:t>to confirm intake staff-recorded observations of disability</a:t>
            </a:r>
          </a:p>
          <a:p>
            <a:pPr lvl="1">
              <a:lnSpc>
                <a:spcPct val="100000"/>
              </a:lnSpc>
              <a:spcBef>
                <a:spcPts val="0"/>
              </a:spcBef>
            </a:pPr>
            <a:r>
              <a:rPr lang="en-US" sz="1800" dirty="0">
                <a:solidFill>
                  <a:schemeClr val="tx1"/>
                </a:solidFill>
              </a:rPr>
              <a:t>Allowing for temporary stays in institutions to </a:t>
            </a:r>
            <a:r>
              <a:rPr lang="en-US" sz="1800" b="1" u="sng" dirty="0">
                <a:solidFill>
                  <a:srgbClr val="0000FF"/>
                </a:solidFill>
              </a:rPr>
              <a:t>120 Days or Less</a:t>
            </a:r>
            <a:r>
              <a:rPr lang="en-US" sz="1800" b="1" dirty="0">
                <a:solidFill>
                  <a:srgbClr val="0000FF"/>
                </a:solidFill>
              </a:rPr>
              <a:t> </a:t>
            </a:r>
            <a:r>
              <a:rPr lang="en-US" sz="1800" dirty="0">
                <a:solidFill>
                  <a:schemeClr val="tx1"/>
                </a:solidFill>
              </a:rPr>
              <a:t>(ends at the end of March)</a:t>
            </a:r>
          </a:p>
          <a:p>
            <a:pPr lvl="1">
              <a:lnSpc>
                <a:spcPct val="100000"/>
              </a:lnSpc>
              <a:spcBef>
                <a:spcPts val="0"/>
              </a:spcBef>
            </a:pPr>
            <a:r>
              <a:rPr lang="en-US" sz="1800" b="1" u="sng" dirty="0">
                <a:solidFill>
                  <a:srgbClr val="0000FF"/>
                </a:solidFill>
              </a:rPr>
              <a:t>Gets rid of 24 month limit on rental assistance</a:t>
            </a:r>
            <a:r>
              <a:rPr lang="en-US" sz="1800" dirty="0">
                <a:solidFill>
                  <a:schemeClr val="tx1"/>
                </a:solidFill>
              </a:rPr>
              <a:t> for rapid re-housing for certain </a:t>
            </a:r>
            <a:r>
              <a:rPr lang="en-US" sz="1800" dirty="0" err="1">
                <a:solidFill>
                  <a:schemeClr val="tx1"/>
                </a:solidFill>
              </a:rPr>
              <a:t>folxs</a:t>
            </a:r>
            <a:endParaRPr lang="en-US" sz="1800" dirty="0">
              <a:solidFill>
                <a:schemeClr val="tx1"/>
              </a:solidFill>
            </a:endParaRPr>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601260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311700" y="17837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Resources	</a:t>
            </a:r>
            <a:endParaRPr sz="2400" b="1" dirty="0"/>
          </a:p>
        </p:txBody>
      </p:sp>
      <p:sp>
        <p:nvSpPr>
          <p:cNvPr id="165" name="Google Shape;165;p31"/>
          <p:cNvSpPr txBox="1">
            <a:spLocks noGrp="1"/>
          </p:cNvSpPr>
          <p:nvPr>
            <p:ph type="body" idx="1"/>
          </p:nvPr>
        </p:nvSpPr>
        <p:spPr>
          <a:xfrm>
            <a:off x="311700" y="751070"/>
            <a:ext cx="8520600" cy="3416400"/>
          </a:xfrm>
          <a:prstGeom prst="rect">
            <a:avLst/>
          </a:prstGeom>
        </p:spPr>
        <p:txBody>
          <a:bodyPr spcFirstLastPara="1" wrap="square" lIns="91425" tIns="91425" rIns="91425" bIns="91425" anchor="t" anchorCtr="0">
            <a:noAutofit/>
          </a:bodyPr>
          <a:lstStyle/>
          <a:p>
            <a:pPr marL="285750" indent="-285750">
              <a:lnSpc>
                <a:spcPct val="150000"/>
              </a:lnSpc>
            </a:pPr>
            <a:r>
              <a:rPr lang="en" sz="2000" b="1" u="sng" dirty="0">
                <a:solidFill>
                  <a:srgbClr val="0000FF"/>
                </a:solidFill>
              </a:rPr>
              <a:t>Legal Obligations, Model Policies, and Practices to Support Persons with Disabilities in the Coordinated Entry System Process</a:t>
            </a:r>
          </a:p>
          <a:p>
            <a:pPr marL="285750" indent="-285750">
              <a:lnSpc>
                <a:spcPct val="150000"/>
              </a:lnSpc>
            </a:pPr>
            <a:r>
              <a:rPr lang="en-US" sz="2000" b="1" u="sng" dirty="0">
                <a:solidFill>
                  <a:srgbClr val="0000FF"/>
                </a:solidFill>
              </a:rPr>
              <a:t>NLIHC’s Homeless Assistance: McKinney-Vento Homeless Assistance Programs </a:t>
            </a:r>
          </a:p>
          <a:p>
            <a:pPr marL="285750" indent="-285750">
              <a:lnSpc>
                <a:spcPct val="150000"/>
              </a:lnSpc>
            </a:pPr>
            <a:r>
              <a:rPr lang="en-US" sz="2000" b="1" u="sng" dirty="0">
                <a:solidFill>
                  <a:srgbClr val="0000FF"/>
                </a:solidFill>
              </a:rPr>
              <a:t>CPD 17-01: Notice Establishing Additional Requirements for a Continuum of Care Centralized or Coordinated Assessment System </a:t>
            </a:r>
          </a:p>
          <a:p>
            <a:pPr marL="285750" indent="-285750">
              <a:lnSpc>
                <a:spcPct val="150000"/>
              </a:lnSpc>
            </a:pPr>
            <a:r>
              <a:rPr lang="en-US" sz="2000" b="1" u="sng" dirty="0">
                <a:solidFill>
                  <a:srgbClr val="0000FF"/>
                </a:solidFill>
              </a:rPr>
              <a:t>Homelessness and Black History: Access to Housing</a:t>
            </a:r>
          </a:p>
          <a:p>
            <a:pPr marL="285750" indent="-285750"/>
            <a:endParaRPr sz="20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286986" y="333814"/>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t>Thank You!!!!!!</a:t>
            </a:r>
            <a:br>
              <a:rPr lang="en" sz="2400" b="1" dirty="0"/>
            </a:br>
            <a:r>
              <a:rPr lang="en" sz="2400" b="1" dirty="0"/>
              <a:t>Send Questions or Just Say Hi to:</a:t>
            </a:r>
            <a:endParaRPr sz="2400" b="1" dirty="0"/>
          </a:p>
        </p:txBody>
      </p:sp>
      <p:sp>
        <p:nvSpPr>
          <p:cNvPr id="172" name="Google Shape;172;p32"/>
          <p:cNvSpPr txBox="1">
            <a:spLocks noGrp="1"/>
          </p:cNvSpPr>
          <p:nvPr>
            <p:ph type="body" idx="2"/>
          </p:nvPr>
        </p:nvSpPr>
        <p:spPr>
          <a:xfrm>
            <a:off x="2269254" y="1336312"/>
            <a:ext cx="49995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rgbClr val="0000FF"/>
                </a:solidFill>
              </a:rPr>
              <a:t>Sydney Pickern, Staff Attorney</a:t>
            </a:r>
          </a:p>
          <a:p>
            <a:pPr marL="0" lvl="0" indent="0" algn="ctr" rtl="0">
              <a:spcBef>
                <a:spcPts val="0"/>
              </a:spcBef>
              <a:spcAft>
                <a:spcPts val="0"/>
              </a:spcAft>
              <a:buNone/>
            </a:pPr>
            <a:endParaRPr lang="en" sz="2400" b="1" dirty="0">
              <a:solidFill>
                <a:srgbClr val="0000FF"/>
              </a:solidFill>
            </a:endParaRPr>
          </a:p>
          <a:p>
            <a:pPr marL="0" lvl="0" indent="0" algn="ctr" rtl="0">
              <a:spcBef>
                <a:spcPts val="0"/>
              </a:spcBef>
              <a:spcAft>
                <a:spcPts val="0"/>
              </a:spcAft>
              <a:buNone/>
            </a:pPr>
            <a:r>
              <a:rPr lang="en" sz="2400" b="1" dirty="0">
                <a:solidFill>
                  <a:srgbClr val="0000FF"/>
                </a:solidFill>
              </a:rPr>
              <a:t>Disability Rights Education &amp; Defense Fund</a:t>
            </a:r>
            <a:endParaRPr sz="2400" b="1" dirty="0">
              <a:solidFill>
                <a:srgbClr val="0000FF"/>
              </a:solidFill>
            </a:endParaRPr>
          </a:p>
          <a:p>
            <a:pPr marL="0" lvl="0" indent="0" algn="ctr" rtl="0">
              <a:spcBef>
                <a:spcPts val="1600"/>
              </a:spcBef>
              <a:spcAft>
                <a:spcPts val="0"/>
              </a:spcAft>
              <a:buNone/>
            </a:pPr>
            <a:r>
              <a:rPr lang="en" sz="2400" b="1" u="sng" dirty="0">
                <a:solidFill>
                  <a:srgbClr val="0000FF"/>
                </a:solidFill>
              </a:rPr>
              <a:t>spickern@dredf.org</a:t>
            </a:r>
            <a:endParaRPr sz="2400" b="1" dirty="0">
              <a:solidFill>
                <a:srgbClr val="0000FF"/>
              </a:solidFill>
            </a:endParaRPr>
          </a:p>
          <a:p>
            <a:pPr marL="0" lvl="0" indent="0" algn="ctr" rtl="0">
              <a:spcBef>
                <a:spcPts val="1600"/>
              </a:spcBef>
              <a:spcAft>
                <a:spcPts val="1600"/>
              </a:spcAft>
              <a:buNone/>
            </a:pPr>
            <a:r>
              <a:rPr lang="en" sz="2400" b="1" dirty="0">
                <a:solidFill>
                  <a:srgbClr val="0000FF"/>
                </a:solidFill>
                <a:highlight>
                  <a:srgbClr val="FFFFFF"/>
                </a:highlight>
              </a:rPr>
              <a:t>(510) 644-2555 ext. 5253</a:t>
            </a:r>
            <a:endParaRPr sz="2400" b="1"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312504"/>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Why is this Presentation Important?</a:t>
            </a:r>
            <a:endParaRPr sz="2400" b="1" dirty="0"/>
          </a:p>
        </p:txBody>
      </p:sp>
      <p:sp>
        <p:nvSpPr>
          <p:cNvPr id="63" name="Google Shape;63;p14"/>
          <p:cNvSpPr txBox="1">
            <a:spLocks noGrp="1"/>
          </p:cNvSpPr>
          <p:nvPr>
            <p:ph type="body" idx="1"/>
          </p:nvPr>
        </p:nvSpPr>
        <p:spPr>
          <a:xfrm>
            <a:off x="311700" y="885204"/>
            <a:ext cx="8520600" cy="3416400"/>
          </a:xfrm>
          <a:prstGeom prst="rect">
            <a:avLst/>
          </a:prstGeom>
        </p:spPr>
        <p:txBody>
          <a:bodyPr spcFirstLastPara="1" wrap="square" lIns="91425" tIns="91425" rIns="91425" bIns="91425" anchor="t" anchorCtr="0">
            <a:noAutofit/>
          </a:bodyPr>
          <a:lstStyle/>
          <a:p>
            <a:pPr marL="285750" indent="-285750">
              <a:lnSpc>
                <a:spcPct val="150000"/>
              </a:lnSpc>
            </a:pPr>
            <a:r>
              <a:rPr lang="en" sz="2000" dirty="0">
                <a:solidFill>
                  <a:schemeClr val="tx1"/>
                </a:solidFill>
              </a:rPr>
              <a:t>Long standing </a:t>
            </a:r>
            <a:r>
              <a:rPr lang="en" sz="2000" b="1" u="sng" dirty="0">
                <a:solidFill>
                  <a:srgbClr val="0000FF"/>
                </a:solidFill>
              </a:rPr>
              <a:t>affordable, accessible</a:t>
            </a:r>
            <a:r>
              <a:rPr lang="en" sz="2000" u="sng" dirty="0">
                <a:solidFill>
                  <a:schemeClr val="tx1"/>
                </a:solidFill>
              </a:rPr>
              <a:t> </a:t>
            </a:r>
            <a:r>
              <a:rPr lang="en" sz="2000" b="1" u="sng" dirty="0">
                <a:solidFill>
                  <a:srgbClr val="0000FF"/>
                </a:solidFill>
              </a:rPr>
              <a:t>housing crisis</a:t>
            </a:r>
          </a:p>
          <a:p>
            <a:pPr marL="285750" indent="-285750">
              <a:lnSpc>
                <a:spcPct val="100000"/>
              </a:lnSpc>
              <a:spcBef>
                <a:spcPts val="1600"/>
              </a:spcBef>
            </a:pPr>
            <a:r>
              <a:rPr lang="en" sz="2000" dirty="0">
                <a:solidFill>
                  <a:schemeClr val="tx1"/>
                </a:solidFill>
              </a:rPr>
              <a:t>SSI </a:t>
            </a:r>
            <a:r>
              <a:rPr lang="en" sz="2000" dirty="0">
                <a:solidFill>
                  <a:schemeClr val="tx1"/>
                </a:solidFill>
                <a:highlight>
                  <a:srgbClr val="FFFFFF"/>
                </a:highlight>
              </a:rPr>
              <a:t>≠ </a:t>
            </a:r>
            <a:r>
              <a:rPr lang="en" sz="2000" b="1" u="sng" dirty="0">
                <a:solidFill>
                  <a:srgbClr val="0000FF"/>
                </a:solidFill>
                <a:highlight>
                  <a:srgbClr val="FFFFFF"/>
                </a:highlight>
              </a:rPr>
              <a:t>cost of living</a:t>
            </a:r>
            <a:endParaRPr sz="2000" b="1" u="sng" dirty="0">
              <a:solidFill>
                <a:srgbClr val="0000FF"/>
              </a:solidFill>
              <a:highlight>
                <a:srgbClr val="FFFFFF"/>
              </a:highlight>
            </a:endParaRPr>
          </a:p>
          <a:p>
            <a:pPr marL="285750" indent="-285750">
              <a:lnSpc>
                <a:spcPct val="100000"/>
              </a:lnSpc>
              <a:spcBef>
                <a:spcPts val="1600"/>
              </a:spcBef>
            </a:pPr>
            <a:r>
              <a:rPr lang="en" sz="2000" b="1" u="sng" dirty="0">
                <a:solidFill>
                  <a:srgbClr val="0000FF"/>
                </a:solidFill>
              </a:rPr>
              <a:t>Disability status high</a:t>
            </a:r>
            <a:r>
              <a:rPr lang="en" sz="2000" dirty="0">
                <a:solidFill>
                  <a:schemeClr val="tx1"/>
                </a:solidFill>
              </a:rPr>
              <a:t> among people experiencing homelessness</a:t>
            </a:r>
            <a:endParaRPr sz="2000" dirty="0">
              <a:solidFill>
                <a:schemeClr val="tx1"/>
              </a:solidFill>
            </a:endParaRPr>
          </a:p>
          <a:p>
            <a:pPr marL="285750" indent="-285750">
              <a:lnSpc>
                <a:spcPct val="100000"/>
              </a:lnSpc>
              <a:spcBef>
                <a:spcPts val="1600"/>
              </a:spcBef>
            </a:pPr>
            <a:r>
              <a:rPr lang="en" sz="2000" dirty="0">
                <a:solidFill>
                  <a:schemeClr val="tx1"/>
                </a:solidFill>
              </a:rPr>
              <a:t>Many </a:t>
            </a:r>
            <a:r>
              <a:rPr lang="en" sz="2000" b="1" u="sng" dirty="0">
                <a:solidFill>
                  <a:srgbClr val="0000FF"/>
                </a:solidFill>
              </a:rPr>
              <a:t>federal housing programs</a:t>
            </a:r>
            <a:r>
              <a:rPr lang="en" sz="2000" b="1" dirty="0">
                <a:solidFill>
                  <a:srgbClr val="0000FF"/>
                </a:solidFill>
              </a:rPr>
              <a:t> </a:t>
            </a:r>
            <a:r>
              <a:rPr lang="en" sz="2000" dirty="0">
                <a:solidFill>
                  <a:schemeClr val="tx1"/>
                </a:solidFill>
              </a:rPr>
              <a:t>target this population</a:t>
            </a:r>
            <a:endParaRPr sz="2000" dirty="0">
              <a:solidFill>
                <a:schemeClr val="tx1"/>
              </a:solidFill>
            </a:endParaRPr>
          </a:p>
          <a:p>
            <a:pPr marL="285750" indent="-285750">
              <a:lnSpc>
                <a:spcPct val="100000"/>
              </a:lnSpc>
              <a:spcBef>
                <a:spcPts val="1600"/>
              </a:spcBef>
            </a:pPr>
            <a:r>
              <a:rPr lang="en" sz="2000" b="1" u="sng" dirty="0">
                <a:solidFill>
                  <a:srgbClr val="0000FF"/>
                </a:solidFill>
              </a:rPr>
              <a:t>Disability access</a:t>
            </a:r>
            <a:r>
              <a:rPr lang="en" sz="2000" dirty="0">
                <a:solidFill>
                  <a:schemeClr val="tx1"/>
                </a:solidFill>
              </a:rPr>
              <a:t> barriers</a:t>
            </a:r>
            <a:endParaRPr sz="2000" dirty="0">
              <a:solidFill>
                <a:schemeClr val="tx1"/>
              </a:solidFill>
            </a:endParaRPr>
          </a:p>
          <a:p>
            <a:pPr marL="285750" indent="-285750">
              <a:lnSpc>
                <a:spcPct val="100000"/>
              </a:lnSpc>
              <a:spcBef>
                <a:spcPts val="1600"/>
              </a:spcBef>
              <a:spcAft>
                <a:spcPts val="1600"/>
              </a:spcAft>
            </a:pPr>
            <a:r>
              <a:rPr lang="en" sz="2000" b="1" u="sng" dirty="0">
                <a:solidFill>
                  <a:srgbClr val="0000FF"/>
                </a:solidFill>
              </a:rPr>
              <a:t>Disability and civil rights</a:t>
            </a:r>
            <a:r>
              <a:rPr lang="en" sz="2000" b="1" dirty="0">
                <a:solidFill>
                  <a:srgbClr val="0000FF"/>
                </a:solidFill>
              </a:rPr>
              <a:t> </a:t>
            </a:r>
            <a:r>
              <a:rPr lang="en" sz="2000" dirty="0">
                <a:solidFill>
                  <a:schemeClr val="tx1"/>
                </a:solidFill>
              </a:rPr>
              <a:t>protections</a:t>
            </a:r>
            <a:endParaRPr sz="20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232628" y="296957"/>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McKinney-Vento and the Continuum of Care Program</a:t>
            </a:r>
            <a:endParaRPr sz="2400" b="1" dirty="0"/>
          </a:p>
        </p:txBody>
      </p:sp>
      <p:sp>
        <p:nvSpPr>
          <p:cNvPr id="69" name="Google Shape;69;p15"/>
          <p:cNvSpPr txBox="1">
            <a:spLocks noGrp="1"/>
          </p:cNvSpPr>
          <p:nvPr>
            <p:ph type="body" idx="1"/>
          </p:nvPr>
        </p:nvSpPr>
        <p:spPr>
          <a:xfrm>
            <a:off x="232628" y="702577"/>
            <a:ext cx="8655300" cy="4051800"/>
          </a:xfrm>
          <a:prstGeom prst="rect">
            <a:avLst/>
          </a:prstGeom>
        </p:spPr>
        <p:txBody>
          <a:bodyPr spcFirstLastPara="1" wrap="square" lIns="91425" tIns="91425" rIns="91425" bIns="91425" anchor="t" anchorCtr="0">
            <a:noAutofit/>
          </a:bodyPr>
          <a:lstStyle/>
          <a:p>
            <a:pPr marL="457200" lvl="0" indent="-355600" algn="l" rtl="0">
              <a:lnSpc>
                <a:spcPct val="150000"/>
              </a:lnSpc>
              <a:spcBef>
                <a:spcPts val="2000"/>
              </a:spcBef>
              <a:spcAft>
                <a:spcPts val="0"/>
              </a:spcAft>
              <a:buClr>
                <a:srgbClr val="434343"/>
              </a:buClr>
              <a:buSzPts val="2000"/>
              <a:buChar char="●"/>
            </a:pPr>
            <a:r>
              <a:rPr lang="en" sz="2100" dirty="0">
                <a:solidFill>
                  <a:schemeClr val="tx1"/>
                </a:solidFill>
                <a:highlight>
                  <a:srgbClr val="FFFFFF"/>
                </a:highlight>
              </a:rPr>
              <a:t>Stewart B. McKinney Homeless Assistance Act </a:t>
            </a:r>
            <a:r>
              <a:rPr lang="en" sz="2100" dirty="0">
                <a:solidFill>
                  <a:schemeClr val="tx1"/>
                </a:solidFill>
              </a:rPr>
              <a:t>of 1987 aka </a:t>
            </a:r>
            <a:r>
              <a:rPr lang="en" sz="2100" b="1" u="sng" dirty="0" err="1">
                <a:solidFill>
                  <a:srgbClr val="0000FF"/>
                </a:solidFill>
              </a:rPr>
              <a:t>Mckinney</a:t>
            </a:r>
            <a:r>
              <a:rPr lang="en" sz="2100" b="1" u="sng" dirty="0">
                <a:solidFill>
                  <a:srgbClr val="0000FF"/>
                </a:solidFill>
              </a:rPr>
              <a:t>-Vento</a:t>
            </a:r>
            <a:endParaRPr lang="en-US" sz="2100" b="1" u="sng" dirty="0">
              <a:solidFill>
                <a:srgbClr val="0000FF"/>
              </a:solidFill>
            </a:endParaRPr>
          </a:p>
          <a:p>
            <a:pPr marL="457200" lvl="0" indent="-355600" algn="l" rtl="0">
              <a:lnSpc>
                <a:spcPct val="150000"/>
              </a:lnSpc>
              <a:spcBef>
                <a:spcPts val="0"/>
              </a:spcBef>
              <a:spcAft>
                <a:spcPts val="0"/>
              </a:spcAft>
              <a:buClr>
                <a:srgbClr val="434343"/>
              </a:buClr>
              <a:buSzPts val="2000"/>
              <a:buChar char="●"/>
            </a:pPr>
            <a:r>
              <a:rPr lang="en-US" sz="2100" dirty="0">
                <a:solidFill>
                  <a:schemeClr val="tx1"/>
                </a:solidFill>
              </a:rPr>
              <a:t>The Homeless Emergency Assistance and Rapid Transition to Housing </a:t>
            </a:r>
            <a:r>
              <a:rPr lang="en-US" sz="2100" b="1" u="sng" dirty="0">
                <a:solidFill>
                  <a:srgbClr val="0000FF"/>
                </a:solidFill>
              </a:rPr>
              <a:t>(HEARTH)</a:t>
            </a:r>
            <a:r>
              <a:rPr lang="en-US" sz="2100" b="1" dirty="0">
                <a:solidFill>
                  <a:srgbClr val="0000FF"/>
                </a:solidFill>
              </a:rPr>
              <a:t> </a:t>
            </a:r>
            <a:r>
              <a:rPr lang="en-US" sz="2100" dirty="0">
                <a:solidFill>
                  <a:schemeClr val="tx1"/>
                </a:solidFill>
              </a:rPr>
              <a:t>Act of 2009</a:t>
            </a:r>
          </a:p>
          <a:p>
            <a:pPr marL="457200" lvl="0" indent="-355600" algn="l" rtl="0">
              <a:lnSpc>
                <a:spcPct val="150000"/>
              </a:lnSpc>
              <a:spcBef>
                <a:spcPts val="0"/>
              </a:spcBef>
              <a:spcAft>
                <a:spcPts val="0"/>
              </a:spcAft>
              <a:buClr>
                <a:srgbClr val="434343"/>
              </a:buClr>
              <a:buSzPts val="2000"/>
              <a:buChar char="●"/>
            </a:pPr>
            <a:r>
              <a:rPr lang="en" sz="2100" dirty="0">
                <a:solidFill>
                  <a:schemeClr val="tx1"/>
                </a:solidFill>
              </a:rPr>
              <a:t>Created</a:t>
            </a:r>
            <a:r>
              <a:rPr lang="en" sz="2100" dirty="0">
                <a:solidFill>
                  <a:srgbClr val="434343"/>
                </a:solidFill>
              </a:rPr>
              <a:t> </a:t>
            </a:r>
            <a:r>
              <a:rPr lang="en" sz="2100" b="1" u="sng" dirty="0">
                <a:solidFill>
                  <a:srgbClr val="0000FF"/>
                </a:solidFill>
              </a:rPr>
              <a:t>Continuums of Care </a:t>
            </a:r>
          </a:p>
          <a:p>
            <a:pPr marL="457200" lvl="0" indent="-355600" algn="l" rtl="0">
              <a:lnSpc>
                <a:spcPct val="150000"/>
              </a:lnSpc>
              <a:spcBef>
                <a:spcPts val="0"/>
              </a:spcBef>
              <a:spcAft>
                <a:spcPts val="0"/>
              </a:spcAft>
              <a:buClr>
                <a:srgbClr val="434343"/>
              </a:buClr>
              <a:buSzPts val="2000"/>
              <a:buChar char="●"/>
            </a:pPr>
            <a:r>
              <a:rPr lang="en" sz="2100" dirty="0">
                <a:solidFill>
                  <a:schemeClr val="tx1"/>
                </a:solidFill>
              </a:rPr>
              <a:t>Prioritize</a:t>
            </a:r>
            <a:r>
              <a:rPr lang="en" sz="2100" dirty="0">
                <a:solidFill>
                  <a:srgbClr val="434343"/>
                </a:solidFill>
              </a:rPr>
              <a:t> </a:t>
            </a:r>
            <a:r>
              <a:rPr lang="en" sz="2100" b="1" u="sng" dirty="0">
                <a:solidFill>
                  <a:srgbClr val="0000FF"/>
                </a:solidFill>
              </a:rPr>
              <a:t>chronically homeless</a:t>
            </a:r>
            <a:r>
              <a:rPr lang="en" sz="2100" b="1" dirty="0">
                <a:solidFill>
                  <a:srgbClr val="0000FF"/>
                </a:solidFill>
              </a:rPr>
              <a:t> </a:t>
            </a:r>
            <a:r>
              <a:rPr lang="en" sz="2100" dirty="0">
                <a:solidFill>
                  <a:schemeClr val="tx1"/>
                </a:solidFill>
              </a:rPr>
              <a:t>for housing and services</a:t>
            </a:r>
          </a:p>
          <a:p>
            <a:pPr marL="457200" lvl="0" indent="-355600" algn="l" rtl="0">
              <a:lnSpc>
                <a:spcPct val="150000"/>
              </a:lnSpc>
              <a:spcBef>
                <a:spcPts val="0"/>
              </a:spcBef>
              <a:spcAft>
                <a:spcPts val="0"/>
              </a:spcAft>
              <a:buClr>
                <a:srgbClr val="434343"/>
              </a:buClr>
              <a:buSzPts val="2000"/>
              <a:buChar char="●"/>
            </a:pPr>
            <a:r>
              <a:rPr lang="en" sz="2100" b="1" u="sng" dirty="0">
                <a:solidFill>
                  <a:srgbClr val="0000FF"/>
                </a:solidFill>
              </a:rPr>
              <a:t>Must comply </a:t>
            </a:r>
            <a:r>
              <a:rPr lang="en" sz="2100" dirty="0">
                <a:solidFill>
                  <a:schemeClr val="tx1"/>
                </a:solidFill>
              </a:rPr>
              <a:t>with disability civil rights and fair housing protections </a:t>
            </a:r>
            <a:endParaRPr sz="2100" dirty="0">
              <a:solidFill>
                <a:schemeClr val="tx1"/>
              </a:solidFill>
            </a:endParaRPr>
          </a:p>
          <a:p>
            <a:pPr marL="0" lvl="0" indent="0" algn="l" rtl="0">
              <a:spcBef>
                <a:spcPts val="600"/>
              </a:spcBef>
              <a:spcAft>
                <a:spcPts val="0"/>
              </a:spcAft>
              <a:buClr>
                <a:schemeClr val="dk1"/>
              </a:buClr>
              <a:buSzPts val="1100"/>
              <a:buFont typeface="Arial"/>
              <a:buNone/>
            </a:pPr>
            <a:endParaRPr sz="2000" dirty="0">
              <a:solidFill>
                <a:srgbClr val="000000"/>
              </a:solidFill>
            </a:endParaRPr>
          </a:p>
          <a:p>
            <a:pPr marL="0" lvl="0" indent="0" algn="l" rtl="0">
              <a:spcBef>
                <a:spcPts val="0"/>
              </a:spcBef>
              <a:spcAft>
                <a:spcPts val="1600"/>
              </a:spcAft>
              <a:buNone/>
            </a:pPr>
            <a:endParaRPr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02981"/>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Coordinated Entry – What </a:t>
            </a:r>
            <a:r>
              <a:rPr lang="en-US" sz="2400" b="1" dirty="0"/>
              <a:t>is It?</a:t>
            </a:r>
            <a:endParaRPr sz="2400" b="1" dirty="0"/>
          </a:p>
        </p:txBody>
      </p:sp>
      <p:sp>
        <p:nvSpPr>
          <p:cNvPr id="75" name="Google Shape;75;p16"/>
          <p:cNvSpPr txBox="1">
            <a:spLocks noGrp="1"/>
          </p:cNvSpPr>
          <p:nvPr>
            <p:ph type="body" idx="1"/>
          </p:nvPr>
        </p:nvSpPr>
        <p:spPr>
          <a:xfrm>
            <a:off x="311700" y="1212600"/>
            <a:ext cx="8520600" cy="3930900"/>
          </a:xfrm>
          <a:prstGeom prst="rect">
            <a:avLst/>
          </a:prstGeom>
        </p:spPr>
        <p:txBody>
          <a:bodyPr spcFirstLastPara="1" wrap="square" lIns="91425" tIns="91425" rIns="91425" bIns="91425" anchor="t" anchorCtr="0">
            <a:noAutofit/>
          </a:bodyPr>
          <a:lstStyle/>
          <a:p>
            <a:pPr marL="342900"/>
            <a:r>
              <a:rPr lang="en" sz="2000" dirty="0">
                <a:solidFill>
                  <a:schemeClr val="tx1"/>
                </a:solidFill>
              </a:rPr>
              <a:t>Local Continuums of Care </a:t>
            </a:r>
            <a:r>
              <a:rPr lang="en" sz="2000" b="1" u="sng" dirty="0">
                <a:solidFill>
                  <a:srgbClr val="0000FF"/>
                </a:solidFill>
              </a:rPr>
              <a:t>must utilize </a:t>
            </a:r>
            <a:r>
              <a:rPr lang="en" sz="2000" dirty="0">
                <a:solidFill>
                  <a:schemeClr val="tx1"/>
                </a:solidFill>
              </a:rPr>
              <a:t>Coordinated Entry</a:t>
            </a:r>
            <a:endParaRPr sz="2000" dirty="0">
              <a:solidFill>
                <a:schemeClr val="tx1"/>
              </a:solidFill>
            </a:endParaRPr>
          </a:p>
          <a:p>
            <a:pPr marL="342900">
              <a:spcBef>
                <a:spcPts val="1600"/>
              </a:spcBef>
            </a:pPr>
            <a:r>
              <a:rPr lang="en" sz="2000" dirty="0">
                <a:solidFill>
                  <a:schemeClr val="tx1"/>
                </a:solidFill>
              </a:rPr>
              <a:t>Prioritize those most in need thro</a:t>
            </a:r>
            <a:r>
              <a:rPr lang="en-US" sz="2000" dirty="0">
                <a:solidFill>
                  <a:schemeClr val="tx1"/>
                </a:solidFill>
              </a:rPr>
              <a:t>u</a:t>
            </a:r>
            <a:r>
              <a:rPr lang="en" sz="2000" dirty="0" err="1">
                <a:solidFill>
                  <a:schemeClr val="tx1"/>
                </a:solidFill>
              </a:rPr>
              <a:t>gh</a:t>
            </a:r>
            <a:r>
              <a:rPr lang="en" sz="2000" dirty="0">
                <a:solidFill>
                  <a:schemeClr val="tx1"/>
                </a:solidFill>
              </a:rPr>
              <a:t> </a:t>
            </a:r>
            <a:r>
              <a:rPr lang="en" sz="2000" b="1" u="sng" dirty="0">
                <a:solidFill>
                  <a:srgbClr val="0000FF"/>
                </a:solidFill>
              </a:rPr>
              <a:t>centralized access points</a:t>
            </a:r>
          </a:p>
          <a:p>
            <a:pPr marL="342900">
              <a:spcBef>
                <a:spcPts val="1600"/>
              </a:spcBef>
            </a:pPr>
            <a:r>
              <a:rPr lang="en-US" sz="2000" dirty="0">
                <a:solidFill>
                  <a:schemeClr val="tx1"/>
                </a:solidFill>
              </a:rPr>
              <a:t>At risk, currently homeless, </a:t>
            </a:r>
            <a:r>
              <a:rPr lang="en-US" sz="2000" b="1" u="sng" dirty="0">
                <a:solidFill>
                  <a:srgbClr val="0000FF"/>
                </a:solidFill>
              </a:rPr>
              <a:t>chronically homeless</a:t>
            </a:r>
            <a:endParaRPr lang="en" sz="2000" b="1" u="sng" dirty="0">
              <a:solidFill>
                <a:srgbClr val="0000FF"/>
              </a:solidFill>
            </a:endParaRPr>
          </a:p>
          <a:p>
            <a:pPr marL="342900">
              <a:spcBef>
                <a:spcPts val="1600"/>
              </a:spcBef>
            </a:pPr>
            <a:r>
              <a:rPr lang="en" sz="2000" dirty="0">
                <a:solidFill>
                  <a:schemeClr val="tx1"/>
                </a:solidFill>
              </a:rPr>
              <a:t>Affirmative Marketing, </a:t>
            </a:r>
            <a:r>
              <a:rPr lang="en" sz="2000" b="1" u="sng" dirty="0">
                <a:solidFill>
                  <a:srgbClr val="0000FF"/>
                </a:solidFill>
              </a:rPr>
              <a:t>Referrals</a:t>
            </a:r>
            <a:r>
              <a:rPr lang="en" sz="2000" dirty="0">
                <a:solidFill>
                  <a:schemeClr val="tx1"/>
                </a:solidFill>
              </a:rPr>
              <a:t>,</a:t>
            </a:r>
            <a:r>
              <a:rPr lang="en" sz="2000" dirty="0">
                <a:solidFill>
                  <a:srgbClr val="0000FF"/>
                </a:solidFill>
              </a:rPr>
              <a:t> </a:t>
            </a:r>
            <a:r>
              <a:rPr lang="en" sz="2000" b="1" u="sng" dirty="0">
                <a:solidFill>
                  <a:srgbClr val="0000FF"/>
                </a:solidFill>
              </a:rPr>
              <a:t>Assessments</a:t>
            </a:r>
            <a:r>
              <a:rPr lang="en" sz="2000" dirty="0">
                <a:solidFill>
                  <a:schemeClr val="tx1"/>
                </a:solidFill>
              </a:rPr>
              <a:t>, and </a:t>
            </a:r>
            <a:r>
              <a:rPr lang="en" sz="2000" b="1" u="sng" dirty="0">
                <a:solidFill>
                  <a:srgbClr val="0000FF"/>
                </a:solidFill>
              </a:rPr>
              <a:t>Matching</a:t>
            </a:r>
          </a:p>
          <a:p>
            <a:pPr marL="342900">
              <a:spcBef>
                <a:spcPts val="1600"/>
              </a:spcBef>
            </a:pPr>
            <a:r>
              <a:rPr lang="en" sz="2000" b="1" u="sng" dirty="0">
                <a:solidFill>
                  <a:srgbClr val="0000FF"/>
                </a:solidFill>
              </a:rPr>
              <a:t>Prioritizing</a:t>
            </a:r>
            <a:r>
              <a:rPr lang="en" sz="2000" b="1" dirty="0">
                <a:solidFill>
                  <a:srgbClr val="0000FF"/>
                </a:solidFill>
              </a:rPr>
              <a:t> </a:t>
            </a:r>
            <a:r>
              <a:rPr lang="en" sz="2000" dirty="0">
                <a:solidFill>
                  <a:schemeClr val="tx1"/>
                </a:solidFill>
              </a:rPr>
              <a:t>people with disabilities + risk factors with long experiences of homelessness</a:t>
            </a:r>
            <a:endParaRPr sz="2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285196" y="48076"/>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Prioritization Factors</a:t>
            </a:r>
            <a:endParaRPr sz="2400" b="1" dirty="0"/>
          </a:p>
        </p:txBody>
      </p:sp>
      <p:sp>
        <p:nvSpPr>
          <p:cNvPr id="81" name="Google Shape;81;p17"/>
          <p:cNvSpPr txBox="1">
            <a:spLocks noGrp="1"/>
          </p:cNvSpPr>
          <p:nvPr>
            <p:ph type="body" idx="1"/>
          </p:nvPr>
        </p:nvSpPr>
        <p:spPr>
          <a:xfrm>
            <a:off x="112032" y="334426"/>
            <a:ext cx="8520600" cy="43647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1200"/>
              </a:spcBef>
              <a:spcAft>
                <a:spcPts val="0"/>
              </a:spcAft>
              <a:buClr>
                <a:srgbClr val="434343"/>
              </a:buClr>
              <a:buSzPts val="1800"/>
              <a:buChar char="●"/>
            </a:pPr>
            <a:r>
              <a:rPr lang="en" sz="1900" dirty="0">
                <a:solidFill>
                  <a:schemeClr val="tx1"/>
                </a:solidFill>
              </a:rPr>
              <a:t>Significant</a:t>
            </a:r>
            <a:r>
              <a:rPr lang="en" sz="1900" dirty="0">
                <a:solidFill>
                  <a:srgbClr val="434343"/>
                </a:solidFill>
              </a:rPr>
              <a:t> </a:t>
            </a:r>
            <a:r>
              <a:rPr lang="en" sz="1900" b="1" u="sng" dirty="0">
                <a:solidFill>
                  <a:srgbClr val="0000FF"/>
                </a:solidFill>
              </a:rPr>
              <a:t>health</a:t>
            </a:r>
            <a:r>
              <a:rPr lang="en" sz="1900" dirty="0">
                <a:solidFill>
                  <a:srgbClr val="434343"/>
                </a:solidFill>
              </a:rPr>
              <a:t>, </a:t>
            </a:r>
            <a:r>
              <a:rPr lang="en" sz="1900" b="1" u="sng" dirty="0">
                <a:solidFill>
                  <a:srgbClr val="0000FF"/>
                </a:solidFill>
              </a:rPr>
              <a:t>behavioral health</a:t>
            </a:r>
            <a:r>
              <a:rPr lang="en" sz="1900" dirty="0">
                <a:solidFill>
                  <a:srgbClr val="434343"/>
                </a:solidFill>
              </a:rPr>
              <a:t>, </a:t>
            </a:r>
            <a:r>
              <a:rPr lang="en" sz="1900" dirty="0">
                <a:solidFill>
                  <a:schemeClr val="tx1"/>
                </a:solidFill>
              </a:rPr>
              <a:t>or</a:t>
            </a:r>
            <a:r>
              <a:rPr lang="en" sz="1900" dirty="0">
                <a:solidFill>
                  <a:srgbClr val="434343"/>
                </a:solidFill>
              </a:rPr>
              <a:t> </a:t>
            </a:r>
            <a:r>
              <a:rPr lang="en" sz="1900" b="1" u="sng" dirty="0">
                <a:solidFill>
                  <a:srgbClr val="0000FF"/>
                </a:solidFill>
              </a:rPr>
              <a:t>functional challenges</a:t>
            </a:r>
            <a:r>
              <a:rPr lang="en" sz="1900" b="1" dirty="0">
                <a:solidFill>
                  <a:srgbClr val="0000FF"/>
                </a:solidFill>
              </a:rPr>
              <a:t> </a:t>
            </a:r>
            <a:r>
              <a:rPr lang="en" sz="1900" dirty="0">
                <a:solidFill>
                  <a:schemeClr val="tx1"/>
                </a:solidFill>
              </a:rPr>
              <a:t>including any physical, mental, or developmental disabilities;</a:t>
            </a:r>
          </a:p>
          <a:p>
            <a:pPr marL="457200" lvl="0" indent="-342900" algn="l" rtl="0">
              <a:lnSpc>
                <a:spcPct val="150000"/>
              </a:lnSpc>
              <a:spcBef>
                <a:spcPts val="1200"/>
              </a:spcBef>
              <a:spcAft>
                <a:spcPts val="0"/>
              </a:spcAft>
              <a:buClr>
                <a:srgbClr val="434343"/>
              </a:buClr>
              <a:buSzPts val="1800"/>
              <a:buChar char="●"/>
            </a:pPr>
            <a:r>
              <a:rPr lang="en" sz="1900" dirty="0">
                <a:solidFill>
                  <a:schemeClr val="tx1"/>
                </a:solidFill>
              </a:rPr>
              <a:t>People at increased risk of severe illness from </a:t>
            </a:r>
            <a:r>
              <a:rPr lang="en" sz="1900" b="1" u="sng" dirty="0">
                <a:solidFill>
                  <a:srgbClr val="0000FF"/>
                </a:solidFill>
              </a:rPr>
              <a:t>COVID-19</a:t>
            </a:r>
            <a:r>
              <a:rPr lang="en" sz="1900" dirty="0">
                <a:solidFill>
                  <a:srgbClr val="434343"/>
                </a:solidFill>
              </a:rPr>
              <a:t> </a:t>
            </a:r>
            <a:r>
              <a:rPr lang="en" sz="1900" dirty="0">
                <a:solidFill>
                  <a:schemeClr val="tx1"/>
                </a:solidFill>
              </a:rPr>
              <a:t>infection;</a:t>
            </a:r>
            <a:endParaRPr sz="1900" dirty="0">
              <a:solidFill>
                <a:schemeClr val="tx1"/>
              </a:solidFill>
            </a:endParaRPr>
          </a:p>
          <a:p>
            <a:pPr marL="457200" lvl="0" indent="-342900" algn="l" rtl="0">
              <a:lnSpc>
                <a:spcPct val="150000"/>
              </a:lnSpc>
              <a:spcBef>
                <a:spcPts val="0"/>
              </a:spcBef>
              <a:spcAft>
                <a:spcPts val="0"/>
              </a:spcAft>
              <a:buClr>
                <a:srgbClr val="434343"/>
              </a:buClr>
              <a:buSzPts val="1800"/>
              <a:buChar char="●"/>
            </a:pPr>
            <a:r>
              <a:rPr lang="en" sz="1900" b="1" u="sng" dirty="0">
                <a:solidFill>
                  <a:srgbClr val="0000FF"/>
                </a:solidFill>
              </a:rPr>
              <a:t>High utilization</a:t>
            </a:r>
            <a:r>
              <a:rPr lang="en" sz="1900" b="1" dirty="0">
                <a:solidFill>
                  <a:srgbClr val="0000FF"/>
                </a:solidFill>
              </a:rPr>
              <a:t> </a:t>
            </a:r>
            <a:r>
              <a:rPr lang="en" sz="1900" dirty="0">
                <a:solidFill>
                  <a:schemeClr val="tx1"/>
                </a:solidFill>
              </a:rPr>
              <a:t>of crisis or emergency services </a:t>
            </a:r>
            <a:r>
              <a:rPr lang="en" sz="1900" dirty="0">
                <a:solidFill>
                  <a:schemeClr val="tx1"/>
                </a:solidFill>
                <a:sym typeface="Wingdings" pitchFamily="2" charset="2"/>
              </a:rPr>
              <a:t></a:t>
            </a:r>
            <a:r>
              <a:rPr lang="en" sz="1900" dirty="0">
                <a:solidFill>
                  <a:schemeClr val="tx1"/>
                </a:solidFill>
              </a:rPr>
              <a:t> emergency rooms, jails, and psychiatric facilities; </a:t>
            </a:r>
            <a:endParaRPr sz="1900" dirty="0">
              <a:solidFill>
                <a:schemeClr val="tx1"/>
              </a:solidFill>
            </a:endParaRPr>
          </a:p>
          <a:p>
            <a:pPr marL="457200" lvl="0" indent="-342900" algn="l" rtl="0">
              <a:lnSpc>
                <a:spcPct val="150000"/>
              </a:lnSpc>
              <a:spcBef>
                <a:spcPts val="0"/>
              </a:spcBef>
              <a:spcAft>
                <a:spcPts val="0"/>
              </a:spcAft>
              <a:buClr>
                <a:srgbClr val="434343"/>
              </a:buClr>
              <a:buSzPts val="1800"/>
              <a:buChar char="●"/>
            </a:pPr>
            <a:r>
              <a:rPr lang="en" sz="1900" dirty="0">
                <a:solidFill>
                  <a:schemeClr val="tx1"/>
                </a:solidFill>
              </a:rPr>
              <a:t>Risk of </a:t>
            </a:r>
            <a:r>
              <a:rPr lang="en" sz="1900" b="1" u="sng" dirty="0">
                <a:solidFill>
                  <a:srgbClr val="0000FF"/>
                </a:solidFill>
              </a:rPr>
              <a:t>continued homelessness</a:t>
            </a:r>
            <a:r>
              <a:rPr lang="en" sz="1900" dirty="0">
                <a:solidFill>
                  <a:schemeClr val="tx1"/>
                </a:solidFill>
              </a:rPr>
              <a:t>; </a:t>
            </a:r>
            <a:endParaRPr sz="1900" dirty="0">
              <a:solidFill>
                <a:schemeClr val="tx1"/>
              </a:solidFill>
            </a:endParaRPr>
          </a:p>
          <a:p>
            <a:pPr marL="457200" lvl="0" indent="-342900" algn="l" rtl="0">
              <a:lnSpc>
                <a:spcPct val="150000"/>
              </a:lnSpc>
              <a:spcBef>
                <a:spcPts val="0"/>
              </a:spcBef>
              <a:spcAft>
                <a:spcPts val="0"/>
              </a:spcAft>
              <a:buClr>
                <a:srgbClr val="434343"/>
              </a:buClr>
              <a:buSzPts val="1800"/>
              <a:buChar char="●"/>
            </a:pPr>
            <a:r>
              <a:rPr lang="en" sz="1900" b="1" u="sng" dirty="0">
                <a:solidFill>
                  <a:srgbClr val="0000FF"/>
                </a:solidFill>
              </a:rPr>
              <a:t>Domestic violence</a:t>
            </a:r>
            <a:r>
              <a:rPr lang="en" sz="1900" b="1" dirty="0">
                <a:solidFill>
                  <a:srgbClr val="0000FF"/>
                </a:solidFill>
              </a:rPr>
              <a:t> </a:t>
            </a:r>
            <a:r>
              <a:rPr lang="en" sz="1900" dirty="0">
                <a:solidFill>
                  <a:schemeClr val="tx1"/>
                </a:solidFill>
              </a:rPr>
              <a:t>experience; and</a:t>
            </a:r>
            <a:endParaRPr sz="1900" dirty="0">
              <a:solidFill>
                <a:schemeClr val="tx1"/>
              </a:solidFill>
            </a:endParaRPr>
          </a:p>
          <a:p>
            <a:pPr marL="457200" lvl="0" indent="-342900" algn="l" rtl="0">
              <a:lnSpc>
                <a:spcPct val="150000"/>
              </a:lnSpc>
              <a:spcBef>
                <a:spcPts val="0"/>
              </a:spcBef>
              <a:spcAft>
                <a:spcPts val="0"/>
              </a:spcAft>
              <a:buClr>
                <a:srgbClr val="434343"/>
              </a:buClr>
              <a:buSzPts val="1800"/>
              <a:buChar char="●"/>
            </a:pPr>
            <a:r>
              <a:rPr lang="en" sz="1900" dirty="0">
                <a:solidFill>
                  <a:schemeClr val="tx1"/>
                </a:solidFill>
              </a:rPr>
              <a:t>Other </a:t>
            </a:r>
            <a:r>
              <a:rPr lang="en" sz="1900" b="1" u="sng" dirty="0">
                <a:solidFill>
                  <a:srgbClr val="0000FF"/>
                </a:solidFill>
              </a:rPr>
              <a:t>factors determined by the community</a:t>
            </a:r>
            <a:r>
              <a:rPr lang="en" sz="1900" dirty="0">
                <a:solidFill>
                  <a:schemeClr val="tx1"/>
                </a:solidFill>
              </a:rPr>
              <a:t> based on severity of needs.</a:t>
            </a:r>
            <a:endParaRPr sz="19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280530" y="246049"/>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solidFill>
                  <a:schemeClr val="tx1"/>
                </a:solidFill>
              </a:rPr>
              <a:t>Disability Civil Rights Protections</a:t>
            </a:r>
            <a:endParaRPr sz="2400" b="1" dirty="0">
              <a:solidFill>
                <a:schemeClr val="tx1"/>
              </a:solidFill>
            </a:endParaRPr>
          </a:p>
        </p:txBody>
      </p:sp>
      <p:sp>
        <p:nvSpPr>
          <p:cNvPr id="87" name="Google Shape;87;p18"/>
          <p:cNvSpPr txBox="1">
            <a:spLocks noGrp="1"/>
          </p:cNvSpPr>
          <p:nvPr>
            <p:ph type="body" idx="1"/>
          </p:nvPr>
        </p:nvSpPr>
        <p:spPr>
          <a:xfrm>
            <a:off x="280530" y="818749"/>
            <a:ext cx="8520600" cy="3714900"/>
          </a:xfrm>
          <a:prstGeom prst="rect">
            <a:avLst/>
          </a:prstGeom>
        </p:spPr>
        <p:txBody>
          <a:bodyPr spcFirstLastPara="1" wrap="square" lIns="91425" tIns="91425" rIns="91425" bIns="91425" anchor="t" anchorCtr="0">
            <a:noAutofit/>
          </a:bodyPr>
          <a:lstStyle/>
          <a:p>
            <a:pPr marL="342900"/>
            <a:r>
              <a:rPr lang="en" sz="1900" b="1" u="sng" dirty="0">
                <a:solidFill>
                  <a:srgbClr val="0000FF"/>
                </a:solidFill>
                <a:highlight>
                  <a:srgbClr val="FFFFFF"/>
                </a:highlight>
              </a:rPr>
              <a:t>Title II </a:t>
            </a:r>
            <a:r>
              <a:rPr lang="en" sz="1900" dirty="0">
                <a:solidFill>
                  <a:schemeClr val="tx1"/>
                </a:solidFill>
                <a:highlight>
                  <a:srgbClr val="FFFFFF"/>
                </a:highlight>
              </a:rPr>
              <a:t>of the Americans with Disabilities Act of 1990</a:t>
            </a:r>
            <a:endParaRPr sz="1900" dirty="0">
              <a:solidFill>
                <a:schemeClr val="tx1"/>
              </a:solidFill>
              <a:highlight>
                <a:srgbClr val="FFFFFF"/>
              </a:highlight>
            </a:endParaRPr>
          </a:p>
          <a:p>
            <a:pPr marL="342900">
              <a:spcBef>
                <a:spcPts val="1600"/>
              </a:spcBef>
            </a:pPr>
            <a:r>
              <a:rPr lang="en" sz="1900" b="1" u="sng" dirty="0">
                <a:solidFill>
                  <a:srgbClr val="0000FF"/>
                </a:solidFill>
                <a:highlight>
                  <a:srgbClr val="FFFFFF"/>
                </a:highlight>
              </a:rPr>
              <a:t>Section 504 </a:t>
            </a:r>
            <a:r>
              <a:rPr lang="en" sz="1900" dirty="0">
                <a:solidFill>
                  <a:schemeClr val="tx1"/>
                </a:solidFill>
                <a:highlight>
                  <a:srgbClr val="FFFFFF"/>
                </a:highlight>
              </a:rPr>
              <a:t>of the Rehabilitation Act of 1973</a:t>
            </a:r>
          </a:p>
          <a:p>
            <a:pPr marL="342900">
              <a:spcBef>
                <a:spcPts val="1600"/>
              </a:spcBef>
            </a:pPr>
            <a:r>
              <a:rPr lang="en-US" sz="1900" b="1" u="sng" dirty="0">
                <a:solidFill>
                  <a:srgbClr val="0000FF"/>
                </a:solidFill>
                <a:highlight>
                  <a:srgbClr val="FFFFFF"/>
                </a:highlight>
              </a:rPr>
              <a:t>Fair Housing Amendments Act </a:t>
            </a:r>
            <a:r>
              <a:rPr lang="en-US" sz="1900" dirty="0">
                <a:solidFill>
                  <a:schemeClr val="tx1"/>
                </a:solidFill>
                <a:highlight>
                  <a:srgbClr val="FFFFFF"/>
                </a:highlight>
              </a:rPr>
              <a:t>of 1988</a:t>
            </a:r>
          </a:p>
          <a:p>
            <a:pPr marL="342900">
              <a:spcBef>
                <a:spcPts val="1600"/>
              </a:spcBef>
            </a:pPr>
            <a:r>
              <a:rPr lang="en-US" sz="1900" b="1" u="sng" dirty="0">
                <a:solidFill>
                  <a:srgbClr val="0000FF"/>
                </a:solidFill>
                <a:highlight>
                  <a:srgbClr val="FFFFFF"/>
                </a:highlight>
              </a:rPr>
              <a:t>HUD Continuum of Care</a:t>
            </a:r>
            <a:r>
              <a:rPr lang="en-US" sz="1900" b="1" dirty="0">
                <a:solidFill>
                  <a:srgbClr val="0000FF"/>
                </a:solidFill>
                <a:highlight>
                  <a:srgbClr val="FFFFFF"/>
                </a:highlight>
              </a:rPr>
              <a:t> </a:t>
            </a:r>
            <a:r>
              <a:rPr lang="en-US" sz="1900" dirty="0">
                <a:solidFill>
                  <a:schemeClr val="tx1"/>
                </a:solidFill>
                <a:highlight>
                  <a:srgbClr val="FFFFFF"/>
                </a:highlight>
              </a:rPr>
              <a:t>Regulations</a:t>
            </a:r>
          </a:p>
          <a:p>
            <a:pPr marL="342900">
              <a:spcBef>
                <a:spcPts val="1600"/>
              </a:spcBef>
            </a:pPr>
            <a:r>
              <a:rPr lang="en" sz="1900" b="1" u="sng" dirty="0">
                <a:solidFill>
                  <a:srgbClr val="0000FF"/>
                </a:solidFill>
              </a:rPr>
              <a:t>HUD Notice </a:t>
            </a:r>
            <a:r>
              <a:rPr lang="en" sz="1900" dirty="0">
                <a:solidFill>
                  <a:schemeClr val="tx1"/>
                </a:solidFill>
              </a:rPr>
              <a:t>CPD-17-01, January 2017</a:t>
            </a:r>
          </a:p>
          <a:p>
            <a:pPr marL="342900">
              <a:spcBef>
                <a:spcPts val="1600"/>
              </a:spcBef>
            </a:pPr>
            <a:r>
              <a:rPr lang="en" sz="1900" b="1" u="sng" dirty="0">
                <a:solidFill>
                  <a:srgbClr val="0000FF"/>
                </a:solidFill>
                <a:highlight>
                  <a:schemeClr val="lt1"/>
                </a:highlight>
              </a:rPr>
              <a:t>State Protections</a:t>
            </a:r>
          </a:p>
          <a:p>
            <a:pPr marL="342900">
              <a:spcBef>
                <a:spcPts val="1600"/>
              </a:spcBef>
            </a:pPr>
            <a:r>
              <a:rPr lang="en" sz="1900" b="1" u="sng" dirty="0">
                <a:solidFill>
                  <a:srgbClr val="0000FF"/>
                </a:solidFill>
                <a:highlight>
                  <a:schemeClr val="lt1"/>
                </a:highlight>
              </a:rPr>
              <a:t>Local Ordinances</a:t>
            </a:r>
            <a:endParaRPr lang="en-US" sz="1900" b="1" u="sng" dirty="0">
              <a:solidFill>
                <a:srgbClr val="0000FF"/>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1370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Disability Access Policies to Advocate for</a:t>
            </a:r>
            <a:endParaRPr sz="2400" b="1" dirty="0"/>
          </a:p>
        </p:txBody>
      </p:sp>
      <p:sp>
        <p:nvSpPr>
          <p:cNvPr id="99" name="Google Shape;99;p20"/>
          <p:cNvSpPr txBox="1">
            <a:spLocks noGrp="1"/>
          </p:cNvSpPr>
          <p:nvPr>
            <p:ph type="body" idx="1"/>
          </p:nvPr>
        </p:nvSpPr>
        <p:spPr>
          <a:xfrm>
            <a:off x="311700" y="709750"/>
            <a:ext cx="8520600" cy="3416400"/>
          </a:xfrm>
          <a:prstGeom prst="rect">
            <a:avLst/>
          </a:prstGeom>
        </p:spPr>
        <p:txBody>
          <a:bodyPr spcFirstLastPara="1" wrap="square" lIns="91425" tIns="91425" rIns="91425" bIns="91425" anchor="t" anchorCtr="0">
            <a:noAutofit/>
          </a:bodyPr>
          <a:lstStyle/>
          <a:p>
            <a:pPr marL="285750" indent="-285750"/>
            <a:r>
              <a:rPr lang="en" sz="1900" b="1" u="sng" dirty="0">
                <a:solidFill>
                  <a:srgbClr val="0000FF"/>
                </a:solidFill>
              </a:rPr>
              <a:t>Notice of Rights</a:t>
            </a:r>
            <a:r>
              <a:rPr lang="en" sz="1900" b="1" dirty="0">
                <a:solidFill>
                  <a:srgbClr val="0000FF"/>
                </a:solidFill>
              </a:rPr>
              <a:t> </a:t>
            </a:r>
            <a:r>
              <a:rPr lang="en" sz="1900" dirty="0">
                <a:solidFill>
                  <a:schemeClr val="tx1"/>
                </a:solidFill>
              </a:rPr>
              <a:t>- easy to understand explanation of:</a:t>
            </a:r>
          </a:p>
          <a:p>
            <a:pPr marL="742950" lvl="1" indent="-285750"/>
            <a:r>
              <a:rPr lang="en" sz="1900" dirty="0">
                <a:solidFill>
                  <a:schemeClr val="tx1"/>
                </a:solidFill>
              </a:rPr>
              <a:t>The right to request </a:t>
            </a:r>
            <a:r>
              <a:rPr lang="en" sz="1900" b="1" u="sng" dirty="0">
                <a:solidFill>
                  <a:srgbClr val="0000FF"/>
                </a:solidFill>
              </a:rPr>
              <a:t>reasonable accommodations</a:t>
            </a:r>
            <a:r>
              <a:rPr lang="en" sz="1900" dirty="0">
                <a:solidFill>
                  <a:schemeClr val="tx1"/>
                </a:solidFill>
              </a:rPr>
              <a:t> and </a:t>
            </a:r>
            <a:r>
              <a:rPr lang="en" sz="1900" b="1" u="sng" dirty="0">
                <a:solidFill>
                  <a:srgbClr val="0000FF"/>
                </a:solidFill>
              </a:rPr>
              <a:t>effective communications</a:t>
            </a:r>
          </a:p>
          <a:p>
            <a:pPr marL="1200150" lvl="2" indent="-285750" algn="just"/>
            <a:r>
              <a:rPr lang="en" sz="1900" dirty="0">
                <a:solidFill>
                  <a:schemeClr val="tx1"/>
                </a:solidFill>
              </a:rPr>
              <a:t>Including</a:t>
            </a:r>
            <a:r>
              <a:rPr lang="en" sz="1900" b="1" dirty="0">
                <a:solidFill>
                  <a:srgbClr val="0000FF"/>
                </a:solidFill>
              </a:rPr>
              <a:t> </a:t>
            </a:r>
            <a:r>
              <a:rPr lang="en" sz="1900" b="1" u="sng" dirty="0">
                <a:solidFill>
                  <a:srgbClr val="0000FF"/>
                </a:solidFill>
              </a:rPr>
              <a:t>agency response and appeal times</a:t>
            </a:r>
          </a:p>
          <a:p>
            <a:pPr marL="742950" lvl="1" indent="-285750"/>
            <a:r>
              <a:rPr lang="en" sz="1900" dirty="0">
                <a:solidFill>
                  <a:schemeClr val="tx1"/>
                </a:solidFill>
              </a:rPr>
              <a:t>The right to file a disability </a:t>
            </a:r>
            <a:r>
              <a:rPr lang="en" sz="1900" b="1" u="sng" dirty="0">
                <a:solidFill>
                  <a:srgbClr val="0000FF"/>
                </a:solidFill>
              </a:rPr>
              <a:t>discrimination complaint</a:t>
            </a:r>
            <a:r>
              <a:rPr lang="en" sz="1900" dirty="0">
                <a:solidFill>
                  <a:schemeClr val="tx1"/>
                </a:solidFill>
              </a:rPr>
              <a:t> and </a:t>
            </a:r>
            <a:r>
              <a:rPr lang="en" sz="1900" b="1" u="sng" dirty="0">
                <a:solidFill>
                  <a:srgbClr val="0000FF"/>
                </a:solidFill>
              </a:rPr>
              <a:t>appeal</a:t>
            </a:r>
          </a:p>
          <a:p>
            <a:pPr marL="1200150" lvl="2" indent="-285750"/>
            <a:r>
              <a:rPr lang="en" sz="1900" dirty="0">
                <a:solidFill>
                  <a:schemeClr val="tx1"/>
                </a:solidFill>
              </a:rPr>
              <a:t>Including </a:t>
            </a:r>
            <a:r>
              <a:rPr lang="en" sz="1900" b="1" u="sng" dirty="0">
                <a:solidFill>
                  <a:srgbClr val="0000FF"/>
                </a:solidFill>
              </a:rPr>
              <a:t>identification</a:t>
            </a:r>
            <a:r>
              <a:rPr lang="en" sz="1900" u="sng" dirty="0">
                <a:solidFill>
                  <a:srgbClr val="0000FF"/>
                </a:solidFill>
              </a:rPr>
              <a:t> </a:t>
            </a:r>
            <a:r>
              <a:rPr lang="en" sz="1900" b="1" u="sng" dirty="0">
                <a:solidFill>
                  <a:srgbClr val="0000FF"/>
                </a:solidFill>
              </a:rPr>
              <a:t>of responsible employee</a:t>
            </a:r>
            <a:r>
              <a:rPr lang="en" sz="1900" dirty="0">
                <a:solidFill>
                  <a:schemeClr val="tx1"/>
                </a:solidFill>
              </a:rPr>
              <a:t>/agency representative</a:t>
            </a:r>
          </a:p>
          <a:p>
            <a:pPr marL="1200150" lvl="2" indent="-285750"/>
            <a:r>
              <a:rPr lang="en" sz="1900" b="1" u="sng" dirty="0">
                <a:solidFill>
                  <a:srgbClr val="0000FF"/>
                </a:solidFill>
              </a:rPr>
              <a:t>Timelines</a:t>
            </a:r>
            <a:r>
              <a:rPr lang="en" sz="1900" dirty="0">
                <a:solidFill>
                  <a:schemeClr val="tx1"/>
                </a:solidFill>
              </a:rPr>
              <a:t> agency response and appeals</a:t>
            </a:r>
            <a:endParaRPr sz="1900" dirty="0">
              <a:solidFill>
                <a:schemeClr val="tx1"/>
              </a:solidFill>
            </a:endParaRPr>
          </a:p>
          <a:p>
            <a:pPr marL="0" lvl="0" indent="0" algn="l" rtl="0">
              <a:spcBef>
                <a:spcPts val="1600"/>
              </a:spcBef>
              <a:spcAft>
                <a:spcPts val="0"/>
              </a:spcAft>
              <a:buNone/>
            </a:pPr>
            <a:endParaRPr sz="1900" dirty="0">
              <a:solidFill>
                <a:srgbClr val="434343"/>
              </a:solidFill>
            </a:endParaRPr>
          </a:p>
          <a:p>
            <a:pPr marL="0" lvl="0" indent="0" algn="l" rtl="0">
              <a:spcBef>
                <a:spcPts val="1600"/>
              </a:spcBef>
              <a:spcAft>
                <a:spcPts val="1600"/>
              </a:spcAft>
              <a:buNone/>
            </a:pPr>
            <a:endParaRPr dirty="0">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311700" y="247317"/>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Hidden Disabilities</a:t>
            </a:r>
            <a:endParaRPr sz="2400" b="1" dirty="0"/>
          </a:p>
        </p:txBody>
      </p:sp>
      <p:sp>
        <p:nvSpPr>
          <p:cNvPr id="105" name="Google Shape;105;p21"/>
          <p:cNvSpPr txBox="1">
            <a:spLocks noGrp="1"/>
          </p:cNvSpPr>
          <p:nvPr>
            <p:ph type="body" idx="1"/>
          </p:nvPr>
        </p:nvSpPr>
        <p:spPr>
          <a:xfrm>
            <a:off x="311700" y="820017"/>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solidFill>
                  <a:schemeClr val="tx1"/>
                </a:solidFill>
              </a:rPr>
              <a:t>There is a </a:t>
            </a:r>
            <a:r>
              <a:rPr lang="en" sz="2000" b="1" u="sng" dirty="0">
                <a:solidFill>
                  <a:srgbClr val="0000FF"/>
                </a:solidFill>
              </a:rPr>
              <a:t>movement</a:t>
            </a:r>
            <a:r>
              <a:rPr lang="en" sz="2000" dirty="0">
                <a:solidFill>
                  <a:srgbClr val="434343"/>
                </a:solidFill>
              </a:rPr>
              <a:t> </a:t>
            </a:r>
            <a:r>
              <a:rPr lang="en" sz="2000" dirty="0">
                <a:solidFill>
                  <a:schemeClr val="tx1"/>
                </a:solidFill>
              </a:rPr>
              <a:t>for public benefits administrators </a:t>
            </a:r>
            <a:r>
              <a:rPr lang="en" sz="2000" b="1" u="sng" dirty="0">
                <a:solidFill>
                  <a:srgbClr val="0000FF"/>
                </a:solidFill>
              </a:rPr>
              <a:t>to proactively identify people with disabilities</a:t>
            </a:r>
            <a:r>
              <a:rPr lang="en" sz="2000" b="1" dirty="0">
                <a:solidFill>
                  <a:srgbClr val="0000FF"/>
                </a:solidFill>
              </a:rPr>
              <a:t> </a:t>
            </a:r>
            <a:r>
              <a:rPr lang="en" sz="2000" dirty="0">
                <a:solidFill>
                  <a:schemeClr val="tx1"/>
                </a:solidFill>
              </a:rPr>
              <a:t>who may be struggling to meet program requirements due to their disabilities.</a:t>
            </a:r>
            <a:endParaRPr sz="2000" dirty="0">
              <a:solidFill>
                <a:schemeClr val="tx1"/>
              </a:solidFill>
            </a:endParaRPr>
          </a:p>
          <a:p>
            <a:pPr marL="0" lvl="0" indent="0" algn="l" rtl="0">
              <a:spcBef>
                <a:spcPts val="1600"/>
              </a:spcBef>
              <a:spcAft>
                <a:spcPts val="0"/>
              </a:spcAft>
              <a:buNone/>
            </a:pPr>
            <a:r>
              <a:rPr lang="en" sz="2000" dirty="0">
                <a:solidFill>
                  <a:schemeClr val="tx1"/>
                </a:solidFill>
              </a:rPr>
              <a:t>Nuanced because program staff must always </a:t>
            </a:r>
            <a:r>
              <a:rPr lang="en" sz="2000" b="1" u="sng" dirty="0">
                <a:solidFill>
                  <a:srgbClr val="0000FF"/>
                </a:solidFill>
              </a:rPr>
              <a:t>be mindful of honoring how a person self-identifies</a:t>
            </a:r>
            <a:r>
              <a:rPr lang="en" sz="2000" dirty="0">
                <a:solidFill>
                  <a:srgbClr val="434343"/>
                </a:solidFill>
              </a:rPr>
              <a:t> </a:t>
            </a:r>
            <a:r>
              <a:rPr lang="en" sz="2000" dirty="0">
                <a:solidFill>
                  <a:schemeClr val="tx1"/>
                </a:solidFill>
              </a:rPr>
              <a:t>and allowing the person to </a:t>
            </a:r>
            <a:r>
              <a:rPr lang="en" sz="2000" b="1" u="sng" dirty="0">
                <a:solidFill>
                  <a:srgbClr val="0000FF"/>
                </a:solidFill>
              </a:rPr>
              <a:t>articulate their own needs.</a:t>
            </a:r>
            <a:endParaRPr sz="2000" b="1" u="sng" dirty="0">
              <a:solidFill>
                <a:srgbClr val="0000FF"/>
              </a:solidFill>
            </a:endParaRPr>
          </a:p>
          <a:p>
            <a:pPr marL="0" lvl="0" indent="0" algn="l" rtl="0">
              <a:spcBef>
                <a:spcPts val="1600"/>
              </a:spcBef>
              <a:spcAft>
                <a:spcPts val="1600"/>
              </a:spcAft>
              <a:buClr>
                <a:schemeClr val="dk1"/>
              </a:buClr>
              <a:buSzPts val="1100"/>
              <a:buFont typeface="Arial"/>
              <a:buNone/>
            </a:pPr>
            <a:r>
              <a:rPr lang="en" sz="2000" b="1" u="sng" dirty="0">
                <a:solidFill>
                  <a:srgbClr val="0000FF"/>
                </a:solidFill>
              </a:rPr>
              <a:t>Program staff should offer reasonable accommodations</a:t>
            </a:r>
            <a:r>
              <a:rPr lang="en" sz="2000" dirty="0">
                <a:solidFill>
                  <a:srgbClr val="434343"/>
                </a:solidFill>
              </a:rPr>
              <a:t> </a:t>
            </a:r>
            <a:r>
              <a:rPr lang="en" sz="2000" dirty="0">
                <a:solidFill>
                  <a:schemeClr val="tx1"/>
                </a:solidFill>
              </a:rPr>
              <a:t>to people based on observation and historical context in order to help them be successful in program assessment and matching.</a:t>
            </a:r>
            <a:endParaRPr sz="2000" dirty="0">
              <a:solidFill>
                <a:schemeClr val="tx1"/>
              </a:solidFill>
            </a:endParaRPr>
          </a:p>
        </p:txBody>
      </p:sp>
    </p:spTree>
    <p:extLst>
      <p:ext uri="{BB962C8B-B14F-4D97-AF65-F5344CB8AC3E}">
        <p14:creationId xmlns:p14="http://schemas.microsoft.com/office/powerpoint/2010/main" val="3976483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2"/>
          <p:cNvSpPr txBox="1">
            <a:spLocks noGrp="1"/>
          </p:cNvSpPr>
          <p:nvPr>
            <p:ph type="title"/>
          </p:nvPr>
        </p:nvSpPr>
        <p:spPr>
          <a:xfrm>
            <a:off x="311700" y="2010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dirty="0"/>
              <a:t>Examples of Reasonable Accommodations in CE Assessment and Matching</a:t>
            </a:r>
            <a:endParaRPr sz="2400" b="1" dirty="0"/>
          </a:p>
        </p:txBody>
      </p:sp>
      <p:sp>
        <p:nvSpPr>
          <p:cNvPr id="111" name="Google Shape;111;p22"/>
          <p:cNvSpPr txBox="1">
            <a:spLocks noGrp="1"/>
          </p:cNvSpPr>
          <p:nvPr>
            <p:ph type="body" idx="1"/>
          </p:nvPr>
        </p:nvSpPr>
        <p:spPr>
          <a:xfrm>
            <a:off x="311700" y="1326975"/>
            <a:ext cx="8520600" cy="34164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434343"/>
              </a:buClr>
              <a:buSzPts val="1900"/>
              <a:buChar char="●"/>
            </a:pPr>
            <a:r>
              <a:rPr lang="en" sz="2200" dirty="0">
                <a:solidFill>
                  <a:schemeClr val="tx1"/>
                </a:solidFill>
              </a:rPr>
              <a:t>Conducting </a:t>
            </a:r>
            <a:r>
              <a:rPr lang="en" sz="2200" b="1" u="sng" dirty="0">
                <a:solidFill>
                  <a:srgbClr val="0000FF"/>
                </a:solidFill>
              </a:rPr>
              <a:t>In the Field Assessments</a:t>
            </a:r>
          </a:p>
          <a:p>
            <a:pPr marL="457200" lvl="0" indent="-349250" algn="l" rtl="0">
              <a:spcBef>
                <a:spcPts val="0"/>
              </a:spcBef>
              <a:spcAft>
                <a:spcPts val="0"/>
              </a:spcAft>
              <a:buClr>
                <a:srgbClr val="434343"/>
              </a:buClr>
              <a:buSzPts val="1900"/>
              <a:buChar char="●"/>
            </a:pPr>
            <a:endParaRPr sz="2200" b="1" u="sng" dirty="0">
              <a:solidFill>
                <a:srgbClr val="0000FF"/>
              </a:solidFill>
            </a:endParaRPr>
          </a:p>
          <a:p>
            <a:pPr marL="457200" lvl="0" indent="-349250" algn="l" rtl="0">
              <a:spcBef>
                <a:spcPts val="0"/>
              </a:spcBef>
              <a:spcAft>
                <a:spcPts val="0"/>
              </a:spcAft>
              <a:buClr>
                <a:srgbClr val="434343"/>
              </a:buClr>
              <a:buSzPts val="1900"/>
              <a:buChar char="●"/>
            </a:pPr>
            <a:r>
              <a:rPr lang="en" sz="2200" b="1" u="sng" dirty="0">
                <a:solidFill>
                  <a:srgbClr val="0000FF"/>
                </a:solidFill>
              </a:rPr>
              <a:t>“Warm hand-offs”</a:t>
            </a:r>
            <a:r>
              <a:rPr lang="en" sz="2200" b="1" dirty="0">
                <a:solidFill>
                  <a:srgbClr val="0000FF"/>
                </a:solidFill>
              </a:rPr>
              <a:t> </a:t>
            </a:r>
            <a:r>
              <a:rPr lang="en" sz="2200" dirty="0">
                <a:solidFill>
                  <a:schemeClr val="tx1"/>
                </a:solidFill>
              </a:rPr>
              <a:t>for Referrals</a:t>
            </a:r>
          </a:p>
          <a:p>
            <a:pPr marL="457200" lvl="0" indent="-349250" algn="l" rtl="0">
              <a:spcBef>
                <a:spcPts val="0"/>
              </a:spcBef>
              <a:spcAft>
                <a:spcPts val="0"/>
              </a:spcAft>
              <a:buClr>
                <a:srgbClr val="434343"/>
              </a:buClr>
              <a:buSzPts val="1900"/>
              <a:buChar char="●"/>
            </a:pPr>
            <a:endParaRPr sz="2200" dirty="0">
              <a:solidFill>
                <a:schemeClr val="tx1"/>
              </a:solidFill>
            </a:endParaRPr>
          </a:p>
          <a:p>
            <a:pPr marL="457200" lvl="0" indent="-349250" algn="l" rtl="0">
              <a:spcBef>
                <a:spcPts val="0"/>
              </a:spcBef>
              <a:spcAft>
                <a:spcPts val="0"/>
              </a:spcAft>
              <a:buClr>
                <a:srgbClr val="434343"/>
              </a:buClr>
              <a:buSzPts val="1900"/>
              <a:buChar char="●"/>
            </a:pPr>
            <a:r>
              <a:rPr lang="en" sz="2200" dirty="0">
                <a:solidFill>
                  <a:schemeClr val="tx1"/>
                </a:solidFill>
              </a:rPr>
              <a:t>Help with </a:t>
            </a:r>
            <a:r>
              <a:rPr lang="en" sz="2200" b="1" u="sng" dirty="0">
                <a:solidFill>
                  <a:srgbClr val="0000FF"/>
                </a:solidFill>
              </a:rPr>
              <a:t>understanding</a:t>
            </a:r>
            <a:r>
              <a:rPr lang="en" sz="2200" dirty="0">
                <a:solidFill>
                  <a:schemeClr val="tx1"/>
                </a:solidFill>
              </a:rPr>
              <a:t> and/or </a:t>
            </a:r>
            <a:r>
              <a:rPr lang="en" sz="2200" b="1" u="sng" dirty="0">
                <a:solidFill>
                  <a:srgbClr val="0000FF"/>
                </a:solidFill>
              </a:rPr>
              <a:t>completing forms </a:t>
            </a:r>
          </a:p>
          <a:p>
            <a:pPr marL="457200" lvl="0" indent="-349250" algn="l" rtl="0">
              <a:spcBef>
                <a:spcPts val="0"/>
              </a:spcBef>
              <a:spcAft>
                <a:spcPts val="0"/>
              </a:spcAft>
              <a:buClr>
                <a:srgbClr val="434343"/>
              </a:buClr>
              <a:buSzPts val="1900"/>
              <a:buChar char="●"/>
            </a:pPr>
            <a:endParaRPr sz="2200" b="1" u="sng" dirty="0">
              <a:solidFill>
                <a:srgbClr val="0000FF"/>
              </a:solidFill>
            </a:endParaRPr>
          </a:p>
          <a:p>
            <a:pPr marL="457200" lvl="0" indent="-349250" algn="l" rtl="0">
              <a:spcBef>
                <a:spcPts val="0"/>
              </a:spcBef>
              <a:spcAft>
                <a:spcPts val="0"/>
              </a:spcAft>
              <a:buClr>
                <a:srgbClr val="434343"/>
              </a:buClr>
              <a:buSzPts val="1900"/>
              <a:buChar char="●"/>
            </a:pPr>
            <a:r>
              <a:rPr lang="en" sz="2200" dirty="0">
                <a:solidFill>
                  <a:schemeClr val="tx1"/>
                </a:solidFill>
              </a:rPr>
              <a:t>Assistance with </a:t>
            </a:r>
            <a:r>
              <a:rPr lang="en" sz="2200" b="1" u="sng" dirty="0">
                <a:solidFill>
                  <a:srgbClr val="0000FF"/>
                </a:solidFill>
              </a:rPr>
              <a:t>Gathering Eligibility Documentation</a:t>
            </a:r>
            <a:endParaRPr sz="2200" b="1" u="sng" dirty="0">
              <a:solidFill>
                <a:srgbClr val="0000FF"/>
              </a:solidFill>
            </a:endParaRPr>
          </a:p>
          <a:p>
            <a:pPr marL="0" lvl="0" indent="0" algn="l" rtl="0">
              <a:spcBef>
                <a:spcPts val="1600"/>
              </a:spcBef>
              <a:spcAft>
                <a:spcPts val="1600"/>
              </a:spcAft>
              <a:buNone/>
            </a:pP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10546</TotalTime>
  <Words>2152</Words>
  <Application>Microsoft Macintosh PowerPoint</Application>
  <PresentationFormat>On-screen Show (16:9)</PresentationFormat>
  <Paragraphs>176</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Wingdings</vt:lpstr>
      <vt:lpstr>Simple Light</vt:lpstr>
      <vt:lpstr>Disability Access in Coordinated Entry with COVID-19 Updates </vt:lpstr>
      <vt:lpstr>Why is this Presentation Important?</vt:lpstr>
      <vt:lpstr>McKinney-Vento and the Continuum of Care Program</vt:lpstr>
      <vt:lpstr>Coordinated Entry – What is It?</vt:lpstr>
      <vt:lpstr>Prioritization Factors</vt:lpstr>
      <vt:lpstr>Disability Civil Rights Protections</vt:lpstr>
      <vt:lpstr>Disability Access Policies to Advocate for</vt:lpstr>
      <vt:lpstr>Hidden Disabilities</vt:lpstr>
      <vt:lpstr>Examples of Reasonable Accommodations in CE Assessment and Matching</vt:lpstr>
      <vt:lpstr>Disability Access Training</vt:lpstr>
      <vt:lpstr>Permanent Housing: Matching People with Units</vt:lpstr>
      <vt:lpstr>Coordinated Entry Transparency</vt:lpstr>
      <vt:lpstr>COVID-19 Updates in CE Process Requirements</vt:lpstr>
      <vt:lpstr>Resources </vt:lpstr>
      <vt:lpstr>Thank You!!!!!! Send Questions or Just Say Hi to:</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Considerations in Coordinated Entry and Homelessness Advocacy</dc:title>
  <dc:creator>Pickern</dc:creator>
  <cp:lastModifiedBy>Microsoft Office User</cp:lastModifiedBy>
  <cp:revision>56</cp:revision>
  <dcterms:modified xsi:type="dcterms:W3CDTF">2021-03-16T22:49:05Z</dcterms:modified>
</cp:coreProperties>
</file>