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notesMasterIdLst>
    <p:notesMasterId r:id="rId32"/>
  </p:notesMasterIdLst>
  <p:sldIdLst>
    <p:sldId id="256" r:id="rId2"/>
    <p:sldId id="257" r:id="rId3"/>
    <p:sldId id="280" r:id="rId4"/>
    <p:sldId id="258" r:id="rId5"/>
    <p:sldId id="281" r:id="rId6"/>
    <p:sldId id="259" r:id="rId7"/>
    <p:sldId id="282" r:id="rId8"/>
    <p:sldId id="289" r:id="rId9"/>
    <p:sldId id="279" r:id="rId10"/>
    <p:sldId id="283" r:id="rId11"/>
    <p:sldId id="261" r:id="rId12"/>
    <p:sldId id="284" r:id="rId13"/>
    <p:sldId id="285" r:id="rId14"/>
    <p:sldId id="286" r:id="rId15"/>
    <p:sldId id="271" r:id="rId16"/>
    <p:sldId id="287" r:id="rId17"/>
    <p:sldId id="272" r:id="rId18"/>
    <p:sldId id="273" r:id="rId19"/>
    <p:sldId id="262" r:id="rId20"/>
    <p:sldId id="274" r:id="rId21"/>
    <p:sldId id="263" r:id="rId22"/>
    <p:sldId id="291" r:id="rId23"/>
    <p:sldId id="265" r:id="rId24"/>
    <p:sldId id="290" r:id="rId25"/>
    <p:sldId id="288" r:id="rId26"/>
    <p:sldId id="277" r:id="rId27"/>
    <p:sldId id="278" r:id="rId28"/>
    <p:sldId id="275" r:id="rId29"/>
    <p:sldId id="292" r:id="rId30"/>
    <p:sldId id="276" r:id="rId3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76538"/>
  </p:normalViewPr>
  <p:slideViewPr>
    <p:cSldViewPr snapToGrid="0" snapToObjects="1">
      <p:cViewPr varScale="1">
        <p:scale>
          <a:sx n="73" d="100"/>
          <a:sy n="73" d="100"/>
        </p:scale>
        <p:origin x="153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Access and Fairness Committee emerged from 1994-95 strategic plan, prior reports re gender bias, racial and ethnic bias</a:t>
            </a:r>
          </a:p>
          <a:p>
            <a:r>
              <a:rPr lang="en-US" dirty="0"/>
              <a:t>1995 review: Seven public hearings in six cities; telephone (1,200) and mail (+1600) surveys completed</a:t>
            </a:r>
          </a:p>
          <a:p>
            <a:r>
              <a:rPr lang="en-US" dirty="0"/>
              <a:t>Findings: physical access barriers; need for accommodations such as enlarged print and sign language; barriers from policies and procedures; lack of staff knowledge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529030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8ECA5F9-F6FB-8042-B99E-5AD2CBD2D7C6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78493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The court may, in its discretion, waive this requirement. CRC 1.100(c)(3).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8ECA5F9-F6FB-8042-B99E-5AD2CBD2D7C6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56454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751360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894742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196242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304839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522782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/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Writ of mandate rules 8.485-8.493 or 8.930-8.936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490381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660296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63620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2000: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Pru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Poppink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Act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2003: California State Bar surveys lawyers with disabilities, bar </a:t>
            </a:r>
            <a:r>
              <a:rPr lang="en-US" dirty="0"/>
              <a:t>survey: 150 lawyers respond, 45% said denied employment based on disability, 68% for visible disabilities, many reported problems with RA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2006: First national conference on employment of lawyers with disabilities, ABA and EEOC, EEOC factsheet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2007: NALSWD founded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2009: Second national conference on employment of lawyers with disabilities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2012 Third national conference on employment of lawyers with disabilities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2012: ABA adopts Resolution 111 re LSAT, DFEH brings case against LSAC and US DOJ intervenes, California passes law re LSAT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785543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i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Hiramanek</a:t>
            </a:r>
            <a:r>
              <a:rPr lang="en-US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v. Clark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No. 5:13-cv-00228-RMW, 2016 U.S. Dist. LEXIS 21351, at *15 (N.D. Cal. Feb. 19, 2016) </a:t>
            </a:r>
            <a:r>
              <a:rPr lang="en-US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must decide for each hearing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5189022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/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200" i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Phiffer</a:t>
            </a:r>
            <a:r>
              <a:rPr lang="en-US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v. </a:t>
            </a:r>
            <a:r>
              <a:rPr lang="en-US" sz="1200" i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Shirtcliff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No. CV-10-1120-SU, 2011 U.S. Dist. LEXIS 66011, at *16 (D. Or. Apr. 14, 2011)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200" i="1" dirty="0" err="1">
                <a:latin typeface="Arial" panose="020B0604020202020204" pitchFamily="34" charset="0"/>
                <a:cs typeface="Arial" panose="020B0604020202020204" pitchFamily="34" charset="0"/>
              </a:rPr>
              <a:t>Vilchez</a:t>
            </a:r>
            <a:r>
              <a:rPr lang="en-US" sz="1200" i="1" dirty="0">
                <a:latin typeface="Arial" panose="020B0604020202020204" pitchFamily="34" charset="0"/>
                <a:cs typeface="Arial" panose="020B0604020202020204" pitchFamily="34" charset="0"/>
              </a:rPr>
              <a:t> v. Holder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, 682 F.3d 1195, 1199 (9th Cir. 2012) (noting that video conferencing “may render it difficult for a factfinder … to make credibility determinations and to gauge demeanor”) (finding no due process violation in immigration hearing permitted by statute to be conducted by videoconference)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3837888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498970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This example applies to a person with a disability who does not have access to the vaccine, could be because they needed a home-visit vaccine.</a:t>
            </a:r>
          </a:p>
        </p:txBody>
      </p:sp>
    </p:spTree>
    <p:extLst>
      <p:ext uri="{BB962C8B-B14F-4D97-AF65-F5344CB8AC3E}">
        <p14:creationId xmlns:p14="http://schemas.microsoft.com/office/powerpoint/2010/main" val="292571101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30167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See, e.g.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Crowder v. Kitagawa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81 F.3d 1480 (9th Cir. 1996) (disability rights entitlement to “meaningful access”). 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8ECA5F9-F6FB-8042-B99E-5AD2CBD2D7C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7774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8ECA5F9-F6FB-8042-B99E-5AD2CBD2D7C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885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See, e.g.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Crowder v. Kitagawa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81 F.3d 1480 (9th Cir. 1996) (disability rights entitlement to “meaningful access”). 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8ECA5F9-F6FB-8042-B99E-5AD2CBD2D7C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8147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See, e.g.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Crowder v. Kitagawa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81 F.3d 1480 (9th Cir. 1996)(disability rights entitlement to “meaningful access”). 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8ECA5F9-F6FB-8042-B99E-5AD2CBD2D7C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4106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California Rules of Court, Rule 1.100 (previously 989.3)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8ECA5F9-F6FB-8042-B99E-5AD2CBD2D7C6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73093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One way to ask for an accommodation is to fill out Form MC-410 – available here: https://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www.courts.ca.gov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/documents/mc410.pdf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More info about using the MC-410 form is available here: http://www.sanbenito.courts.ca.gov/forms_and_filing/MC410.pdf</a:t>
            </a:r>
            <a:br>
              <a:rPr lang="en-US" dirty="0"/>
            </a:b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Greater Los Angeles Agency on Deafness, Inc., MC-410: Requesting Accommodations in Court, </a:t>
            </a:r>
            <a:r>
              <a:rPr lang="en-US" dirty="0"/>
              <a:t>https://www.youtube.com/watch?v=ViOy8c7FOa0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Disability Accommodations in California Courts,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Prepared by the Center for Judicial Education and Research (CJER) © 2016 Judicial Council of California </a:t>
            </a:r>
            <a:r>
              <a:rPr lang="en-US" dirty="0"/>
              <a:t>https://www.courts.ca.gov/documents/Disability-Accommodations-in-California-Courts.pdf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8ECA5F9-F6FB-8042-B99E-5AD2CBD2D7C6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78367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8ECA5F9-F6FB-8042-B99E-5AD2CBD2D7C6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92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8/26/21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8/26/21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8/26/21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8/26/21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8/26/21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8/26/21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8/26/21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8/26/21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8/26/21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8/26/21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8/26/21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8/26/21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ourts.ca.gov/43820.htm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ourts.ca.gov/documents/mc410.pdf" TargetMode="External"/><Relationship Id="rId2" Type="http://schemas.openxmlformats.org/officeDocument/2006/relationships/hyperlink" Target="https://www.courts.ca.gov/documents/Disability-Accommodations-in-California-Courts.pdf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ViOy8c7FOa0" TargetMode="External"/><Relationship Id="rId2" Type="http://schemas.openxmlformats.org/officeDocument/2006/relationships/hyperlink" Target="https://www.sb-court.org/sites/default/files/General%20Information/QARuleOfCourt1_100.pdf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0DD995-6AA2-5F4E-94F1-46B90BEC33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32560" y="984664"/>
            <a:ext cx="8991600" cy="2322416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Disability Access in California Courts including Pandemic-related Considerations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6459C25-D3FC-B544-9C77-52F9225B537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79954" y="3834384"/>
            <a:ext cx="6801612" cy="1239894"/>
          </a:xfrm>
        </p:spPr>
        <p:txBody>
          <a:bodyPr>
            <a:noAutofit/>
          </a:bodyPr>
          <a:lstStyle/>
          <a:p>
            <a:r>
              <a:rPr lang="en-US" sz="2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Presented by:</a:t>
            </a:r>
          </a:p>
          <a:p>
            <a:r>
              <a:rPr lang="en-US" sz="2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Claudia Center, Legal Director</a:t>
            </a:r>
          </a:p>
          <a:p>
            <a:r>
              <a:rPr lang="en-US" sz="2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Elaine Lewis, Staff Attorney</a:t>
            </a:r>
          </a:p>
        </p:txBody>
      </p:sp>
      <p:pic>
        <p:nvPicPr>
          <p:cNvPr id="4" name="Google Shape;56;p13">
            <a:extLst>
              <a:ext uri="{FF2B5EF4-FFF2-40B4-BE49-F238E27FC236}">
                <a16:creationId xmlns:a16="http://schemas.microsoft.com/office/drawing/2014/main" id="{8249ED10-C2DB-3C49-8E3C-86438B9CF2B2}"/>
              </a:ext>
            </a:extLst>
          </p:cNvPr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4267200" y="5290541"/>
            <a:ext cx="3627119" cy="127789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048267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5F30E1-7153-1A40-A8F4-D8B4F6E8E9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409521"/>
            <a:ext cx="7729728" cy="1188720"/>
          </a:xfrm>
        </p:spPr>
        <p:txBody>
          <a:bodyPr>
            <a:norm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IMPLEMENTATION – Rule 1.100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53AD14-6789-544F-B4EF-EDEE346C06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1890584"/>
            <a:ext cx="7729728" cy="3906059"/>
          </a:xfrm>
        </p:spPr>
        <p:txBody>
          <a:bodyPr>
            <a:normAutofit/>
          </a:bodyPr>
          <a:lstStyle/>
          <a:p>
            <a:pPr lvl="1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Each state court must name ADA coordinator to address requests for accommodations, Rule 1.100(b)</a:t>
            </a:r>
          </a:p>
          <a:p>
            <a:pPr lvl="2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Could be a court clerk, jury commissioner, designee, also called access coordinator</a:t>
            </a:r>
          </a:p>
          <a:p>
            <a:pPr lvl="1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Accommodations requests must be given to this person, Rule 1.100(c)(1)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99272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774C3A-F21A-AC4E-964D-F5D68ABFDD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262563"/>
            <a:ext cx="7729728" cy="1188720"/>
          </a:xfrm>
        </p:spPr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Rule 1.100: Requesting Accommodation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2E6CF4-3212-8640-B942-399B234BA2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1830324"/>
            <a:ext cx="7729728" cy="43571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Requests for accommodations may be submitted via:</a:t>
            </a:r>
          </a:p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Form MC–410 or another written request</a:t>
            </a:r>
          </a:p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Oral requests:</a:t>
            </a:r>
          </a:p>
          <a:p>
            <a:pPr lvl="1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Call the court</a:t>
            </a:r>
          </a:p>
          <a:p>
            <a:pPr lvl="1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Go in person to speak to the ADA Coordinator or designated person. </a:t>
            </a:r>
          </a:p>
          <a:p>
            <a:pPr marL="0" indent="0">
              <a:buNone/>
            </a:pP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Rule 1.100(c)(1)</a:t>
            </a:r>
          </a:p>
        </p:txBody>
      </p:sp>
    </p:spTree>
    <p:extLst>
      <p:ext uri="{BB962C8B-B14F-4D97-AF65-F5344CB8AC3E}">
        <p14:creationId xmlns:p14="http://schemas.microsoft.com/office/powerpoint/2010/main" val="19354365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774C3A-F21A-AC4E-964D-F5D68ABFDD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262563"/>
            <a:ext cx="7729728" cy="1188720"/>
          </a:xfrm>
        </p:spPr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Rule 1.100: Requesting Accommodation (CONT.)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2E6CF4-3212-8640-B942-399B234BA2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1830324"/>
            <a:ext cx="7729728" cy="4357116"/>
          </a:xfrm>
        </p:spPr>
        <p:txBody>
          <a:bodyPr>
            <a:normAutofit/>
          </a:bodyPr>
          <a:lstStyle/>
          <a:p>
            <a:pPr lvl="1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Practice Note:  A written request is 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strongly preferred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over an oral request. </a:t>
            </a:r>
          </a:p>
          <a:p>
            <a:pPr lvl="1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Practice Note:  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Do not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file or e-file the form MC-410 or other request document. In most situations, MC-410 is a confidential form that is not part of the case file. Give the document to the ADA coordinator. </a:t>
            </a:r>
          </a:p>
        </p:txBody>
      </p:sp>
    </p:spTree>
    <p:extLst>
      <p:ext uri="{BB962C8B-B14F-4D97-AF65-F5344CB8AC3E}">
        <p14:creationId xmlns:p14="http://schemas.microsoft.com/office/powerpoint/2010/main" val="32231978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774C3A-F21A-AC4E-964D-F5D68ABFDD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262563"/>
            <a:ext cx="7729728" cy="1188720"/>
          </a:xfrm>
        </p:spPr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Rule 1.100: Requesting Accommodation (CONT.)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2E6CF4-3212-8640-B942-399B234BA2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1830324"/>
            <a:ext cx="7729728" cy="4357116"/>
          </a:xfrm>
        </p:spPr>
        <p:txBody>
          <a:bodyPr>
            <a:normAutofit/>
          </a:bodyPr>
          <a:lstStyle/>
          <a:p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Requests must include:</a:t>
            </a:r>
          </a:p>
          <a:p>
            <a:pPr lvl="1"/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description of accommodation sought, and</a:t>
            </a:r>
          </a:p>
          <a:p>
            <a:pPr lvl="1"/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statement of the “medical condition that necessitates the accommodation”</a:t>
            </a:r>
          </a:p>
          <a:p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Court may require “additional information about the medical condition” </a:t>
            </a:r>
          </a:p>
          <a:p>
            <a:pPr marL="0" indent="0">
              <a:buNone/>
            </a:pP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Rule 1.100(c)(2)</a:t>
            </a:r>
          </a:p>
          <a:p>
            <a:pPr marL="228600" lvl="1" indent="0">
              <a:buNone/>
            </a:pPr>
            <a:endParaRPr lang="en-US" sz="2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73882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774C3A-F21A-AC4E-964D-F5D68ABFDD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262563"/>
            <a:ext cx="7729728" cy="1188720"/>
          </a:xfrm>
        </p:spPr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Rule 1.100: Requesting Accommodation (CONT.)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2E6CF4-3212-8640-B942-399B234BA2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1830324"/>
            <a:ext cx="7729728" cy="4357116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Make request as far in advance as possible, and </a:t>
            </a:r>
            <a:r>
              <a:rPr lang="en-US" sz="3200" b="1" u="sng" dirty="0">
                <a:latin typeface="Arial" panose="020B0604020202020204" pitchFamily="34" charset="0"/>
                <a:cs typeface="Arial" panose="020B0604020202020204" pitchFamily="34" charset="0"/>
              </a:rPr>
              <a:t>no later than 5 court days before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requested implementation date, Rule 1.100(c)(3)</a:t>
            </a:r>
          </a:p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May be exceptions to five-day rule</a:t>
            </a:r>
          </a:p>
        </p:txBody>
      </p:sp>
    </p:spTree>
    <p:extLst>
      <p:ext uri="{BB962C8B-B14F-4D97-AF65-F5344CB8AC3E}">
        <p14:creationId xmlns:p14="http://schemas.microsoft.com/office/powerpoint/2010/main" val="6191228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ADBB9D-93AE-CD49-B956-A5C80625F8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278892"/>
            <a:ext cx="7729728" cy="1188720"/>
          </a:xfrm>
        </p:spPr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RULE 1.100 – Confidentiality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64CF7E-7133-5C4F-8C0A-313EA31C54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1965960"/>
            <a:ext cx="7729728" cy="4267200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</a:pPr>
            <a:r>
              <a:rPr lang="en-US" sz="3700" dirty="0">
                <a:latin typeface="Arial" panose="020B0604020202020204" pitchFamily="34" charset="0"/>
                <a:cs typeface="Arial" panose="020B0604020202020204" pitchFamily="34" charset="0"/>
              </a:rPr>
              <a:t>Court must keep confidential unless:</a:t>
            </a:r>
          </a:p>
          <a:p>
            <a:pPr lvl="1">
              <a:lnSpc>
                <a:spcPct val="120000"/>
              </a:lnSpc>
            </a:pPr>
            <a:r>
              <a:rPr lang="en-US" sz="3100" dirty="0">
                <a:latin typeface="Arial" panose="020B0604020202020204" pitchFamily="34" charset="0"/>
                <a:cs typeface="Arial" panose="020B0604020202020204" pitchFamily="34" charset="0"/>
              </a:rPr>
              <a:t>waived in writing by applicant, or </a:t>
            </a:r>
          </a:p>
          <a:p>
            <a:pPr lvl="1">
              <a:lnSpc>
                <a:spcPct val="120000"/>
              </a:lnSpc>
            </a:pPr>
            <a:r>
              <a:rPr lang="en-US" sz="3100" dirty="0">
                <a:latin typeface="Arial" panose="020B0604020202020204" pitchFamily="34" charset="0"/>
                <a:cs typeface="Arial" panose="020B0604020202020204" pitchFamily="34" charset="0"/>
              </a:rPr>
              <a:t>disclosure required by law</a:t>
            </a:r>
          </a:p>
          <a:p>
            <a:pPr>
              <a:lnSpc>
                <a:spcPct val="120000"/>
              </a:lnSpc>
            </a:pPr>
            <a:r>
              <a:rPr lang="en-US" sz="3700" dirty="0">
                <a:latin typeface="Arial" panose="020B0604020202020204" pitchFamily="34" charset="0"/>
                <a:cs typeface="Arial" panose="020B0604020202020204" pitchFamily="34" charset="0"/>
              </a:rPr>
              <a:t>Confidential: applicant’s identity, medical information, all communications from applicant about request for accommodation</a:t>
            </a:r>
          </a:p>
          <a:p>
            <a:pPr>
              <a:lnSpc>
                <a:spcPct val="120000"/>
              </a:lnSpc>
            </a:pPr>
            <a:r>
              <a:rPr lang="en-US" sz="3700" dirty="0">
                <a:latin typeface="Arial" panose="020B0604020202020204" pitchFamily="34" charset="0"/>
                <a:cs typeface="Arial" panose="020B0604020202020204" pitchFamily="34" charset="0"/>
              </a:rPr>
              <a:t>Court may not disclose to public or persons “other than those involved in the accommodation process,” Rule 1.100(c)(4)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22674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ADBB9D-93AE-CD49-B956-A5C80625F8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278892"/>
            <a:ext cx="7729728" cy="1188720"/>
          </a:xfrm>
        </p:spPr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RULE 1.100 – Confidentiality (CONT.)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64CF7E-7133-5C4F-8C0A-313EA31C54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1965960"/>
            <a:ext cx="7729728" cy="4267200"/>
          </a:xfrm>
        </p:spPr>
        <p:txBody>
          <a:bodyPr>
            <a:normAutofit lnSpcReduction="10000"/>
          </a:bodyPr>
          <a:lstStyle/>
          <a:p>
            <a:pPr lvl="1"/>
            <a:r>
              <a:rPr lang="en-US" sz="2800" b="1" u="sng" dirty="0">
                <a:latin typeface="Arial" panose="020B0604020202020204" pitchFamily="34" charset="0"/>
                <a:cs typeface="Arial" panose="020B0604020202020204" pitchFamily="34" charset="0"/>
              </a:rPr>
              <a:t>Exception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In case regarding trial continuance requested by disabled litigant, court of appeals ruled that opposing party was person “involved in the accommodation process” and permitted to see documents and be heard,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Vesco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v. Superior Court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, 221 Cal. App. 4th 275 (2013)</a:t>
            </a:r>
          </a:p>
          <a:p>
            <a:pPr lvl="1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Note: Judicial Council interprets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Vesco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to apply only to requests for continuances that affect other parties</a:t>
            </a:r>
          </a:p>
        </p:txBody>
      </p:sp>
    </p:spTree>
    <p:extLst>
      <p:ext uri="{BB962C8B-B14F-4D97-AF65-F5344CB8AC3E}">
        <p14:creationId xmlns:p14="http://schemas.microsoft.com/office/powerpoint/2010/main" val="36972784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840060-4557-B347-B290-B5368948D1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152400"/>
            <a:ext cx="7729728" cy="1036320"/>
          </a:xfrm>
        </p:spPr>
        <p:txBody>
          <a:bodyPr>
            <a:norm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Rule 1.100: Response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A003FA-85C5-594D-BFB8-7968B0CB7C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1935480"/>
            <a:ext cx="7729728" cy="4480560"/>
          </a:xfrm>
        </p:spPr>
        <p:txBody>
          <a:bodyPr>
            <a:normAutofit/>
          </a:bodyPr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Court must “promptly” inform the applicant of the determination to grant or deny accommodation, Rule 1.100(e)(2)</a:t>
            </a:r>
          </a:p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If accommodation denied in whole or in part, response must be in writing, Rule 1.100(e)(2)</a:t>
            </a:r>
          </a:p>
          <a:p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 request of the applicant, court may also provide response in alternative format, Rule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1.100(e)(2)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54288456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48B596-6FF3-A048-A724-C5DFE3C598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18779" y="507492"/>
            <a:ext cx="7729728" cy="1188720"/>
          </a:xfrm>
        </p:spPr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Rule 1.100: Response (CONT.)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BC0768-E3C1-1345-BE62-2531F9E18A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1865870"/>
            <a:ext cx="7729728" cy="4484638"/>
          </a:xfrm>
        </p:spPr>
        <p:txBody>
          <a:bodyPr>
            <a:noAutofit/>
          </a:bodyPr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Response must include (Rule 1.100(e)(2)):</a:t>
            </a:r>
          </a:p>
          <a:p>
            <a:pPr lvl="1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Whether granted or denied, in whole or in part, whether alternative granted;</a:t>
            </a:r>
          </a:p>
          <a:p>
            <a:pPr lvl="1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Reason for any denial;</a:t>
            </a:r>
          </a:p>
          <a:p>
            <a:pPr lvl="1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Nature and duration of accommodation to be provided;</a:t>
            </a:r>
          </a:p>
          <a:p>
            <a:pPr lvl="1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If response in writing, the date it was delivered in person or sent to applicant</a:t>
            </a:r>
          </a:p>
        </p:txBody>
      </p:sp>
    </p:spTree>
    <p:extLst>
      <p:ext uri="{BB962C8B-B14F-4D97-AF65-F5344CB8AC3E}">
        <p14:creationId xmlns:p14="http://schemas.microsoft.com/office/powerpoint/2010/main" val="182024342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AC6650-1C9E-2949-BF96-0D1B6BAED6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265830"/>
            <a:ext cx="7729728" cy="1090530"/>
          </a:xfrm>
        </p:spPr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Rule 1.100: Review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9A1FC8-546B-C94A-B9AE-BE7F1CB184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1920240"/>
            <a:ext cx="7729728" cy="4130040"/>
          </a:xfrm>
        </p:spPr>
        <p:txBody>
          <a:bodyPr>
            <a:normAutofit/>
          </a:bodyPr>
          <a:lstStyle/>
          <a:p>
            <a:pPr marL="0" lvl="0" indent="0">
              <a:spcBef>
                <a:spcPts val="0"/>
              </a:spcBef>
              <a:buClrTx/>
              <a:buNone/>
              <a:defRPr/>
            </a:pP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request was denied by a </a:t>
            </a:r>
            <a:r>
              <a:rPr lang="en-US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court staff person </a:t>
            </a: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(not a judge or judicial officer):</a:t>
            </a:r>
          </a:p>
          <a:p>
            <a:pPr>
              <a:spcBef>
                <a:spcPts val="0"/>
              </a:spcBef>
              <a:buClrTx/>
              <a:defRPr/>
            </a:pPr>
            <a:endParaRPr lang="en-US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  <a:buClrTx/>
              <a:defRPr/>
            </a:pP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Make written request for review by presiding judge or designated judicial officer within 10 days of date of hand-delivery or mailing of denial, Rule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1.100(g)(1)</a:t>
            </a:r>
            <a:endParaRPr lang="en-US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  <a:buClrTx/>
              <a:defRPr/>
            </a:pPr>
            <a:endParaRPr lang="en-US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  <a:buClrTx/>
              <a:defRPr/>
            </a:pP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Give written request for review to ADA coordinator or judge, </a:t>
            </a:r>
            <a:r>
              <a:rPr lang="en-US" sz="24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see </a:t>
            </a: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Judicial Council Factsheet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37740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DEC052-2ECF-624C-9CD7-55C4CB3671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471206"/>
            <a:ext cx="7729728" cy="1188720"/>
          </a:xfrm>
        </p:spPr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Training 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8F2C47-ACCF-BB44-9B20-88F49E75FD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318729"/>
            <a:ext cx="7729728" cy="3101983"/>
          </a:xfrm>
        </p:spPr>
        <p:txBody>
          <a:bodyPr>
            <a:normAutofit/>
          </a:bodyPr>
          <a:lstStyle/>
          <a:p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Laws and legal history</a:t>
            </a:r>
          </a:p>
          <a:p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CRC Rule 1.100</a:t>
            </a:r>
          </a:p>
          <a:p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Court accommodations in practice</a:t>
            </a:r>
          </a:p>
        </p:txBody>
      </p:sp>
    </p:spTree>
    <p:extLst>
      <p:ext uri="{BB962C8B-B14F-4D97-AF65-F5344CB8AC3E}">
        <p14:creationId xmlns:p14="http://schemas.microsoft.com/office/powerpoint/2010/main" val="209164053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859124-31D9-A647-A9A7-147A5058FF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370332"/>
            <a:ext cx="7729728" cy="1188720"/>
          </a:xfrm>
        </p:spPr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Rule 1.100: Review (CONT.)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82016D-9555-5148-8102-102594F696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104644"/>
            <a:ext cx="7729728" cy="4082796"/>
          </a:xfrm>
        </p:spPr>
        <p:txBody>
          <a:bodyPr>
            <a:normAutofit fontScale="85000" lnSpcReduction="1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If request was denied by a 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judge or judicial officer: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File a 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Petition for Writ of Mandate </a:t>
            </a:r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within 10 days of date of hand-delivery or mailing of denial, Rule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1.100(g)(2), still confidential, Rule 1.100(g)(3)</a:t>
            </a:r>
          </a:p>
          <a:p>
            <a:pPr>
              <a:lnSpc>
                <a:spcPct val="120000"/>
              </a:lnSpc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Reviewing body (see Advisory Committee Comment):</a:t>
            </a:r>
          </a:p>
          <a:p>
            <a:pPr lvl="1">
              <a:lnSpc>
                <a:spcPct val="120000"/>
              </a:lnSpc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Appellate division of the superior court (for limited civil or misdemeanor/ infraction in superior court)</a:t>
            </a:r>
          </a:p>
          <a:p>
            <a:pPr lvl="1">
              <a:lnSpc>
                <a:spcPct val="120000"/>
              </a:lnSpc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Court of Appeal (for all other superior court cases)</a:t>
            </a:r>
          </a:p>
          <a:p>
            <a:pPr lvl="1">
              <a:lnSpc>
                <a:spcPct val="120000"/>
              </a:lnSpc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California Supreme Court (for denials in Court of Appeal)</a:t>
            </a:r>
          </a:p>
        </p:txBody>
      </p:sp>
    </p:spTree>
    <p:extLst>
      <p:ext uri="{BB962C8B-B14F-4D97-AF65-F5344CB8AC3E}">
        <p14:creationId xmlns:p14="http://schemas.microsoft.com/office/powerpoint/2010/main" val="58177288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44807A-0966-D74D-BB32-825F1CD88E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324612"/>
            <a:ext cx="7729728" cy="1188720"/>
          </a:xfrm>
        </p:spPr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Examples OF Accommodations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6C6E80-A7AA-5E44-9975-51967F8301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118360"/>
            <a:ext cx="7729728" cy="4191000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sz="4200" b="1" dirty="0">
                <a:latin typeface="Arial" panose="020B0604020202020204" pitchFamily="34" charset="0"/>
                <a:cs typeface="Arial" panose="020B0604020202020204" pitchFamily="34" charset="0"/>
              </a:rPr>
              <a:t>Make changes to policies or procedures: </a:t>
            </a:r>
            <a:endParaRPr lang="en-US" sz="4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4200" dirty="0">
                <a:latin typeface="Arial" panose="020B0604020202020204" pitchFamily="34" charset="0"/>
                <a:cs typeface="Arial" panose="020B0604020202020204" pitchFamily="34" charset="0"/>
              </a:rPr>
              <a:t>Reassign a hearing to an accessible site, or </a:t>
            </a:r>
          </a:p>
          <a:p>
            <a:r>
              <a:rPr lang="en-US" sz="4200" dirty="0">
                <a:latin typeface="Arial" panose="020B0604020202020204" pitchFamily="34" charset="0"/>
                <a:cs typeface="Arial" panose="020B0604020202020204" pitchFamily="34" charset="0"/>
              </a:rPr>
              <a:t>Adjust schedules (as long as core legal deadlines are not missed)</a:t>
            </a:r>
          </a:p>
          <a:p>
            <a:r>
              <a:rPr lang="en-US" sz="4200" dirty="0">
                <a:latin typeface="Arial" panose="020B0604020202020204" pitchFamily="34" charset="0"/>
                <a:cs typeface="Arial" panose="020B0604020202020204" pitchFamily="34" charset="0"/>
              </a:rPr>
              <a:t>Permission to bring emotional support animal to court </a:t>
            </a:r>
          </a:p>
          <a:p>
            <a:pPr marL="0" indent="0">
              <a:buNone/>
            </a:pPr>
            <a:r>
              <a:rPr lang="en-US" sz="4200" b="1" dirty="0">
                <a:latin typeface="Arial" panose="020B0604020202020204" pitchFamily="34" charset="0"/>
                <a:cs typeface="Arial" panose="020B0604020202020204" pitchFamily="34" charset="0"/>
              </a:rPr>
              <a:t>Provide auxiliary aids and services</a:t>
            </a:r>
            <a:endParaRPr lang="en-US" sz="4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4200" dirty="0">
                <a:latin typeface="Arial" panose="020B0604020202020204" pitchFamily="34" charset="0"/>
                <a:cs typeface="Arial" panose="020B0604020202020204" pitchFamily="34" charset="0"/>
              </a:rPr>
              <a:t>Assistive listening devices</a:t>
            </a:r>
          </a:p>
          <a:p>
            <a:r>
              <a:rPr lang="en-US" sz="4200" dirty="0">
                <a:latin typeface="Arial" panose="020B0604020202020204" pitchFamily="34" charset="0"/>
                <a:cs typeface="Arial" panose="020B0604020202020204" pitchFamily="34" charset="0"/>
              </a:rPr>
              <a:t>Computer-assisted real-time transcription (CART)</a:t>
            </a:r>
          </a:p>
          <a:p>
            <a:r>
              <a:rPr lang="en-US" sz="4200" dirty="0">
                <a:latin typeface="Arial" panose="020B0604020202020204" pitchFamily="34" charset="0"/>
                <a:cs typeface="Arial" panose="020B0604020202020204" pitchFamily="34" charset="0"/>
              </a:rPr>
              <a:t>Reader for someone with vision loss</a:t>
            </a:r>
          </a:p>
          <a:p>
            <a:r>
              <a:rPr lang="en-US" sz="4200" dirty="0">
                <a:latin typeface="Arial" panose="020B0604020202020204" pitchFamily="34" charset="0"/>
                <a:cs typeface="Arial" panose="020B0604020202020204" pitchFamily="34" charset="0"/>
              </a:rPr>
              <a:t>Sign language interpreter</a:t>
            </a:r>
            <a:br>
              <a:rPr lang="en-US" sz="29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093625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44807A-0966-D74D-BB32-825F1CD88E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324612"/>
            <a:ext cx="7729728" cy="1188720"/>
          </a:xfrm>
        </p:spPr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Examples OF Accommodations (cont.)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6C6E80-A7AA-5E44-9975-51967F8301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118360"/>
            <a:ext cx="7729728" cy="4191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i="1" dirty="0" err="1">
                <a:latin typeface="Arial" panose="020B0604020202020204" pitchFamily="34" charset="0"/>
                <a:cs typeface="Arial" panose="020B0604020202020204" pitchFamily="34" charset="0"/>
              </a:rPr>
              <a:t>Biscaro</a:t>
            </a:r>
            <a:r>
              <a:rPr lang="en-US" sz="3000" i="1" dirty="0">
                <a:latin typeface="Arial" panose="020B0604020202020204" pitchFamily="34" charset="0"/>
                <a:cs typeface="Arial" panose="020B0604020202020204" pitchFamily="34" charset="0"/>
              </a:rPr>
              <a:t> v. Stern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, 181 Cal. App. 4th 702, 710 (2010) (reversing where trial court failed to rule on request for accommodation)</a:t>
            </a:r>
          </a:p>
          <a:p>
            <a:pPr marL="0" indent="0">
              <a:buNone/>
            </a:pPr>
            <a:r>
              <a:rPr lang="en-US" sz="3000" i="1" dirty="0">
                <a:latin typeface="Arial" panose="020B0604020202020204" pitchFamily="34" charset="0"/>
                <a:cs typeface="Arial" panose="020B0604020202020204" pitchFamily="34" charset="0"/>
              </a:rPr>
              <a:t>Duvall v. </a:t>
            </a:r>
            <a:r>
              <a:rPr lang="en-US" sz="3000" i="1" dirty="0" err="1">
                <a:latin typeface="Arial" panose="020B0604020202020204" pitchFamily="34" charset="0"/>
                <a:cs typeface="Arial" panose="020B0604020202020204" pitchFamily="34" charset="0"/>
              </a:rPr>
              <a:t>Cty</a:t>
            </a:r>
            <a:r>
              <a:rPr lang="en-US" sz="3000" i="1" dirty="0">
                <a:latin typeface="Arial" panose="020B0604020202020204" pitchFamily="34" charset="0"/>
                <a:cs typeface="Arial" panose="020B0604020202020204" pitchFamily="34" charset="0"/>
              </a:rPr>
              <a:t>. of Kitsap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, 260 F.3d 1124, 1142 (9th Cir. 2001) (reversing summary judgment in suit for damages where state court refused real-time captioning)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375262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4B3FE3-CAC9-C74B-AD60-A8C5717558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385572"/>
            <a:ext cx="7729728" cy="1188720"/>
          </a:xfrm>
        </p:spPr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Pandemic-related accommodation examples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743D70-F45B-0A41-8B87-1E83490B9A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118360"/>
            <a:ext cx="7729728" cy="4145280"/>
          </a:xfrm>
        </p:spPr>
        <p:txBody>
          <a:bodyPr>
            <a:normAutofit fontScale="92500"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Requests for Remote Videoconference Hearings </a:t>
            </a:r>
          </a:p>
          <a:p>
            <a:pPr lvl="1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Videoconferencing widely used in state courts during pandemic, 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see e.g.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Emergency Rules Related to COVID-19 (Dec. 7, 2020), Rule 3. Use of technology for remote appearances,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https://www.courts.ca.gov/43820.htm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Pre-COVID authority: </a:t>
            </a:r>
          </a:p>
          <a:p>
            <a:pPr lvl="1"/>
            <a:r>
              <a:rPr lang="en-US" sz="2400" i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Hiramanek</a:t>
            </a:r>
            <a:r>
              <a:rPr lang="en-US" sz="2400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v. Clark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No. 5:13-cv-00228-RMW (N.D. Cal. Feb. 19, 2016) (telephonic appearances at routine pre-trial hearings is not fundamental alteration, but would be for evidentiary hearings or trial)</a:t>
            </a:r>
            <a:endParaRPr lang="en-US" sz="24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528755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4B3FE3-CAC9-C74B-AD60-A8C5717558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385572"/>
            <a:ext cx="7729728" cy="1188720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Pandemic-related accommodation examples (Cont.)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743D70-F45B-0A41-8B87-1E83490B9A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118360"/>
            <a:ext cx="7729728" cy="4145280"/>
          </a:xfrm>
        </p:spPr>
        <p:txBody>
          <a:bodyPr>
            <a:norm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Pre-COVID authority (cont.): </a:t>
            </a:r>
          </a:p>
          <a:p>
            <a:pPr lvl="1"/>
            <a:r>
              <a:rPr lang="en-US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Phiffer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 v. </a:t>
            </a:r>
            <a:r>
              <a:rPr lang="en-US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Shirtcliff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No. CV-10-1120-SU </a:t>
            </a: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(D. Or. Apr. 14, 2011) (refusal to consider request to waive in-person attendance at hearing stated claim under ADA)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See also </a:t>
            </a:r>
            <a:r>
              <a:rPr lang="en-US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Vilchez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 v. Holder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682 F.3d 1195, 1199 (9th Cir. 2012) (noting issues re credibility and demeanor)</a:t>
            </a:r>
          </a:p>
          <a:p>
            <a:pPr lvl="1"/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62231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4B3FE3-CAC9-C74B-AD60-A8C5717558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385572"/>
            <a:ext cx="7729728" cy="1188720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Pandemic-related accommodation examples (Cont.)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743D70-F45B-0A41-8B87-1E83490B9A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118360"/>
            <a:ext cx="7729728" cy="4145280"/>
          </a:xfrm>
        </p:spPr>
        <p:txBody>
          <a:bodyPr>
            <a:norm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Requests for Continuances of Trials and Hearing Dates </a:t>
            </a:r>
          </a:p>
          <a:p>
            <a:pPr lvl="1"/>
            <a:r>
              <a:rPr lang="en-US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Vesco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 v. Superior Court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221 Cal. App. 4th 275 (2013)</a:t>
            </a:r>
          </a:p>
          <a:p>
            <a:pPr lvl="1"/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In re Marriage of James &amp; Christine C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., 158 Cal. App. 4th 1261 (2008) (trial continuance may be required when party with a mental disability is unable to proceed)</a:t>
            </a:r>
          </a:p>
        </p:txBody>
      </p:sp>
    </p:spTree>
    <p:extLst>
      <p:ext uri="{BB962C8B-B14F-4D97-AF65-F5344CB8AC3E}">
        <p14:creationId xmlns:p14="http://schemas.microsoft.com/office/powerpoint/2010/main" val="373817845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0C1BEB-C5C8-504F-B687-C7FAFDCEBC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431292"/>
            <a:ext cx="7729728" cy="1188720"/>
          </a:xfrm>
        </p:spPr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Sample continuance accommodation request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A4C6CD-07A0-C340-9B36-60960C41BD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1964725"/>
            <a:ext cx="7729728" cy="3861800"/>
          </a:xfrm>
        </p:spPr>
        <p:txBody>
          <a:bodyPr>
            <a:normAutofit/>
          </a:bodyPr>
          <a:lstStyle/>
          <a:p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This is a reasonable accommodation request to postpone a hearing on a child custody matter. </a:t>
            </a:r>
          </a:p>
          <a:p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Pursuant to California Rule of Court, rule 1.100. Defendant requests that the continuance be granted until she is able to obtain the COVID-19 vaccine. Until then, requiring the Defendant to attend an in-person jury trial will force her to risk her health and her life due to her disabilities. A continuance is reasonable under these circumstances and would allow Defendant full and equal access to the judicial system as a disabled person.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946048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5623A9-5F43-8143-AE4A-0232DCAA75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446532"/>
            <a:ext cx="7729728" cy="1188720"/>
          </a:xfrm>
        </p:spPr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Court reporter and </a:t>
            </a: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transcript access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9A9367-ADC4-EF42-BE5A-CD3861BC6C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The California Supreme Court held in 2018 that state courts must make court reporters and transcripts (or other means to create verbatim record) available to </a:t>
            </a:r>
            <a:r>
              <a:rPr lang="en-US" sz="2200" i="1" dirty="0">
                <a:latin typeface="Arial" panose="020B0604020202020204" pitchFamily="34" charset="0"/>
                <a:cs typeface="Arial" panose="020B0604020202020204" pitchFamily="34" charset="0"/>
              </a:rPr>
              <a:t>in forma pauperis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parties (those who are eligible for fee waivers) upon request. </a:t>
            </a:r>
            <a:r>
              <a:rPr lang="en-US" sz="2200" i="1" dirty="0">
                <a:latin typeface="Arial" panose="020B0604020202020204" pitchFamily="34" charset="0"/>
                <a:cs typeface="Arial" panose="020B0604020202020204" pitchFamily="34" charset="0"/>
              </a:rPr>
              <a:t>Jameson v. Desta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, 5 Cal. 5th 594, 599749 (2018)</a:t>
            </a:r>
          </a:p>
        </p:txBody>
      </p:sp>
    </p:spTree>
    <p:extLst>
      <p:ext uri="{BB962C8B-B14F-4D97-AF65-F5344CB8AC3E}">
        <p14:creationId xmlns:p14="http://schemas.microsoft.com/office/powerpoint/2010/main" val="350700075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883742-2120-0D4A-8FC0-5BE50B679E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416052"/>
            <a:ext cx="7729728" cy="1188720"/>
          </a:xfrm>
        </p:spPr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5BF12F-88AB-A443-B2E4-2F2E824508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042160"/>
            <a:ext cx="7729728" cy="3697867"/>
          </a:xfrm>
        </p:spPr>
        <p:txBody>
          <a:bodyPr>
            <a:noAutofit/>
          </a:bodyPr>
          <a:lstStyle/>
          <a:p>
            <a:pPr marL="0" lvl="0" indent="0">
              <a:spcBef>
                <a:spcPts val="0"/>
              </a:spcBef>
              <a:buClrTx/>
              <a:buNone/>
              <a:defRPr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Disability Accommodations in California Courts,</a:t>
            </a: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https://www.courts.ca.gov/documents/Disability-Accommodations-in-California-Courts.pdf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>
              <a:spcBef>
                <a:spcPts val="0"/>
              </a:spcBef>
              <a:buClrTx/>
              <a:buNone/>
              <a:defRPr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>
              <a:spcBef>
                <a:spcPts val="0"/>
              </a:spcBef>
              <a:buClrTx/>
              <a:buNone/>
              <a:defRPr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MC-410 Disability Accommodation Request Form,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https://www.courts.ca.gov/documents/mc410.pdf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6520428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883742-2120-0D4A-8FC0-5BE50B679E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416052"/>
            <a:ext cx="7729728" cy="1188720"/>
          </a:xfrm>
        </p:spPr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Resources (Cont.)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5BF12F-88AB-A443-B2E4-2F2E824508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042160"/>
            <a:ext cx="7729728" cy="3697867"/>
          </a:xfrm>
        </p:spPr>
        <p:txBody>
          <a:bodyPr>
            <a:noAutofit/>
          </a:bodyPr>
          <a:lstStyle/>
          <a:p>
            <a:pPr marL="0" lvl="0" indent="0">
              <a:spcBef>
                <a:spcPts val="0"/>
              </a:spcBef>
              <a:buClrTx/>
              <a:buNone/>
              <a:defRPr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Judicial Council Q&amp;A,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https://www.sb-court.org/sites/default/files/General%20Information/QARuleOfCourt1_100.pdf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lvl="0" indent="0">
              <a:spcBef>
                <a:spcPts val="0"/>
              </a:spcBef>
              <a:buClrTx/>
              <a:buNone/>
              <a:defRPr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>
              <a:spcBef>
                <a:spcPts val="0"/>
              </a:spcBef>
              <a:buClrTx/>
              <a:buNone/>
              <a:defRPr/>
            </a:pP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Greater Los Angeles Agency on Deafness, Inc., MC-410: Requesting Accommodations in Court,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https://www.youtube.com/watch?v=ViOy8c7FOa0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01145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632D0F-E178-FF45-A850-91D7F6ED2D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398635"/>
            <a:ext cx="7729728" cy="1188720"/>
          </a:xfrm>
        </p:spPr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Relevant disability rights laws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5C9E48-464D-6E4F-A889-21F2C30362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086501"/>
            <a:ext cx="7729728" cy="3101983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Title II of the ADA, 42 U.S.C. §§ 12131 </a:t>
            </a:r>
            <a:r>
              <a:rPr lang="en-US" sz="3200" i="1" dirty="0">
                <a:latin typeface="Arial" panose="020B0604020202020204" pitchFamily="34" charset="0"/>
                <a:cs typeface="Arial" panose="020B0604020202020204" pitchFamily="34" charset="0"/>
              </a:rPr>
              <a:t>et seq.</a:t>
            </a:r>
          </a:p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Section 504, 29 U.S.C. § 794</a:t>
            </a:r>
          </a:p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California Government Code § 11135</a:t>
            </a:r>
          </a:p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See also CRC Rule 1.100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217373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19B418-34E6-F144-AAC7-BAC215AE10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37816" y="537972"/>
            <a:ext cx="7729728" cy="1188720"/>
          </a:xfrm>
        </p:spPr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Thank you and 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F3FB61-9313-9944-B91B-9C407E3D9F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Claudia Center</a:t>
            </a:r>
          </a:p>
          <a:p>
            <a:pPr marL="0" indent="0" algn="ctr">
              <a:buNone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Email: ccenter@dredf.org</a:t>
            </a:r>
          </a:p>
          <a:p>
            <a:pPr marL="0" indent="0" algn="ctr">
              <a:buNone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Elaine Lewis</a:t>
            </a:r>
          </a:p>
          <a:p>
            <a:pPr marL="0" indent="0" algn="ctr">
              <a:buNone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Email: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aelewis@dredf.org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991631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632D0F-E178-FF45-A850-91D7F6ED2D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398635"/>
            <a:ext cx="7729728" cy="1188720"/>
          </a:xfrm>
        </p:spPr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LEGAL HISTORY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5C9E48-464D-6E4F-A889-21F2C30362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086501"/>
            <a:ext cx="7729728" cy="3101983"/>
          </a:xfrm>
        </p:spPr>
        <p:txBody>
          <a:bodyPr>
            <a:normAutofit fontScale="77500" lnSpcReduction="20000"/>
          </a:bodyPr>
          <a:lstStyle/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1990: Enactment of ADA</a:t>
            </a:r>
          </a:p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1994: Access and Fairness Advisory Committee of California Judicial Council</a:t>
            </a:r>
          </a:p>
          <a:p>
            <a:pPr lvl="1"/>
            <a:r>
              <a:rPr lang="en-US" sz="3100" dirty="0">
                <a:latin typeface="Arial" panose="020B0604020202020204" pitchFamily="34" charset="0"/>
                <a:cs typeface="Arial" panose="020B0604020202020204" pitchFamily="34" charset="0"/>
              </a:rPr>
              <a:t>Subcommittee on Access for People with Disabilities</a:t>
            </a:r>
          </a:p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1995: Subcommittee reviews access in California courts, issues findings re access barriers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827226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632D0F-E178-FF45-A850-91D7F6ED2D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398635"/>
            <a:ext cx="7729728" cy="1188720"/>
          </a:xfrm>
        </p:spPr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LEGAL HISTORY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5C9E48-464D-6E4F-A889-21F2C30362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086501"/>
            <a:ext cx="7729728" cy="3101983"/>
          </a:xfrm>
        </p:spPr>
        <p:txBody>
          <a:bodyPr>
            <a:normAutofit fontScale="92500"/>
          </a:bodyPr>
          <a:lstStyle/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1996: Judicial Council adopts Rule 989.3</a:t>
            </a:r>
          </a:p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2005: Judicial Council clarifies that rule matches California’s more expansive disability laws, including 2000 amendments</a:t>
            </a:r>
          </a:p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2007: Renumbered as Rule 1.100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76338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5F30E1-7153-1A40-A8F4-D8B4F6E8E9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409521"/>
            <a:ext cx="7729728" cy="1188720"/>
          </a:xfrm>
        </p:spPr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BASIC PRINCIPLES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53AD14-6789-544F-B4EF-EDEE346C06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148187"/>
            <a:ext cx="7729728" cy="3648456"/>
          </a:xfrm>
        </p:spPr>
        <p:txBody>
          <a:bodyPr>
            <a:normAutofit/>
          </a:bodyPr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Nondiscrimination on the basis of disability</a:t>
            </a:r>
          </a:p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Programs and services must be “readily accessible to and usable by individuals with disabilities,” 28 C.F.R. § 35.150</a:t>
            </a:r>
          </a:p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New buildings and construction must meet that standard </a:t>
            </a:r>
            <a:r>
              <a:rPr lang="en-US" sz="2800" u="sng" dirty="0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specific access guidelines, 28 C.F.R. § 35.151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07594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5F30E1-7153-1A40-A8F4-D8B4F6E8E9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409521"/>
            <a:ext cx="7729728" cy="1188720"/>
          </a:xfrm>
        </p:spPr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BASIC PRINCIPLES (CONT.)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53AD14-6789-544F-B4EF-EDEE346C06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148187"/>
            <a:ext cx="7729728" cy="3648456"/>
          </a:xfrm>
        </p:spPr>
        <p:txBody>
          <a:bodyPr>
            <a:normAutofit/>
          </a:bodyPr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“Reasonable modifications” of policies, practices and procedures, </a:t>
            </a:r>
            <a:r>
              <a:rPr lang="da-DK" sz="2800" dirty="0">
                <a:latin typeface="Arial" panose="020B0604020202020204" pitchFamily="34" charset="0"/>
                <a:cs typeface="Arial" panose="020B0604020202020204" pitchFamily="34" charset="0"/>
              </a:rPr>
              <a:t>28 C.F.R. § 35.130(b)(7)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Effective communication with “auxiliary aids and services,” 28 C.F.R. § 35.160-164</a:t>
            </a:r>
          </a:p>
          <a:p>
            <a:pPr lvl="1"/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Such as ASL, real time captioning, 28 C.F.R. § 35.104.</a:t>
            </a:r>
          </a:p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No surcharge, </a:t>
            </a:r>
            <a:r>
              <a:rPr lang="da-DK" sz="2800" dirty="0">
                <a:latin typeface="Arial" panose="020B0604020202020204" pitchFamily="34" charset="0"/>
                <a:cs typeface="Arial" panose="020B0604020202020204" pitchFamily="34" charset="0"/>
              </a:rPr>
              <a:t>28 C.F.R. § 35.130(f)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53271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5F30E1-7153-1A40-A8F4-D8B4F6E8E9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409521"/>
            <a:ext cx="7729728" cy="1188720"/>
          </a:xfrm>
        </p:spPr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Defenses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53AD14-6789-544F-B4EF-EDEE346C06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148187"/>
            <a:ext cx="7729728" cy="3648456"/>
          </a:xfrm>
        </p:spPr>
        <p:txBody>
          <a:bodyPr>
            <a:normAutofit lnSpcReduction="10000"/>
          </a:bodyPr>
          <a:lstStyle/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Undue burden</a:t>
            </a:r>
          </a:p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Fundamental alteration</a:t>
            </a:r>
          </a:p>
          <a:p>
            <a:pPr marL="228600" lvl="1" indent="0">
              <a:buNone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28 C.F.R. §§ 35.150(a)(3), 35.164</a:t>
            </a:r>
          </a:p>
          <a:p>
            <a:r>
              <a:rPr lang="en-US" sz="3800" dirty="0">
                <a:latin typeface="Arial" panose="020B0604020202020204" pitchFamily="34" charset="0"/>
                <a:cs typeface="Arial" panose="020B0604020202020204" pitchFamily="34" charset="0"/>
              </a:rPr>
              <a:t>And in context of court cases, consider due process to other party… </a:t>
            </a:r>
          </a:p>
          <a:p>
            <a:pPr marL="228600" lvl="1" indent="0">
              <a:buNone/>
            </a:pP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lvl="1" indent="0">
              <a:buNone/>
            </a:pP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34746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5F30E1-7153-1A40-A8F4-D8B4F6E8E9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409521"/>
            <a:ext cx="7729728" cy="1188720"/>
          </a:xfrm>
        </p:spPr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Who is covered?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53AD14-6789-544F-B4EF-EDEE346C06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148187"/>
            <a:ext cx="7729728" cy="3648456"/>
          </a:xfrm>
        </p:spPr>
        <p:txBody>
          <a:bodyPr>
            <a:normAutofit/>
          </a:bodyPr>
          <a:lstStyle/>
          <a:p>
            <a:pPr lvl="1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Parties </a:t>
            </a:r>
          </a:p>
          <a:p>
            <a:pPr lvl="1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Witnesses</a:t>
            </a:r>
          </a:p>
          <a:p>
            <a:pPr lvl="1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Lawyers</a:t>
            </a:r>
          </a:p>
          <a:p>
            <a:pPr lvl="1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Jurors</a:t>
            </a:r>
          </a:p>
          <a:p>
            <a:pPr lvl="1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Others who interact with the state courts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0479411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Parcel</Template>
  <TotalTime>2670</TotalTime>
  <Words>2303</Words>
  <Application>Microsoft Macintosh PowerPoint</Application>
  <PresentationFormat>Widescreen</PresentationFormat>
  <Paragraphs>178</Paragraphs>
  <Slides>30</Slides>
  <Notes>24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4" baseType="lpstr">
      <vt:lpstr>Arial</vt:lpstr>
      <vt:lpstr>Calibri</vt:lpstr>
      <vt:lpstr>Gill Sans MT</vt:lpstr>
      <vt:lpstr>Parcel</vt:lpstr>
      <vt:lpstr>Disability Access in California Courts including Pandemic-related Considerations </vt:lpstr>
      <vt:lpstr>Training overview</vt:lpstr>
      <vt:lpstr>Relevant disability rights laws</vt:lpstr>
      <vt:lpstr>LEGAL HISTORY</vt:lpstr>
      <vt:lpstr>LEGAL HISTORY</vt:lpstr>
      <vt:lpstr>BASIC PRINCIPLES</vt:lpstr>
      <vt:lpstr>BASIC PRINCIPLES (CONT.)</vt:lpstr>
      <vt:lpstr>Defenses</vt:lpstr>
      <vt:lpstr>Who is covered?</vt:lpstr>
      <vt:lpstr>IMPLEMENTATION – Rule 1.100</vt:lpstr>
      <vt:lpstr>Rule 1.100: Requesting Accommodation</vt:lpstr>
      <vt:lpstr>Rule 1.100: Requesting Accommodation (CONT.)</vt:lpstr>
      <vt:lpstr>Rule 1.100: Requesting Accommodation (CONT.)</vt:lpstr>
      <vt:lpstr>Rule 1.100: Requesting Accommodation (CONT.)</vt:lpstr>
      <vt:lpstr>RULE 1.100 – Confidentiality</vt:lpstr>
      <vt:lpstr>RULE 1.100 – Confidentiality (CONT.)</vt:lpstr>
      <vt:lpstr>Rule 1.100: Response</vt:lpstr>
      <vt:lpstr>Rule 1.100: Response (CONT.)</vt:lpstr>
      <vt:lpstr>Rule 1.100: Review</vt:lpstr>
      <vt:lpstr>Rule 1.100: Review (CONT.)</vt:lpstr>
      <vt:lpstr>Examples OF Accommodations</vt:lpstr>
      <vt:lpstr>Examples OF Accommodations (cont.)</vt:lpstr>
      <vt:lpstr>Pandemic-related accommodation examples</vt:lpstr>
      <vt:lpstr>Pandemic-related accommodation examples (Cont.)</vt:lpstr>
      <vt:lpstr>Pandemic-related accommodation examples (Cont.)</vt:lpstr>
      <vt:lpstr>Sample continuance accommodation request </vt:lpstr>
      <vt:lpstr>Court reporter and  transcript access</vt:lpstr>
      <vt:lpstr>resources</vt:lpstr>
      <vt:lpstr>Resources (Cont.)</vt:lpstr>
      <vt:lpstr>Thank you and questions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Dave Nold</cp:lastModifiedBy>
  <cp:revision>67</cp:revision>
  <dcterms:created xsi:type="dcterms:W3CDTF">2021-06-17T18:47:55Z</dcterms:created>
  <dcterms:modified xsi:type="dcterms:W3CDTF">2021-08-26T19:33:54Z</dcterms:modified>
</cp:coreProperties>
</file>