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6" r:id="rId1"/>
  </p:sldMasterIdLst>
  <p:notesMasterIdLst>
    <p:notesMasterId r:id="rId61"/>
  </p:notesMasterIdLst>
  <p:sldIdLst>
    <p:sldId id="256" r:id="rId2"/>
    <p:sldId id="257" r:id="rId3"/>
    <p:sldId id="259" r:id="rId4"/>
    <p:sldId id="299" r:id="rId5"/>
    <p:sldId id="301" r:id="rId6"/>
    <p:sldId id="300" r:id="rId7"/>
    <p:sldId id="260" r:id="rId8"/>
    <p:sldId id="261" r:id="rId9"/>
    <p:sldId id="295" r:id="rId10"/>
    <p:sldId id="285" r:id="rId11"/>
    <p:sldId id="284" r:id="rId12"/>
    <p:sldId id="296" r:id="rId13"/>
    <p:sldId id="262" r:id="rId14"/>
    <p:sldId id="302" r:id="rId15"/>
    <p:sldId id="314" r:id="rId16"/>
    <p:sldId id="286" r:id="rId17"/>
    <p:sldId id="266" r:id="rId18"/>
    <p:sldId id="305" r:id="rId19"/>
    <p:sldId id="264" r:id="rId20"/>
    <p:sldId id="303" r:id="rId21"/>
    <p:sldId id="265" r:id="rId22"/>
    <p:sldId id="315" r:id="rId23"/>
    <p:sldId id="307" r:id="rId24"/>
    <p:sldId id="267" r:id="rId25"/>
    <p:sldId id="268" r:id="rId26"/>
    <p:sldId id="269" r:id="rId27"/>
    <p:sldId id="270" r:id="rId28"/>
    <p:sldId id="271" r:id="rId29"/>
    <p:sldId id="272" r:id="rId30"/>
    <p:sldId id="273" r:id="rId31"/>
    <p:sldId id="290" r:id="rId32"/>
    <p:sldId id="274" r:id="rId33"/>
    <p:sldId id="276" r:id="rId34"/>
    <p:sldId id="297" r:id="rId35"/>
    <p:sldId id="277" r:id="rId36"/>
    <p:sldId id="298" r:id="rId37"/>
    <p:sldId id="278" r:id="rId38"/>
    <p:sldId id="288" r:id="rId39"/>
    <p:sldId id="281" r:id="rId40"/>
    <p:sldId id="280" r:id="rId41"/>
    <p:sldId id="282" r:id="rId42"/>
    <p:sldId id="306" r:id="rId43"/>
    <p:sldId id="292" r:id="rId44"/>
    <p:sldId id="304" r:id="rId45"/>
    <p:sldId id="294" r:id="rId46"/>
    <p:sldId id="289" r:id="rId47"/>
    <p:sldId id="293" r:id="rId48"/>
    <p:sldId id="287" r:id="rId49"/>
    <p:sldId id="291" r:id="rId50"/>
    <p:sldId id="318" r:id="rId51"/>
    <p:sldId id="317" r:id="rId52"/>
    <p:sldId id="319" r:id="rId53"/>
    <p:sldId id="313" r:id="rId54"/>
    <p:sldId id="308" r:id="rId55"/>
    <p:sldId id="309" r:id="rId56"/>
    <p:sldId id="310" r:id="rId57"/>
    <p:sldId id="311" r:id="rId58"/>
    <p:sldId id="312" r:id="rId59"/>
    <p:sldId id="316" r:id="rId60"/>
  </p:sldIdLst>
  <p:sldSz cx="12192000" cy="6858000"/>
  <p:notesSz cx="7077075" cy="93694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1" autoAdjust="0"/>
    <p:restoredTop sz="94660"/>
  </p:normalViewPr>
  <p:slideViewPr>
    <p:cSldViewPr snapToGrid="0">
      <p:cViewPr varScale="1">
        <p:scale>
          <a:sx n="72" d="100"/>
          <a:sy n="72" d="100"/>
        </p:scale>
        <p:origin x="64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438" y="0"/>
            <a:ext cx="3067050" cy="469900"/>
          </a:xfrm>
          <a:prstGeom prst="rect">
            <a:avLst/>
          </a:prstGeom>
        </p:spPr>
        <p:txBody>
          <a:bodyPr vert="horz" lIns="91440" tIns="45720" rIns="91440" bIns="45720" rtlCol="0"/>
          <a:lstStyle>
            <a:lvl1pPr algn="r">
              <a:defRPr sz="1200"/>
            </a:lvl1pPr>
          </a:lstStyle>
          <a:p>
            <a:fld id="{009B8153-F858-4CA3-ABA6-6CA11FBA7EF5}" type="datetimeFigureOut">
              <a:rPr lang="en-US" smtClean="0"/>
              <a:t>3/3/2022</a:t>
            </a:fld>
            <a:endParaRPr lang="en-US"/>
          </a:p>
        </p:txBody>
      </p:sp>
      <p:sp>
        <p:nvSpPr>
          <p:cNvPr id="4" name="Slide Image Placeholder 3"/>
          <p:cNvSpPr>
            <a:spLocks noGrp="1" noRot="1" noChangeAspect="1"/>
          </p:cNvSpPr>
          <p:nvPr>
            <p:ph type="sldImg" idx="2"/>
          </p:nvPr>
        </p:nvSpPr>
        <p:spPr>
          <a:xfrm>
            <a:off x="727075" y="1171575"/>
            <a:ext cx="5622925" cy="31623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025" y="4508500"/>
            <a:ext cx="5661025" cy="36893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9525"/>
            <a:ext cx="3067050"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438" y="8899525"/>
            <a:ext cx="3067050" cy="469900"/>
          </a:xfrm>
          <a:prstGeom prst="rect">
            <a:avLst/>
          </a:prstGeom>
        </p:spPr>
        <p:txBody>
          <a:bodyPr vert="horz" lIns="91440" tIns="45720" rIns="91440" bIns="45720" rtlCol="0" anchor="b"/>
          <a:lstStyle>
            <a:lvl1pPr algn="r">
              <a:defRPr sz="1200"/>
            </a:lvl1pPr>
          </a:lstStyle>
          <a:p>
            <a:fld id="{03E132E8-2EC9-4DD9-ADBF-15B79A13D2CF}" type="slidenum">
              <a:rPr lang="en-US" smtClean="0"/>
              <a:t>‹#›</a:t>
            </a:fld>
            <a:endParaRPr lang="en-US"/>
          </a:p>
        </p:txBody>
      </p:sp>
    </p:spTree>
    <p:extLst>
      <p:ext uri="{BB962C8B-B14F-4D97-AF65-F5344CB8AC3E}">
        <p14:creationId xmlns:p14="http://schemas.microsoft.com/office/powerpoint/2010/main" val="3461493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A5362277-069C-456F-9108-38C10190B9E2}" type="datetime1">
              <a:rPr lang="en-US" smtClean="0"/>
              <a:t>3/3/2022</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1BCFDAB0-E7E0-4703-8692-77C046A8D8D1}"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416196103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4B2278-DDBE-465F-885D-BC2BBBA2BAD3}" type="datetime1">
              <a:rPr lang="en-US" smtClean="0"/>
              <a:t>3/3/2022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CFDAB0-E7E0-4703-8692-77C046A8D8D1}" type="slidenum">
              <a:rPr lang="en-US" smtClean="0"/>
              <a:t>‹#›</a:t>
            </a:fld>
            <a:endParaRPr lang="en-US"/>
          </a:p>
        </p:txBody>
      </p:sp>
    </p:spTree>
    <p:extLst>
      <p:ext uri="{BB962C8B-B14F-4D97-AF65-F5344CB8AC3E}">
        <p14:creationId xmlns:p14="http://schemas.microsoft.com/office/powerpoint/2010/main" val="4204514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324905-5F97-40F5-850B-21F20898DF46}" type="datetime1">
              <a:rPr lang="en-US" smtClean="0"/>
              <a:t>3/3/2022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CFDAB0-E7E0-4703-8692-77C046A8D8D1}" type="slidenum">
              <a:rPr lang="en-US" smtClean="0"/>
              <a:t>‹#›</a:t>
            </a:fld>
            <a:endParaRPr lang="en-US"/>
          </a:p>
        </p:txBody>
      </p:sp>
    </p:spTree>
    <p:extLst>
      <p:ext uri="{BB962C8B-B14F-4D97-AF65-F5344CB8AC3E}">
        <p14:creationId xmlns:p14="http://schemas.microsoft.com/office/powerpoint/2010/main" val="940898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E68F4E-5B11-4AB1-9D4E-9B51B3CF7B5C}" type="datetime1">
              <a:rPr lang="en-US" smtClean="0"/>
              <a:t>3/3/2022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CFDAB0-E7E0-4703-8692-77C046A8D8D1}" type="slidenum">
              <a:rPr lang="en-US" smtClean="0"/>
              <a:t>‹#›</a:t>
            </a:fld>
            <a:endParaRPr lang="en-US"/>
          </a:p>
        </p:txBody>
      </p:sp>
    </p:spTree>
    <p:extLst>
      <p:ext uri="{BB962C8B-B14F-4D97-AF65-F5344CB8AC3E}">
        <p14:creationId xmlns:p14="http://schemas.microsoft.com/office/powerpoint/2010/main" val="662446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95B92270-6612-4135-B37A-3622EC38AB24}" type="datetime1">
              <a:rPr lang="en-US" smtClean="0"/>
              <a:t>3/3/2022</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1BCFDAB0-E7E0-4703-8692-77C046A8D8D1}"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25830275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1D7D37-46E3-4C18-9608-17547E087764}" type="datetime1">
              <a:rPr lang="en-US" smtClean="0"/>
              <a:t>3/3/2022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CFDAB0-E7E0-4703-8692-77C046A8D8D1}" type="slidenum">
              <a:rPr lang="en-US" smtClean="0"/>
              <a:t>‹#›</a:t>
            </a:fld>
            <a:endParaRPr lang="en-US"/>
          </a:p>
        </p:txBody>
      </p:sp>
    </p:spTree>
    <p:extLst>
      <p:ext uri="{BB962C8B-B14F-4D97-AF65-F5344CB8AC3E}">
        <p14:creationId xmlns:p14="http://schemas.microsoft.com/office/powerpoint/2010/main" val="2571052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744A4C-A399-4A19-9ED0-2245A9484012}" type="datetime1">
              <a:rPr lang="en-US" smtClean="0"/>
              <a:t>3/3/2022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CFDAB0-E7E0-4703-8692-77C046A8D8D1}" type="slidenum">
              <a:rPr lang="en-US" smtClean="0"/>
              <a:t>‹#›</a:t>
            </a:fld>
            <a:endParaRPr lang="en-US"/>
          </a:p>
        </p:txBody>
      </p:sp>
    </p:spTree>
    <p:extLst>
      <p:ext uri="{BB962C8B-B14F-4D97-AF65-F5344CB8AC3E}">
        <p14:creationId xmlns:p14="http://schemas.microsoft.com/office/powerpoint/2010/main" val="243359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593569-C437-4274-944F-D765FBF48B91}" type="datetime1">
              <a:rPr lang="en-US" smtClean="0"/>
              <a:t>3/3/2022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CFDAB0-E7E0-4703-8692-77C046A8D8D1}" type="slidenum">
              <a:rPr lang="en-US" smtClean="0"/>
              <a:t>‹#›</a:t>
            </a:fld>
            <a:endParaRPr lang="en-US"/>
          </a:p>
        </p:txBody>
      </p:sp>
    </p:spTree>
    <p:extLst>
      <p:ext uri="{BB962C8B-B14F-4D97-AF65-F5344CB8AC3E}">
        <p14:creationId xmlns:p14="http://schemas.microsoft.com/office/powerpoint/2010/main" val="3865174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79987F-5217-4AFE-BFF5-4322FC2DFF76}" type="datetime1">
              <a:rPr lang="en-US" smtClean="0"/>
              <a:t>3/3/2022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CFDAB0-E7E0-4703-8692-77C046A8D8D1}" type="slidenum">
              <a:rPr lang="en-US" smtClean="0"/>
              <a:t>‹#›</a:t>
            </a:fld>
            <a:endParaRPr lang="en-US"/>
          </a:p>
        </p:txBody>
      </p:sp>
    </p:spTree>
    <p:extLst>
      <p:ext uri="{BB962C8B-B14F-4D97-AF65-F5344CB8AC3E}">
        <p14:creationId xmlns:p14="http://schemas.microsoft.com/office/powerpoint/2010/main" val="4121361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6DE1A8AF-4BCF-44A2-BEAF-92DC49EDD5E4}" type="datetime1">
              <a:rPr lang="en-US" smtClean="0"/>
              <a:t>3/3/2022</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1BCFDAB0-E7E0-4703-8692-77C046A8D8D1}"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45517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D12AB5FC-4C49-4166-BEE2-9837306935E2}" type="datetime1">
              <a:rPr lang="en-US" smtClean="0"/>
              <a:t>3/3/2022</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1BCFDAB0-E7E0-4703-8692-77C046A8D8D1}"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74512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09765777-3615-43C9-8DFD-1DB379B9915E}" type="datetime1">
              <a:rPr lang="en-US" smtClean="0"/>
              <a:t>3/3/2022</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1BCFDAB0-E7E0-4703-8692-77C046A8D8D1}"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94430575"/>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hf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2AF34-65F8-4046-A198-60F4109C8E4E}"/>
              </a:ext>
            </a:extLst>
          </p:cNvPr>
          <p:cNvSpPr>
            <a:spLocks noGrp="1"/>
          </p:cNvSpPr>
          <p:nvPr>
            <p:ph type="ctrTitle"/>
          </p:nvPr>
        </p:nvSpPr>
        <p:spPr/>
        <p:txBody>
          <a:bodyPr>
            <a:normAutofit/>
          </a:bodyPr>
          <a:lstStyle/>
          <a:p>
            <a:r>
              <a:rPr lang="en-US" sz="2800" cap="small" dirty="0">
                <a:latin typeface="Verdana" panose="020B0604030504040204" pitchFamily="34" charset="0"/>
                <a:ea typeface="Verdana" panose="020B0604030504040204" pitchFamily="34" charset="0"/>
              </a:rPr>
              <a:t>Representing Parents with Disabilities in Dependency Proceedings: </a:t>
            </a:r>
            <a:br>
              <a:rPr lang="en-US" sz="2800" cap="small" dirty="0">
                <a:latin typeface="Verdana" panose="020B0604030504040204" pitchFamily="34" charset="0"/>
                <a:ea typeface="Verdana" panose="020B0604030504040204" pitchFamily="34" charset="0"/>
              </a:rPr>
            </a:br>
            <a:r>
              <a:rPr lang="en-US" sz="2800" cap="small" dirty="0">
                <a:latin typeface="Verdana" panose="020B0604030504040204" pitchFamily="34" charset="0"/>
                <a:ea typeface="Verdana" panose="020B0604030504040204" pitchFamily="34" charset="0"/>
              </a:rPr>
              <a:t>An Overview of Relevant Case Law and Federal and State Disability Protections</a:t>
            </a:r>
          </a:p>
        </p:txBody>
      </p:sp>
      <p:sp>
        <p:nvSpPr>
          <p:cNvPr id="3" name="Subtitle 2">
            <a:extLst>
              <a:ext uri="{FF2B5EF4-FFF2-40B4-BE49-F238E27FC236}">
                <a16:creationId xmlns:a16="http://schemas.microsoft.com/office/drawing/2014/main" id="{690AE596-1F01-4E58-9E5F-886B82ACC8D4}"/>
              </a:ext>
            </a:extLst>
          </p:cNvPr>
          <p:cNvSpPr>
            <a:spLocks noGrp="1"/>
          </p:cNvSpPr>
          <p:nvPr>
            <p:ph type="subTitle" idx="1"/>
          </p:nvPr>
        </p:nvSpPr>
        <p:spPr>
          <a:xfrm>
            <a:off x="2679906" y="3956279"/>
            <a:ext cx="6831673" cy="2409010"/>
          </a:xfrm>
        </p:spPr>
        <p:txBody>
          <a:bodyPr>
            <a:normAutofit/>
          </a:bodyPr>
          <a:lstStyle/>
          <a:p>
            <a:endParaRPr lang="en-US" sz="2200" dirty="0"/>
          </a:p>
          <a:p>
            <a:r>
              <a:rPr lang="en-US" sz="1800" dirty="0">
                <a:latin typeface="Verdana" panose="020B0604030504040204" pitchFamily="34" charset="0"/>
                <a:ea typeface="Verdana" panose="020B0604030504040204" pitchFamily="34" charset="0"/>
              </a:rPr>
              <a:t>Ayesha Lewis, Staff Attorney*, Disability Rights &amp; Education Defense Fund</a:t>
            </a:r>
          </a:p>
          <a:p>
            <a:r>
              <a:rPr lang="en-US" sz="1800" dirty="0">
                <a:latin typeface="Verdana" panose="020B0604030504040204" pitchFamily="34" charset="0"/>
                <a:ea typeface="Verdana" panose="020B0604030504040204" pitchFamily="34" charset="0"/>
              </a:rPr>
              <a:t>Louise Collari, Staff Attorney, First District Appellate Project </a:t>
            </a:r>
          </a:p>
          <a:p>
            <a:pPr algn="l"/>
            <a:endParaRPr lang="en-US" sz="1400" dirty="0">
              <a:latin typeface="Verdana" panose="020B0604030504040204" pitchFamily="34" charset="0"/>
              <a:ea typeface="Verdana" panose="020B0604030504040204" pitchFamily="34" charset="0"/>
            </a:endParaRPr>
          </a:p>
          <a:p>
            <a:pPr algn="l"/>
            <a:endParaRPr lang="en-US" sz="1400" dirty="0">
              <a:latin typeface="Verdana" panose="020B0604030504040204" pitchFamily="34" charset="0"/>
              <a:ea typeface="Verdana" panose="020B0604030504040204" pitchFamily="34" charset="0"/>
            </a:endParaRPr>
          </a:p>
          <a:p>
            <a:pPr algn="l"/>
            <a:r>
              <a:rPr lang="en-US" sz="1200" dirty="0">
                <a:latin typeface="Verdana" panose="020B0604030504040204" pitchFamily="34" charset="0"/>
                <a:ea typeface="Verdana" panose="020B0604030504040204" pitchFamily="34" charset="0"/>
              </a:rPr>
              <a:t>*Admitted to practice in New York and Federal Courts only</a:t>
            </a:r>
          </a:p>
        </p:txBody>
      </p:sp>
      <p:sp>
        <p:nvSpPr>
          <p:cNvPr id="4" name="Slide Number Placeholder 3">
            <a:extLst>
              <a:ext uri="{FF2B5EF4-FFF2-40B4-BE49-F238E27FC236}">
                <a16:creationId xmlns:a16="http://schemas.microsoft.com/office/drawing/2014/main" id="{B40BBD31-6DA3-431C-AD7A-5DB0AB1478D9}"/>
              </a:ext>
            </a:extLst>
          </p:cNvPr>
          <p:cNvSpPr>
            <a:spLocks noGrp="1"/>
          </p:cNvSpPr>
          <p:nvPr>
            <p:ph type="sldNum" sz="quarter" idx="12"/>
          </p:nvPr>
        </p:nvSpPr>
        <p:spPr>
          <a:xfrm>
            <a:off x="5380384" y="6467060"/>
            <a:ext cx="980659" cy="390939"/>
          </a:xfrm>
        </p:spPr>
        <p:txBody>
          <a:bodyPr/>
          <a:lstStyle/>
          <a:p>
            <a:fld id="{1BCFDAB0-E7E0-4703-8692-77C046A8D8D1}" type="slidenum">
              <a:rPr lang="en-US" smtClean="0"/>
              <a:t>1</a:t>
            </a:fld>
            <a:endParaRPr lang="en-US" dirty="0"/>
          </a:p>
        </p:txBody>
      </p:sp>
    </p:spTree>
    <p:extLst>
      <p:ext uri="{BB962C8B-B14F-4D97-AF65-F5344CB8AC3E}">
        <p14:creationId xmlns:p14="http://schemas.microsoft.com/office/powerpoint/2010/main" val="1268784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BFB8B-6E15-40FF-8A28-DF9762AEA891}"/>
              </a:ext>
            </a:extLst>
          </p:cNvPr>
          <p:cNvSpPr>
            <a:spLocks noGrp="1"/>
          </p:cNvSpPr>
          <p:nvPr>
            <p:ph type="title"/>
          </p:nvPr>
        </p:nvSpPr>
        <p:spPr/>
        <p:txBody>
          <a:bodyPr>
            <a:normAutofit/>
          </a:bodyPr>
          <a:lstStyle/>
          <a:p>
            <a:r>
              <a:rPr lang="en-US" dirty="0">
                <a:latin typeface="Verdana" panose="020B0604030504040204" pitchFamily="34" charset="0"/>
                <a:ea typeface="Verdana" panose="020B0604030504040204" pitchFamily="34" charset="0"/>
              </a:rPr>
              <a:t>Section 504 of the Rehabilitation Act, 42 U.S.C. § 794</a:t>
            </a:r>
          </a:p>
        </p:txBody>
      </p:sp>
      <p:sp>
        <p:nvSpPr>
          <p:cNvPr id="3" name="Content Placeholder 2">
            <a:extLst>
              <a:ext uri="{FF2B5EF4-FFF2-40B4-BE49-F238E27FC236}">
                <a16:creationId xmlns:a16="http://schemas.microsoft.com/office/drawing/2014/main" id="{AAD31007-2DA2-4C4F-868A-97CA72D86137}"/>
              </a:ext>
            </a:extLst>
          </p:cNvPr>
          <p:cNvSpPr>
            <a:spLocks noGrp="1"/>
          </p:cNvSpPr>
          <p:nvPr>
            <p:ph idx="1"/>
          </p:nvPr>
        </p:nvSpPr>
        <p:spPr>
          <a:xfrm>
            <a:off x="1371599" y="2285999"/>
            <a:ext cx="10386647" cy="4302369"/>
          </a:xfrm>
        </p:spPr>
        <p:txBody>
          <a:bodyPr>
            <a:normAutofit/>
          </a:bodyPr>
          <a:lstStyle/>
          <a:p>
            <a:pPr marL="0" indent="0">
              <a:buNone/>
            </a:pPr>
            <a:r>
              <a:rPr lang="en-US" sz="2200" dirty="0">
                <a:latin typeface="Verdana" panose="020B0604030504040204" pitchFamily="34" charset="0"/>
                <a:ea typeface="Verdana" panose="020B0604030504040204" pitchFamily="34" charset="0"/>
              </a:rPr>
              <a:t>“No qualified individual with a disability shall, by reason of such disability, be excluded from participation in or be denied the benefits of the services, programs, or activities of any entity that receives Federal financial assistance, or be subjected to discrimination by such entity….” </a:t>
            </a:r>
          </a:p>
          <a:p>
            <a:r>
              <a:rPr lang="en-US" sz="2200" dirty="0">
                <a:latin typeface="Verdana" panose="020B0604030504040204" pitchFamily="34" charset="0"/>
                <a:ea typeface="Verdana" panose="020B0604030504040204" pitchFamily="34" charset="0"/>
              </a:rPr>
              <a:t>Applies to all of the operations of agencies and sub-agencies of state and local governments, even if Federal financial assistance is directed to one component of the agency or for one purpose of the agency. </a:t>
            </a:r>
          </a:p>
          <a:p>
            <a:r>
              <a:rPr lang="en-US" sz="2200" dirty="0">
                <a:latin typeface="Verdana" panose="020B0604030504040204" pitchFamily="34" charset="0"/>
                <a:ea typeface="Verdana" panose="020B0604030504040204" pitchFamily="34" charset="0"/>
              </a:rPr>
              <a:t>Recipients of Federal financial assistance must agree to comply with Section 504 as a condition of receiving Federal financial assistance.</a:t>
            </a:r>
          </a:p>
        </p:txBody>
      </p:sp>
      <p:sp>
        <p:nvSpPr>
          <p:cNvPr id="4" name="Slide Number Placeholder 3">
            <a:extLst>
              <a:ext uri="{FF2B5EF4-FFF2-40B4-BE49-F238E27FC236}">
                <a16:creationId xmlns:a16="http://schemas.microsoft.com/office/drawing/2014/main" id="{6CCD8BDA-C31B-4ECB-A431-EC2A263EDC1F}"/>
              </a:ext>
            </a:extLst>
          </p:cNvPr>
          <p:cNvSpPr>
            <a:spLocks noGrp="1"/>
          </p:cNvSpPr>
          <p:nvPr>
            <p:ph type="sldNum" sz="quarter" idx="12"/>
          </p:nvPr>
        </p:nvSpPr>
        <p:spPr>
          <a:xfrm>
            <a:off x="5459896" y="6453386"/>
            <a:ext cx="808382" cy="404614"/>
          </a:xfrm>
        </p:spPr>
        <p:txBody>
          <a:bodyPr/>
          <a:lstStyle/>
          <a:p>
            <a:fld id="{1BCFDAB0-E7E0-4703-8692-77C046A8D8D1}" type="slidenum">
              <a:rPr lang="en-US" smtClean="0"/>
              <a:t>10</a:t>
            </a:fld>
            <a:endParaRPr lang="en-US" dirty="0"/>
          </a:p>
        </p:txBody>
      </p:sp>
    </p:spTree>
    <p:extLst>
      <p:ext uri="{BB962C8B-B14F-4D97-AF65-F5344CB8AC3E}">
        <p14:creationId xmlns:p14="http://schemas.microsoft.com/office/powerpoint/2010/main" val="4133550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398EC-3EA2-4F21-84B4-BB7A147BC4C9}"/>
              </a:ext>
            </a:extLst>
          </p:cNvPr>
          <p:cNvSpPr>
            <a:spLocks noGrp="1"/>
          </p:cNvSpPr>
          <p:nvPr>
            <p:ph type="title"/>
          </p:nvPr>
        </p:nvSpPr>
        <p:spPr/>
        <p:txBody>
          <a:bodyPr>
            <a:normAutofit/>
          </a:bodyPr>
          <a:lstStyle/>
          <a:p>
            <a:r>
              <a:rPr lang="en-US" dirty="0">
                <a:latin typeface="Verdana" panose="020B0604030504040204" pitchFamily="34" charset="0"/>
                <a:ea typeface="Verdana" panose="020B0604030504040204" pitchFamily="34" charset="0"/>
              </a:rPr>
              <a:t>Cal. Gov. Code § 11135(a)</a:t>
            </a:r>
          </a:p>
        </p:txBody>
      </p:sp>
      <p:sp>
        <p:nvSpPr>
          <p:cNvPr id="3" name="Content Placeholder 2">
            <a:extLst>
              <a:ext uri="{FF2B5EF4-FFF2-40B4-BE49-F238E27FC236}">
                <a16:creationId xmlns:a16="http://schemas.microsoft.com/office/drawing/2014/main" id="{A93DE5D0-6E0D-411A-9066-F7ACE39F5647}"/>
              </a:ext>
            </a:extLst>
          </p:cNvPr>
          <p:cNvSpPr>
            <a:spLocks noGrp="1"/>
          </p:cNvSpPr>
          <p:nvPr>
            <p:ph idx="1"/>
          </p:nvPr>
        </p:nvSpPr>
        <p:spPr/>
        <p:txBody>
          <a:bodyPr>
            <a:normAutofit/>
          </a:bodyPr>
          <a:lstStyle/>
          <a:p>
            <a:pPr marL="0" indent="0">
              <a:buNone/>
            </a:pPr>
            <a:endParaRPr lang="en-US" sz="2400" dirty="0">
              <a:latin typeface="Verdana" panose="020B0604030504040204" pitchFamily="34" charset="0"/>
              <a:ea typeface="Verdana" panose="020B0604030504040204" pitchFamily="34" charset="0"/>
            </a:endParaRPr>
          </a:p>
          <a:p>
            <a:pPr marL="0" indent="0">
              <a:buNone/>
            </a:pPr>
            <a:r>
              <a:rPr lang="en-US" sz="2400" dirty="0">
                <a:latin typeface="Verdana" panose="020B0604030504040204" pitchFamily="34" charset="0"/>
                <a:ea typeface="Verdana" panose="020B0604030504040204" pitchFamily="34" charset="0"/>
              </a:rPr>
              <a:t>“No person in the State of California shall, on the basis of …. mental disability, physical disability, medical condition, …, be unlawfully denied full and equal access to the benefits of, or be unlawfully subjected to discrimination under, any program or activity that is conducted, operated, or administered by the state or by any state agency, is funded directly by the state, or receives any financial assistance from the state.” </a:t>
            </a:r>
          </a:p>
        </p:txBody>
      </p:sp>
      <p:sp>
        <p:nvSpPr>
          <p:cNvPr id="4" name="Slide Number Placeholder 3">
            <a:extLst>
              <a:ext uri="{FF2B5EF4-FFF2-40B4-BE49-F238E27FC236}">
                <a16:creationId xmlns:a16="http://schemas.microsoft.com/office/drawing/2014/main" id="{35BE5C33-D7BC-43B7-871E-88345894F20B}"/>
              </a:ext>
            </a:extLst>
          </p:cNvPr>
          <p:cNvSpPr>
            <a:spLocks noGrp="1"/>
          </p:cNvSpPr>
          <p:nvPr>
            <p:ph type="sldNum" sz="quarter" idx="12"/>
          </p:nvPr>
        </p:nvSpPr>
        <p:spPr>
          <a:xfrm>
            <a:off x="5804452" y="6453386"/>
            <a:ext cx="424070" cy="404614"/>
          </a:xfrm>
        </p:spPr>
        <p:txBody>
          <a:bodyPr/>
          <a:lstStyle/>
          <a:p>
            <a:fld id="{1BCFDAB0-E7E0-4703-8692-77C046A8D8D1}" type="slidenum">
              <a:rPr lang="en-US" smtClean="0"/>
              <a:t>11</a:t>
            </a:fld>
            <a:endParaRPr lang="en-US" dirty="0"/>
          </a:p>
        </p:txBody>
      </p:sp>
    </p:spTree>
    <p:extLst>
      <p:ext uri="{BB962C8B-B14F-4D97-AF65-F5344CB8AC3E}">
        <p14:creationId xmlns:p14="http://schemas.microsoft.com/office/powerpoint/2010/main" val="513957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56148-673F-4B50-8675-FD9AEF8982D0}"/>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Cal. Gov. Code § 11135(b)</a:t>
            </a:r>
          </a:p>
        </p:txBody>
      </p:sp>
      <p:sp>
        <p:nvSpPr>
          <p:cNvPr id="3" name="Content Placeholder 2">
            <a:extLst>
              <a:ext uri="{FF2B5EF4-FFF2-40B4-BE49-F238E27FC236}">
                <a16:creationId xmlns:a16="http://schemas.microsoft.com/office/drawing/2014/main" id="{DDB00EED-2FF8-4BEB-81B6-42694551912A}"/>
              </a:ext>
            </a:extLst>
          </p:cNvPr>
          <p:cNvSpPr>
            <a:spLocks noGrp="1"/>
          </p:cNvSpPr>
          <p:nvPr>
            <p:ph idx="1"/>
          </p:nvPr>
        </p:nvSpPr>
        <p:spPr/>
        <p:txBody>
          <a:bodyPr/>
          <a:lstStyle/>
          <a:p>
            <a:pPr marL="0" indent="0">
              <a:buNone/>
            </a:pPr>
            <a:r>
              <a:rPr lang="en-US" sz="2400" dirty="0">
                <a:latin typeface="Verdana" panose="020B0604030504040204" pitchFamily="34" charset="0"/>
                <a:ea typeface="Verdana" panose="020B0604030504040204" pitchFamily="34" charset="0"/>
              </a:rPr>
              <a:t>“With respect to discrimination on the basis of disability, programs and activities subject to subdivision (a) shall meet the protections and prohibitions contained in Section 202 of the federal Americans with Disabilities Act of 1990 (42 U.S.C. Sec. 12132), and the federal rules and regulations adopted in implementation thereof, except that if the laws of this state prescribe stronger protections and prohibitions, the programs and activities subject to subdivision (a) shall be subject to the stronger protections and prohibitions.” </a:t>
            </a:r>
          </a:p>
          <a:p>
            <a:endParaRPr lang="en-US" dirty="0"/>
          </a:p>
        </p:txBody>
      </p:sp>
      <p:sp>
        <p:nvSpPr>
          <p:cNvPr id="4" name="Slide Number Placeholder 3">
            <a:extLst>
              <a:ext uri="{FF2B5EF4-FFF2-40B4-BE49-F238E27FC236}">
                <a16:creationId xmlns:a16="http://schemas.microsoft.com/office/drawing/2014/main" id="{64CE90AD-BD91-4D2B-B6D8-5CB6149723F6}"/>
              </a:ext>
            </a:extLst>
          </p:cNvPr>
          <p:cNvSpPr>
            <a:spLocks noGrp="1"/>
          </p:cNvSpPr>
          <p:nvPr>
            <p:ph type="sldNum" sz="quarter" idx="12"/>
          </p:nvPr>
        </p:nvSpPr>
        <p:spPr>
          <a:xfrm>
            <a:off x="5618922" y="6453386"/>
            <a:ext cx="477078" cy="404614"/>
          </a:xfrm>
        </p:spPr>
        <p:txBody>
          <a:bodyPr/>
          <a:lstStyle/>
          <a:p>
            <a:fld id="{1BCFDAB0-E7E0-4703-8692-77C046A8D8D1}" type="slidenum">
              <a:rPr lang="en-US" smtClean="0"/>
              <a:t>12</a:t>
            </a:fld>
            <a:endParaRPr lang="en-US" dirty="0"/>
          </a:p>
        </p:txBody>
      </p:sp>
    </p:spTree>
    <p:extLst>
      <p:ext uri="{BB962C8B-B14F-4D97-AF65-F5344CB8AC3E}">
        <p14:creationId xmlns:p14="http://schemas.microsoft.com/office/powerpoint/2010/main" val="1524662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CE1CC-2F54-4901-84DB-F74A9E2A9BD2}"/>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ADA cannot be used as a defense in CA</a:t>
            </a:r>
          </a:p>
        </p:txBody>
      </p:sp>
      <p:sp>
        <p:nvSpPr>
          <p:cNvPr id="3" name="Content Placeholder 2">
            <a:extLst>
              <a:ext uri="{FF2B5EF4-FFF2-40B4-BE49-F238E27FC236}">
                <a16:creationId xmlns:a16="http://schemas.microsoft.com/office/drawing/2014/main" id="{208119EC-B28F-4ABE-97E5-6D1904B18E37}"/>
              </a:ext>
            </a:extLst>
          </p:cNvPr>
          <p:cNvSpPr>
            <a:spLocks noGrp="1"/>
          </p:cNvSpPr>
          <p:nvPr>
            <p:ph idx="1"/>
          </p:nvPr>
        </p:nvSpPr>
        <p:spPr>
          <a:xfrm>
            <a:off x="1371600" y="2286000"/>
            <a:ext cx="9601200" cy="3786554"/>
          </a:xfrm>
        </p:spPr>
        <p:txBody>
          <a:bodyPr>
            <a:normAutofit/>
          </a:bodyPr>
          <a:lstStyle/>
          <a:p>
            <a:pPr marL="0" indent="0">
              <a:buNone/>
            </a:pPr>
            <a:r>
              <a:rPr lang="en-US" dirty="0">
                <a:latin typeface="Verdana" panose="020B0604030504040204" pitchFamily="34" charset="0"/>
                <a:ea typeface="Verdana" panose="020B0604030504040204" pitchFamily="34" charset="0"/>
              </a:rPr>
              <a:t>California Courts have held that the ADA does not directly apply in dependency proceedings and cannot be used as a defense in them. </a:t>
            </a:r>
          </a:p>
          <a:p>
            <a:pPr marL="0" indent="0">
              <a:buNone/>
            </a:pPr>
            <a:r>
              <a:rPr lang="en-US" i="1" dirty="0">
                <a:latin typeface="Verdana" panose="020B0604030504040204" pitchFamily="34" charset="0"/>
                <a:ea typeface="Verdana" panose="020B0604030504040204" pitchFamily="34" charset="0"/>
              </a:rPr>
              <a:t>In re Anthony P. </a:t>
            </a:r>
            <a:r>
              <a:rPr lang="en-US" dirty="0">
                <a:latin typeface="Verdana" panose="020B0604030504040204" pitchFamily="34" charset="0"/>
                <a:ea typeface="Verdana" panose="020B0604030504040204" pitchFamily="34" charset="0"/>
              </a:rPr>
              <a:t>(2000) 84 Cal.App.4th 1112, held that the ADA does not apply to termination of parental rights proceedings, because such proceedings are “not services, programs, or activities within the meaning of title II of the ADA, and they are therefore not preempted by it.”</a:t>
            </a:r>
          </a:p>
          <a:p>
            <a:pPr marL="0" indent="0">
              <a:buNone/>
            </a:pPr>
            <a:r>
              <a:rPr lang="en-US" dirty="0">
                <a:latin typeface="Verdana" panose="020B0604030504040204" pitchFamily="34" charset="0"/>
                <a:ea typeface="Verdana" panose="020B0604030504040204" pitchFamily="34" charset="0"/>
              </a:rPr>
              <a:t>Parents may have a separate, private, federal cause of action under the ADA that can be instituted in federal court based on a public entity’s action of inaction. But, violation of the ADA is not a basis to attack an order issued in dependency proceedings.</a:t>
            </a:r>
          </a:p>
          <a:p>
            <a:pPr marL="0" indent="0">
              <a:buNone/>
            </a:pPr>
            <a:endParaRPr lang="en-US" dirty="0"/>
          </a:p>
        </p:txBody>
      </p:sp>
      <p:sp>
        <p:nvSpPr>
          <p:cNvPr id="4" name="Slide Number Placeholder 3">
            <a:extLst>
              <a:ext uri="{FF2B5EF4-FFF2-40B4-BE49-F238E27FC236}">
                <a16:creationId xmlns:a16="http://schemas.microsoft.com/office/drawing/2014/main" id="{5A70DE0A-C6DC-4227-BE55-0E3117447FA9}"/>
              </a:ext>
            </a:extLst>
          </p:cNvPr>
          <p:cNvSpPr>
            <a:spLocks noGrp="1"/>
          </p:cNvSpPr>
          <p:nvPr>
            <p:ph type="sldNum" sz="quarter" idx="12"/>
          </p:nvPr>
        </p:nvSpPr>
        <p:spPr>
          <a:xfrm>
            <a:off x="5406888" y="6453386"/>
            <a:ext cx="596348" cy="404614"/>
          </a:xfrm>
        </p:spPr>
        <p:txBody>
          <a:bodyPr/>
          <a:lstStyle/>
          <a:p>
            <a:fld id="{1BCFDAB0-E7E0-4703-8692-77C046A8D8D1}" type="slidenum">
              <a:rPr lang="en-US" smtClean="0"/>
              <a:t>13</a:t>
            </a:fld>
            <a:endParaRPr lang="en-US" dirty="0"/>
          </a:p>
        </p:txBody>
      </p:sp>
    </p:spTree>
    <p:extLst>
      <p:ext uri="{BB962C8B-B14F-4D97-AF65-F5344CB8AC3E}">
        <p14:creationId xmlns:p14="http://schemas.microsoft.com/office/powerpoint/2010/main" val="1034939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174E0-2196-4BE2-A1A5-E38D68FE1DD2}"/>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Indirect use of the ADA</a:t>
            </a:r>
          </a:p>
        </p:txBody>
      </p:sp>
      <p:sp>
        <p:nvSpPr>
          <p:cNvPr id="3" name="Content Placeholder 2">
            <a:extLst>
              <a:ext uri="{FF2B5EF4-FFF2-40B4-BE49-F238E27FC236}">
                <a16:creationId xmlns:a16="http://schemas.microsoft.com/office/drawing/2014/main" id="{590DB908-149B-4BA8-ADD2-A1B1132087DE}"/>
              </a:ext>
            </a:extLst>
          </p:cNvPr>
          <p:cNvSpPr>
            <a:spLocks noGrp="1"/>
          </p:cNvSpPr>
          <p:nvPr>
            <p:ph idx="1"/>
          </p:nvPr>
        </p:nvSpPr>
        <p:spPr/>
        <p:txBody>
          <a:bodyPr>
            <a:normAutofit/>
          </a:bodyPr>
          <a:lstStyle/>
          <a:p>
            <a:r>
              <a:rPr lang="en-US" sz="2400" dirty="0">
                <a:latin typeface="Verdana" panose="020B0604030504040204" pitchFamily="34" charset="0"/>
                <a:ea typeface="Verdana" panose="020B0604030504040204" pitchFamily="34" charset="0"/>
              </a:rPr>
              <a:t>The standards provided by the ADA and other disability non-discrimination laws can and should be considered when determining whether an agency has provided reasonable reunification services as required by the Welfare &amp; Institutions Code. </a:t>
            </a:r>
          </a:p>
          <a:p>
            <a:r>
              <a:rPr lang="en-US" sz="2400" dirty="0">
                <a:latin typeface="Verdana" panose="020B0604030504040204" pitchFamily="34" charset="0"/>
                <a:ea typeface="Verdana" panose="020B0604030504040204" pitchFamily="34" charset="0"/>
              </a:rPr>
              <a:t>Examples:</a:t>
            </a:r>
          </a:p>
          <a:p>
            <a:pPr lvl="1"/>
            <a:r>
              <a:rPr lang="en-US" sz="2400" i="0" dirty="0">
                <a:latin typeface="Verdana" panose="020B0604030504040204" pitchFamily="34" charset="0"/>
                <a:ea typeface="Verdana" panose="020B0604030504040204" pitchFamily="34" charset="0"/>
              </a:rPr>
              <a:t>Defining disability</a:t>
            </a:r>
          </a:p>
          <a:p>
            <a:pPr lvl="1"/>
            <a:r>
              <a:rPr lang="en-US" sz="2400" i="0" dirty="0">
                <a:latin typeface="Verdana" panose="020B0604030504040204" pitchFamily="34" charset="0"/>
                <a:ea typeface="Verdana" panose="020B0604030504040204" pitchFamily="34" charset="0"/>
              </a:rPr>
              <a:t>Identifying reasonable accommodations</a:t>
            </a:r>
          </a:p>
        </p:txBody>
      </p:sp>
      <p:sp>
        <p:nvSpPr>
          <p:cNvPr id="4" name="Slide Number Placeholder 3">
            <a:extLst>
              <a:ext uri="{FF2B5EF4-FFF2-40B4-BE49-F238E27FC236}">
                <a16:creationId xmlns:a16="http://schemas.microsoft.com/office/drawing/2014/main" id="{76A435CF-0B40-4F92-8BD3-66EEE65A73D4}"/>
              </a:ext>
            </a:extLst>
          </p:cNvPr>
          <p:cNvSpPr>
            <a:spLocks noGrp="1"/>
          </p:cNvSpPr>
          <p:nvPr>
            <p:ph type="sldNum" sz="quarter" idx="12"/>
          </p:nvPr>
        </p:nvSpPr>
        <p:spPr>
          <a:xfrm>
            <a:off x="5393636" y="6453386"/>
            <a:ext cx="463826" cy="404614"/>
          </a:xfrm>
        </p:spPr>
        <p:txBody>
          <a:bodyPr/>
          <a:lstStyle/>
          <a:p>
            <a:fld id="{1BCFDAB0-E7E0-4703-8692-77C046A8D8D1}" type="slidenum">
              <a:rPr lang="en-US" smtClean="0"/>
              <a:t>14</a:t>
            </a:fld>
            <a:endParaRPr lang="en-US" dirty="0"/>
          </a:p>
        </p:txBody>
      </p:sp>
    </p:spTree>
    <p:extLst>
      <p:ext uri="{BB962C8B-B14F-4D97-AF65-F5344CB8AC3E}">
        <p14:creationId xmlns:p14="http://schemas.microsoft.com/office/powerpoint/2010/main" val="1023727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47FD315-3174-4E98-8F69-D8407DE14A95}"/>
              </a:ext>
            </a:extLst>
          </p:cNvPr>
          <p:cNvSpPr>
            <a:spLocks noGrp="1"/>
          </p:cNvSpPr>
          <p:nvPr>
            <p:ph idx="4294967295"/>
          </p:nvPr>
        </p:nvSpPr>
        <p:spPr>
          <a:xfrm>
            <a:off x="2590800" y="2895600"/>
            <a:ext cx="9601200" cy="3581400"/>
          </a:xfrm>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1700" dirty="0">
                <a:latin typeface="Verdana" panose="020B0604030504040204" pitchFamily="34" charset="0"/>
                <a:ea typeface="Verdana" panose="020B0604030504040204" pitchFamily="34" charset="0"/>
              </a:rPr>
              <a:t>Comic by Liz </a:t>
            </a:r>
            <a:r>
              <a:rPr lang="en-US" sz="1700" dirty="0" err="1">
                <a:latin typeface="Verdana" panose="020B0604030504040204" pitchFamily="34" charset="0"/>
                <a:ea typeface="Verdana" panose="020B0604030504040204" pitchFamily="34" charset="0"/>
              </a:rPr>
              <a:t>Climo</a:t>
            </a:r>
            <a:endParaRPr lang="en-US" sz="1700" dirty="0">
              <a:latin typeface="Verdana" panose="020B0604030504040204" pitchFamily="34" charset="0"/>
              <a:ea typeface="Verdana" panose="020B0604030504040204" pitchFamily="34" charset="0"/>
            </a:endParaRPr>
          </a:p>
          <a:p>
            <a:endParaRPr lang="en-US" dirty="0"/>
          </a:p>
        </p:txBody>
      </p:sp>
      <p:pic>
        <p:nvPicPr>
          <p:cNvPr id="10" name="Picture 9" descr="Comic in two panels. A porcupine sees two other animals wearing a balloon hat and asks for a balloon hat. A custom balloon hat is created that won't pop from porcupine quills. ">
            <a:extLst>
              <a:ext uri="{FF2B5EF4-FFF2-40B4-BE49-F238E27FC236}">
                <a16:creationId xmlns:a16="http://schemas.microsoft.com/office/drawing/2014/main" id="{DA42CE01-2583-4207-B3A9-83201935F201}"/>
              </a:ext>
            </a:extLst>
          </p:cNvPr>
          <p:cNvPicPr>
            <a:picLocks noChangeAspect="1"/>
          </p:cNvPicPr>
          <p:nvPr/>
        </p:nvPicPr>
        <p:blipFill>
          <a:blip r:embed="rId2"/>
          <a:stretch>
            <a:fillRect/>
          </a:stretch>
        </p:blipFill>
        <p:spPr>
          <a:xfrm>
            <a:off x="5331698" y="143759"/>
            <a:ext cx="5217993" cy="6570482"/>
          </a:xfrm>
          <a:prstGeom prst="rect">
            <a:avLst/>
          </a:prstGeom>
        </p:spPr>
      </p:pic>
      <p:sp>
        <p:nvSpPr>
          <p:cNvPr id="2" name="Slide Number Placeholder 1">
            <a:extLst>
              <a:ext uri="{FF2B5EF4-FFF2-40B4-BE49-F238E27FC236}">
                <a16:creationId xmlns:a16="http://schemas.microsoft.com/office/drawing/2014/main" id="{09677B82-C62F-448D-808F-AED019A700FD}"/>
              </a:ext>
            </a:extLst>
          </p:cNvPr>
          <p:cNvSpPr>
            <a:spLocks noGrp="1"/>
          </p:cNvSpPr>
          <p:nvPr>
            <p:ph type="sldNum" sz="quarter" idx="12"/>
          </p:nvPr>
        </p:nvSpPr>
        <p:spPr/>
        <p:txBody>
          <a:bodyPr/>
          <a:lstStyle/>
          <a:p>
            <a:fld id="{1BCFDAB0-E7E0-4703-8692-77C046A8D8D1}" type="slidenum">
              <a:rPr lang="en-US" smtClean="0"/>
              <a:t>15</a:t>
            </a:fld>
            <a:endParaRPr lang="en-US"/>
          </a:p>
        </p:txBody>
      </p:sp>
    </p:spTree>
    <p:extLst>
      <p:ext uri="{BB962C8B-B14F-4D97-AF65-F5344CB8AC3E}">
        <p14:creationId xmlns:p14="http://schemas.microsoft.com/office/powerpoint/2010/main" val="2563528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71229-DE2C-4177-9639-85FF12CEBFEF}"/>
              </a:ext>
            </a:extLst>
          </p:cNvPr>
          <p:cNvSpPr>
            <a:spLocks noGrp="1"/>
          </p:cNvSpPr>
          <p:nvPr>
            <p:ph type="title"/>
          </p:nvPr>
        </p:nvSpPr>
        <p:spPr>
          <a:xfrm>
            <a:off x="1371600" y="685800"/>
            <a:ext cx="9502726" cy="777240"/>
          </a:xfrm>
        </p:spPr>
        <p:txBody>
          <a:bodyPr>
            <a:noAutofit/>
          </a:bodyPr>
          <a:lstStyle/>
          <a:p>
            <a:r>
              <a:rPr lang="en-US" dirty="0">
                <a:latin typeface="Verdana" panose="020B0604030504040204" pitchFamily="34" charset="0"/>
                <a:ea typeface="Verdana" panose="020B0604030504040204" pitchFamily="34" charset="0"/>
              </a:rPr>
              <a:t>Reasonable services must be tailored</a:t>
            </a:r>
          </a:p>
        </p:txBody>
      </p:sp>
      <p:sp>
        <p:nvSpPr>
          <p:cNvPr id="3" name="Content Placeholder 2">
            <a:extLst>
              <a:ext uri="{FF2B5EF4-FFF2-40B4-BE49-F238E27FC236}">
                <a16:creationId xmlns:a16="http://schemas.microsoft.com/office/drawing/2014/main" id="{0BCF4291-B56B-4CBE-B4C9-36F838FCE0BD}"/>
              </a:ext>
            </a:extLst>
          </p:cNvPr>
          <p:cNvSpPr>
            <a:spLocks noGrp="1"/>
          </p:cNvSpPr>
          <p:nvPr>
            <p:ph idx="1"/>
          </p:nvPr>
        </p:nvSpPr>
        <p:spPr>
          <a:xfrm>
            <a:off x="1322363" y="2106876"/>
            <a:ext cx="9601200" cy="4151142"/>
          </a:xfrm>
        </p:spPr>
        <p:txBody>
          <a:bodyPr>
            <a:normAutofit fontScale="92500"/>
          </a:bodyPr>
          <a:lstStyle/>
          <a:p>
            <a:pPr marL="0" indent="0">
              <a:buNone/>
            </a:pPr>
            <a:r>
              <a:rPr lang="en-US" sz="2200" dirty="0">
                <a:latin typeface="Verdana" panose="020B0604030504040204" pitchFamily="34" charset="0"/>
                <a:ea typeface="Verdana" panose="020B0604030504040204" pitchFamily="34" charset="0"/>
              </a:rPr>
              <a:t>Parents in dependency proceedings are entitled to services tailored to their individual needs, including the special needs of parents who have a disability. (</a:t>
            </a:r>
            <a:r>
              <a:rPr lang="en-US" sz="2200" i="1" dirty="0">
                <a:latin typeface="Verdana" panose="020B0604030504040204" pitchFamily="34" charset="0"/>
                <a:ea typeface="Verdana" panose="020B0604030504040204" pitchFamily="34" charset="0"/>
              </a:rPr>
              <a:t>In re Elizabeth R</a:t>
            </a:r>
            <a:r>
              <a:rPr lang="en-US" sz="2200" dirty="0">
                <a:latin typeface="Verdana" panose="020B0604030504040204" pitchFamily="34" charset="0"/>
                <a:ea typeface="Verdana" panose="020B0604030504040204" pitchFamily="34" charset="0"/>
              </a:rPr>
              <a:t>. (1995) 35 Cal.App.4th 1774.)</a:t>
            </a:r>
          </a:p>
          <a:p>
            <a:pPr marL="0" indent="0">
              <a:buNone/>
            </a:pPr>
            <a:r>
              <a:rPr lang="en-US" sz="2200" dirty="0">
                <a:latin typeface="Verdana" panose="020B0604030504040204" pitchFamily="34" charset="0"/>
                <a:ea typeface="Verdana" panose="020B0604030504040204" pitchFamily="34" charset="0"/>
              </a:rPr>
              <a:t>[T]he record should show that the supervising agency identified the problems leading to the loss of custody, offered services designed to remedy those problems, maintained reasonable contact with the parents during the course of the service plan, and made reasonable efforts to assist the parents in areas where compliance proved difficult … .” (</a:t>
            </a:r>
            <a:r>
              <a:rPr lang="en-US" sz="2200" i="1" dirty="0">
                <a:latin typeface="Verdana" panose="020B0604030504040204" pitchFamily="34" charset="0"/>
                <a:ea typeface="Verdana" panose="020B0604030504040204" pitchFamily="34" charset="0"/>
              </a:rPr>
              <a:t>In re K.C</a:t>
            </a:r>
            <a:r>
              <a:rPr lang="en-US" sz="2200" dirty="0">
                <a:latin typeface="Verdana" panose="020B0604030504040204" pitchFamily="34" charset="0"/>
                <a:ea typeface="Verdana" panose="020B0604030504040204" pitchFamily="34" charset="0"/>
              </a:rPr>
              <a:t>. (2012) 212 Cal.App.4th 323, 329-330.)</a:t>
            </a:r>
          </a:p>
          <a:p>
            <a:pPr marL="0" indent="0">
              <a:buNone/>
            </a:pPr>
            <a:r>
              <a:rPr lang="en-US" sz="2200" dirty="0">
                <a:latin typeface="Verdana" panose="020B0604030504040204" pitchFamily="34" charset="0"/>
                <a:ea typeface="Verdana" panose="020B0604030504040204" pitchFamily="34" charset="0"/>
              </a:rPr>
              <a:t>A standard package of parenting, anger management and support-network programs,… are no substitute for services specifically tailored to help this family… (</a:t>
            </a:r>
            <a:r>
              <a:rPr lang="en-US" sz="2200" i="1" dirty="0">
                <a:latin typeface="Verdana" panose="020B0604030504040204" pitchFamily="34" charset="0"/>
                <a:ea typeface="Verdana" panose="020B0604030504040204" pitchFamily="34" charset="0"/>
              </a:rPr>
              <a:t>Patricia W. v Superior Court</a:t>
            </a:r>
            <a:r>
              <a:rPr lang="en-US" sz="2200" dirty="0">
                <a:latin typeface="Verdana" panose="020B0604030504040204" pitchFamily="34" charset="0"/>
                <a:ea typeface="Verdana" panose="020B0604030504040204" pitchFamily="34" charset="0"/>
              </a:rPr>
              <a:t> (2016) 244 Cal.App.4th 397,425, 426.)</a:t>
            </a:r>
          </a:p>
        </p:txBody>
      </p:sp>
      <p:sp>
        <p:nvSpPr>
          <p:cNvPr id="4" name="Slide Number Placeholder 3">
            <a:extLst>
              <a:ext uri="{FF2B5EF4-FFF2-40B4-BE49-F238E27FC236}">
                <a16:creationId xmlns:a16="http://schemas.microsoft.com/office/drawing/2014/main" id="{2F2DC2AD-C147-4033-BAD4-583E51B6E2E7}"/>
              </a:ext>
            </a:extLst>
          </p:cNvPr>
          <p:cNvSpPr>
            <a:spLocks noGrp="1"/>
          </p:cNvSpPr>
          <p:nvPr>
            <p:ph type="sldNum" sz="quarter" idx="12"/>
          </p:nvPr>
        </p:nvSpPr>
        <p:spPr>
          <a:xfrm>
            <a:off x="5486400" y="6453386"/>
            <a:ext cx="424070" cy="404614"/>
          </a:xfrm>
        </p:spPr>
        <p:txBody>
          <a:bodyPr/>
          <a:lstStyle/>
          <a:p>
            <a:fld id="{1BCFDAB0-E7E0-4703-8692-77C046A8D8D1}" type="slidenum">
              <a:rPr lang="en-US" smtClean="0"/>
              <a:t>16</a:t>
            </a:fld>
            <a:endParaRPr lang="en-US" dirty="0"/>
          </a:p>
        </p:txBody>
      </p:sp>
    </p:spTree>
    <p:extLst>
      <p:ext uri="{BB962C8B-B14F-4D97-AF65-F5344CB8AC3E}">
        <p14:creationId xmlns:p14="http://schemas.microsoft.com/office/powerpoint/2010/main" val="357593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37BCC-6883-41C8-9978-FE514F809230}"/>
              </a:ext>
            </a:extLst>
          </p:cNvPr>
          <p:cNvSpPr>
            <a:spLocks noGrp="1"/>
          </p:cNvSpPr>
          <p:nvPr>
            <p:ph type="title"/>
          </p:nvPr>
        </p:nvSpPr>
        <p:spPr/>
        <p:txBody>
          <a:bodyPr>
            <a:normAutofit/>
          </a:bodyPr>
          <a:lstStyle/>
          <a:p>
            <a:r>
              <a:rPr lang="en-US" dirty="0">
                <a:latin typeface="Verdana" panose="020B0604030504040204" pitchFamily="34" charset="0"/>
                <a:ea typeface="Verdana" panose="020B0604030504040204" pitchFamily="34" charset="0"/>
              </a:rPr>
              <a:t>Tailored services – mental disabilities</a:t>
            </a:r>
          </a:p>
        </p:txBody>
      </p:sp>
      <p:sp>
        <p:nvSpPr>
          <p:cNvPr id="3" name="Content Placeholder 2">
            <a:extLst>
              <a:ext uri="{FF2B5EF4-FFF2-40B4-BE49-F238E27FC236}">
                <a16:creationId xmlns:a16="http://schemas.microsoft.com/office/drawing/2014/main" id="{F745BFF6-F3D4-4B25-A5BF-BF3A7C04C3B6}"/>
              </a:ext>
            </a:extLst>
          </p:cNvPr>
          <p:cNvSpPr>
            <a:spLocks noGrp="1"/>
          </p:cNvSpPr>
          <p:nvPr>
            <p:ph idx="1"/>
          </p:nvPr>
        </p:nvSpPr>
        <p:spPr>
          <a:xfrm>
            <a:off x="1371600" y="2286000"/>
            <a:ext cx="9753600" cy="3886200"/>
          </a:xfrm>
        </p:spPr>
        <p:txBody>
          <a:bodyPr>
            <a:noAutofit/>
          </a:bodyPr>
          <a:lstStyle/>
          <a:p>
            <a:pPr marL="0" indent="0">
              <a:buNone/>
            </a:pPr>
            <a:endParaRPr lang="en-US" sz="2400" dirty="0">
              <a:latin typeface="Verdana" panose="020B0604030504040204" pitchFamily="34" charset="0"/>
              <a:ea typeface="Verdana" panose="020B0604030504040204" pitchFamily="34" charset="0"/>
            </a:endParaRPr>
          </a:p>
          <a:p>
            <a:pPr marL="0" indent="0">
              <a:buNone/>
            </a:pPr>
            <a:r>
              <a:rPr lang="en-US" sz="2400" dirty="0">
                <a:latin typeface="Verdana" panose="020B0604030504040204" pitchFamily="34" charset="0"/>
                <a:ea typeface="Verdana" panose="020B0604030504040204" pitchFamily="34" charset="0"/>
              </a:rPr>
              <a:t>When services are provided to parents with mental disabilities, the mental disability must be the starting point so that the reunification plan and the services to be provided “accommodate the family’s unique hardship.” (</a:t>
            </a:r>
            <a:r>
              <a:rPr lang="en-US" sz="2400" i="1" dirty="0">
                <a:latin typeface="Verdana" panose="020B0604030504040204" pitchFamily="34" charset="0"/>
                <a:ea typeface="Verdana" panose="020B0604030504040204" pitchFamily="34" charset="0"/>
              </a:rPr>
              <a:t>Patricia W. v. Superior Court </a:t>
            </a:r>
            <a:r>
              <a:rPr lang="en-US" sz="2400" dirty="0">
                <a:latin typeface="Verdana" panose="020B0604030504040204" pitchFamily="34" charset="0"/>
                <a:ea typeface="Verdana" panose="020B0604030504040204" pitchFamily="34" charset="0"/>
              </a:rPr>
              <a:t>(2016) 244 Cal.App.4th 397.)</a:t>
            </a:r>
          </a:p>
        </p:txBody>
      </p:sp>
      <p:sp>
        <p:nvSpPr>
          <p:cNvPr id="4" name="Slide Number Placeholder 3">
            <a:extLst>
              <a:ext uri="{FF2B5EF4-FFF2-40B4-BE49-F238E27FC236}">
                <a16:creationId xmlns:a16="http://schemas.microsoft.com/office/drawing/2014/main" id="{8CB8172C-EC3B-4CFC-B3D7-3446B401A29E}"/>
              </a:ext>
            </a:extLst>
          </p:cNvPr>
          <p:cNvSpPr>
            <a:spLocks noGrp="1"/>
          </p:cNvSpPr>
          <p:nvPr>
            <p:ph type="sldNum" sz="quarter" idx="12"/>
          </p:nvPr>
        </p:nvSpPr>
        <p:spPr>
          <a:xfrm>
            <a:off x="5632174" y="6453386"/>
            <a:ext cx="662609" cy="404614"/>
          </a:xfrm>
        </p:spPr>
        <p:txBody>
          <a:bodyPr/>
          <a:lstStyle/>
          <a:p>
            <a:fld id="{1BCFDAB0-E7E0-4703-8692-77C046A8D8D1}" type="slidenum">
              <a:rPr lang="en-US" smtClean="0"/>
              <a:t>17</a:t>
            </a:fld>
            <a:endParaRPr lang="en-US" dirty="0"/>
          </a:p>
        </p:txBody>
      </p:sp>
    </p:spTree>
    <p:extLst>
      <p:ext uri="{BB962C8B-B14F-4D97-AF65-F5344CB8AC3E}">
        <p14:creationId xmlns:p14="http://schemas.microsoft.com/office/powerpoint/2010/main" val="3679004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637542-2EF6-4BE5-ABF9-50540DF14A0A}"/>
              </a:ext>
            </a:extLst>
          </p:cNvPr>
          <p:cNvSpPr>
            <a:spLocks noGrp="1"/>
          </p:cNvSpPr>
          <p:nvPr>
            <p:ph idx="1"/>
          </p:nvPr>
        </p:nvSpPr>
        <p:spPr>
          <a:xfrm>
            <a:off x="1219200" y="2139462"/>
            <a:ext cx="5297978" cy="3581400"/>
          </a:xfrm>
        </p:spPr>
        <p:txBody>
          <a:bodyPr/>
          <a:lstStyle/>
          <a:p>
            <a:r>
              <a:rPr lang="en-US" sz="2800" dirty="0">
                <a:latin typeface="Verdana" panose="020B0604030504040204" pitchFamily="34" charset="0"/>
                <a:ea typeface="Verdana" panose="020B0604030504040204" pitchFamily="34" charset="0"/>
              </a:rPr>
              <a:t>Harm to the child cannot be presumed from the mere fact that the parent has a mental disability. (</a:t>
            </a:r>
            <a:r>
              <a:rPr lang="en-US" sz="2800" i="1" dirty="0">
                <a:latin typeface="Verdana" panose="020B0604030504040204" pitchFamily="34" charset="0"/>
                <a:ea typeface="Verdana" panose="020B0604030504040204" pitchFamily="34" charset="0"/>
              </a:rPr>
              <a:t>In re Jamie M. </a:t>
            </a:r>
            <a:r>
              <a:rPr lang="en-US" sz="2800" dirty="0">
                <a:latin typeface="Verdana" panose="020B0604030504040204" pitchFamily="34" charset="0"/>
                <a:ea typeface="Verdana" panose="020B0604030504040204" pitchFamily="34" charset="0"/>
              </a:rPr>
              <a:t>(1982) 134 Cal.App.3d 530, 540.)</a:t>
            </a:r>
          </a:p>
          <a:p>
            <a:endParaRPr lang="en-US" dirty="0"/>
          </a:p>
        </p:txBody>
      </p:sp>
      <p:pic>
        <p:nvPicPr>
          <p:cNvPr id="4" name="Picture 3" descr="Woman with red hair sits with two children. All are looking at an electronic tablet.">
            <a:extLst>
              <a:ext uri="{FF2B5EF4-FFF2-40B4-BE49-F238E27FC236}">
                <a16:creationId xmlns:a16="http://schemas.microsoft.com/office/drawing/2014/main" id="{D26CA8F9-CC68-4F47-8831-E64A268001FB}"/>
              </a:ext>
            </a:extLst>
          </p:cNvPr>
          <p:cNvPicPr>
            <a:picLocks noChangeAspect="1"/>
          </p:cNvPicPr>
          <p:nvPr/>
        </p:nvPicPr>
        <p:blipFill>
          <a:blip r:embed="rId2"/>
          <a:stretch>
            <a:fillRect/>
          </a:stretch>
        </p:blipFill>
        <p:spPr>
          <a:xfrm>
            <a:off x="6870898" y="960120"/>
            <a:ext cx="4654151" cy="4937760"/>
          </a:xfrm>
          <a:prstGeom prst="rect">
            <a:avLst/>
          </a:prstGeom>
        </p:spPr>
      </p:pic>
      <p:sp>
        <p:nvSpPr>
          <p:cNvPr id="2" name="Slide Number Placeholder 1">
            <a:extLst>
              <a:ext uri="{FF2B5EF4-FFF2-40B4-BE49-F238E27FC236}">
                <a16:creationId xmlns:a16="http://schemas.microsoft.com/office/drawing/2014/main" id="{5C5E2072-F4D2-4201-92B0-33976FCC695B}"/>
              </a:ext>
            </a:extLst>
          </p:cNvPr>
          <p:cNvSpPr>
            <a:spLocks noGrp="1"/>
          </p:cNvSpPr>
          <p:nvPr>
            <p:ph type="sldNum" sz="quarter" idx="12"/>
          </p:nvPr>
        </p:nvSpPr>
        <p:spPr>
          <a:xfrm>
            <a:off x="5771050" y="6453386"/>
            <a:ext cx="470724" cy="404614"/>
          </a:xfrm>
        </p:spPr>
        <p:txBody>
          <a:bodyPr/>
          <a:lstStyle/>
          <a:p>
            <a:fld id="{1BCFDAB0-E7E0-4703-8692-77C046A8D8D1}" type="slidenum">
              <a:rPr lang="en-US" smtClean="0"/>
              <a:t>18</a:t>
            </a:fld>
            <a:endParaRPr lang="en-US" dirty="0"/>
          </a:p>
        </p:txBody>
      </p:sp>
    </p:spTree>
    <p:extLst>
      <p:ext uri="{BB962C8B-B14F-4D97-AF65-F5344CB8AC3E}">
        <p14:creationId xmlns:p14="http://schemas.microsoft.com/office/powerpoint/2010/main" val="543977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DBE71-946B-4424-8208-5E97FB7D6AE5}"/>
              </a:ext>
            </a:extLst>
          </p:cNvPr>
          <p:cNvSpPr>
            <a:spLocks noGrp="1"/>
          </p:cNvSpPr>
          <p:nvPr>
            <p:ph type="title"/>
          </p:nvPr>
        </p:nvSpPr>
        <p:spPr/>
        <p:txBody>
          <a:bodyPr>
            <a:noAutofit/>
          </a:bodyPr>
          <a:lstStyle/>
          <a:p>
            <a:r>
              <a:rPr lang="en-US" sz="3600" dirty="0">
                <a:latin typeface="Verdana" panose="020B0604030504040204" pitchFamily="34" charset="0"/>
                <a:ea typeface="Verdana" panose="020B0604030504040204" pitchFamily="34" charset="0"/>
              </a:rPr>
              <a:t>Steps suggested by Judge Edwards (Ret.) for juvenile courts in dependency cases involving mental disability</a:t>
            </a:r>
          </a:p>
        </p:txBody>
      </p:sp>
      <p:sp>
        <p:nvSpPr>
          <p:cNvPr id="3" name="Content Placeholder 2">
            <a:extLst>
              <a:ext uri="{FF2B5EF4-FFF2-40B4-BE49-F238E27FC236}">
                <a16:creationId xmlns:a16="http://schemas.microsoft.com/office/drawing/2014/main" id="{91D2E57A-000C-4C80-810C-24BCAE241DAB}"/>
              </a:ext>
            </a:extLst>
          </p:cNvPr>
          <p:cNvSpPr>
            <a:spLocks noGrp="1"/>
          </p:cNvSpPr>
          <p:nvPr>
            <p:ph idx="1"/>
          </p:nvPr>
        </p:nvSpPr>
        <p:spPr>
          <a:xfrm>
            <a:off x="1371600" y="2895601"/>
            <a:ext cx="9601200" cy="3581400"/>
          </a:xfrm>
        </p:spPr>
        <p:txBody>
          <a:bodyPr>
            <a:normAutofit fontScale="25000" lnSpcReduction="20000"/>
          </a:bodyPr>
          <a:lstStyle/>
          <a:p>
            <a:pPr marL="0" indent="0">
              <a:buNone/>
            </a:pPr>
            <a:endParaRPr lang="en-US" dirty="0"/>
          </a:p>
          <a:p>
            <a:pPr marL="0" indent="0">
              <a:buNone/>
            </a:pPr>
            <a:r>
              <a:rPr lang="en-US" sz="9600" dirty="0">
                <a:latin typeface="Verdana" panose="020B0604030504040204" pitchFamily="34" charset="0"/>
                <a:ea typeface="Verdana" panose="020B0604030504040204" pitchFamily="34" charset="0"/>
              </a:rPr>
              <a:t>Judge Leonard Edwards identified the following steps juvenile courts should take if the “reasonable efforts mandate is to be meaningful in cases involving [parents with mental disabilities].” </a:t>
            </a:r>
          </a:p>
          <a:p>
            <a:pPr marL="0" indent="0">
              <a:buNone/>
            </a:pPr>
            <a:endParaRPr lang="en-US" sz="9600" dirty="0">
              <a:latin typeface="Verdana" panose="020B0604030504040204" pitchFamily="34" charset="0"/>
              <a:ea typeface="Verdana" panose="020B0604030504040204" pitchFamily="34" charset="0"/>
            </a:endParaRPr>
          </a:p>
          <a:p>
            <a:r>
              <a:rPr lang="en-US" sz="9600" dirty="0">
                <a:latin typeface="Verdana" panose="020B0604030504040204" pitchFamily="34" charset="0"/>
                <a:ea typeface="Verdana" panose="020B0604030504040204" pitchFamily="34" charset="0"/>
              </a:rPr>
              <a:t>Determine whether the mental illness or disability has a negative impact on the care of the child such that 	state intervention is necessary,</a:t>
            </a:r>
          </a:p>
          <a:p>
            <a:pPr marL="0" indent="0">
              <a:buNone/>
            </a:pPr>
            <a:endParaRPr lang="en-US" sz="9600" dirty="0">
              <a:latin typeface="Verdana" panose="020B0604030504040204" pitchFamily="34" charset="0"/>
              <a:ea typeface="Verdana" panose="020B0604030504040204" pitchFamily="34" charset="0"/>
            </a:endParaRPr>
          </a:p>
          <a:p>
            <a:pPr marL="0" indent="0">
              <a:buNone/>
            </a:pPr>
            <a:r>
              <a:rPr lang="en-US" dirty="0"/>
              <a:t>	</a:t>
            </a:r>
          </a:p>
        </p:txBody>
      </p:sp>
      <p:sp>
        <p:nvSpPr>
          <p:cNvPr id="4" name="Slide Number Placeholder 3">
            <a:extLst>
              <a:ext uri="{FF2B5EF4-FFF2-40B4-BE49-F238E27FC236}">
                <a16:creationId xmlns:a16="http://schemas.microsoft.com/office/drawing/2014/main" id="{3F9B51A3-B00A-403F-80EA-96A258F9736A}"/>
              </a:ext>
            </a:extLst>
          </p:cNvPr>
          <p:cNvSpPr>
            <a:spLocks noGrp="1"/>
          </p:cNvSpPr>
          <p:nvPr>
            <p:ph type="sldNum" sz="quarter" idx="12"/>
          </p:nvPr>
        </p:nvSpPr>
        <p:spPr>
          <a:xfrm>
            <a:off x="5791200" y="6453386"/>
            <a:ext cx="424070" cy="404614"/>
          </a:xfrm>
        </p:spPr>
        <p:txBody>
          <a:bodyPr/>
          <a:lstStyle/>
          <a:p>
            <a:fld id="{1BCFDAB0-E7E0-4703-8692-77C046A8D8D1}" type="slidenum">
              <a:rPr lang="en-US" smtClean="0"/>
              <a:t>19</a:t>
            </a:fld>
            <a:endParaRPr lang="en-US" dirty="0"/>
          </a:p>
        </p:txBody>
      </p:sp>
    </p:spTree>
    <p:extLst>
      <p:ext uri="{BB962C8B-B14F-4D97-AF65-F5344CB8AC3E}">
        <p14:creationId xmlns:p14="http://schemas.microsoft.com/office/powerpoint/2010/main" val="3029480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E0080-202B-4E77-A48E-98B5CF2CFF02}"/>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Live Captioning</a:t>
            </a:r>
          </a:p>
        </p:txBody>
      </p:sp>
      <p:sp>
        <p:nvSpPr>
          <p:cNvPr id="3" name="Content Placeholder 2">
            <a:extLst>
              <a:ext uri="{FF2B5EF4-FFF2-40B4-BE49-F238E27FC236}">
                <a16:creationId xmlns:a16="http://schemas.microsoft.com/office/drawing/2014/main" id="{5C7A3BBB-5FD6-4547-A155-0CA03A82373F}"/>
              </a:ext>
            </a:extLst>
          </p:cNvPr>
          <p:cNvSpPr>
            <a:spLocks noGrp="1"/>
          </p:cNvSpPr>
          <p:nvPr>
            <p:ph idx="1"/>
          </p:nvPr>
        </p:nvSpPr>
        <p:spPr/>
        <p:txBody>
          <a:bodyPr>
            <a:normAutofit lnSpcReduction="10000"/>
          </a:bodyPr>
          <a:lstStyle/>
          <a:p>
            <a:pPr marL="0" indent="0">
              <a:buNone/>
            </a:pPr>
            <a:endParaRPr lang="en-US" dirty="0"/>
          </a:p>
          <a:p>
            <a:pPr marL="0" indent="0">
              <a:buNone/>
            </a:pPr>
            <a:r>
              <a:rPr lang="en-US" sz="2400" dirty="0">
                <a:latin typeface="Verdana" panose="020B0604030504040204" pitchFamily="34" charset="0"/>
                <a:ea typeface="Verdana" panose="020B0604030504040204" pitchFamily="34" charset="0"/>
              </a:rPr>
              <a:t>Live captioning is available during this presentation.</a:t>
            </a:r>
          </a:p>
          <a:p>
            <a:pPr marL="0" indent="0">
              <a:buNone/>
            </a:pPr>
            <a:endParaRPr lang="en-US" sz="2400" dirty="0">
              <a:latin typeface="Verdana" panose="020B0604030504040204" pitchFamily="34" charset="0"/>
              <a:ea typeface="Verdana" panose="020B0604030504040204" pitchFamily="34" charset="0"/>
            </a:endParaRPr>
          </a:p>
          <a:p>
            <a:pPr marL="0" indent="0">
              <a:buNone/>
            </a:pPr>
            <a:r>
              <a:rPr lang="en-US" sz="2400" dirty="0">
                <a:latin typeface="Verdana" panose="020B0604030504040204" pitchFamily="34" charset="0"/>
                <a:ea typeface="Verdana" panose="020B0604030504040204" pitchFamily="34" charset="0"/>
              </a:rPr>
              <a:t>Click the closed captioning button at the bottom of your screen.</a:t>
            </a:r>
          </a:p>
          <a:p>
            <a:pPr marL="0" indent="0">
              <a:buNone/>
            </a:pPr>
            <a:r>
              <a:rPr lang="en-US" sz="2400" dirty="0">
                <a:latin typeface="Verdana" panose="020B0604030504040204" pitchFamily="34" charset="0"/>
                <a:ea typeface="Verdana" panose="020B0604030504040204" pitchFamily="34" charset="0"/>
              </a:rPr>
              <a:t>Captions will appear at the bottom of your screen.</a:t>
            </a:r>
          </a:p>
          <a:p>
            <a:pPr marL="0" indent="0">
              <a:buNone/>
            </a:pPr>
            <a:endParaRPr lang="en-US" sz="2400" dirty="0">
              <a:latin typeface="Verdana" panose="020B0604030504040204" pitchFamily="34" charset="0"/>
              <a:ea typeface="Verdana" panose="020B0604030504040204" pitchFamily="34" charset="0"/>
            </a:endParaRPr>
          </a:p>
          <a:p>
            <a:pPr marL="0" indent="0">
              <a:buNone/>
            </a:pPr>
            <a:r>
              <a:rPr lang="en-US" sz="2400" dirty="0">
                <a:latin typeface="Verdana" panose="020B0604030504040204" pitchFamily="34" charset="0"/>
                <a:ea typeface="Verdana" panose="020B0604030504040204" pitchFamily="34" charset="0"/>
              </a:rPr>
              <a:t>Lisa Johnston: lisaprovidingcart@gmail.com</a:t>
            </a:r>
          </a:p>
        </p:txBody>
      </p:sp>
      <p:sp>
        <p:nvSpPr>
          <p:cNvPr id="4" name="Slide Number Placeholder 3">
            <a:extLst>
              <a:ext uri="{FF2B5EF4-FFF2-40B4-BE49-F238E27FC236}">
                <a16:creationId xmlns:a16="http://schemas.microsoft.com/office/drawing/2014/main" id="{82E03DE6-E8EF-45AB-8CB7-897E5F841CAD}"/>
              </a:ext>
            </a:extLst>
          </p:cNvPr>
          <p:cNvSpPr>
            <a:spLocks noGrp="1"/>
          </p:cNvSpPr>
          <p:nvPr>
            <p:ph type="sldNum" sz="quarter" idx="12"/>
          </p:nvPr>
        </p:nvSpPr>
        <p:spPr>
          <a:xfrm>
            <a:off x="6096001" y="6453386"/>
            <a:ext cx="463826" cy="404614"/>
          </a:xfrm>
        </p:spPr>
        <p:txBody>
          <a:bodyPr/>
          <a:lstStyle/>
          <a:p>
            <a:fld id="{1BCFDAB0-E7E0-4703-8692-77C046A8D8D1}" type="slidenum">
              <a:rPr lang="en-US" smtClean="0"/>
              <a:t>2</a:t>
            </a:fld>
            <a:endParaRPr lang="en-US" dirty="0"/>
          </a:p>
        </p:txBody>
      </p:sp>
    </p:spTree>
    <p:extLst>
      <p:ext uri="{BB962C8B-B14F-4D97-AF65-F5344CB8AC3E}">
        <p14:creationId xmlns:p14="http://schemas.microsoft.com/office/powerpoint/2010/main" val="2476939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114D0-863F-40EC-80F3-0F1470C7A0CC}"/>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Steps for juvenile courts in dependency cases (cont’d)</a:t>
            </a:r>
            <a:endParaRPr lang="en-US" dirty="0"/>
          </a:p>
        </p:txBody>
      </p:sp>
      <p:sp>
        <p:nvSpPr>
          <p:cNvPr id="3" name="Content Placeholder 2">
            <a:extLst>
              <a:ext uri="{FF2B5EF4-FFF2-40B4-BE49-F238E27FC236}">
                <a16:creationId xmlns:a16="http://schemas.microsoft.com/office/drawing/2014/main" id="{D1EE9395-8ECD-4595-90C7-335717878BBE}"/>
              </a:ext>
            </a:extLst>
          </p:cNvPr>
          <p:cNvSpPr>
            <a:spLocks noGrp="1"/>
          </p:cNvSpPr>
          <p:nvPr>
            <p:ph idx="1"/>
          </p:nvPr>
        </p:nvSpPr>
        <p:spPr/>
        <p:txBody>
          <a:bodyPr/>
          <a:lstStyle/>
          <a:p>
            <a:endParaRPr lang="en-US" sz="2400" dirty="0">
              <a:latin typeface="Verdana" panose="020B0604030504040204" pitchFamily="34" charset="0"/>
              <a:ea typeface="Verdana" panose="020B0604030504040204" pitchFamily="34" charset="0"/>
            </a:endParaRPr>
          </a:p>
          <a:p>
            <a:r>
              <a:rPr lang="en-US" sz="2400" dirty="0">
                <a:latin typeface="Verdana" panose="020B0604030504040204" pitchFamily="34" charset="0"/>
                <a:ea typeface="Verdana" panose="020B0604030504040204" pitchFamily="34" charset="0"/>
              </a:rPr>
              <a:t>Determine the nature of the mental illness, </a:t>
            </a:r>
          </a:p>
          <a:p>
            <a:r>
              <a:rPr lang="en-US" sz="2400" dirty="0">
                <a:latin typeface="Verdana" panose="020B0604030504040204" pitchFamily="34" charset="0"/>
                <a:ea typeface="Verdana" panose="020B0604030504040204" pitchFamily="34" charset="0"/>
              </a:rPr>
              <a:t>Determine whether it is treatable, </a:t>
            </a:r>
          </a:p>
          <a:p>
            <a:r>
              <a:rPr lang="en-US" sz="2400" dirty="0">
                <a:latin typeface="Verdana" panose="020B0604030504040204" pitchFamily="34" charset="0"/>
                <a:ea typeface="Verdana" panose="020B0604030504040204" pitchFamily="34" charset="0"/>
              </a:rPr>
              <a:t>Determine how the agency’s proposed case plan will address the parent’s rehabilitation and whether the proposed services are specially designed to address the parent’s disability. </a:t>
            </a:r>
          </a:p>
          <a:p>
            <a:endParaRPr lang="en-US" dirty="0"/>
          </a:p>
        </p:txBody>
      </p:sp>
      <p:sp>
        <p:nvSpPr>
          <p:cNvPr id="4" name="Slide Number Placeholder 3">
            <a:extLst>
              <a:ext uri="{FF2B5EF4-FFF2-40B4-BE49-F238E27FC236}">
                <a16:creationId xmlns:a16="http://schemas.microsoft.com/office/drawing/2014/main" id="{48609573-706B-4C72-9175-1E5B46A3E73A}"/>
              </a:ext>
            </a:extLst>
          </p:cNvPr>
          <p:cNvSpPr>
            <a:spLocks noGrp="1"/>
          </p:cNvSpPr>
          <p:nvPr>
            <p:ph type="sldNum" sz="quarter" idx="12"/>
          </p:nvPr>
        </p:nvSpPr>
        <p:spPr>
          <a:xfrm>
            <a:off x="5459896" y="6453386"/>
            <a:ext cx="636104" cy="404614"/>
          </a:xfrm>
        </p:spPr>
        <p:txBody>
          <a:bodyPr/>
          <a:lstStyle/>
          <a:p>
            <a:fld id="{1BCFDAB0-E7E0-4703-8692-77C046A8D8D1}" type="slidenum">
              <a:rPr lang="en-US" smtClean="0"/>
              <a:t>20</a:t>
            </a:fld>
            <a:endParaRPr lang="en-US" dirty="0"/>
          </a:p>
        </p:txBody>
      </p:sp>
    </p:spTree>
    <p:extLst>
      <p:ext uri="{BB962C8B-B14F-4D97-AF65-F5344CB8AC3E}">
        <p14:creationId xmlns:p14="http://schemas.microsoft.com/office/powerpoint/2010/main" val="3807803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06798-D092-40C9-AEFC-99ACA062967A}"/>
              </a:ext>
            </a:extLst>
          </p:cNvPr>
          <p:cNvSpPr>
            <a:spLocks noGrp="1"/>
          </p:cNvSpPr>
          <p:nvPr>
            <p:ph type="title"/>
          </p:nvPr>
        </p:nvSpPr>
        <p:spPr>
          <a:xfrm>
            <a:off x="1371600" y="685800"/>
            <a:ext cx="9432388" cy="931985"/>
          </a:xfrm>
        </p:spPr>
        <p:txBody>
          <a:bodyPr/>
          <a:lstStyle/>
          <a:p>
            <a:r>
              <a:rPr lang="en-US" dirty="0">
                <a:latin typeface="Verdana" panose="020B0604030504040204" pitchFamily="34" charset="0"/>
                <a:ea typeface="Verdana" panose="020B0604030504040204" pitchFamily="34" charset="0"/>
              </a:rPr>
              <a:t>Additional steps</a:t>
            </a:r>
          </a:p>
        </p:txBody>
      </p:sp>
      <p:sp>
        <p:nvSpPr>
          <p:cNvPr id="3" name="Content Placeholder 2">
            <a:extLst>
              <a:ext uri="{FF2B5EF4-FFF2-40B4-BE49-F238E27FC236}">
                <a16:creationId xmlns:a16="http://schemas.microsoft.com/office/drawing/2014/main" id="{BF613523-C245-4C1F-A106-DA7FD45C721A}"/>
              </a:ext>
            </a:extLst>
          </p:cNvPr>
          <p:cNvSpPr>
            <a:spLocks noGrp="1"/>
          </p:cNvSpPr>
          <p:nvPr>
            <p:ph idx="1"/>
          </p:nvPr>
        </p:nvSpPr>
        <p:spPr/>
        <p:txBody>
          <a:bodyPr/>
          <a:lstStyle/>
          <a:p>
            <a:r>
              <a:rPr lang="en-US" sz="2400" dirty="0">
                <a:latin typeface="Verdana" panose="020B0604030504040204" pitchFamily="34" charset="0"/>
                <a:ea typeface="Verdana" panose="020B0604030504040204" pitchFamily="34" charset="0"/>
              </a:rPr>
              <a:t>What should the court expect from the Agency in order to prevent removal or assist in rehabilitation of parent?</a:t>
            </a:r>
          </a:p>
          <a:p>
            <a:r>
              <a:rPr lang="en-US" sz="2400" dirty="0">
                <a:latin typeface="Verdana" panose="020B0604030504040204" pitchFamily="34" charset="0"/>
                <a:ea typeface="Verdana" panose="020B0604030504040204" pitchFamily="34" charset="0"/>
              </a:rPr>
              <a:t>Can the parent be rehabilitated in foreseeable future? 	Rehabilitation does not mean that the disability has 	disappeared – only that the behavior no longer creates 	harm to the child. </a:t>
            </a:r>
          </a:p>
          <a:p>
            <a:r>
              <a:rPr lang="en-US" sz="2400" dirty="0">
                <a:latin typeface="Verdana" panose="020B0604030504040204" pitchFamily="34" charset="0"/>
                <a:ea typeface="Verdana" panose="020B0604030504040204" pitchFamily="34" charset="0"/>
              </a:rPr>
              <a:t>Are there support persons who will enable to the parent to safely care for the child? </a:t>
            </a:r>
          </a:p>
          <a:p>
            <a:endParaRPr lang="en-US" dirty="0"/>
          </a:p>
        </p:txBody>
      </p:sp>
      <p:sp>
        <p:nvSpPr>
          <p:cNvPr id="4" name="Slide Number Placeholder 3">
            <a:extLst>
              <a:ext uri="{FF2B5EF4-FFF2-40B4-BE49-F238E27FC236}">
                <a16:creationId xmlns:a16="http://schemas.microsoft.com/office/drawing/2014/main" id="{A3E82440-DB11-4661-8590-8E2BEC844FA8}"/>
              </a:ext>
            </a:extLst>
          </p:cNvPr>
          <p:cNvSpPr>
            <a:spLocks noGrp="1"/>
          </p:cNvSpPr>
          <p:nvPr>
            <p:ph type="sldNum" sz="quarter" idx="12"/>
          </p:nvPr>
        </p:nvSpPr>
        <p:spPr>
          <a:xfrm>
            <a:off x="5777948" y="6453386"/>
            <a:ext cx="450574" cy="404614"/>
          </a:xfrm>
        </p:spPr>
        <p:txBody>
          <a:bodyPr/>
          <a:lstStyle/>
          <a:p>
            <a:fld id="{1BCFDAB0-E7E0-4703-8692-77C046A8D8D1}" type="slidenum">
              <a:rPr lang="en-US" smtClean="0"/>
              <a:t>21</a:t>
            </a:fld>
            <a:endParaRPr lang="en-US" dirty="0"/>
          </a:p>
        </p:txBody>
      </p:sp>
    </p:spTree>
    <p:extLst>
      <p:ext uri="{BB962C8B-B14F-4D97-AF65-F5344CB8AC3E}">
        <p14:creationId xmlns:p14="http://schemas.microsoft.com/office/powerpoint/2010/main" val="3042249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1A001-4574-4E68-95ED-D3ACB052D963}"/>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Time is of the essence</a:t>
            </a:r>
          </a:p>
        </p:txBody>
      </p:sp>
      <p:sp>
        <p:nvSpPr>
          <p:cNvPr id="3" name="Content Placeholder 2">
            <a:extLst>
              <a:ext uri="{FF2B5EF4-FFF2-40B4-BE49-F238E27FC236}">
                <a16:creationId xmlns:a16="http://schemas.microsoft.com/office/drawing/2014/main" id="{506875FA-27C3-4F8B-A504-7710A262B130}"/>
              </a:ext>
            </a:extLst>
          </p:cNvPr>
          <p:cNvSpPr>
            <a:spLocks noGrp="1"/>
          </p:cNvSpPr>
          <p:nvPr>
            <p:ph idx="1"/>
          </p:nvPr>
        </p:nvSpPr>
        <p:spPr/>
        <p:txBody>
          <a:bodyPr/>
          <a:lstStyle/>
          <a:p>
            <a:r>
              <a:rPr lang="en-US" sz="2400" dirty="0">
                <a:latin typeface="Verdana" panose="020B0604030504040204" pitchFamily="34" charset="0"/>
                <a:ea typeface="Verdana" panose="020B0604030504040204" pitchFamily="34" charset="0"/>
              </a:rPr>
              <a:t>Tight statutory deadlines</a:t>
            </a:r>
          </a:p>
          <a:p>
            <a:r>
              <a:rPr lang="en-US" sz="2400" dirty="0">
                <a:latin typeface="Verdana" panose="020B0604030504040204" pitchFamily="34" charset="0"/>
                <a:ea typeface="Verdana" panose="020B0604030504040204" pitchFamily="34" charset="0"/>
              </a:rPr>
              <a:t>Specialized services may take longer to identify and secure</a:t>
            </a:r>
          </a:p>
          <a:p>
            <a:r>
              <a:rPr lang="en-US" sz="2400" dirty="0">
                <a:latin typeface="Verdana" panose="020B0604030504040204" pitchFamily="34" charset="0"/>
                <a:ea typeface="Verdana" panose="020B0604030504040204" pitchFamily="34" charset="0"/>
              </a:rPr>
              <a:t>Psychiatric disabilities may require long periods of time for successful treatment</a:t>
            </a:r>
          </a:p>
          <a:p>
            <a:r>
              <a:rPr lang="en-US" sz="2400" dirty="0">
                <a:latin typeface="Verdana" panose="020B0604030504040204" pitchFamily="34" charset="0"/>
                <a:ea typeface="Verdana" panose="020B0604030504040204" pitchFamily="34" charset="0"/>
              </a:rPr>
              <a:t>Parents with disabilities may face further delays due to the need for medical or psychiatric treatment </a:t>
            </a:r>
          </a:p>
          <a:p>
            <a:endParaRPr lang="en-US" dirty="0"/>
          </a:p>
        </p:txBody>
      </p:sp>
      <p:sp>
        <p:nvSpPr>
          <p:cNvPr id="4" name="Slide Number Placeholder 3">
            <a:extLst>
              <a:ext uri="{FF2B5EF4-FFF2-40B4-BE49-F238E27FC236}">
                <a16:creationId xmlns:a16="http://schemas.microsoft.com/office/drawing/2014/main" id="{A70FBBD8-9AA5-44B1-AA44-997B2536FD5A}"/>
              </a:ext>
            </a:extLst>
          </p:cNvPr>
          <p:cNvSpPr>
            <a:spLocks noGrp="1"/>
          </p:cNvSpPr>
          <p:nvPr>
            <p:ph type="sldNum" sz="quarter" idx="12"/>
          </p:nvPr>
        </p:nvSpPr>
        <p:spPr>
          <a:xfrm>
            <a:off x="5777948" y="6453386"/>
            <a:ext cx="477078" cy="404614"/>
          </a:xfrm>
        </p:spPr>
        <p:txBody>
          <a:bodyPr/>
          <a:lstStyle/>
          <a:p>
            <a:fld id="{1BCFDAB0-E7E0-4703-8692-77C046A8D8D1}" type="slidenum">
              <a:rPr lang="en-US" smtClean="0"/>
              <a:t>22</a:t>
            </a:fld>
            <a:endParaRPr lang="en-US" dirty="0"/>
          </a:p>
        </p:txBody>
      </p:sp>
    </p:spTree>
    <p:extLst>
      <p:ext uri="{BB962C8B-B14F-4D97-AF65-F5344CB8AC3E}">
        <p14:creationId xmlns:p14="http://schemas.microsoft.com/office/powerpoint/2010/main" val="3448643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Woman stands next to a child who is washing a large stalk of broccoli at a sink.">
            <a:extLst>
              <a:ext uri="{FF2B5EF4-FFF2-40B4-BE49-F238E27FC236}">
                <a16:creationId xmlns:a16="http://schemas.microsoft.com/office/drawing/2014/main" id="{4FFC6BD3-D1BB-4231-AE1C-E42DCF456D45}"/>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486287" y="1006475"/>
            <a:ext cx="6346825" cy="5076825"/>
          </a:xfrm>
        </p:spPr>
      </p:pic>
      <p:sp>
        <p:nvSpPr>
          <p:cNvPr id="2" name="Slide Number Placeholder 1">
            <a:extLst>
              <a:ext uri="{FF2B5EF4-FFF2-40B4-BE49-F238E27FC236}">
                <a16:creationId xmlns:a16="http://schemas.microsoft.com/office/drawing/2014/main" id="{4FD33AAA-6A58-4FA8-BF0F-288CFD9DAEB0}"/>
              </a:ext>
            </a:extLst>
          </p:cNvPr>
          <p:cNvSpPr>
            <a:spLocks noGrp="1"/>
          </p:cNvSpPr>
          <p:nvPr>
            <p:ph type="sldNum" sz="quarter" idx="12"/>
          </p:nvPr>
        </p:nvSpPr>
        <p:spPr>
          <a:xfrm>
            <a:off x="5989984" y="6453386"/>
            <a:ext cx="477078" cy="404614"/>
          </a:xfrm>
        </p:spPr>
        <p:txBody>
          <a:bodyPr/>
          <a:lstStyle/>
          <a:p>
            <a:fld id="{1BCFDAB0-E7E0-4703-8692-77C046A8D8D1}" type="slidenum">
              <a:rPr lang="en-US" smtClean="0"/>
              <a:t>23</a:t>
            </a:fld>
            <a:endParaRPr lang="en-US"/>
          </a:p>
        </p:txBody>
      </p:sp>
    </p:spTree>
    <p:extLst>
      <p:ext uri="{BB962C8B-B14F-4D97-AF65-F5344CB8AC3E}">
        <p14:creationId xmlns:p14="http://schemas.microsoft.com/office/powerpoint/2010/main" val="3484750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0FBA1-F536-4C52-9A6B-B0453684A7A1}"/>
              </a:ext>
            </a:extLst>
          </p:cNvPr>
          <p:cNvSpPr>
            <a:spLocks noGrp="1"/>
          </p:cNvSpPr>
          <p:nvPr>
            <p:ph type="title"/>
          </p:nvPr>
        </p:nvSpPr>
        <p:spPr>
          <a:xfrm>
            <a:off x="1371600" y="685800"/>
            <a:ext cx="9446455" cy="1114865"/>
          </a:xfrm>
        </p:spPr>
        <p:txBody>
          <a:bodyPr/>
          <a:lstStyle/>
          <a:p>
            <a:r>
              <a:rPr lang="en-US" dirty="0">
                <a:latin typeface="Verdana" panose="020B0604030504040204" pitchFamily="34" charset="0"/>
                <a:ea typeface="Verdana" panose="020B0604030504040204" pitchFamily="34" charset="0"/>
              </a:rPr>
              <a:t>Case study</a:t>
            </a:r>
          </a:p>
        </p:txBody>
      </p:sp>
      <p:sp>
        <p:nvSpPr>
          <p:cNvPr id="3" name="Content Placeholder 2">
            <a:extLst>
              <a:ext uri="{FF2B5EF4-FFF2-40B4-BE49-F238E27FC236}">
                <a16:creationId xmlns:a16="http://schemas.microsoft.com/office/drawing/2014/main" id="{AC8D6C2C-55B9-46B4-97E7-F11F6222A721}"/>
              </a:ext>
            </a:extLst>
          </p:cNvPr>
          <p:cNvSpPr>
            <a:spLocks noGrp="1"/>
          </p:cNvSpPr>
          <p:nvPr>
            <p:ph idx="1"/>
          </p:nvPr>
        </p:nvSpPr>
        <p:spPr>
          <a:xfrm>
            <a:off x="1371600" y="1800665"/>
            <a:ext cx="9601200" cy="4066735"/>
          </a:xfrm>
        </p:spPr>
        <p:txBody>
          <a:bodyPr>
            <a:normAutofit/>
          </a:bodyPr>
          <a:lstStyle/>
          <a:p>
            <a:pPr marL="0" indent="0">
              <a:buNone/>
            </a:pPr>
            <a:r>
              <a:rPr lang="en-US" sz="2200" dirty="0">
                <a:latin typeface="Verdana" panose="020B0604030504040204" pitchFamily="34" charset="0"/>
                <a:ea typeface="Verdana" panose="020B0604030504040204" pitchFamily="34" charset="0"/>
              </a:rPr>
              <a:t>Section 300 petition, subdivision (b):</a:t>
            </a:r>
          </a:p>
          <a:p>
            <a:pPr marL="0" indent="0">
              <a:buNone/>
            </a:pPr>
            <a:r>
              <a:rPr lang="en-US" sz="2200" dirty="0">
                <a:latin typeface="Verdana" panose="020B0604030504040204" pitchFamily="34" charset="0"/>
                <a:ea typeface="Verdana" panose="020B0604030504040204" pitchFamily="34" charset="0"/>
              </a:rPr>
              <a:t>	Child is at substantial risk of suffering serious physical harm 	or illness by his mother. </a:t>
            </a:r>
            <a:r>
              <a:rPr lang="en-US" sz="2200" b="1" dirty="0">
                <a:latin typeface="Verdana" panose="020B0604030504040204" pitchFamily="34" charset="0"/>
                <a:ea typeface="Verdana" panose="020B0604030504040204" pitchFamily="34" charset="0"/>
              </a:rPr>
              <a:t>Mother is exhibiting symptoms 	of a mental health illness that hinders her ability to 	provide adequate care, supervision, and protection to 	her child</a:t>
            </a:r>
            <a:r>
              <a:rPr lang="en-US" sz="2200" dirty="0">
                <a:latin typeface="Verdana" panose="020B0604030504040204" pitchFamily="34" charset="0"/>
                <a:ea typeface="Verdana" panose="020B0604030504040204" pitchFamily="34" charset="0"/>
              </a:rPr>
              <a:t>. Mother is the primary care provider for the child. 	On or 	about July 18, 2019, mother was placed on a WIC 	5150 	hold due to attempting to suffocate her child and 	making statement of wanting to harm her child. Therefore 	returning the child to the mother’s care placed the child at 	serious risk of serious harm and neglect.</a:t>
            </a:r>
          </a:p>
        </p:txBody>
      </p:sp>
      <p:sp>
        <p:nvSpPr>
          <p:cNvPr id="4" name="Slide Number Placeholder 3">
            <a:extLst>
              <a:ext uri="{FF2B5EF4-FFF2-40B4-BE49-F238E27FC236}">
                <a16:creationId xmlns:a16="http://schemas.microsoft.com/office/drawing/2014/main" id="{F0C69F4A-D5CC-4F63-96E7-76C6197E4C42}"/>
              </a:ext>
            </a:extLst>
          </p:cNvPr>
          <p:cNvSpPr>
            <a:spLocks noGrp="1"/>
          </p:cNvSpPr>
          <p:nvPr>
            <p:ph type="sldNum" sz="quarter" idx="12"/>
          </p:nvPr>
        </p:nvSpPr>
        <p:spPr>
          <a:xfrm>
            <a:off x="5764696" y="6453386"/>
            <a:ext cx="530087" cy="404614"/>
          </a:xfrm>
        </p:spPr>
        <p:txBody>
          <a:bodyPr/>
          <a:lstStyle/>
          <a:p>
            <a:fld id="{1BCFDAB0-E7E0-4703-8692-77C046A8D8D1}" type="slidenum">
              <a:rPr lang="en-US" smtClean="0"/>
              <a:t>24</a:t>
            </a:fld>
            <a:endParaRPr lang="en-US" dirty="0"/>
          </a:p>
        </p:txBody>
      </p:sp>
    </p:spTree>
    <p:extLst>
      <p:ext uri="{BB962C8B-B14F-4D97-AF65-F5344CB8AC3E}">
        <p14:creationId xmlns:p14="http://schemas.microsoft.com/office/powerpoint/2010/main" val="2434682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94966-950D-4DD7-BF5E-FE606B962938}"/>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What was mother’s mental health disability?</a:t>
            </a:r>
          </a:p>
        </p:txBody>
      </p:sp>
      <p:sp>
        <p:nvSpPr>
          <p:cNvPr id="3" name="Content Placeholder 2">
            <a:extLst>
              <a:ext uri="{FF2B5EF4-FFF2-40B4-BE49-F238E27FC236}">
                <a16:creationId xmlns:a16="http://schemas.microsoft.com/office/drawing/2014/main" id="{F135636D-DB47-4D2D-A476-29546C9EE8DE}"/>
              </a:ext>
            </a:extLst>
          </p:cNvPr>
          <p:cNvSpPr>
            <a:spLocks noGrp="1"/>
          </p:cNvSpPr>
          <p:nvPr>
            <p:ph idx="1"/>
          </p:nvPr>
        </p:nvSpPr>
        <p:spPr/>
        <p:txBody>
          <a:bodyPr>
            <a:normAutofit/>
          </a:bodyPr>
          <a:lstStyle/>
          <a:p>
            <a:r>
              <a:rPr lang="en-US" sz="2400" dirty="0">
                <a:latin typeface="Verdana" panose="020B0604030504040204" pitchFamily="34" charset="0"/>
                <a:ea typeface="Verdana" panose="020B0604030504040204" pitchFamily="34" charset="0"/>
              </a:rPr>
              <a:t>EMT thought mother had postpartum depression.</a:t>
            </a:r>
          </a:p>
          <a:p>
            <a:r>
              <a:rPr lang="en-US" sz="2400" dirty="0">
                <a:latin typeface="Verdana" panose="020B0604030504040204" pitchFamily="34" charset="0"/>
                <a:ea typeface="Verdana" panose="020B0604030504040204" pitchFamily="34" charset="0"/>
              </a:rPr>
              <a:t>Maternal aunt said mother had bipolar disorder and was taking prescribed medication.</a:t>
            </a:r>
          </a:p>
          <a:p>
            <a:r>
              <a:rPr lang="en-US" sz="2400" dirty="0">
                <a:latin typeface="Verdana" panose="020B0604030504040204" pitchFamily="34" charset="0"/>
                <a:ea typeface="Verdana" panose="020B0604030504040204" pitchFamily="34" charset="0"/>
              </a:rPr>
              <a:t>Mother self-reported depression and bipolar disorder.</a:t>
            </a:r>
          </a:p>
          <a:p>
            <a:r>
              <a:rPr lang="en-US" sz="2400" dirty="0">
                <a:latin typeface="Verdana" panose="020B0604030504040204" pitchFamily="34" charset="0"/>
                <a:ea typeface="Verdana" panose="020B0604030504040204" pitchFamily="34" charset="0"/>
              </a:rPr>
              <a:t>Father said mother had bipolar disorder and schizophrenia.</a:t>
            </a:r>
          </a:p>
          <a:p>
            <a:endParaRPr lang="en-US" sz="2200" dirty="0">
              <a:latin typeface="Verdana" panose="020B0604030504040204" pitchFamily="34" charset="0"/>
              <a:ea typeface="Verdana" panose="020B0604030504040204" pitchFamily="34" charset="0"/>
            </a:endParaRPr>
          </a:p>
          <a:p>
            <a:endParaRPr lang="en-US" dirty="0"/>
          </a:p>
        </p:txBody>
      </p:sp>
      <p:sp>
        <p:nvSpPr>
          <p:cNvPr id="4" name="Slide Number Placeholder 3">
            <a:extLst>
              <a:ext uri="{FF2B5EF4-FFF2-40B4-BE49-F238E27FC236}">
                <a16:creationId xmlns:a16="http://schemas.microsoft.com/office/drawing/2014/main" id="{818A8AB2-6831-4060-B9A8-8A175E4151F4}"/>
              </a:ext>
            </a:extLst>
          </p:cNvPr>
          <p:cNvSpPr>
            <a:spLocks noGrp="1"/>
          </p:cNvSpPr>
          <p:nvPr>
            <p:ph type="sldNum" sz="quarter" idx="12"/>
          </p:nvPr>
        </p:nvSpPr>
        <p:spPr>
          <a:xfrm>
            <a:off x="5579165" y="6453386"/>
            <a:ext cx="516835" cy="404614"/>
          </a:xfrm>
        </p:spPr>
        <p:txBody>
          <a:bodyPr/>
          <a:lstStyle/>
          <a:p>
            <a:fld id="{1BCFDAB0-E7E0-4703-8692-77C046A8D8D1}" type="slidenum">
              <a:rPr lang="en-US" smtClean="0"/>
              <a:t>25</a:t>
            </a:fld>
            <a:endParaRPr lang="en-US"/>
          </a:p>
        </p:txBody>
      </p:sp>
    </p:spTree>
    <p:extLst>
      <p:ext uri="{BB962C8B-B14F-4D97-AF65-F5344CB8AC3E}">
        <p14:creationId xmlns:p14="http://schemas.microsoft.com/office/powerpoint/2010/main" val="2150217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7C8FE-6F03-4BD7-911A-F8D24DC3BD1E}"/>
              </a:ext>
            </a:extLst>
          </p:cNvPr>
          <p:cNvSpPr>
            <a:spLocks noGrp="1"/>
          </p:cNvSpPr>
          <p:nvPr>
            <p:ph type="title"/>
          </p:nvPr>
        </p:nvSpPr>
        <p:spPr/>
        <p:txBody>
          <a:bodyPr>
            <a:normAutofit/>
          </a:bodyPr>
          <a:lstStyle/>
          <a:p>
            <a:r>
              <a:rPr lang="en-US" dirty="0">
                <a:latin typeface="Verdana" panose="020B0604030504040204" pitchFamily="34" charset="0"/>
                <a:ea typeface="Verdana" panose="020B0604030504040204" pitchFamily="34" charset="0"/>
              </a:rPr>
              <a:t>Impact of mother’s disability</a:t>
            </a:r>
          </a:p>
        </p:txBody>
      </p:sp>
      <p:sp>
        <p:nvSpPr>
          <p:cNvPr id="3" name="Content Placeholder 2">
            <a:extLst>
              <a:ext uri="{FF2B5EF4-FFF2-40B4-BE49-F238E27FC236}">
                <a16:creationId xmlns:a16="http://schemas.microsoft.com/office/drawing/2014/main" id="{C2CCEFA6-149C-4D9D-997A-F244732304F0}"/>
              </a:ext>
            </a:extLst>
          </p:cNvPr>
          <p:cNvSpPr>
            <a:spLocks noGrp="1"/>
          </p:cNvSpPr>
          <p:nvPr>
            <p:ph idx="1"/>
          </p:nvPr>
        </p:nvSpPr>
        <p:spPr/>
        <p:txBody>
          <a:bodyPr>
            <a:normAutofit/>
          </a:bodyPr>
          <a:lstStyle/>
          <a:p>
            <a:pPr marL="0" indent="0">
              <a:buNone/>
            </a:pPr>
            <a:r>
              <a:rPr lang="en-US" sz="2200" dirty="0">
                <a:latin typeface="Verdana" panose="020B0604030504040204" pitchFamily="34" charset="0"/>
                <a:ea typeface="Verdana" panose="020B0604030504040204" pitchFamily="34" charset="0"/>
              </a:rPr>
              <a:t>When child was removed, mother was placed on WIC 5150 hold.</a:t>
            </a:r>
          </a:p>
          <a:p>
            <a:pPr marL="0" indent="0">
              <a:buNone/>
            </a:pPr>
            <a:r>
              <a:rPr lang="en-US" sz="2200" dirty="0">
                <a:latin typeface="Verdana" panose="020B0604030504040204" pitchFamily="34" charset="0"/>
                <a:ea typeface="Verdana" panose="020B0604030504040204" pitchFamily="34" charset="0"/>
              </a:rPr>
              <a:t>Released from hospital with higher dosage for psychiatric medication.</a:t>
            </a:r>
          </a:p>
          <a:p>
            <a:pPr marL="0" indent="0">
              <a:buNone/>
            </a:pPr>
            <a:r>
              <a:rPr lang="en-US" sz="2200" dirty="0">
                <a:latin typeface="Verdana" panose="020B0604030504040204" pitchFamily="34" charset="0"/>
                <a:ea typeface="Verdana" panose="020B0604030504040204" pitchFamily="34" charset="0"/>
              </a:rPr>
              <a:t>Mother was not present at detention because she was in a “psychiatric institution.”</a:t>
            </a:r>
          </a:p>
          <a:p>
            <a:pPr marL="0" indent="0">
              <a:buNone/>
            </a:pPr>
            <a:r>
              <a:rPr lang="en-US" sz="2200" dirty="0">
                <a:latin typeface="Verdana" panose="020B0604030504040204" pitchFamily="34" charset="0"/>
                <a:ea typeface="Verdana" panose="020B0604030504040204" pitchFamily="34" charset="0"/>
              </a:rPr>
              <a:t>At detention, visitation found to be detrimental because of “depths of mother’s problems.”</a:t>
            </a:r>
          </a:p>
          <a:p>
            <a:pPr marL="0" indent="0">
              <a:buNone/>
            </a:pPr>
            <a:r>
              <a:rPr lang="en-US" sz="2200" dirty="0">
                <a:latin typeface="Verdana" panose="020B0604030504040204" pitchFamily="34" charset="0"/>
                <a:ea typeface="Verdana" panose="020B0604030504040204" pitchFamily="34" charset="0"/>
              </a:rPr>
              <a:t>Mother was not present at jurisdiction because she was admitted to a hospital.</a:t>
            </a:r>
          </a:p>
          <a:p>
            <a:pPr marL="457200" lvl="1" indent="0">
              <a:buNone/>
            </a:pPr>
            <a:endParaRPr lang="en-US" dirty="0"/>
          </a:p>
          <a:p>
            <a:endParaRPr lang="en-US" dirty="0"/>
          </a:p>
        </p:txBody>
      </p:sp>
      <p:sp>
        <p:nvSpPr>
          <p:cNvPr id="4" name="Slide Number Placeholder 3">
            <a:extLst>
              <a:ext uri="{FF2B5EF4-FFF2-40B4-BE49-F238E27FC236}">
                <a16:creationId xmlns:a16="http://schemas.microsoft.com/office/drawing/2014/main" id="{9CF85413-0BB5-4D85-A2EA-08F8D372B1D2}"/>
              </a:ext>
            </a:extLst>
          </p:cNvPr>
          <p:cNvSpPr>
            <a:spLocks noGrp="1"/>
          </p:cNvSpPr>
          <p:nvPr>
            <p:ph type="sldNum" sz="quarter" idx="12"/>
          </p:nvPr>
        </p:nvSpPr>
        <p:spPr>
          <a:xfrm>
            <a:off x="5883966" y="6453386"/>
            <a:ext cx="410818" cy="404614"/>
          </a:xfrm>
        </p:spPr>
        <p:txBody>
          <a:bodyPr/>
          <a:lstStyle/>
          <a:p>
            <a:fld id="{1BCFDAB0-E7E0-4703-8692-77C046A8D8D1}" type="slidenum">
              <a:rPr lang="en-US" smtClean="0"/>
              <a:t>26</a:t>
            </a:fld>
            <a:endParaRPr lang="en-US" dirty="0"/>
          </a:p>
        </p:txBody>
      </p:sp>
    </p:spTree>
    <p:extLst>
      <p:ext uri="{BB962C8B-B14F-4D97-AF65-F5344CB8AC3E}">
        <p14:creationId xmlns:p14="http://schemas.microsoft.com/office/powerpoint/2010/main" val="2686414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FF324-F6FB-4DFD-B71D-A0AF2DFBD91E}"/>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What was known about mother’s disability?</a:t>
            </a:r>
          </a:p>
        </p:txBody>
      </p:sp>
      <p:sp>
        <p:nvSpPr>
          <p:cNvPr id="3" name="Content Placeholder 2">
            <a:extLst>
              <a:ext uri="{FF2B5EF4-FFF2-40B4-BE49-F238E27FC236}">
                <a16:creationId xmlns:a16="http://schemas.microsoft.com/office/drawing/2014/main" id="{5CA2EA66-42A2-481B-BF72-9C3B2122C91B}"/>
              </a:ext>
            </a:extLst>
          </p:cNvPr>
          <p:cNvSpPr>
            <a:spLocks noGrp="1"/>
          </p:cNvSpPr>
          <p:nvPr>
            <p:ph idx="1"/>
          </p:nvPr>
        </p:nvSpPr>
        <p:spPr/>
        <p:txBody>
          <a:bodyPr>
            <a:normAutofit/>
          </a:bodyPr>
          <a:lstStyle/>
          <a:p>
            <a:pPr marL="0" indent="0">
              <a:buNone/>
            </a:pPr>
            <a:r>
              <a:rPr lang="en-US" dirty="0">
                <a:latin typeface="Verdana" panose="020B0604030504040204" pitchFamily="34" charset="0"/>
                <a:ea typeface="Verdana" panose="020B0604030504040204" pitchFamily="34" charset="0"/>
              </a:rPr>
              <a:t>Mother had been hospitalized previously for psychiatric treatment.</a:t>
            </a:r>
          </a:p>
          <a:p>
            <a:pPr marL="0" indent="0">
              <a:buNone/>
            </a:pPr>
            <a:r>
              <a:rPr lang="en-US" dirty="0">
                <a:latin typeface="Verdana" panose="020B0604030504040204" pitchFamily="34" charset="0"/>
                <a:ea typeface="Verdana" panose="020B0604030504040204" pitchFamily="34" charset="0"/>
              </a:rPr>
              <a:t>Mother taking prescribed medications.</a:t>
            </a:r>
          </a:p>
          <a:p>
            <a:pPr marL="0" indent="0">
              <a:buNone/>
            </a:pPr>
            <a:r>
              <a:rPr lang="en-US" dirty="0">
                <a:latin typeface="Verdana" panose="020B0604030504040204" pitchFamily="34" charset="0"/>
                <a:ea typeface="Verdana" panose="020B0604030504040204" pitchFamily="34" charset="0"/>
              </a:rPr>
              <a:t>Mother receiving SSI.</a:t>
            </a:r>
          </a:p>
          <a:p>
            <a:pPr marL="0" indent="0">
              <a:buNone/>
            </a:pPr>
            <a:r>
              <a:rPr lang="en-US" dirty="0">
                <a:latin typeface="Verdana" panose="020B0604030504040204" pitchFamily="34" charset="0"/>
                <a:ea typeface="Verdana" panose="020B0604030504040204" pitchFamily="34" charset="0"/>
              </a:rPr>
              <a:t>Various diagnoses were offered up by mother, family members, others.</a:t>
            </a:r>
          </a:p>
          <a:p>
            <a:pPr marL="0" indent="0">
              <a:buNone/>
            </a:pPr>
            <a:r>
              <a:rPr lang="en-US" dirty="0">
                <a:latin typeface="Verdana" panose="020B0604030504040204" pitchFamily="34" charset="0"/>
                <a:ea typeface="Verdana" panose="020B0604030504040204" pitchFamily="34" charset="0"/>
              </a:rPr>
              <a:t>Mother had been employed.</a:t>
            </a:r>
          </a:p>
          <a:p>
            <a:pPr marL="0" indent="0">
              <a:buNone/>
            </a:pPr>
            <a:r>
              <a:rPr lang="en-US" dirty="0">
                <a:latin typeface="Verdana" panose="020B0604030504040204" pitchFamily="34" charset="0"/>
                <a:ea typeface="Verdana" panose="020B0604030504040204" pitchFamily="34" charset="0"/>
              </a:rPr>
              <a:t>Mother had received psychiatric services in her county.</a:t>
            </a:r>
          </a:p>
          <a:p>
            <a:pPr marL="0" indent="0">
              <a:buNone/>
            </a:pPr>
            <a:r>
              <a:rPr lang="en-US" dirty="0">
                <a:latin typeface="Verdana" panose="020B0604030504040204" pitchFamily="34" charset="0"/>
                <a:ea typeface="Verdana" panose="020B0604030504040204" pitchFamily="34" charset="0"/>
              </a:rPr>
              <a:t>Mother stayed in good communication with the social worker. </a:t>
            </a:r>
          </a:p>
          <a:p>
            <a:pPr marL="0" indent="0">
              <a:buNone/>
            </a:pPr>
            <a:r>
              <a:rPr lang="en-US" dirty="0"/>
              <a:t> </a:t>
            </a:r>
          </a:p>
        </p:txBody>
      </p:sp>
      <p:sp>
        <p:nvSpPr>
          <p:cNvPr id="4" name="Slide Number Placeholder 3">
            <a:extLst>
              <a:ext uri="{FF2B5EF4-FFF2-40B4-BE49-F238E27FC236}">
                <a16:creationId xmlns:a16="http://schemas.microsoft.com/office/drawing/2014/main" id="{FFE9E2AD-2FA5-4FD4-A4F0-7B725AA91A08}"/>
              </a:ext>
            </a:extLst>
          </p:cNvPr>
          <p:cNvSpPr>
            <a:spLocks noGrp="1"/>
          </p:cNvSpPr>
          <p:nvPr>
            <p:ph type="sldNum" sz="quarter" idx="12"/>
          </p:nvPr>
        </p:nvSpPr>
        <p:spPr>
          <a:xfrm>
            <a:off x="5751443" y="6453386"/>
            <a:ext cx="463827" cy="404614"/>
          </a:xfrm>
        </p:spPr>
        <p:txBody>
          <a:bodyPr/>
          <a:lstStyle/>
          <a:p>
            <a:fld id="{1BCFDAB0-E7E0-4703-8692-77C046A8D8D1}" type="slidenum">
              <a:rPr lang="en-US" smtClean="0"/>
              <a:t>27</a:t>
            </a:fld>
            <a:endParaRPr lang="en-US" dirty="0"/>
          </a:p>
        </p:txBody>
      </p:sp>
    </p:spTree>
    <p:extLst>
      <p:ext uri="{BB962C8B-B14F-4D97-AF65-F5344CB8AC3E}">
        <p14:creationId xmlns:p14="http://schemas.microsoft.com/office/powerpoint/2010/main" val="1182342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7999A-25C1-41C8-A3A9-8CC47AF8AFE3}"/>
              </a:ext>
            </a:extLst>
          </p:cNvPr>
          <p:cNvSpPr>
            <a:spLocks noGrp="1"/>
          </p:cNvSpPr>
          <p:nvPr>
            <p:ph type="title"/>
          </p:nvPr>
        </p:nvSpPr>
        <p:spPr>
          <a:xfrm>
            <a:off x="1519310" y="685800"/>
            <a:ext cx="9453489" cy="1086729"/>
          </a:xfrm>
        </p:spPr>
        <p:txBody>
          <a:bodyPr/>
          <a:lstStyle/>
          <a:p>
            <a:r>
              <a:rPr lang="en-US" dirty="0">
                <a:latin typeface="Verdana" panose="020B0604030504040204" pitchFamily="34" charset="0"/>
                <a:ea typeface="Verdana" panose="020B0604030504040204" pitchFamily="34" charset="0"/>
              </a:rPr>
              <a:t>Disposition</a:t>
            </a:r>
          </a:p>
        </p:txBody>
      </p:sp>
      <p:sp>
        <p:nvSpPr>
          <p:cNvPr id="3" name="Content Placeholder 2">
            <a:extLst>
              <a:ext uri="{FF2B5EF4-FFF2-40B4-BE49-F238E27FC236}">
                <a16:creationId xmlns:a16="http://schemas.microsoft.com/office/drawing/2014/main" id="{6C18F6D1-2821-4378-98BB-4A1A1D547D62}"/>
              </a:ext>
            </a:extLst>
          </p:cNvPr>
          <p:cNvSpPr>
            <a:spLocks noGrp="1"/>
          </p:cNvSpPr>
          <p:nvPr>
            <p:ph idx="1"/>
          </p:nvPr>
        </p:nvSpPr>
        <p:spPr>
          <a:xfrm>
            <a:off x="1392702" y="1772529"/>
            <a:ext cx="9580098" cy="4094871"/>
          </a:xfrm>
        </p:spPr>
        <p:txBody>
          <a:bodyPr>
            <a:normAutofit/>
          </a:bodyPr>
          <a:lstStyle/>
          <a:p>
            <a:r>
              <a:rPr lang="en-US" sz="2400" dirty="0">
                <a:latin typeface="Verdana" panose="020B0604030504040204" pitchFamily="34" charset="0"/>
                <a:ea typeface="Verdana" panose="020B0604030504040204" pitchFamily="34" charset="0"/>
              </a:rPr>
              <a:t>The Agency’s reports stated “mother had mental health needs to address and stabilize”</a:t>
            </a:r>
          </a:p>
          <a:p>
            <a:r>
              <a:rPr lang="en-US" sz="2400" dirty="0">
                <a:latin typeface="Verdana" panose="020B0604030504040204" pitchFamily="34" charset="0"/>
                <a:ea typeface="Verdana" panose="020B0604030504040204" pitchFamily="34" charset="0"/>
              </a:rPr>
              <a:t>Mother had “mental health needs that when unmet affect her ability to parent…”</a:t>
            </a:r>
          </a:p>
          <a:p>
            <a:r>
              <a:rPr lang="en-US" sz="2400" dirty="0">
                <a:latin typeface="Verdana" panose="020B0604030504040204" pitchFamily="34" charset="0"/>
                <a:ea typeface="Verdana" panose="020B0604030504040204" pitchFamily="34" charset="0"/>
              </a:rPr>
              <a:t>Mother “demonstrated behaviors of physical violence and harm that are concerning for [the child’s] safety and well-being.”</a:t>
            </a:r>
          </a:p>
          <a:p>
            <a:r>
              <a:rPr lang="en-US" sz="2400" dirty="0">
                <a:latin typeface="Verdana" panose="020B0604030504040204" pitchFamily="34" charset="0"/>
                <a:ea typeface="Verdana" panose="020B0604030504040204" pitchFamily="34" charset="0"/>
              </a:rPr>
              <a:t>The Agency was “worried that [mother’s] mental health needs may go unmet if she is not receiving services to treat them.”</a:t>
            </a:r>
          </a:p>
        </p:txBody>
      </p:sp>
      <p:sp>
        <p:nvSpPr>
          <p:cNvPr id="4" name="Slide Number Placeholder 3">
            <a:extLst>
              <a:ext uri="{FF2B5EF4-FFF2-40B4-BE49-F238E27FC236}">
                <a16:creationId xmlns:a16="http://schemas.microsoft.com/office/drawing/2014/main" id="{2618CF9A-32D9-400A-AA26-EB6573160E4C}"/>
              </a:ext>
            </a:extLst>
          </p:cNvPr>
          <p:cNvSpPr>
            <a:spLocks noGrp="1"/>
          </p:cNvSpPr>
          <p:nvPr>
            <p:ph type="sldNum" sz="quarter" idx="12"/>
          </p:nvPr>
        </p:nvSpPr>
        <p:spPr>
          <a:xfrm>
            <a:off x="5751443" y="6453386"/>
            <a:ext cx="490331" cy="404614"/>
          </a:xfrm>
        </p:spPr>
        <p:txBody>
          <a:bodyPr/>
          <a:lstStyle/>
          <a:p>
            <a:fld id="{1BCFDAB0-E7E0-4703-8692-77C046A8D8D1}" type="slidenum">
              <a:rPr lang="en-US" smtClean="0"/>
              <a:t>28</a:t>
            </a:fld>
            <a:endParaRPr lang="en-US" dirty="0"/>
          </a:p>
        </p:txBody>
      </p:sp>
    </p:spTree>
    <p:extLst>
      <p:ext uri="{BB962C8B-B14F-4D97-AF65-F5344CB8AC3E}">
        <p14:creationId xmlns:p14="http://schemas.microsoft.com/office/powerpoint/2010/main" val="2266804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879F0-A12A-4A0B-8AE7-735B2C744451}"/>
              </a:ext>
            </a:extLst>
          </p:cNvPr>
          <p:cNvSpPr>
            <a:spLocks noGrp="1"/>
          </p:cNvSpPr>
          <p:nvPr>
            <p:ph type="title"/>
          </p:nvPr>
        </p:nvSpPr>
        <p:spPr/>
        <p:txBody>
          <a:bodyPr>
            <a:normAutofit/>
          </a:bodyPr>
          <a:lstStyle/>
          <a:p>
            <a:r>
              <a:rPr lang="en-US" sz="4000" dirty="0">
                <a:latin typeface="Verdana" panose="020B0604030504040204" pitchFamily="34" charset="0"/>
                <a:ea typeface="Verdana" panose="020B0604030504040204" pitchFamily="34" charset="0"/>
              </a:rPr>
              <a:t>Case plan prepared for mother (October 2019) </a:t>
            </a:r>
          </a:p>
        </p:txBody>
      </p:sp>
      <p:sp>
        <p:nvSpPr>
          <p:cNvPr id="3" name="Content Placeholder 2">
            <a:extLst>
              <a:ext uri="{FF2B5EF4-FFF2-40B4-BE49-F238E27FC236}">
                <a16:creationId xmlns:a16="http://schemas.microsoft.com/office/drawing/2014/main" id="{2662FC62-1B5A-40EF-93C7-E528F3E6F7C9}"/>
              </a:ext>
            </a:extLst>
          </p:cNvPr>
          <p:cNvSpPr>
            <a:spLocks noGrp="1"/>
          </p:cNvSpPr>
          <p:nvPr>
            <p:ph idx="1"/>
          </p:nvPr>
        </p:nvSpPr>
        <p:spPr/>
        <p:txBody>
          <a:bodyPr>
            <a:normAutofit lnSpcReduction="10000"/>
          </a:bodyPr>
          <a:lstStyle/>
          <a:p>
            <a:pPr marL="0" indent="0">
              <a:buNone/>
            </a:pPr>
            <a:r>
              <a:rPr lang="en-US" sz="2200" dirty="0">
                <a:latin typeface="Verdana" panose="020B0604030504040204" pitchFamily="34" charset="0"/>
                <a:ea typeface="Verdana" panose="020B0604030504040204" pitchFamily="34" charset="0"/>
              </a:rPr>
              <a:t>Service Objectives: </a:t>
            </a:r>
            <a:r>
              <a:rPr lang="en-US" sz="2200" b="1" dirty="0">
                <a:latin typeface="Verdana" panose="020B0604030504040204" pitchFamily="34" charset="0"/>
                <a:ea typeface="Verdana" panose="020B0604030504040204" pitchFamily="34" charset="0"/>
              </a:rPr>
              <a:t>Comply with medical or psychological treatment.</a:t>
            </a:r>
            <a:r>
              <a:rPr lang="en-US" sz="2200" dirty="0">
                <a:latin typeface="Verdana" panose="020B0604030504040204" pitchFamily="34" charset="0"/>
                <a:ea typeface="Verdana" panose="020B0604030504040204" pitchFamily="34" charset="0"/>
              </a:rPr>
              <a:t> Client Responsibilities: (Nothing was included under this section)</a:t>
            </a:r>
          </a:p>
          <a:p>
            <a:pPr marL="0" indent="0">
              <a:buNone/>
            </a:pPr>
            <a:r>
              <a:rPr lang="en-US" sz="2200" dirty="0">
                <a:latin typeface="Verdana" panose="020B0604030504040204" pitchFamily="34" charset="0"/>
                <a:ea typeface="Verdana" panose="020B0604030504040204" pitchFamily="34" charset="0"/>
              </a:rPr>
              <a:t>Counseling/Mental Health Services: General Counseling Description: [Mother] will </a:t>
            </a:r>
            <a:r>
              <a:rPr lang="en-US" sz="2200" b="1" dirty="0">
                <a:latin typeface="Verdana" panose="020B0604030504040204" pitchFamily="34" charset="0"/>
                <a:ea typeface="Verdana" panose="020B0604030504040204" pitchFamily="34" charset="0"/>
              </a:rPr>
              <a:t>participate in therapeutic services to support her mental health needs</a:t>
            </a:r>
          </a:p>
          <a:p>
            <a:pPr marL="0" indent="0">
              <a:buNone/>
            </a:pPr>
            <a:r>
              <a:rPr lang="en-US" sz="2200" dirty="0">
                <a:latin typeface="Verdana" panose="020B0604030504040204" pitchFamily="34" charset="0"/>
                <a:ea typeface="Verdana" panose="020B0604030504040204" pitchFamily="34" charset="0"/>
              </a:rPr>
              <a:t>Education Services:  Parenting Education Program [Father] and [mother] </a:t>
            </a:r>
            <a:r>
              <a:rPr lang="en-US" sz="2200" b="1" dirty="0">
                <a:latin typeface="Verdana" panose="020B0604030504040204" pitchFamily="34" charset="0"/>
                <a:ea typeface="Verdana" panose="020B0604030504040204" pitchFamily="34" charset="0"/>
              </a:rPr>
              <a:t>will attend parenting classes </a:t>
            </a:r>
            <a:r>
              <a:rPr lang="en-US" sz="2200" dirty="0">
                <a:latin typeface="Verdana" panose="020B0604030504040204" pitchFamily="34" charset="0"/>
                <a:ea typeface="Verdana" panose="020B0604030504040204" pitchFamily="34" charset="0"/>
              </a:rPr>
              <a:t>and attend appointment to make sure that they understand the developmental and basic needs of their child. They will </a:t>
            </a:r>
            <a:r>
              <a:rPr lang="en-US" sz="2200" b="1" dirty="0">
                <a:latin typeface="Verdana" panose="020B0604030504040204" pitchFamily="34" charset="0"/>
                <a:ea typeface="Verdana" panose="020B0604030504040204" pitchFamily="34" charset="0"/>
              </a:rPr>
              <a:t>demonstrate their knowledge </a:t>
            </a:r>
            <a:r>
              <a:rPr lang="en-US" sz="2200" dirty="0">
                <a:latin typeface="Verdana" panose="020B0604030504040204" pitchFamily="34" charset="0"/>
                <a:ea typeface="Verdana" panose="020B0604030504040204" pitchFamily="34" charset="0"/>
              </a:rPr>
              <a:t>during visits with their child.</a:t>
            </a:r>
          </a:p>
          <a:p>
            <a:pPr marL="0" indent="0">
              <a:buNone/>
            </a:pPr>
            <a:endParaRPr lang="en-US" dirty="0"/>
          </a:p>
        </p:txBody>
      </p:sp>
      <p:sp>
        <p:nvSpPr>
          <p:cNvPr id="4" name="Slide Number Placeholder 3">
            <a:extLst>
              <a:ext uri="{FF2B5EF4-FFF2-40B4-BE49-F238E27FC236}">
                <a16:creationId xmlns:a16="http://schemas.microsoft.com/office/drawing/2014/main" id="{0878C1BA-74D2-40FF-BAD8-03EBA0E07079}"/>
              </a:ext>
            </a:extLst>
          </p:cNvPr>
          <p:cNvSpPr>
            <a:spLocks noGrp="1"/>
          </p:cNvSpPr>
          <p:nvPr>
            <p:ph type="sldNum" sz="quarter" idx="12"/>
          </p:nvPr>
        </p:nvSpPr>
        <p:spPr>
          <a:xfrm>
            <a:off x="5539409" y="6453386"/>
            <a:ext cx="371061" cy="404614"/>
          </a:xfrm>
        </p:spPr>
        <p:txBody>
          <a:bodyPr/>
          <a:lstStyle/>
          <a:p>
            <a:fld id="{1BCFDAB0-E7E0-4703-8692-77C046A8D8D1}" type="slidenum">
              <a:rPr lang="en-US" smtClean="0"/>
              <a:t>29</a:t>
            </a:fld>
            <a:endParaRPr lang="en-US" dirty="0"/>
          </a:p>
        </p:txBody>
      </p:sp>
    </p:spTree>
    <p:extLst>
      <p:ext uri="{BB962C8B-B14F-4D97-AF65-F5344CB8AC3E}">
        <p14:creationId xmlns:p14="http://schemas.microsoft.com/office/powerpoint/2010/main" val="1870276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3ED30-0915-404B-99FB-58FB9F29E1A3}"/>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Parents with disabilities</a:t>
            </a:r>
          </a:p>
        </p:txBody>
      </p:sp>
      <p:sp>
        <p:nvSpPr>
          <p:cNvPr id="3" name="Content Placeholder 2">
            <a:extLst>
              <a:ext uri="{FF2B5EF4-FFF2-40B4-BE49-F238E27FC236}">
                <a16:creationId xmlns:a16="http://schemas.microsoft.com/office/drawing/2014/main" id="{9EB6CD48-6905-41C4-B093-DF0758B1C6AF}"/>
              </a:ext>
            </a:extLst>
          </p:cNvPr>
          <p:cNvSpPr>
            <a:spLocks noGrp="1"/>
          </p:cNvSpPr>
          <p:nvPr>
            <p:ph idx="1"/>
          </p:nvPr>
        </p:nvSpPr>
        <p:spPr>
          <a:xfrm>
            <a:off x="1087187" y="1951986"/>
            <a:ext cx="6541477" cy="4533900"/>
          </a:xfrm>
        </p:spPr>
        <p:txBody>
          <a:bodyPr>
            <a:normAutofit/>
          </a:bodyPr>
          <a:lstStyle/>
          <a:p>
            <a:pPr marL="0" indent="0">
              <a:buNone/>
            </a:pPr>
            <a:r>
              <a:rPr lang="en-US" sz="2200" dirty="0">
                <a:latin typeface="Verdana" panose="020B0604030504040204" pitchFamily="34" charset="0"/>
                <a:ea typeface="Verdana" panose="020B0604030504040204" pitchFamily="34" charset="0"/>
              </a:rPr>
              <a:t>There are over 4 million parents with disabilities in the U.S. </a:t>
            </a:r>
          </a:p>
          <a:p>
            <a:pPr marL="0" indent="0">
              <a:buNone/>
            </a:pPr>
            <a:endParaRPr lang="en-US" sz="2200" dirty="0">
              <a:latin typeface="Verdana" panose="020B0604030504040204" pitchFamily="34" charset="0"/>
              <a:ea typeface="Verdana" panose="020B0604030504040204" pitchFamily="34" charset="0"/>
            </a:endParaRPr>
          </a:p>
          <a:p>
            <a:pPr marL="0" indent="0">
              <a:buNone/>
            </a:pPr>
            <a:r>
              <a:rPr lang="en-US" sz="2200" dirty="0">
                <a:latin typeface="Verdana" panose="020B0604030504040204" pitchFamily="34" charset="0"/>
                <a:ea typeface="Verdana" panose="020B0604030504040204" pitchFamily="34" charset="0"/>
              </a:rPr>
              <a:t>Parents with disabilities are at higher risk of being referred to child welfare services than parents without disabilities.</a:t>
            </a:r>
          </a:p>
          <a:p>
            <a:pPr marL="0" indent="0">
              <a:buNone/>
            </a:pPr>
            <a:endParaRPr lang="en-US" sz="2200" dirty="0">
              <a:latin typeface="Verdana" panose="020B0604030504040204" pitchFamily="34" charset="0"/>
              <a:ea typeface="Verdana" panose="020B0604030504040204" pitchFamily="34" charset="0"/>
            </a:endParaRPr>
          </a:p>
          <a:p>
            <a:pPr marL="0" indent="0">
              <a:buNone/>
            </a:pPr>
            <a:r>
              <a:rPr lang="en-US" sz="2200" dirty="0">
                <a:latin typeface="Verdana" panose="020B0604030504040204" pitchFamily="34" charset="0"/>
                <a:ea typeface="Verdana" panose="020B0604030504040204" pitchFamily="34" charset="0"/>
              </a:rPr>
              <a:t>High removal rates: up to 70-80% for parents with psychiatric disabilities and 40-80% of parents with intellectual disability.</a:t>
            </a:r>
          </a:p>
          <a:p>
            <a:endParaRPr lang="en-US" dirty="0"/>
          </a:p>
        </p:txBody>
      </p:sp>
      <p:pic>
        <p:nvPicPr>
          <p:cNvPr id="4" name="Picture 3" descr="Woman sits in a wheelchair in front of a computer monitor. A young child standing next to the woman touches the computer monitor.">
            <a:extLst>
              <a:ext uri="{FF2B5EF4-FFF2-40B4-BE49-F238E27FC236}">
                <a16:creationId xmlns:a16="http://schemas.microsoft.com/office/drawing/2014/main" id="{13D84806-71EC-4C29-85AA-4AD1BA47E7DD}"/>
              </a:ext>
            </a:extLst>
          </p:cNvPr>
          <p:cNvPicPr>
            <a:picLocks noChangeAspect="1"/>
          </p:cNvPicPr>
          <p:nvPr/>
        </p:nvPicPr>
        <p:blipFill>
          <a:blip r:embed="rId2"/>
          <a:stretch>
            <a:fillRect/>
          </a:stretch>
        </p:blipFill>
        <p:spPr>
          <a:xfrm>
            <a:off x="7834075" y="1951986"/>
            <a:ext cx="3549032" cy="3915414"/>
          </a:xfrm>
          <a:prstGeom prst="rect">
            <a:avLst/>
          </a:prstGeom>
        </p:spPr>
      </p:pic>
      <p:sp>
        <p:nvSpPr>
          <p:cNvPr id="5" name="Slide Number Placeholder 4">
            <a:extLst>
              <a:ext uri="{FF2B5EF4-FFF2-40B4-BE49-F238E27FC236}">
                <a16:creationId xmlns:a16="http://schemas.microsoft.com/office/drawing/2014/main" id="{E1A33E48-C4FB-421B-9FBA-62BCF37FABF7}"/>
              </a:ext>
            </a:extLst>
          </p:cNvPr>
          <p:cNvSpPr>
            <a:spLocks noGrp="1"/>
          </p:cNvSpPr>
          <p:nvPr>
            <p:ph type="sldNum" sz="quarter" idx="12"/>
          </p:nvPr>
        </p:nvSpPr>
        <p:spPr>
          <a:xfrm>
            <a:off x="5671931" y="6453386"/>
            <a:ext cx="609599" cy="404614"/>
          </a:xfrm>
        </p:spPr>
        <p:txBody>
          <a:bodyPr/>
          <a:lstStyle/>
          <a:p>
            <a:fld id="{1BCFDAB0-E7E0-4703-8692-77C046A8D8D1}" type="slidenum">
              <a:rPr lang="en-US" smtClean="0"/>
              <a:t>3</a:t>
            </a:fld>
            <a:endParaRPr lang="en-US" dirty="0"/>
          </a:p>
        </p:txBody>
      </p:sp>
    </p:spTree>
    <p:extLst>
      <p:ext uri="{BB962C8B-B14F-4D97-AF65-F5344CB8AC3E}">
        <p14:creationId xmlns:p14="http://schemas.microsoft.com/office/powerpoint/2010/main" val="17438323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FA219-B9A6-4792-BB59-82AE70F71722}"/>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Case plan prepared for mother (October 2019) (cont’d)</a:t>
            </a:r>
          </a:p>
        </p:txBody>
      </p:sp>
      <p:sp>
        <p:nvSpPr>
          <p:cNvPr id="3" name="Content Placeholder 2">
            <a:extLst>
              <a:ext uri="{FF2B5EF4-FFF2-40B4-BE49-F238E27FC236}">
                <a16:creationId xmlns:a16="http://schemas.microsoft.com/office/drawing/2014/main" id="{5BF8F50F-63DF-465D-BFB6-EF1D8D3FA5D0}"/>
              </a:ext>
            </a:extLst>
          </p:cNvPr>
          <p:cNvSpPr>
            <a:spLocks noGrp="1"/>
          </p:cNvSpPr>
          <p:nvPr>
            <p:ph idx="1"/>
          </p:nvPr>
        </p:nvSpPr>
        <p:spPr>
          <a:xfrm>
            <a:off x="1371600" y="2590800"/>
            <a:ext cx="9601200" cy="3581400"/>
          </a:xfrm>
        </p:spPr>
        <p:txBody>
          <a:bodyPr/>
          <a:lstStyle/>
          <a:p>
            <a:pPr marL="0" indent="0">
              <a:buNone/>
            </a:pPr>
            <a:r>
              <a:rPr lang="en-US" sz="2400" dirty="0">
                <a:latin typeface="Verdana" panose="020B0604030504040204" pitchFamily="34" charset="0"/>
                <a:ea typeface="Verdana" panose="020B0604030504040204" pitchFamily="34" charset="0"/>
              </a:rPr>
              <a:t>Agency’s Responsibilities:</a:t>
            </a:r>
          </a:p>
          <a:p>
            <a:r>
              <a:rPr lang="en-US" sz="2400" dirty="0">
                <a:latin typeface="Verdana" panose="020B0604030504040204" pitchFamily="34" charset="0"/>
                <a:ea typeface="Verdana" panose="020B0604030504040204" pitchFamily="34" charset="0"/>
              </a:rPr>
              <a:t>Provide referrals to assist the family in completing case plan goals.</a:t>
            </a:r>
          </a:p>
          <a:p>
            <a:r>
              <a:rPr lang="en-US" sz="2400" dirty="0">
                <a:latin typeface="Verdana" panose="020B0604030504040204" pitchFamily="34" charset="0"/>
                <a:ea typeface="Verdana" panose="020B0604030504040204" pitchFamily="34" charset="0"/>
              </a:rPr>
              <a:t>Have monthly contact with the parents.</a:t>
            </a:r>
          </a:p>
          <a:p>
            <a:r>
              <a:rPr lang="en-US" sz="2400" dirty="0">
                <a:latin typeface="Verdana" panose="020B0604030504040204" pitchFamily="34" charset="0"/>
                <a:ea typeface="Verdana" panose="020B0604030504040204" pitchFamily="34" charset="0"/>
              </a:rPr>
              <a:t>Support their progress towards completing case plan goals and objectives.</a:t>
            </a:r>
          </a:p>
          <a:p>
            <a:endParaRPr lang="en-US" dirty="0"/>
          </a:p>
        </p:txBody>
      </p:sp>
      <p:sp>
        <p:nvSpPr>
          <p:cNvPr id="4" name="Slide Number Placeholder 3">
            <a:extLst>
              <a:ext uri="{FF2B5EF4-FFF2-40B4-BE49-F238E27FC236}">
                <a16:creationId xmlns:a16="http://schemas.microsoft.com/office/drawing/2014/main" id="{17C62047-62CA-4BD1-8582-E31E3EF8B11B}"/>
              </a:ext>
            </a:extLst>
          </p:cNvPr>
          <p:cNvSpPr>
            <a:spLocks noGrp="1"/>
          </p:cNvSpPr>
          <p:nvPr>
            <p:ph type="sldNum" sz="quarter" idx="12"/>
          </p:nvPr>
        </p:nvSpPr>
        <p:spPr>
          <a:xfrm>
            <a:off x="5777948" y="6453386"/>
            <a:ext cx="410817" cy="404614"/>
          </a:xfrm>
        </p:spPr>
        <p:txBody>
          <a:bodyPr/>
          <a:lstStyle/>
          <a:p>
            <a:fld id="{1BCFDAB0-E7E0-4703-8692-77C046A8D8D1}" type="slidenum">
              <a:rPr lang="en-US" smtClean="0"/>
              <a:t>30</a:t>
            </a:fld>
            <a:endParaRPr lang="en-US" dirty="0"/>
          </a:p>
        </p:txBody>
      </p:sp>
    </p:spTree>
    <p:extLst>
      <p:ext uri="{BB962C8B-B14F-4D97-AF65-F5344CB8AC3E}">
        <p14:creationId xmlns:p14="http://schemas.microsoft.com/office/powerpoint/2010/main" val="449392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A43C3-A41D-4778-A84E-225D594BEE8C}"/>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Visitation</a:t>
            </a:r>
          </a:p>
        </p:txBody>
      </p:sp>
      <p:sp>
        <p:nvSpPr>
          <p:cNvPr id="3" name="Content Placeholder 2">
            <a:extLst>
              <a:ext uri="{FF2B5EF4-FFF2-40B4-BE49-F238E27FC236}">
                <a16:creationId xmlns:a16="http://schemas.microsoft.com/office/drawing/2014/main" id="{ACB9B01C-4A2C-4C70-9115-4C574B7579FD}"/>
              </a:ext>
            </a:extLst>
          </p:cNvPr>
          <p:cNvSpPr>
            <a:spLocks noGrp="1"/>
          </p:cNvSpPr>
          <p:nvPr>
            <p:ph idx="1"/>
          </p:nvPr>
        </p:nvSpPr>
        <p:spPr>
          <a:xfrm>
            <a:off x="1371600" y="2285999"/>
            <a:ext cx="9601200" cy="3974123"/>
          </a:xfrm>
        </p:spPr>
        <p:txBody>
          <a:bodyPr>
            <a:normAutofit lnSpcReduction="10000"/>
          </a:bodyPr>
          <a:lstStyle/>
          <a:p>
            <a:pPr marL="0" indent="0">
              <a:buNone/>
            </a:pPr>
            <a:r>
              <a:rPr lang="en-US" sz="2200" dirty="0">
                <a:latin typeface="Verdana" panose="020B0604030504040204" pitchFamily="34" charset="0"/>
                <a:ea typeface="Verdana" panose="020B0604030504040204" pitchFamily="34" charset="0"/>
              </a:rPr>
              <a:t>Detention report recommended reasonable supervised visits for mother and father with child of at least two times per week.</a:t>
            </a:r>
          </a:p>
          <a:p>
            <a:pPr marL="0" indent="0">
              <a:buNone/>
            </a:pPr>
            <a:r>
              <a:rPr lang="en-US" sz="2200" dirty="0">
                <a:latin typeface="Verdana" panose="020B0604030504040204" pitchFamily="34" charset="0"/>
                <a:ea typeface="Verdana" panose="020B0604030504040204" pitchFamily="34" charset="0"/>
              </a:rPr>
              <a:t>But, at detention hearing, mother was not present. The court relieved mother’s counsel. The court then stated, “…I think I’m going to find </a:t>
            </a:r>
            <a:r>
              <a:rPr lang="en-US" sz="2200" b="1" dirty="0">
                <a:latin typeface="Verdana" panose="020B0604030504040204" pitchFamily="34" charset="0"/>
                <a:ea typeface="Verdana" panose="020B0604030504040204" pitchFamily="34" charset="0"/>
              </a:rPr>
              <a:t>visitation with mom because of mental health issues and some instabilities expressed</a:t>
            </a:r>
            <a:r>
              <a:rPr lang="en-US" sz="2200" dirty="0">
                <a:latin typeface="Verdana" panose="020B0604030504040204" pitchFamily="34" charset="0"/>
                <a:ea typeface="Verdana" panose="020B0604030504040204" pitchFamily="34" charset="0"/>
              </a:rPr>
              <a:t>, tender age of the child, and her whereabouts unknown to be </a:t>
            </a:r>
            <a:r>
              <a:rPr lang="en-US" sz="2200" b="1" dirty="0">
                <a:latin typeface="Verdana" panose="020B0604030504040204" pitchFamily="34" charset="0"/>
                <a:ea typeface="Verdana" panose="020B0604030504040204" pitchFamily="34" charset="0"/>
              </a:rPr>
              <a:t>detrimental </a:t>
            </a:r>
            <a:r>
              <a:rPr lang="en-US" sz="2200" dirty="0">
                <a:latin typeface="Verdana" panose="020B0604030504040204" pitchFamily="34" charset="0"/>
                <a:ea typeface="Verdana" panose="020B0604030504040204" pitchFamily="34" charset="0"/>
              </a:rPr>
              <a:t>by clear and convincing evidence. We can always lift that if you can get on top of this situation you get to see her know that things look okay.”</a:t>
            </a:r>
          </a:p>
          <a:p>
            <a:pPr marL="0" indent="0">
              <a:buNone/>
            </a:pPr>
            <a:r>
              <a:rPr lang="en-US" sz="2200" dirty="0">
                <a:latin typeface="Verdana" panose="020B0604030504040204" pitchFamily="34" charset="0"/>
                <a:ea typeface="Verdana" panose="020B0604030504040204" pitchFamily="34" charset="0"/>
              </a:rPr>
              <a:t>Disposition order: Therapeutic visitation of one hour two times per week</a:t>
            </a:r>
          </a:p>
          <a:p>
            <a:endParaRPr lang="en-US" dirty="0"/>
          </a:p>
        </p:txBody>
      </p:sp>
      <p:sp>
        <p:nvSpPr>
          <p:cNvPr id="4" name="Slide Number Placeholder 3">
            <a:extLst>
              <a:ext uri="{FF2B5EF4-FFF2-40B4-BE49-F238E27FC236}">
                <a16:creationId xmlns:a16="http://schemas.microsoft.com/office/drawing/2014/main" id="{665C566C-1377-4341-BEF9-D92000A3D5C4}"/>
              </a:ext>
            </a:extLst>
          </p:cNvPr>
          <p:cNvSpPr>
            <a:spLocks noGrp="1"/>
          </p:cNvSpPr>
          <p:nvPr>
            <p:ph type="sldNum" sz="quarter" idx="12"/>
          </p:nvPr>
        </p:nvSpPr>
        <p:spPr>
          <a:xfrm>
            <a:off x="5486400" y="6453386"/>
            <a:ext cx="463826" cy="404614"/>
          </a:xfrm>
        </p:spPr>
        <p:txBody>
          <a:bodyPr/>
          <a:lstStyle/>
          <a:p>
            <a:fld id="{1BCFDAB0-E7E0-4703-8692-77C046A8D8D1}" type="slidenum">
              <a:rPr lang="en-US" smtClean="0"/>
              <a:t>31</a:t>
            </a:fld>
            <a:endParaRPr lang="en-US" dirty="0"/>
          </a:p>
        </p:txBody>
      </p:sp>
    </p:spTree>
    <p:extLst>
      <p:ext uri="{BB962C8B-B14F-4D97-AF65-F5344CB8AC3E}">
        <p14:creationId xmlns:p14="http://schemas.microsoft.com/office/powerpoint/2010/main" val="2164080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72C33-103E-40D9-8063-9F2999D9F295}"/>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Problems with case plan</a:t>
            </a:r>
          </a:p>
        </p:txBody>
      </p:sp>
      <p:sp>
        <p:nvSpPr>
          <p:cNvPr id="3" name="Content Placeholder 2">
            <a:extLst>
              <a:ext uri="{FF2B5EF4-FFF2-40B4-BE49-F238E27FC236}">
                <a16:creationId xmlns:a16="http://schemas.microsoft.com/office/drawing/2014/main" id="{997EBDB2-AE76-4629-BCEF-73950516EC9B}"/>
              </a:ext>
            </a:extLst>
          </p:cNvPr>
          <p:cNvSpPr>
            <a:spLocks noGrp="1"/>
          </p:cNvSpPr>
          <p:nvPr>
            <p:ph idx="1"/>
          </p:nvPr>
        </p:nvSpPr>
        <p:spPr/>
        <p:txBody>
          <a:bodyPr/>
          <a:lstStyle/>
          <a:p>
            <a:r>
              <a:rPr lang="en-US" sz="2400" dirty="0">
                <a:latin typeface="Verdana" panose="020B0604030504040204" pitchFamily="34" charset="0"/>
                <a:ea typeface="Verdana" panose="020B0604030504040204" pitchFamily="34" charset="0"/>
              </a:rPr>
              <a:t>Did not specify what mother’s mental health needs were</a:t>
            </a:r>
          </a:p>
          <a:p>
            <a:r>
              <a:rPr lang="en-US" sz="2400" dirty="0">
                <a:latin typeface="Verdana" panose="020B0604030504040204" pitchFamily="34" charset="0"/>
                <a:ea typeface="Verdana" panose="020B0604030504040204" pitchFamily="34" charset="0"/>
              </a:rPr>
              <a:t>General counseling requirement</a:t>
            </a:r>
          </a:p>
          <a:p>
            <a:r>
              <a:rPr lang="en-US" sz="2400" dirty="0">
                <a:latin typeface="Verdana" panose="020B0604030504040204" pitchFamily="34" charset="0"/>
                <a:ea typeface="Verdana" panose="020B0604030504040204" pitchFamily="34" charset="0"/>
              </a:rPr>
              <a:t>Not specific to address mother’s needs </a:t>
            </a:r>
          </a:p>
          <a:p>
            <a:r>
              <a:rPr lang="en-US" sz="2400" dirty="0">
                <a:latin typeface="Verdana" panose="020B0604030504040204" pitchFamily="34" charset="0"/>
                <a:ea typeface="Verdana" panose="020B0604030504040204" pitchFamily="34" charset="0"/>
              </a:rPr>
              <a:t>No plan for determining what services she might need to address mental health needs</a:t>
            </a:r>
          </a:p>
          <a:p>
            <a:r>
              <a:rPr lang="en-US" sz="2400" dirty="0">
                <a:latin typeface="Verdana" panose="020B0604030504040204" pitchFamily="34" charset="0"/>
                <a:ea typeface="Verdana" panose="020B0604030504040204" pitchFamily="34" charset="0"/>
              </a:rPr>
              <a:t>No plan for how she would succeed</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03441DD1-6C24-4763-B10A-6B3941A7730D}"/>
              </a:ext>
            </a:extLst>
          </p:cNvPr>
          <p:cNvSpPr>
            <a:spLocks noGrp="1"/>
          </p:cNvSpPr>
          <p:nvPr>
            <p:ph type="sldNum" sz="quarter" idx="12"/>
          </p:nvPr>
        </p:nvSpPr>
        <p:spPr>
          <a:xfrm>
            <a:off x="5777949" y="6453386"/>
            <a:ext cx="490330" cy="404614"/>
          </a:xfrm>
        </p:spPr>
        <p:txBody>
          <a:bodyPr/>
          <a:lstStyle/>
          <a:p>
            <a:fld id="{1BCFDAB0-E7E0-4703-8692-77C046A8D8D1}" type="slidenum">
              <a:rPr lang="en-US" smtClean="0"/>
              <a:t>32</a:t>
            </a:fld>
            <a:endParaRPr lang="en-US"/>
          </a:p>
        </p:txBody>
      </p:sp>
    </p:spTree>
    <p:extLst>
      <p:ext uri="{BB962C8B-B14F-4D97-AF65-F5344CB8AC3E}">
        <p14:creationId xmlns:p14="http://schemas.microsoft.com/office/powerpoint/2010/main" val="119087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8FE5A-5581-4F49-86E2-1974DF8C0BF0}"/>
              </a:ext>
            </a:extLst>
          </p:cNvPr>
          <p:cNvSpPr>
            <a:spLocks noGrp="1"/>
          </p:cNvSpPr>
          <p:nvPr>
            <p:ph type="title"/>
          </p:nvPr>
        </p:nvSpPr>
        <p:spPr>
          <a:xfrm>
            <a:off x="1371600" y="685800"/>
            <a:ext cx="9601200" cy="1157068"/>
          </a:xfrm>
        </p:spPr>
        <p:txBody>
          <a:bodyPr/>
          <a:lstStyle/>
          <a:p>
            <a:r>
              <a:rPr lang="en-US" dirty="0">
                <a:latin typeface="Verdana" panose="020B0604030504040204" pitchFamily="34" charset="0"/>
                <a:ea typeface="Verdana" panose="020B0604030504040204" pitchFamily="34" charset="0"/>
              </a:rPr>
              <a:t>Case plan updated once</a:t>
            </a:r>
          </a:p>
        </p:txBody>
      </p:sp>
      <p:sp>
        <p:nvSpPr>
          <p:cNvPr id="3" name="Content Placeholder 2">
            <a:extLst>
              <a:ext uri="{FF2B5EF4-FFF2-40B4-BE49-F238E27FC236}">
                <a16:creationId xmlns:a16="http://schemas.microsoft.com/office/drawing/2014/main" id="{D7F76F0A-3091-4306-A879-90204974B9B4}"/>
              </a:ext>
            </a:extLst>
          </p:cNvPr>
          <p:cNvSpPr>
            <a:spLocks noGrp="1"/>
          </p:cNvSpPr>
          <p:nvPr>
            <p:ph idx="1"/>
          </p:nvPr>
        </p:nvSpPr>
        <p:spPr>
          <a:xfrm>
            <a:off x="1371600" y="1842868"/>
            <a:ext cx="9601200" cy="4024532"/>
          </a:xfrm>
        </p:spPr>
        <p:txBody>
          <a:bodyPr>
            <a:normAutofit/>
          </a:bodyPr>
          <a:lstStyle/>
          <a:p>
            <a:pPr marL="0" indent="0">
              <a:buNone/>
            </a:pPr>
            <a:r>
              <a:rPr lang="en-US" dirty="0">
                <a:latin typeface="Verdana" panose="020B0604030504040204" pitchFamily="34" charset="0"/>
                <a:ea typeface="Verdana" panose="020B0604030504040204" pitchFamily="34" charset="0"/>
              </a:rPr>
              <a:t>Service Objectives:</a:t>
            </a:r>
          </a:p>
          <a:p>
            <a:pPr marL="0" indent="0">
              <a:buNone/>
            </a:pPr>
            <a:r>
              <a:rPr lang="en-US" dirty="0">
                <a:latin typeface="Verdana" panose="020B0604030504040204" pitchFamily="34" charset="0"/>
                <a:ea typeface="Verdana" panose="020B0604030504040204" pitchFamily="34" charset="0"/>
              </a:rPr>
              <a:t>Comply with medical or psychological treatment.</a:t>
            </a:r>
          </a:p>
          <a:p>
            <a:pPr marL="0" indent="0">
              <a:buNone/>
            </a:pPr>
            <a:r>
              <a:rPr lang="en-US" dirty="0">
                <a:latin typeface="Verdana" panose="020B0604030504040204" pitchFamily="34" charset="0"/>
                <a:ea typeface="Verdana" panose="020B0604030504040204" pitchFamily="34" charset="0"/>
              </a:rPr>
              <a:t>	The mother will engage in </a:t>
            </a:r>
            <a:r>
              <a:rPr lang="en-US" b="1" dirty="0">
                <a:latin typeface="Verdana" panose="020B0604030504040204" pitchFamily="34" charset="0"/>
                <a:ea typeface="Verdana" panose="020B0604030504040204" pitchFamily="34" charset="0"/>
              </a:rPr>
              <a:t>mental health services that 	support her 	stability.</a:t>
            </a:r>
          </a:p>
          <a:p>
            <a:pPr marL="0" indent="0">
              <a:buNone/>
            </a:pPr>
            <a:r>
              <a:rPr lang="en-US" dirty="0">
                <a:latin typeface="Verdana" panose="020B0604030504040204" pitchFamily="34" charset="0"/>
                <a:ea typeface="Verdana" panose="020B0604030504040204" pitchFamily="34" charset="0"/>
              </a:rPr>
              <a:t>	The mother will attend the January 2020 evaluation to work with 	a psychiatrist on finding the right medication.</a:t>
            </a:r>
          </a:p>
          <a:p>
            <a:pPr marL="0" indent="0">
              <a:buNone/>
            </a:pPr>
            <a:r>
              <a:rPr lang="en-US" dirty="0">
                <a:latin typeface="Verdana" panose="020B0604030504040204" pitchFamily="34" charset="0"/>
                <a:ea typeface="Verdana" panose="020B0604030504040204" pitchFamily="34" charset="0"/>
              </a:rPr>
              <a:t>	The mother will take her medication on a regular basis.</a:t>
            </a:r>
          </a:p>
          <a:p>
            <a:pPr marL="0" indent="0">
              <a:buNone/>
            </a:pPr>
            <a:r>
              <a:rPr lang="en-US" dirty="0">
                <a:latin typeface="Verdana" panose="020B0604030504040204" pitchFamily="34" charset="0"/>
                <a:ea typeface="Verdana" panose="020B0604030504040204" pitchFamily="34" charset="0"/>
              </a:rPr>
              <a:t>	The mother will not substitute Marijuana for medication.</a:t>
            </a:r>
          </a:p>
          <a:p>
            <a:pPr marL="0" indent="0">
              <a:buNone/>
            </a:pPr>
            <a:r>
              <a:rPr lang="en-US" dirty="0">
                <a:latin typeface="Verdana" panose="020B0604030504040204" pitchFamily="34" charset="0"/>
                <a:ea typeface="Verdana" panose="020B0604030504040204" pitchFamily="34" charset="0"/>
              </a:rPr>
              <a:t>	The mother will participate in counseling and explore the 	importance of her stability in keeping her child safe. </a:t>
            </a:r>
          </a:p>
          <a:p>
            <a:pPr marL="0" indent="0">
              <a:buNone/>
            </a:pPr>
            <a:endParaRPr lang="en-US" dirty="0">
              <a:latin typeface="Verdana" panose="020B0604030504040204" pitchFamily="34" charset="0"/>
              <a:ea typeface="Verdana" panose="020B0604030504040204" pitchFamily="34" charset="0"/>
            </a:endParaRPr>
          </a:p>
          <a:p>
            <a:endParaRPr lang="en-US" dirty="0"/>
          </a:p>
        </p:txBody>
      </p:sp>
      <p:sp>
        <p:nvSpPr>
          <p:cNvPr id="4" name="Slide Number Placeholder 3">
            <a:extLst>
              <a:ext uri="{FF2B5EF4-FFF2-40B4-BE49-F238E27FC236}">
                <a16:creationId xmlns:a16="http://schemas.microsoft.com/office/drawing/2014/main" id="{055DA362-0F17-4658-A877-E282FEAD2794}"/>
              </a:ext>
            </a:extLst>
          </p:cNvPr>
          <p:cNvSpPr>
            <a:spLocks noGrp="1"/>
          </p:cNvSpPr>
          <p:nvPr>
            <p:ph type="sldNum" sz="quarter" idx="12"/>
          </p:nvPr>
        </p:nvSpPr>
        <p:spPr>
          <a:xfrm>
            <a:off x="5870714" y="6453386"/>
            <a:ext cx="424070" cy="404614"/>
          </a:xfrm>
        </p:spPr>
        <p:txBody>
          <a:bodyPr/>
          <a:lstStyle/>
          <a:p>
            <a:fld id="{1BCFDAB0-E7E0-4703-8692-77C046A8D8D1}" type="slidenum">
              <a:rPr lang="en-US" smtClean="0"/>
              <a:t>33</a:t>
            </a:fld>
            <a:endParaRPr lang="en-US" dirty="0"/>
          </a:p>
        </p:txBody>
      </p:sp>
    </p:spTree>
    <p:extLst>
      <p:ext uri="{BB962C8B-B14F-4D97-AF65-F5344CB8AC3E}">
        <p14:creationId xmlns:p14="http://schemas.microsoft.com/office/powerpoint/2010/main" val="1804782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A1C8-DC52-4442-9990-14E232259F60}"/>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Client Responsibilities:</a:t>
            </a:r>
            <a:br>
              <a:rPr lang="en-US" dirty="0"/>
            </a:br>
            <a:endParaRPr lang="en-US" dirty="0"/>
          </a:p>
        </p:txBody>
      </p:sp>
      <p:sp>
        <p:nvSpPr>
          <p:cNvPr id="3" name="Content Placeholder 2">
            <a:extLst>
              <a:ext uri="{FF2B5EF4-FFF2-40B4-BE49-F238E27FC236}">
                <a16:creationId xmlns:a16="http://schemas.microsoft.com/office/drawing/2014/main" id="{829ECFBE-20A6-4C96-A56D-07FB7830B828}"/>
              </a:ext>
            </a:extLst>
          </p:cNvPr>
          <p:cNvSpPr>
            <a:spLocks noGrp="1"/>
          </p:cNvSpPr>
          <p:nvPr>
            <p:ph idx="1"/>
          </p:nvPr>
        </p:nvSpPr>
        <p:spPr/>
        <p:txBody>
          <a:bodyPr/>
          <a:lstStyle/>
          <a:p>
            <a:r>
              <a:rPr lang="en-US" sz="2400" dirty="0">
                <a:latin typeface="Verdana" panose="020B0604030504040204" pitchFamily="34" charset="0"/>
                <a:ea typeface="Verdana" panose="020B0604030504040204" pitchFamily="34" charset="0"/>
              </a:rPr>
              <a:t>Counseling/Mental Health Services – General Counseling &amp; Medication Compliance</a:t>
            </a:r>
          </a:p>
          <a:p>
            <a:r>
              <a:rPr lang="en-US" sz="2400" dirty="0">
                <a:latin typeface="Verdana" panose="020B0604030504040204" pitchFamily="34" charset="0"/>
                <a:ea typeface="Verdana" panose="020B0604030504040204" pitchFamily="34" charset="0"/>
              </a:rPr>
              <a:t>The mother will continue to meet with Nurse Practitioner regarding her medication.</a:t>
            </a:r>
          </a:p>
          <a:p>
            <a:r>
              <a:rPr lang="en-US" sz="2400" dirty="0">
                <a:latin typeface="Verdana" panose="020B0604030504040204" pitchFamily="34" charset="0"/>
                <a:ea typeface="Verdana" panose="020B0604030504040204" pitchFamily="34" charset="0"/>
              </a:rPr>
              <a:t>The mother will participate in individual counseling and explore the </a:t>
            </a:r>
            <a:r>
              <a:rPr lang="en-US" sz="2400" b="1" dirty="0">
                <a:latin typeface="Verdana" panose="020B0604030504040204" pitchFamily="34" charset="0"/>
                <a:ea typeface="Verdana" panose="020B0604030504040204" pitchFamily="34" charset="0"/>
              </a:rPr>
              <a:t>importance of her stability </a:t>
            </a:r>
            <a:r>
              <a:rPr lang="en-US" sz="2400" dirty="0">
                <a:latin typeface="Verdana" panose="020B0604030504040204" pitchFamily="34" charset="0"/>
                <a:ea typeface="Verdana" panose="020B0604030504040204" pitchFamily="34" charset="0"/>
              </a:rPr>
              <a:t>in keeping her child safe.</a:t>
            </a:r>
          </a:p>
          <a:p>
            <a:endParaRPr lang="en-US" dirty="0"/>
          </a:p>
        </p:txBody>
      </p:sp>
      <p:sp>
        <p:nvSpPr>
          <p:cNvPr id="4" name="Slide Number Placeholder 3">
            <a:extLst>
              <a:ext uri="{FF2B5EF4-FFF2-40B4-BE49-F238E27FC236}">
                <a16:creationId xmlns:a16="http://schemas.microsoft.com/office/drawing/2014/main" id="{5D8BC6E9-173F-40EF-8538-6A813CCBA15B}"/>
              </a:ext>
            </a:extLst>
          </p:cNvPr>
          <p:cNvSpPr>
            <a:spLocks noGrp="1"/>
          </p:cNvSpPr>
          <p:nvPr>
            <p:ph type="sldNum" sz="quarter" idx="12"/>
          </p:nvPr>
        </p:nvSpPr>
        <p:spPr>
          <a:xfrm>
            <a:off x="5897218" y="6453386"/>
            <a:ext cx="397566" cy="404614"/>
          </a:xfrm>
        </p:spPr>
        <p:txBody>
          <a:bodyPr/>
          <a:lstStyle/>
          <a:p>
            <a:fld id="{1BCFDAB0-E7E0-4703-8692-77C046A8D8D1}" type="slidenum">
              <a:rPr lang="en-US" smtClean="0"/>
              <a:t>34</a:t>
            </a:fld>
            <a:endParaRPr lang="en-US" dirty="0"/>
          </a:p>
        </p:txBody>
      </p:sp>
    </p:spTree>
    <p:extLst>
      <p:ext uri="{BB962C8B-B14F-4D97-AF65-F5344CB8AC3E}">
        <p14:creationId xmlns:p14="http://schemas.microsoft.com/office/powerpoint/2010/main" val="3493986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1D4B5-7559-44A9-B2D0-2A4812C1AAA4}"/>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Problems with case plan</a:t>
            </a:r>
          </a:p>
        </p:txBody>
      </p:sp>
      <p:sp>
        <p:nvSpPr>
          <p:cNvPr id="3" name="Content Placeholder 2">
            <a:extLst>
              <a:ext uri="{FF2B5EF4-FFF2-40B4-BE49-F238E27FC236}">
                <a16:creationId xmlns:a16="http://schemas.microsoft.com/office/drawing/2014/main" id="{222D6DA3-6B54-41A8-A239-D8718C3213F6}"/>
              </a:ext>
            </a:extLst>
          </p:cNvPr>
          <p:cNvSpPr>
            <a:spLocks noGrp="1"/>
          </p:cNvSpPr>
          <p:nvPr>
            <p:ph idx="1"/>
          </p:nvPr>
        </p:nvSpPr>
        <p:spPr/>
        <p:txBody>
          <a:bodyPr>
            <a:normAutofit/>
          </a:bodyPr>
          <a:lstStyle/>
          <a:p>
            <a:r>
              <a:rPr lang="en-US" dirty="0">
                <a:latin typeface="Verdana" panose="020B0604030504040204" pitchFamily="34" charset="0"/>
                <a:ea typeface="Verdana" panose="020B0604030504040204" pitchFamily="34" charset="0"/>
              </a:rPr>
              <a:t>The case plans prepared for mother did not meet the requirements of section 16501.1. (§16501.1, </a:t>
            </a:r>
            <a:r>
              <a:rPr lang="en-US" dirty="0" err="1">
                <a:latin typeface="Verdana" panose="020B0604030504040204" pitchFamily="34" charset="0"/>
                <a:ea typeface="Verdana" panose="020B0604030504040204" pitchFamily="34" charset="0"/>
              </a:rPr>
              <a:t>subd</a:t>
            </a:r>
            <a:r>
              <a:rPr lang="en-US" dirty="0">
                <a:latin typeface="Verdana" panose="020B0604030504040204" pitchFamily="34" charset="0"/>
                <a:ea typeface="Verdana" panose="020B0604030504040204" pitchFamily="34" charset="0"/>
              </a:rPr>
              <a:t>. (g)(2), (10).) </a:t>
            </a:r>
          </a:p>
          <a:p>
            <a:pPr lvl="1"/>
            <a:r>
              <a:rPr lang="en-US" dirty="0">
                <a:latin typeface="Verdana" panose="020B0604030504040204" pitchFamily="34" charset="0"/>
                <a:ea typeface="Verdana" panose="020B0604030504040204" pitchFamily="34" charset="0"/>
              </a:rPr>
              <a:t>The case plan shall identify specific goals and the appropriateness of the planned services in meeting those goals.</a:t>
            </a:r>
          </a:p>
          <a:p>
            <a:pPr lvl="1"/>
            <a:r>
              <a:rPr lang="en-US" dirty="0">
                <a:latin typeface="Verdana" panose="020B0604030504040204" pitchFamily="34" charset="0"/>
                <a:ea typeface="Verdana" panose="020B0604030504040204" pitchFamily="34" charset="0"/>
              </a:rPr>
              <a:t>If out-of-home services are used and the goal is reunification, the case plan shall describe the services to be provided to assist in reunification and ... </a:t>
            </a:r>
          </a:p>
          <a:p>
            <a:r>
              <a:rPr lang="en-US" dirty="0">
                <a:latin typeface="Verdana" panose="020B0604030504040204" pitchFamily="34" charset="0"/>
                <a:ea typeface="Verdana" panose="020B0604030504040204" pitchFamily="34" charset="0"/>
              </a:rPr>
              <a:t>Case plans must avoid identifying a category of services so broad that it is not possible to explain how they are appropriate under section 16501.1(g)(2). (</a:t>
            </a:r>
            <a:r>
              <a:rPr lang="en-US" i="1" dirty="0">
                <a:latin typeface="Verdana" panose="020B0604030504040204" pitchFamily="34" charset="0"/>
                <a:ea typeface="Verdana" panose="020B0604030504040204" pitchFamily="34" charset="0"/>
              </a:rPr>
              <a:t>In re M.R</a:t>
            </a:r>
            <a:r>
              <a:rPr lang="en-US" dirty="0">
                <a:latin typeface="Verdana" panose="020B0604030504040204" pitchFamily="34" charset="0"/>
                <a:ea typeface="Verdana" panose="020B0604030504040204" pitchFamily="34" charset="0"/>
              </a:rPr>
              <a:t>. (2020) 48 Cal.App.5th 412, 427.) </a:t>
            </a:r>
          </a:p>
        </p:txBody>
      </p:sp>
      <p:sp>
        <p:nvSpPr>
          <p:cNvPr id="4" name="Slide Number Placeholder 3">
            <a:extLst>
              <a:ext uri="{FF2B5EF4-FFF2-40B4-BE49-F238E27FC236}">
                <a16:creationId xmlns:a16="http://schemas.microsoft.com/office/drawing/2014/main" id="{725CCB86-AB74-414D-9759-92F7DEFD91AF}"/>
              </a:ext>
            </a:extLst>
          </p:cNvPr>
          <p:cNvSpPr>
            <a:spLocks noGrp="1"/>
          </p:cNvSpPr>
          <p:nvPr>
            <p:ph type="sldNum" sz="quarter" idx="12"/>
          </p:nvPr>
        </p:nvSpPr>
        <p:spPr>
          <a:xfrm>
            <a:off x="5605670" y="6453386"/>
            <a:ext cx="490330" cy="404614"/>
          </a:xfrm>
        </p:spPr>
        <p:txBody>
          <a:bodyPr/>
          <a:lstStyle/>
          <a:p>
            <a:fld id="{1BCFDAB0-E7E0-4703-8692-77C046A8D8D1}" type="slidenum">
              <a:rPr lang="en-US" smtClean="0"/>
              <a:t>35</a:t>
            </a:fld>
            <a:endParaRPr lang="en-US" dirty="0"/>
          </a:p>
        </p:txBody>
      </p:sp>
    </p:spTree>
    <p:extLst>
      <p:ext uri="{BB962C8B-B14F-4D97-AF65-F5344CB8AC3E}">
        <p14:creationId xmlns:p14="http://schemas.microsoft.com/office/powerpoint/2010/main" val="2638059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A4088C-EFFD-4AD6-AB77-8E6B64F6B3FE}"/>
              </a:ext>
            </a:extLst>
          </p:cNvPr>
          <p:cNvSpPr>
            <a:spLocks noGrp="1"/>
          </p:cNvSpPr>
          <p:nvPr>
            <p:ph idx="4294967295"/>
          </p:nvPr>
        </p:nvSpPr>
        <p:spPr>
          <a:xfrm>
            <a:off x="1505243" y="2138289"/>
            <a:ext cx="10686757" cy="3729111"/>
          </a:xfrm>
        </p:spPr>
        <p:txBody>
          <a:bodyPr/>
          <a:lstStyle/>
          <a:p>
            <a:pPr marL="0" indent="0">
              <a:buNone/>
            </a:pPr>
            <a:r>
              <a:rPr lang="en-US" sz="3600" dirty="0">
                <a:latin typeface="Verdana" panose="020B0604030504040204" pitchFamily="34" charset="0"/>
                <a:ea typeface="Verdana" panose="020B0604030504040204" pitchFamily="34" charset="0"/>
              </a:rPr>
              <a:t>Proper evaluation of parents with disabilities can be a complex process, potentially involving “extensive specialized knowledge and skills.” (</a:t>
            </a:r>
            <a:r>
              <a:rPr lang="en-US" sz="3600" i="1" dirty="0">
                <a:latin typeface="Verdana" panose="020B0604030504040204" pitchFamily="34" charset="0"/>
                <a:ea typeface="Verdana" panose="020B0604030504040204" pitchFamily="34" charset="0"/>
              </a:rPr>
              <a:t>Rocking the Cradle</a:t>
            </a:r>
            <a:r>
              <a:rPr lang="en-US" sz="3600" dirty="0">
                <a:latin typeface="Verdana" panose="020B0604030504040204" pitchFamily="34" charset="0"/>
                <a:ea typeface="Verdana" panose="020B0604030504040204" pitchFamily="34" charset="0"/>
              </a:rPr>
              <a:t>)</a:t>
            </a:r>
          </a:p>
          <a:p>
            <a:endParaRPr lang="en-US" dirty="0"/>
          </a:p>
        </p:txBody>
      </p:sp>
      <p:sp>
        <p:nvSpPr>
          <p:cNvPr id="2" name="Slide Number Placeholder 1">
            <a:extLst>
              <a:ext uri="{FF2B5EF4-FFF2-40B4-BE49-F238E27FC236}">
                <a16:creationId xmlns:a16="http://schemas.microsoft.com/office/drawing/2014/main" id="{F4922788-CA4B-4C20-ADDA-B283D8FDA925}"/>
              </a:ext>
            </a:extLst>
          </p:cNvPr>
          <p:cNvSpPr>
            <a:spLocks noGrp="1"/>
          </p:cNvSpPr>
          <p:nvPr>
            <p:ph type="sldNum" sz="quarter" idx="12"/>
          </p:nvPr>
        </p:nvSpPr>
        <p:spPr>
          <a:xfrm>
            <a:off x="5870713" y="6453386"/>
            <a:ext cx="384313" cy="404614"/>
          </a:xfrm>
        </p:spPr>
        <p:txBody>
          <a:bodyPr/>
          <a:lstStyle/>
          <a:p>
            <a:fld id="{1BCFDAB0-E7E0-4703-8692-77C046A8D8D1}" type="slidenum">
              <a:rPr lang="en-US" smtClean="0"/>
              <a:t>36</a:t>
            </a:fld>
            <a:endParaRPr lang="en-US" dirty="0"/>
          </a:p>
        </p:txBody>
      </p:sp>
    </p:spTree>
    <p:extLst>
      <p:ext uri="{BB962C8B-B14F-4D97-AF65-F5344CB8AC3E}">
        <p14:creationId xmlns:p14="http://schemas.microsoft.com/office/powerpoint/2010/main" val="34964925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37CDE-3DB3-48AB-9903-0830F1006AE1}"/>
              </a:ext>
            </a:extLst>
          </p:cNvPr>
          <p:cNvSpPr>
            <a:spLocks noGrp="1"/>
          </p:cNvSpPr>
          <p:nvPr>
            <p:ph type="title"/>
          </p:nvPr>
        </p:nvSpPr>
        <p:spPr>
          <a:xfrm>
            <a:off x="1505242" y="685800"/>
            <a:ext cx="9467557" cy="960120"/>
          </a:xfrm>
        </p:spPr>
        <p:txBody>
          <a:bodyPr>
            <a:normAutofit fontScale="90000"/>
          </a:bodyPr>
          <a:lstStyle/>
          <a:p>
            <a:r>
              <a:rPr lang="en-US" sz="3600" dirty="0">
                <a:latin typeface="Verdana" panose="020B0604030504040204" pitchFamily="34" charset="0"/>
                <a:ea typeface="Verdana" panose="020B0604030504040204" pitchFamily="34" charset="0"/>
              </a:rPr>
              <a:t>Problem: Vague and inconsistent diagnoses</a:t>
            </a:r>
          </a:p>
        </p:txBody>
      </p:sp>
      <p:sp>
        <p:nvSpPr>
          <p:cNvPr id="3" name="Content Placeholder 2">
            <a:extLst>
              <a:ext uri="{FF2B5EF4-FFF2-40B4-BE49-F238E27FC236}">
                <a16:creationId xmlns:a16="http://schemas.microsoft.com/office/drawing/2014/main" id="{2A1AEA23-46E1-4DC6-BCDA-D6572429F6D5}"/>
              </a:ext>
            </a:extLst>
          </p:cNvPr>
          <p:cNvSpPr>
            <a:spLocks noGrp="1"/>
          </p:cNvSpPr>
          <p:nvPr>
            <p:ph idx="1"/>
          </p:nvPr>
        </p:nvSpPr>
        <p:spPr/>
        <p:txBody>
          <a:bodyPr>
            <a:normAutofit/>
          </a:bodyPr>
          <a:lstStyle/>
          <a:p>
            <a:r>
              <a:rPr lang="en-US" sz="2200" dirty="0">
                <a:latin typeface="Verdana" panose="020B0604030504040204" pitchFamily="34" charset="0"/>
                <a:ea typeface="Verdana" panose="020B0604030504040204" pitchFamily="34" charset="0"/>
              </a:rPr>
              <a:t>The </a:t>
            </a:r>
            <a:r>
              <a:rPr lang="en-US" sz="2200" i="1" dirty="0">
                <a:latin typeface="Verdana" panose="020B0604030504040204" pitchFamily="34" charset="0"/>
                <a:ea typeface="Verdana" panose="020B0604030504040204" pitchFamily="34" charset="0"/>
              </a:rPr>
              <a:t>Patricia W</a:t>
            </a:r>
            <a:r>
              <a:rPr lang="en-US" sz="2200" dirty="0">
                <a:latin typeface="Verdana" panose="020B0604030504040204" pitchFamily="34" charset="0"/>
                <a:ea typeface="Verdana" panose="020B0604030504040204" pitchFamily="34" charset="0"/>
              </a:rPr>
              <a:t>. Court “fail[ed] to see how the Agency could discharge its obligation to try to reunify mother with her son, and provide reunification services appropriately tailored to her needs, without a clear diagnosis of her mental illness secured through an evaluation as part of a case plan.” (</a:t>
            </a:r>
            <a:r>
              <a:rPr lang="en-US" sz="2200" i="1" dirty="0">
                <a:latin typeface="Verdana" panose="020B0604030504040204" pitchFamily="34" charset="0"/>
                <a:ea typeface="Verdana" panose="020B0604030504040204" pitchFamily="34" charset="0"/>
              </a:rPr>
              <a:t>Patricia W. v. Superior Court, supra</a:t>
            </a:r>
            <a:r>
              <a:rPr lang="en-US" sz="2200" dirty="0">
                <a:latin typeface="Verdana" panose="020B0604030504040204" pitchFamily="34" charset="0"/>
                <a:ea typeface="Verdana" panose="020B0604030504040204" pitchFamily="34" charset="0"/>
              </a:rPr>
              <a:t>, 244 Cal.App.4th at pp. 423-424.)</a:t>
            </a:r>
          </a:p>
          <a:p>
            <a:r>
              <a:rPr lang="en-US" sz="2200" dirty="0">
                <a:latin typeface="Verdana" panose="020B0604030504040204" pitchFamily="34" charset="0"/>
                <a:ea typeface="Verdana" panose="020B0604030504040204" pitchFamily="34" charset="0"/>
              </a:rPr>
              <a:t>There was not a “careful evaluation” of her mental illness or even an effort to “secure a psychological evaluation as part of a case plan.” (</a:t>
            </a:r>
            <a:r>
              <a:rPr lang="en-US" sz="2200" i="1" dirty="0">
                <a:latin typeface="Verdana" panose="020B0604030504040204" pitchFamily="34" charset="0"/>
                <a:ea typeface="Verdana" panose="020B0604030504040204" pitchFamily="34" charset="0"/>
              </a:rPr>
              <a:t>Id</a:t>
            </a:r>
            <a:r>
              <a:rPr lang="en-US" sz="2200" dirty="0">
                <a:latin typeface="Verdana" panose="020B0604030504040204" pitchFamily="34" charset="0"/>
                <a:ea typeface="Verdana" panose="020B0604030504040204" pitchFamily="34" charset="0"/>
              </a:rPr>
              <a:t>. at p. 422.) </a:t>
            </a:r>
          </a:p>
        </p:txBody>
      </p:sp>
      <p:sp>
        <p:nvSpPr>
          <p:cNvPr id="4" name="Slide Number Placeholder 3">
            <a:extLst>
              <a:ext uri="{FF2B5EF4-FFF2-40B4-BE49-F238E27FC236}">
                <a16:creationId xmlns:a16="http://schemas.microsoft.com/office/drawing/2014/main" id="{2CD67B3E-3DAF-442F-B331-13E2DF506595}"/>
              </a:ext>
            </a:extLst>
          </p:cNvPr>
          <p:cNvSpPr>
            <a:spLocks noGrp="1"/>
          </p:cNvSpPr>
          <p:nvPr>
            <p:ph type="sldNum" sz="quarter" idx="12"/>
          </p:nvPr>
        </p:nvSpPr>
        <p:spPr>
          <a:xfrm>
            <a:off x="5857461" y="6453386"/>
            <a:ext cx="410817" cy="404614"/>
          </a:xfrm>
        </p:spPr>
        <p:txBody>
          <a:bodyPr/>
          <a:lstStyle/>
          <a:p>
            <a:fld id="{1BCFDAB0-E7E0-4703-8692-77C046A8D8D1}" type="slidenum">
              <a:rPr lang="en-US" smtClean="0"/>
              <a:t>37</a:t>
            </a:fld>
            <a:endParaRPr lang="en-US"/>
          </a:p>
        </p:txBody>
      </p:sp>
    </p:spTree>
    <p:extLst>
      <p:ext uri="{BB962C8B-B14F-4D97-AF65-F5344CB8AC3E}">
        <p14:creationId xmlns:p14="http://schemas.microsoft.com/office/powerpoint/2010/main" val="27937349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BC29F5-2420-436B-82C4-4F9F96898FC3}"/>
              </a:ext>
            </a:extLst>
          </p:cNvPr>
          <p:cNvSpPr>
            <a:spLocks noGrp="1"/>
          </p:cNvSpPr>
          <p:nvPr>
            <p:ph type="title"/>
          </p:nvPr>
        </p:nvSpPr>
        <p:spPr/>
        <p:txBody>
          <a:bodyPr>
            <a:normAutofit/>
          </a:bodyPr>
          <a:lstStyle/>
          <a:p>
            <a:r>
              <a:rPr lang="en-US" dirty="0">
                <a:latin typeface="Verdana" panose="020B0604030504040204" pitchFamily="34" charset="0"/>
                <a:ea typeface="Verdana" panose="020B0604030504040204" pitchFamily="34" charset="0"/>
              </a:rPr>
              <a:t>Input of professionals may be necessary</a:t>
            </a:r>
          </a:p>
        </p:txBody>
      </p:sp>
      <p:sp>
        <p:nvSpPr>
          <p:cNvPr id="7" name="Content Placeholder 6">
            <a:extLst>
              <a:ext uri="{FF2B5EF4-FFF2-40B4-BE49-F238E27FC236}">
                <a16:creationId xmlns:a16="http://schemas.microsoft.com/office/drawing/2014/main" id="{1856449F-4B4E-4194-8523-D54CEC660EBF}"/>
              </a:ext>
            </a:extLst>
          </p:cNvPr>
          <p:cNvSpPr>
            <a:spLocks noGrp="1"/>
          </p:cNvSpPr>
          <p:nvPr>
            <p:ph idx="1"/>
          </p:nvPr>
        </p:nvSpPr>
        <p:spPr/>
        <p:txBody>
          <a:bodyPr>
            <a:normAutofit fontScale="92500" lnSpcReduction="10000"/>
          </a:bodyPr>
          <a:lstStyle/>
          <a:p>
            <a:pPr marL="0" indent="0">
              <a:buNone/>
            </a:pPr>
            <a:r>
              <a:rPr lang="en-US" dirty="0">
                <a:latin typeface="Verdana" panose="020B0604030504040204" pitchFamily="34" charset="0"/>
                <a:ea typeface="Verdana" panose="020B0604030504040204" pitchFamily="34" charset="0"/>
              </a:rPr>
              <a:t>Just as expert opinion is required to determine whether a child can safely remain in the custody of a parent with schizophrenia, </a:t>
            </a:r>
            <a:r>
              <a:rPr lang="en-US" b="1" dirty="0">
                <a:latin typeface="Verdana" panose="020B0604030504040204" pitchFamily="34" charset="0"/>
                <a:ea typeface="Verdana" panose="020B0604030504040204" pitchFamily="34" charset="0"/>
              </a:rPr>
              <a:t>the input of professionals should be necessary for an agency to appropriately tailor reunification services to such a parent. </a:t>
            </a:r>
          </a:p>
          <a:p>
            <a:pPr marL="0" indent="0">
              <a:buNone/>
            </a:pPr>
            <a:r>
              <a:rPr lang="en-US" dirty="0">
                <a:latin typeface="Verdana" panose="020B0604030504040204" pitchFamily="34" charset="0"/>
                <a:ea typeface="Verdana" panose="020B0604030504040204" pitchFamily="34" charset="0"/>
              </a:rPr>
              <a:t>The Agency failed to show that it</a:t>
            </a:r>
          </a:p>
          <a:p>
            <a:pPr marL="0" indent="0">
              <a:buNone/>
            </a:pPr>
            <a:r>
              <a:rPr lang="en-US" dirty="0">
                <a:latin typeface="Verdana" panose="020B0604030504040204" pitchFamily="34" charset="0"/>
                <a:ea typeface="Verdana" panose="020B0604030504040204" pitchFamily="34" charset="0"/>
              </a:rPr>
              <a:t>1. Consulted with, and provided mother with access to, mental health professionals who diagnosed and prescribed her appropriate medication that would manage her hallucinations and enable her to safely parent. </a:t>
            </a:r>
          </a:p>
          <a:p>
            <a:pPr marL="0" indent="0">
              <a:buNone/>
            </a:pPr>
            <a:r>
              <a:rPr lang="en-US" dirty="0">
                <a:latin typeface="Verdana" panose="020B0604030504040204" pitchFamily="34" charset="0"/>
                <a:ea typeface="Verdana" panose="020B0604030504040204" pitchFamily="34" charset="0"/>
              </a:rPr>
              <a:t>2. The Agency did not demonstrate that it consulted medical experts about the degree to which mother would pose a risk to her child, if any, if she remained medication compliant, and whether given mother’s diagnosis she could be expected to remain on her medication. (</a:t>
            </a:r>
            <a:r>
              <a:rPr lang="en-US" i="1" dirty="0">
                <a:latin typeface="Verdana" panose="020B0604030504040204" pitchFamily="34" charset="0"/>
                <a:ea typeface="Verdana" panose="020B0604030504040204" pitchFamily="34" charset="0"/>
              </a:rPr>
              <a:t>Patricia W</a:t>
            </a:r>
            <a:r>
              <a:rPr lang="en-US" dirty="0">
                <a:latin typeface="Verdana" panose="020B0604030504040204" pitchFamily="34" charset="0"/>
                <a:ea typeface="Verdana" panose="020B0604030504040204" pitchFamily="34" charset="0"/>
              </a:rPr>
              <a:t>. at p. 425.)</a:t>
            </a:r>
          </a:p>
          <a:p>
            <a:endParaRPr lang="en-US" dirty="0"/>
          </a:p>
        </p:txBody>
      </p:sp>
      <p:sp>
        <p:nvSpPr>
          <p:cNvPr id="2" name="Slide Number Placeholder 1">
            <a:extLst>
              <a:ext uri="{FF2B5EF4-FFF2-40B4-BE49-F238E27FC236}">
                <a16:creationId xmlns:a16="http://schemas.microsoft.com/office/drawing/2014/main" id="{C3DB1AD3-FBBE-464F-93CF-D5A2DBE90FB4}"/>
              </a:ext>
            </a:extLst>
          </p:cNvPr>
          <p:cNvSpPr>
            <a:spLocks noGrp="1"/>
          </p:cNvSpPr>
          <p:nvPr>
            <p:ph type="sldNum" sz="quarter" idx="12"/>
          </p:nvPr>
        </p:nvSpPr>
        <p:spPr>
          <a:xfrm>
            <a:off x="5897217" y="6453386"/>
            <a:ext cx="490331" cy="404614"/>
          </a:xfrm>
        </p:spPr>
        <p:txBody>
          <a:bodyPr/>
          <a:lstStyle/>
          <a:p>
            <a:fld id="{1BCFDAB0-E7E0-4703-8692-77C046A8D8D1}" type="slidenum">
              <a:rPr lang="en-US" smtClean="0"/>
              <a:t>38</a:t>
            </a:fld>
            <a:endParaRPr lang="en-US" dirty="0"/>
          </a:p>
        </p:txBody>
      </p:sp>
    </p:spTree>
    <p:extLst>
      <p:ext uri="{BB962C8B-B14F-4D97-AF65-F5344CB8AC3E}">
        <p14:creationId xmlns:p14="http://schemas.microsoft.com/office/powerpoint/2010/main" val="39304473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F6496-687E-456F-9B87-2ACD9A66BC52}"/>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Schizophrenia</a:t>
            </a:r>
          </a:p>
        </p:txBody>
      </p:sp>
      <p:sp>
        <p:nvSpPr>
          <p:cNvPr id="3" name="Content Placeholder 2">
            <a:extLst>
              <a:ext uri="{FF2B5EF4-FFF2-40B4-BE49-F238E27FC236}">
                <a16:creationId xmlns:a16="http://schemas.microsoft.com/office/drawing/2014/main" id="{6B727D4D-6C53-49F0-83BD-CFD87F9DE603}"/>
              </a:ext>
            </a:extLst>
          </p:cNvPr>
          <p:cNvSpPr>
            <a:spLocks noGrp="1"/>
          </p:cNvSpPr>
          <p:nvPr>
            <p:ph idx="1"/>
          </p:nvPr>
        </p:nvSpPr>
        <p:spPr>
          <a:xfrm>
            <a:off x="1371600" y="2286000"/>
            <a:ext cx="9601200" cy="3581400"/>
          </a:xfrm>
        </p:spPr>
        <p:txBody>
          <a:bodyPr>
            <a:normAutofit fontScale="92500" lnSpcReduction="20000"/>
          </a:bodyPr>
          <a:lstStyle/>
          <a:p>
            <a:r>
              <a:rPr lang="en-US" dirty="0">
                <a:latin typeface="Verdana" panose="020B0604030504040204" pitchFamily="34" charset="0"/>
                <a:ea typeface="Verdana" panose="020B0604030504040204" pitchFamily="34" charset="0"/>
              </a:rPr>
              <a:t>“Schizophrenia is a category that encompasses a wide group of disorders and defies generalization (or even professional consensus) as to its causes, diagnosis, treatment and a patient’s prospects for relapse, since every case is unique. </a:t>
            </a:r>
          </a:p>
          <a:p>
            <a:r>
              <a:rPr lang="en-US" dirty="0">
                <a:latin typeface="Verdana" panose="020B0604030504040204" pitchFamily="34" charset="0"/>
                <a:ea typeface="Verdana" panose="020B0604030504040204" pitchFamily="34" charset="0"/>
              </a:rPr>
              <a:t>“It may represent a collection of parts from several types of emotional disturbances rather than a single ‘disease,’ labeling some patients as schizophrenic may be equivalent to saying an accident victim with a concussion, fractured spine, broken ribs and a collapsed lung is ‘severely ill.’ ”</a:t>
            </a:r>
          </a:p>
          <a:p>
            <a:r>
              <a:rPr lang="en-US" dirty="0">
                <a:latin typeface="Verdana" panose="020B0604030504040204" pitchFamily="34" charset="0"/>
                <a:ea typeface="Verdana" panose="020B0604030504040204" pitchFamily="34" charset="0"/>
              </a:rPr>
              <a:t>“Schizophrenia has so diverse a patterning from patient to patient that it is  hard to see how one universal physiological or biological cause can be applied to it.” (footnote omitted.) </a:t>
            </a:r>
          </a:p>
          <a:p>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In re Jamie M</a:t>
            </a:r>
            <a:r>
              <a:rPr lang="en-US" dirty="0">
                <a:latin typeface="Verdana" panose="020B0604030504040204" pitchFamily="34" charset="0"/>
                <a:ea typeface="Verdana" panose="020B0604030504040204" pitchFamily="34" charset="0"/>
              </a:rPr>
              <a:t>. (1982) 134 Cal.App.3d 530, 539.) </a:t>
            </a:r>
          </a:p>
        </p:txBody>
      </p:sp>
      <p:sp>
        <p:nvSpPr>
          <p:cNvPr id="4" name="Slide Number Placeholder 3">
            <a:extLst>
              <a:ext uri="{FF2B5EF4-FFF2-40B4-BE49-F238E27FC236}">
                <a16:creationId xmlns:a16="http://schemas.microsoft.com/office/drawing/2014/main" id="{5107F6DF-3928-408B-BDD8-4384CBE5A954}"/>
              </a:ext>
            </a:extLst>
          </p:cNvPr>
          <p:cNvSpPr>
            <a:spLocks noGrp="1"/>
          </p:cNvSpPr>
          <p:nvPr>
            <p:ph type="sldNum" sz="quarter" idx="12"/>
          </p:nvPr>
        </p:nvSpPr>
        <p:spPr>
          <a:xfrm>
            <a:off x="5724939" y="6453386"/>
            <a:ext cx="371061" cy="404614"/>
          </a:xfrm>
        </p:spPr>
        <p:txBody>
          <a:bodyPr/>
          <a:lstStyle/>
          <a:p>
            <a:fld id="{1BCFDAB0-E7E0-4703-8692-77C046A8D8D1}" type="slidenum">
              <a:rPr lang="en-US" smtClean="0"/>
              <a:t>39</a:t>
            </a:fld>
            <a:endParaRPr lang="en-US" dirty="0"/>
          </a:p>
        </p:txBody>
      </p:sp>
    </p:spTree>
    <p:extLst>
      <p:ext uri="{BB962C8B-B14F-4D97-AF65-F5344CB8AC3E}">
        <p14:creationId xmlns:p14="http://schemas.microsoft.com/office/powerpoint/2010/main" val="47877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8CB3D-461D-4E67-8CD4-3643B7A5DB3F}"/>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What is a disability?</a:t>
            </a:r>
          </a:p>
        </p:txBody>
      </p:sp>
      <p:sp>
        <p:nvSpPr>
          <p:cNvPr id="3" name="Content Placeholder 2">
            <a:extLst>
              <a:ext uri="{FF2B5EF4-FFF2-40B4-BE49-F238E27FC236}">
                <a16:creationId xmlns:a16="http://schemas.microsoft.com/office/drawing/2014/main" id="{44A9F454-A337-405A-BDA2-5ABF5D616394}"/>
              </a:ext>
            </a:extLst>
          </p:cNvPr>
          <p:cNvSpPr>
            <a:spLocks noGrp="1"/>
          </p:cNvSpPr>
          <p:nvPr>
            <p:ph idx="1"/>
          </p:nvPr>
        </p:nvSpPr>
        <p:spPr>
          <a:xfrm>
            <a:off x="1371600" y="2171700"/>
            <a:ext cx="9601200" cy="3581400"/>
          </a:xfrm>
        </p:spPr>
        <p:txBody>
          <a:bodyPr>
            <a:normAutofit lnSpcReduction="10000"/>
          </a:bodyPr>
          <a:lstStyle/>
          <a:p>
            <a:pPr marL="530352" lvl="1" indent="0">
              <a:buNone/>
            </a:pPr>
            <a:r>
              <a:rPr lang="en-US" sz="2200" i="0" dirty="0">
                <a:latin typeface="Verdana" panose="020B0604030504040204" pitchFamily="34" charset="0"/>
                <a:ea typeface="Verdana" panose="020B0604030504040204" pitchFamily="34" charset="0"/>
              </a:rPr>
              <a:t>Disability is a broad category</a:t>
            </a:r>
          </a:p>
          <a:p>
            <a:pPr marL="530352" lvl="1" indent="0">
              <a:buNone/>
            </a:pPr>
            <a:endParaRPr lang="en-US" sz="2200" i="0" dirty="0">
              <a:latin typeface="Verdana" panose="020B0604030504040204" pitchFamily="34" charset="0"/>
              <a:ea typeface="Verdana" panose="020B0604030504040204" pitchFamily="34" charset="0"/>
            </a:endParaRPr>
          </a:p>
          <a:p>
            <a:pPr marL="530352" lvl="1" indent="0">
              <a:buNone/>
            </a:pPr>
            <a:r>
              <a:rPr lang="en-US" sz="2200" i="0" dirty="0">
                <a:latin typeface="Verdana" panose="020B0604030504040204" pitchFamily="34" charset="0"/>
                <a:ea typeface="Verdana" panose="020B0604030504040204" pitchFamily="34" charset="0"/>
              </a:rPr>
              <a:t>The Americans with Disabilities Act (ADA) defines disability as either having, having a record of, or being regarded as having “a physical or mental impairment that substantially limits one or more major life activities of such individual.” 42 USCS § 12102(1)(A)-(C). </a:t>
            </a:r>
          </a:p>
          <a:p>
            <a:pPr marL="530352" lvl="1" indent="0">
              <a:buNone/>
            </a:pPr>
            <a:endParaRPr lang="en-US" sz="2200" i="0" dirty="0">
              <a:latin typeface="Verdana" panose="020B0604030504040204" pitchFamily="34" charset="0"/>
              <a:ea typeface="Verdana" panose="020B0604030504040204" pitchFamily="34" charset="0"/>
            </a:endParaRPr>
          </a:p>
          <a:p>
            <a:pPr marL="530352" lvl="1" indent="0">
              <a:buNone/>
            </a:pPr>
            <a:r>
              <a:rPr lang="en-US" sz="2200" i="0" dirty="0">
                <a:latin typeface="Verdana" panose="020B0604030504040204" pitchFamily="34" charset="0"/>
                <a:ea typeface="Verdana" panose="020B0604030504040204" pitchFamily="34" charset="0"/>
              </a:rPr>
              <a:t>This definition is meant to be “construed in favor of broad coverage […] to the maximum extent permitted by the terms of [the statute].” 42 USCS § 12102(4)(A). </a:t>
            </a:r>
          </a:p>
          <a:p>
            <a:endParaRPr lang="en-US" dirty="0"/>
          </a:p>
        </p:txBody>
      </p:sp>
      <p:sp>
        <p:nvSpPr>
          <p:cNvPr id="4" name="Slide Number Placeholder 3">
            <a:extLst>
              <a:ext uri="{FF2B5EF4-FFF2-40B4-BE49-F238E27FC236}">
                <a16:creationId xmlns:a16="http://schemas.microsoft.com/office/drawing/2014/main" id="{516AD57A-460B-4345-B42F-EDE59CC958F4}"/>
              </a:ext>
            </a:extLst>
          </p:cNvPr>
          <p:cNvSpPr>
            <a:spLocks noGrp="1"/>
          </p:cNvSpPr>
          <p:nvPr>
            <p:ph type="sldNum" sz="quarter" idx="12"/>
          </p:nvPr>
        </p:nvSpPr>
        <p:spPr>
          <a:xfrm>
            <a:off x="6096000" y="6453386"/>
            <a:ext cx="357809" cy="404614"/>
          </a:xfrm>
        </p:spPr>
        <p:txBody>
          <a:bodyPr/>
          <a:lstStyle/>
          <a:p>
            <a:fld id="{1BCFDAB0-E7E0-4703-8692-77C046A8D8D1}" type="slidenum">
              <a:rPr lang="en-US" smtClean="0"/>
              <a:t>4</a:t>
            </a:fld>
            <a:endParaRPr lang="en-US"/>
          </a:p>
        </p:txBody>
      </p:sp>
    </p:spTree>
    <p:extLst>
      <p:ext uri="{BB962C8B-B14F-4D97-AF65-F5344CB8AC3E}">
        <p14:creationId xmlns:p14="http://schemas.microsoft.com/office/powerpoint/2010/main" val="29441483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91C51-F8B1-444F-B6C1-F86B62125A6F}"/>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Diagnosis is not enough</a:t>
            </a:r>
          </a:p>
        </p:txBody>
      </p:sp>
      <p:sp>
        <p:nvSpPr>
          <p:cNvPr id="3" name="Content Placeholder 2">
            <a:extLst>
              <a:ext uri="{FF2B5EF4-FFF2-40B4-BE49-F238E27FC236}">
                <a16:creationId xmlns:a16="http://schemas.microsoft.com/office/drawing/2014/main" id="{CB64ED78-2BA1-4503-95F0-80DFC2561CA4}"/>
              </a:ext>
            </a:extLst>
          </p:cNvPr>
          <p:cNvSpPr>
            <a:spLocks noGrp="1"/>
          </p:cNvSpPr>
          <p:nvPr>
            <p:ph idx="1"/>
          </p:nvPr>
        </p:nvSpPr>
        <p:spPr/>
        <p:txBody>
          <a:bodyPr>
            <a:normAutofit/>
          </a:bodyPr>
          <a:lstStyle/>
          <a:p>
            <a:r>
              <a:rPr lang="en-US" sz="2200" dirty="0">
                <a:latin typeface="Verdana" panose="020B0604030504040204" pitchFamily="34" charset="0"/>
                <a:ea typeface="Verdana" panose="020B0604030504040204" pitchFamily="34" charset="0"/>
              </a:rPr>
              <a:t>The mere fact the mother was labeled as having schizophrenia “really tells us very little about her behavior and its affect [sic ] on her children” and asked, “How then is a court to use this crucial and yet nebulous diagnosis in ruling on the proper disposition to be made of her children?” (</a:t>
            </a:r>
            <a:r>
              <a:rPr lang="en-US" sz="2200" i="1" dirty="0">
                <a:latin typeface="Verdana" panose="020B0604030504040204" pitchFamily="34" charset="0"/>
                <a:ea typeface="Verdana" panose="020B0604030504040204" pitchFamily="34" charset="0"/>
              </a:rPr>
              <a:t>In re Jamie M., supra</a:t>
            </a:r>
            <a:r>
              <a:rPr lang="en-US" sz="2200" dirty="0">
                <a:latin typeface="Verdana" panose="020B0604030504040204" pitchFamily="34" charset="0"/>
                <a:ea typeface="Verdana" panose="020B0604030504040204" pitchFamily="34" charset="0"/>
              </a:rPr>
              <a:t>, 134 Cal.App.3d at p. 540.) </a:t>
            </a:r>
          </a:p>
          <a:p>
            <a:r>
              <a:rPr lang="en-US" sz="2200" dirty="0">
                <a:latin typeface="Verdana" panose="020B0604030504040204" pitchFamily="34" charset="0"/>
                <a:ea typeface="Verdana" panose="020B0604030504040204" pitchFamily="34" charset="0"/>
              </a:rPr>
              <a:t>The “problem with drawing inferences from the diagnosis of ‘[schizophrenia]’ is that schizophrenia is not a well-defined or well-understood condition.” (</a:t>
            </a:r>
            <a:r>
              <a:rPr lang="en-US" sz="2200" i="1" dirty="0">
                <a:latin typeface="Verdana" panose="020B0604030504040204" pitchFamily="34" charset="0"/>
                <a:ea typeface="Verdana" panose="020B0604030504040204" pitchFamily="34" charset="0"/>
              </a:rPr>
              <a:t>Id</a:t>
            </a:r>
            <a:r>
              <a:rPr lang="en-US" sz="2200" dirty="0">
                <a:latin typeface="Verdana" panose="020B0604030504040204" pitchFamily="34" charset="0"/>
                <a:ea typeface="Verdana" panose="020B0604030504040204" pitchFamily="34" charset="0"/>
              </a:rPr>
              <a:t>. at p. 537.) </a:t>
            </a:r>
          </a:p>
        </p:txBody>
      </p:sp>
      <p:sp>
        <p:nvSpPr>
          <p:cNvPr id="4" name="Slide Number Placeholder 3">
            <a:extLst>
              <a:ext uri="{FF2B5EF4-FFF2-40B4-BE49-F238E27FC236}">
                <a16:creationId xmlns:a16="http://schemas.microsoft.com/office/drawing/2014/main" id="{74C59A72-F337-4037-938D-B7160CC1B3EA}"/>
              </a:ext>
            </a:extLst>
          </p:cNvPr>
          <p:cNvSpPr>
            <a:spLocks noGrp="1"/>
          </p:cNvSpPr>
          <p:nvPr>
            <p:ph type="sldNum" sz="quarter" idx="12"/>
          </p:nvPr>
        </p:nvSpPr>
        <p:spPr>
          <a:xfrm>
            <a:off x="5605670" y="6453386"/>
            <a:ext cx="490330" cy="404614"/>
          </a:xfrm>
        </p:spPr>
        <p:txBody>
          <a:bodyPr/>
          <a:lstStyle/>
          <a:p>
            <a:fld id="{1BCFDAB0-E7E0-4703-8692-77C046A8D8D1}" type="slidenum">
              <a:rPr lang="en-US" smtClean="0"/>
              <a:t>40</a:t>
            </a:fld>
            <a:endParaRPr lang="en-US"/>
          </a:p>
        </p:txBody>
      </p:sp>
    </p:spTree>
    <p:extLst>
      <p:ext uri="{BB962C8B-B14F-4D97-AF65-F5344CB8AC3E}">
        <p14:creationId xmlns:p14="http://schemas.microsoft.com/office/powerpoint/2010/main" val="8068605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8895F-AD92-46B5-869A-5022198F8E6A}"/>
              </a:ext>
            </a:extLst>
          </p:cNvPr>
          <p:cNvSpPr>
            <a:spLocks noGrp="1"/>
          </p:cNvSpPr>
          <p:nvPr>
            <p:ph type="title"/>
          </p:nvPr>
        </p:nvSpPr>
        <p:spPr/>
        <p:txBody>
          <a:bodyPr>
            <a:normAutofit fontScale="90000"/>
          </a:bodyPr>
          <a:lstStyle/>
          <a:p>
            <a:r>
              <a:rPr lang="en-US" dirty="0">
                <a:latin typeface="Verdana" panose="020B0604030504040204" pitchFamily="34" charset="0"/>
                <a:ea typeface="Verdana" panose="020B0604030504040204" pitchFamily="34" charset="0"/>
              </a:rPr>
              <a:t>Diagnosis should not be the conclusion</a:t>
            </a:r>
            <a:br>
              <a:rPr lang="en-US" dirty="0">
                <a:latin typeface="Verdana" panose="020B0604030504040204" pitchFamily="34" charset="0"/>
                <a:ea typeface="Verdana" panose="020B0604030504040204" pitchFamily="34" charset="0"/>
              </a:rPr>
            </a:br>
            <a:endParaRPr lang="en-US" dirty="0">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9F071DA5-A6CF-4534-A872-3D3CE58F6777}"/>
              </a:ext>
            </a:extLst>
          </p:cNvPr>
          <p:cNvSpPr>
            <a:spLocks noGrp="1"/>
          </p:cNvSpPr>
          <p:nvPr>
            <p:ph idx="1"/>
          </p:nvPr>
        </p:nvSpPr>
        <p:spPr/>
        <p:txBody>
          <a:bodyPr>
            <a:normAutofit fontScale="92500"/>
          </a:bodyPr>
          <a:lstStyle/>
          <a:p>
            <a:pPr marL="0" indent="0">
              <a:buNone/>
            </a:pPr>
            <a:r>
              <a:rPr lang="en-US" sz="2200" dirty="0">
                <a:latin typeface="Verdana" panose="020B0604030504040204" pitchFamily="34" charset="0"/>
                <a:ea typeface="Verdana" panose="020B0604030504040204" pitchFamily="34" charset="0"/>
              </a:rPr>
              <a:t>A diagnosis of schizophrenia should be the court’s starting point, not its conclusion. Rather than mandating a specific disposition because the mother has schizophrenia, the diagnosis should lead to:</a:t>
            </a:r>
          </a:p>
          <a:p>
            <a:pPr marL="0" indent="0">
              <a:buNone/>
            </a:pPr>
            <a:r>
              <a:rPr lang="en-US" sz="2200" dirty="0">
                <a:latin typeface="Verdana" panose="020B0604030504040204" pitchFamily="34" charset="0"/>
                <a:ea typeface="Verdana" panose="020B0604030504040204" pitchFamily="34" charset="0"/>
              </a:rPr>
              <a:t>1) an in-depth examination of her psychiatric history, </a:t>
            </a:r>
          </a:p>
          <a:p>
            <a:pPr marL="0" indent="0">
              <a:buNone/>
            </a:pPr>
            <a:r>
              <a:rPr lang="en-US" sz="2200" dirty="0">
                <a:latin typeface="Verdana" panose="020B0604030504040204" pitchFamily="34" charset="0"/>
                <a:ea typeface="Verdana" panose="020B0604030504040204" pitchFamily="34" charset="0"/>
              </a:rPr>
              <a:t>2) her present condition, </a:t>
            </a:r>
          </a:p>
          <a:p>
            <a:pPr marL="0" indent="0">
              <a:buNone/>
            </a:pPr>
            <a:r>
              <a:rPr lang="en-US" sz="2200" dirty="0">
                <a:latin typeface="Verdana" panose="020B0604030504040204" pitchFamily="34" charset="0"/>
                <a:ea typeface="Verdana" panose="020B0604030504040204" pitchFamily="34" charset="0"/>
              </a:rPr>
              <a:t>3) her previous response to drug therapy, and </a:t>
            </a:r>
          </a:p>
          <a:p>
            <a:pPr marL="0" indent="0">
              <a:buNone/>
            </a:pPr>
            <a:r>
              <a:rPr lang="en-US" sz="2200" dirty="0">
                <a:latin typeface="Verdana" panose="020B0604030504040204" pitchFamily="34" charset="0"/>
                <a:ea typeface="Verdana" panose="020B0604030504040204" pitchFamily="34" charset="0"/>
              </a:rPr>
              <a:t>4) the potential for future therapy with a focus on what affect her behavior has had, and will have, on her children</a:t>
            </a:r>
            <a:r>
              <a:rPr lang="en-US" dirty="0">
                <a:latin typeface="Verdana" panose="020B0604030504040204" pitchFamily="34" charset="0"/>
                <a:ea typeface="Verdana" panose="020B0604030504040204" pitchFamily="34" charset="0"/>
              </a:rPr>
              <a:t>. </a:t>
            </a:r>
          </a:p>
          <a:p>
            <a:pPr marL="0" indent="0">
              <a:buNone/>
            </a:pP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In re Jamie M., supra</a:t>
            </a:r>
            <a:r>
              <a:rPr lang="en-US" dirty="0">
                <a:latin typeface="Verdana" panose="020B0604030504040204" pitchFamily="34" charset="0"/>
                <a:ea typeface="Verdana" panose="020B0604030504040204" pitchFamily="34" charset="0"/>
              </a:rPr>
              <a:t>, 134 Cal.App.3d at p. 540.) </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558EF535-4F5E-4D93-9288-4654B0303916}"/>
              </a:ext>
            </a:extLst>
          </p:cNvPr>
          <p:cNvSpPr>
            <a:spLocks noGrp="1"/>
          </p:cNvSpPr>
          <p:nvPr>
            <p:ph type="sldNum" sz="quarter" idx="12"/>
          </p:nvPr>
        </p:nvSpPr>
        <p:spPr>
          <a:xfrm>
            <a:off x="5976730" y="6453386"/>
            <a:ext cx="424070" cy="404614"/>
          </a:xfrm>
        </p:spPr>
        <p:txBody>
          <a:bodyPr/>
          <a:lstStyle/>
          <a:p>
            <a:fld id="{1BCFDAB0-E7E0-4703-8692-77C046A8D8D1}" type="slidenum">
              <a:rPr lang="en-US" smtClean="0"/>
              <a:t>41</a:t>
            </a:fld>
            <a:endParaRPr lang="en-US"/>
          </a:p>
        </p:txBody>
      </p:sp>
    </p:spTree>
    <p:extLst>
      <p:ext uri="{BB962C8B-B14F-4D97-AF65-F5344CB8AC3E}">
        <p14:creationId xmlns:p14="http://schemas.microsoft.com/office/powerpoint/2010/main" val="26540604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n holds infant in his lap. The man is coloring a drawing while teh child looks on.">
            <a:extLst>
              <a:ext uri="{FF2B5EF4-FFF2-40B4-BE49-F238E27FC236}">
                <a16:creationId xmlns:a16="http://schemas.microsoft.com/office/drawing/2014/main" id="{60FAEE7E-B6FF-4618-B0A7-54B5B43BC526}"/>
              </a:ext>
            </a:extLst>
          </p:cNvPr>
          <p:cNvPicPr>
            <a:picLocks noGrp="1" noChangeAspect="1"/>
          </p:cNvPicPr>
          <p:nvPr>
            <p:ph idx="4294967295"/>
          </p:nvPr>
        </p:nvPicPr>
        <p:blipFill>
          <a:blip r:embed="rId2"/>
          <a:stretch>
            <a:fillRect/>
          </a:stretch>
        </p:blipFill>
        <p:spPr>
          <a:xfrm>
            <a:off x="4406416" y="542925"/>
            <a:ext cx="3849687" cy="5772150"/>
          </a:xfrm>
          <a:prstGeom prst="rect">
            <a:avLst/>
          </a:prstGeom>
        </p:spPr>
      </p:pic>
      <p:sp>
        <p:nvSpPr>
          <p:cNvPr id="2" name="Slide Number Placeholder 1">
            <a:extLst>
              <a:ext uri="{FF2B5EF4-FFF2-40B4-BE49-F238E27FC236}">
                <a16:creationId xmlns:a16="http://schemas.microsoft.com/office/drawing/2014/main" id="{56485A30-F34D-4FA2-A368-E44A369568B6}"/>
              </a:ext>
            </a:extLst>
          </p:cNvPr>
          <p:cNvSpPr>
            <a:spLocks noGrp="1"/>
          </p:cNvSpPr>
          <p:nvPr>
            <p:ph type="sldNum" sz="quarter" idx="12"/>
          </p:nvPr>
        </p:nvSpPr>
        <p:spPr>
          <a:xfrm>
            <a:off x="5579166" y="6453386"/>
            <a:ext cx="424070" cy="404614"/>
          </a:xfrm>
        </p:spPr>
        <p:txBody>
          <a:bodyPr/>
          <a:lstStyle/>
          <a:p>
            <a:fld id="{1BCFDAB0-E7E0-4703-8692-77C046A8D8D1}" type="slidenum">
              <a:rPr lang="en-US" smtClean="0"/>
              <a:t>42</a:t>
            </a:fld>
            <a:endParaRPr lang="en-US" dirty="0"/>
          </a:p>
        </p:txBody>
      </p:sp>
    </p:spTree>
    <p:extLst>
      <p:ext uri="{BB962C8B-B14F-4D97-AF65-F5344CB8AC3E}">
        <p14:creationId xmlns:p14="http://schemas.microsoft.com/office/powerpoint/2010/main" val="35734547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DFE11-B2E9-419B-B275-E7583079E943}"/>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Social worker assisting mother</a:t>
            </a:r>
          </a:p>
        </p:txBody>
      </p:sp>
      <p:sp>
        <p:nvSpPr>
          <p:cNvPr id="3" name="Content Placeholder 2">
            <a:extLst>
              <a:ext uri="{FF2B5EF4-FFF2-40B4-BE49-F238E27FC236}">
                <a16:creationId xmlns:a16="http://schemas.microsoft.com/office/drawing/2014/main" id="{568AD397-3FCF-41A6-96B2-DA6ABAC89F09}"/>
              </a:ext>
            </a:extLst>
          </p:cNvPr>
          <p:cNvSpPr>
            <a:spLocks noGrp="1"/>
          </p:cNvSpPr>
          <p:nvPr>
            <p:ph idx="1"/>
          </p:nvPr>
        </p:nvSpPr>
        <p:spPr/>
        <p:txBody>
          <a:bodyPr>
            <a:normAutofit/>
          </a:bodyPr>
          <a:lstStyle/>
          <a:p>
            <a:r>
              <a:rPr lang="en-US" sz="2400" dirty="0">
                <a:latin typeface="Verdana" panose="020B0604030504040204" pitchFamily="34" charset="0"/>
                <a:ea typeface="Verdana" panose="020B0604030504040204" pitchFamily="34" charset="0"/>
              </a:rPr>
              <a:t>Social worker understood mother’s diagnosis to be schizophrenia based on her conversations with mother’s therapist. </a:t>
            </a:r>
          </a:p>
          <a:p>
            <a:r>
              <a:rPr lang="en-US" sz="2400" dirty="0">
                <a:latin typeface="Verdana" panose="020B0604030504040204" pitchFamily="34" charset="0"/>
                <a:ea typeface="Verdana" panose="020B0604030504040204" pitchFamily="34" charset="0"/>
              </a:rPr>
              <a:t>Social worker stated that based on her conversations with mother, the symptoms of schizophrenia that were active for mother the evening of minor’s removal were nonauditory hallucinations, paranoia, and disorganized thinking. </a:t>
            </a:r>
          </a:p>
          <a:p>
            <a:pPr marL="0" indent="0">
              <a:buNone/>
            </a:pPr>
            <a:endParaRPr lang="en-US" dirty="0">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ABF4E221-4553-4AA3-BD36-CF80DBA2200B}"/>
              </a:ext>
            </a:extLst>
          </p:cNvPr>
          <p:cNvSpPr>
            <a:spLocks noGrp="1"/>
          </p:cNvSpPr>
          <p:nvPr>
            <p:ph type="sldNum" sz="quarter" idx="12"/>
          </p:nvPr>
        </p:nvSpPr>
        <p:spPr>
          <a:xfrm>
            <a:off x="5804452" y="6453386"/>
            <a:ext cx="556591" cy="404614"/>
          </a:xfrm>
        </p:spPr>
        <p:txBody>
          <a:bodyPr/>
          <a:lstStyle/>
          <a:p>
            <a:fld id="{1BCFDAB0-E7E0-4703-8692-77C046A8D8D1}" type="slidenum">
              <a:rPr lang="en-US" smtClean="0"/>
              <a:t>43</a:t>
            </a:fld>
            <a:endParaRPr lang="en-US" dirty="0"/>
          </a:p>
        </p:txBody>
      </p:sp>
    </p:spTree>
    <p:extLst>
      <p:ext uri="{BB962C8B-B14F-4D97-AF65-F5344CB8AC3E}">
        <p14:creationId xmlns:p14="http://schemas.microsoft.com/office/powerpoint/2010/main" val="26646376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E94AE-0DE2-4427-90E2-77E61024E369}"/>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Social worker assisting mother (cont’d)</a:t>
            </a:r>
          </a:p>
        </p:txBody>
      </p:sp>
      <p:sp>
        <p:nvSpPr>
          <p:cNvPr id="3" name="Content Placeholder 2">
            <a:extLst>
              <a:ext uri="{FF2B5EF4-FFF2-40B4-BE49-F238E27FC236}">
                <a16:creationId xmlns:a16="http://schemas.microsoft.com/office/drawing/2014/main" id="{D2EE4377-1EA3-428F-BB1B-94BD676B28CA}"/>
              </a:ext>
            </a:extLst>
          </p:cNvPr>
          <p:cNvSpPr>
            <a:spLocks noGrp="1"/>
          </p:cNvSpPr>
          <p:nvPr>
            <p:ph idx="1"/>
          </p:nvPr>
        </p:nvSpPr>
        <p:spPr/>
        <p:txBody>
          <a:bodyPr/>
          <a:lstStyle/>
          <a:p>
            <a:r>
              <a:rPr lang="en-US" sz="2400" dirty="0">
                <a:latin typeface="Verdana" panose="020B0604030504040204" pitchFamily="34" charset="0"/>
                <a:ea typeface="Verdana" panose="020B0604030504040204" pitchFamily="34" charset="0"/>
              </a:rPr>
              <a:t>At the contested eighteen-month review hearing, the social worker first testified that mother did not have any “special needs.” However, she noted that mother’s diagnosis was schizophrenia. </a:t>
            </a:r>
          </a:p>
          <a:p>
            <a:r>
              <a:rPr lang="en-US" sz="2400" dirty="0">
                <a:latin typeface="Verdana" panose="020B0604030504040204" pitchFamily="34" charset="0"/>
                <a:ea typeface="Verdana" panose="020B0604030504040204" pitchFamily="34" charset="0"/>
              </a:rPr>
              <a:t>The social worker then clarified she “quickly considered mental health issues as a special need, um, but I think it’s a serious – she has serious needs.” </a:t>
            </a:r>
          </a:p>
          <a:p>
            <a:endParaRPr lang="en-US" dirty="0"/>
          </a:p>
        </p:txBody>
      </p:sp>
      <p:sp>
        <p:nvSpPr>
          <p:cNvPr id="4" name="Slide Number Placeholder 3">
            <a:extLst>
              <a:ext uri="{FF2B5EF4-FFF2-40B4-BE49-F238E27FC236}">
                <a16:creationId xmlns:a16="http://schemas.microsoft.com/office/drawing/2014/main" id="{8D5C7E74-91AB-41ED-8373-F5A8AB71F242}"/>
              </a:ext>
            </a:extLst>
          </p:cNvPr>
          <p:cNvSpPr>
            <a:spLocks noGrp="1"/>
          </p:cNvSpPr>
          <p:nvPr>
            <p:ph type="sldNum" sz="quarter" idx="12"/>
          </p:nvPr>
        </p:nvSpPr>
        <p:spPr>
          <a:xfrm>
            <a:off x="5950226" y="6453386"/>
            <a:ext cx="410817" cy="404614"/>
          </a:xfrm>
        </p:spPr>
        <p:txBody>
          <a:bodyPr/>
          <a:lstStyle/>
          <a:p>
            <a:fld id="{1BCFDAB0-E7E0-4703-8692-77C046A8D8D1}" type="slidenum">
              <a:rPr lang="en-US" smtClean="0"/>
              <a:t>44</a:t>
            </a:fld>
            <a:endParaRPr lang="en-US" dirty="0"/>
          </a:p>
        </p:txBody>
      </p:sp>
    </p:spTree>
    <p:extLst>
      <p:ext uri="{BB962C8B-B14F-4D97-AF65-F5344CB8AC3E}">
        <p14:creationId xmlns:p14="http://schemas.microsoft.com/office/powerpoint/2010/main" val="17912277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7C212-0CAB-436A-A651-D668EEAC7493}"/>
              </a:ext>
            </a:extLst>
          </p:cNvPr>
          <p:cNvSpPr>
            <a:spLocks noGrp="1"/>
          </p:cNvSpPr>
          <p:nvPr>
            <p:ph type="title"/>
          </p:nvPr>
        </p:nvSpPr>
        <p:spPr>
          <a:xfrm>
            <a:off x="1371600" y="685800"/>
            <a:ext cx="9601200" cy="1030458"/>
          </a:xfrm>
        </p:spPr>
        <p:txBody>
          <a:bodyPr>
            <a:normAutofit fontScale="90000"/>
          </a:bodyPr>
          <a:lstStyle/>
          <a:p>
            <a:r>
              <a:rPr lang="en-US" dirty="0">
                <a:latin typeface="Verdana" panose="020B0604030504040204" pitchFamily="34" charset="0"/>
                <a:ea typeface="Verdana" panose="020B0604030504040204" pitchFamily="34" charset="0"/>
              </a:rPr>
              <a:t>Social worker assisting mother (cont’d)</a:t>
            </a:r>
          </a:p>
        </p:txBody>
      </p:sp>
      <p:sp>
        <p:nvSpPr>
          <p:cNvPr id="3" name="Content Placeholder 2">
            <a:extLst>
              <a:ext uri="{FF2B5EF4-FFF2-40B4-BE49-F238E27FC236}">
                <a16:creationId xmlns:a16="http://schemas.microsoft.com/office/drawing/2014/main" id="{8EA7D29D-39F7-4DAF-9D04-1667B8761EB3}"/>
              </a:ext>
            </a:extLst>
          </p:cNvPr>
          <p:cNvSpPr>
            <a:spLocks noGrp="1"/>
          </p:cNvSpPr>
          <p:nvPr>
            <p:ph idx="1"/>
          </p:nvPr>
        </p:nvSpPr>
        <p:spPr/>
        <p:txBody>
          <a:bodyPr/>
          <a:lstStyle/>
          <a:p>
            <a:r>
              <a:rPr lang="en-US" dirty="0">
                <a:latin typeface="Verdana" panose="020B0604030504040204" pitchFamily="34" charset="0"/>
                <a:ea typeface="Verdana" panose="020B0604030504040204" pitchFamily="34" charset="0"/>
              </a:rPr>
              <a:t>Did not have training in what types of parenting interventions are helpful for parents with schizophrenia. </a:t>
            </a:r>
          </a:p>
          <a:p>
            <a:r>
              <a:rPr lang="en-US" dirty="0">
                <a:latin typeface="Verdana" panose="020B0604030504040204" pitchFamily="34" charset="0"/>
                <a:ea typeface="Verdana" panose="020B0604030504040204" pitchFamily="34" charset="0"/>
              </a:rPr>
              <a:t>Consulted with mother’s clinician and the social worker supervisor who had experience in working with parents with schizophrenia to find out how to help mother parent the child.</a:t>
            </a:r>
          </a:p>
          <a:p>
            <a:r>
              <a:rPr lang="en-US" dirty="0">
                <a:latin typeface="Verdana" panose="020B0604030504040204" pitchFamily="34" charset="0"/>
                <a:ea typeface="Verdana" panose="020B0604030504040204" pitchFamily="34" charset="0"/>
              </a:rPr>
              <a:t>Told to “be clear with mother and not to assume anything.” </a:t>
            </a:r>
          </a:p>
          <a:p>
            <a:r>
              <a:rPr lang="en-US" dirty="0">
                <a:latin typeface="Verdana" panose="020B0604030504040204" pitchFamily="34" charset="0"/>
                <a:ea typeface="Verdana" panose="020B0604030504040204" pitchFamily="34" charset="0"/>
              </a:rPr>
              <a:t>Agreed that parents with “significant mental health diagnoses” sometimes need help thinking how to make it to appointments consistently. </a:t>
            </a:r>
          </a:p>
          <a:p>
            <a:endParaRPr lang="en-US" dirty="0"/>
          </a:p>
        </p:txBody>
      </p:sp>
      <p:sp>
        <p:nvSpPr>
          <p:cNvPr id="4" name="Slide Number Placeholder 3">
            <a:extLst>
              <a:ext uri="{FF2B5EF4-FFF2-40B4-BE49-F238E27FC236}">
                <a16:creationId xmlns:a16="http://schemas.microsoft.com/office/drawing/2014/main" id="{DF0CD491-8C8C-4609-9811-A5056490529E}"/>
              </a:ext>
            </a:extLst>
          </p:cNvPr>
          <p:cNvSpPr>
            <a:spLocks noGrp="1"/>
          </p:cNvSpPr>
          <p:nvPr>
            <p:ph type="sldNum" sz="quarter" idx="12"/>
          </p:nvPr>
        </p:nvSpPr>
        <p:spPr>
          <a:xfrm>
            <a:off x="5552661" y="6453386"/>
            <a:ext cx="543339" cy="404614"/>
          </a:xfrm>
        </p:spPr>
        <p:txBody>
          <a:bodyPr/>
          <a:lstStyle/>
          <a:p>
            <a:fld id="{1BCFDAB0-E7E0-4703-8692-77C046A8D8D1}" type="slidenum">
              <a:rPr lang="en-US" smtClean="0"/>
              <a:t>45</a:t>
            </a:fld>
            <a:endParaRPr lang="en-US"/>
          </a:p>
        </p:txBody>
      </p:sp>
    </p:spTree>
    <p:extLst>
      <p:ext uri="{BB962C8B-B14F-4D97-AF65-F5344CB8AC3E}">
        <p14:creationId xmlns:p14="http://schemas.microsoft.com/office/powerpoint/2010/main" val="9690861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A34C9-68B9-4CF9-B968-571B3FBF69F7}"/>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Agency’s response to mother’s disability</a:t>
            </a:r>
          </a:p>
        </p:txBody>
      </p:sp>
      <p:sp>
        <p:nvSpPr>
          <p:cNvPr id="3" name="Content Placeholder 2">
            <a:extLst>
              <a:ext uri="{FF2B5EF4-FFF2-40B4-BE49-F238E27FC236}">
                <a16:creationId xmlns:a16="http://schemas.microsoft.com/office/drawing/2014/main" id="{3404A99B-96F2-4CF9-B8DE-280E4410759A}"/>
              </a:ext>
            </a:extLst>
          </p:cNvPr>
          <p:cNvSpPr>
            <a:spLocks noGrp="1"/>
          </p:cNvSpPr>
          <p:nvPr>
            <p:ph idx="1"/>
          </p:nvPr>
        </p:nvSpPr>
        <p:spPr/>
        <p:txBody>
          <a:bodyPr/>
          <a:lstStyle/>
          <a:p>
            <a:pPr marL="0" indent="0">
              <a:buNone/>
            </a:pPr>
            <a:r>
              <a:rPr lang="en-US" dirty="0">
                <a:latin typeface="Verdana" panose="020B0604030504040204" pitchFamily="34" charset="0"/>
                <a:ea typeface="Verdana" panose="020B0604030504040204" pitchFamily="34" charset="0"/>
              </a:rPr>
              <a:t>Tardiness to visits</a:t>
            </a:r>
          </a:p>
          <a:p>
            <a:r>
              <a:rPr lang="en-US" dirty="0">
                <a:latin typeface="Verdana" panose="020B0604030504040204" pitchFamily="34" charset="0"/>
                <a:ea typeface="Verdana" panose="020B0604030504040204" pitchFamily="34" charset="0"/>
              </a:rPr>
              <a:t>Mother’s request for accommodation: later start time</a:t>
            </a:r>
          </a:p>
          <a:p>
            <a:r>
              <a:rPr lang="en-US" dirty="0">
                <a:latin typeface="Verdana" panose="020B0604030504040204" pitchFamily="34" charset="0"/>
                <a:ea typeface="Verdana" panose="020B0604030504040204" pitchFamily="34" charset="0"/>
              </a:rPr>
              <a:t>Agency response: 1) Mother should buy extra alarm clock, 2) mother should place alarm clock further from bed, 3) lay clothes out the night before, 4) have friend help</a:t>
            </a:r>
          </a:p>
          <a:p>
            <a:pPr marL="0" indent="0">
              <a:buNone/>
            </a:pPr>
            <a:r>
              <a:rPr lang="en-US" dirty="0">
                <a:latin typeface="Verdana" panose="020B0604030504040204" pitchFamily="34" charset="0"/>
                <a:ea typeface="Verdana" panose="020B0604030504040204" pitchFamily="34" charset="0"/>
              </a:rPr>
              <a:t>Medication:</a:t>
            </a:r>
          </a:p>
          <a:p>
            <a:r>
              <a:rPr lang="en-US" dirty="0">
                <a:latin typeface="Verdana" panose="020B0604030504040204" pitchFamily="34" charset="0"/>
                <a:ea typeface="Verdana" panose="020B0604030504040204" pitchFamily="34" charset="0"/>
              </a:rPr>
              <a:t>Mother’s concern that medication made her sleepy</a:t>
            </a:r>
          </a:p>
          <a:p>
            <a:r>
              <a:rPr lang="en-US" dirty="0">
                <a:latin typeface="Verdana" panose="020B0604030504040204" pitchFamily="34" charset="0"/>
                <a:ea typeface="Verdana" panose="020B0604030504040204" pitchFamily="34" charset="0"/>
              </a:rPr>
              <a:t>Agency response: none</a:t>
            </a:r>
          </a:p>
          <a:p>
            <a:endParaRPr lang="en-US" dirty="0"/>
          </a:p>
          <a:p>
            <a:endParaRPr lang="en-US" dirty="0"/>
          </a:p>
        </p:txBody>
      </p:sp>
      <p:sp>
        <p:nvSpPr>
          <p:cNvPr id="4" name="Slide Number Placeholder 3">
            <a:extLst>
              <a:ext uri="{FF2B5EF4-FFF2-40B4-BE49-F238E27FC236}">
                <a16:creationId xmlns:a16="http://schemas.microsoft.com/office/drawing/2014/main" id="{6B5CFFBF-BAA1-4A40-B360-102F3389124E}"/>
              </a:ext>
            </a:extLst>
          </p:cNvPr>
          <p:cNvSpPr>
            <a:spLocks noGrp="1"/>
          </p:cNvSpPr>
          <p:nvPr>
            <p:ph type="sldNum" sz="quarter" idx="12"/>
          </p:nvPr>
        </p:nvSpPr>
        <p:spPr>
          <a:xfrm>
            <a:off x="5910470" y="6453386"/>
            <a:ext cx="437321" cy="404614"/>
          </a:xfrm>
        </p:spPr>
        <p:txBody>
          <a:bodyPr/>
          <a:lstStyle/>
          <a:p>
            <a:fld id="{1BCFDAB0-E7E0-4703-8692-77C046A8D8D1}" type="slidenum">
              <a:rPr lang="en-US" smtClean="0"/>
              <a:t>46</a:t>
            </a:fld>
            <a:endParaRPr lang="en-US" dirty="0"/>
          </a:p>
        </p:txBody>
      </p:sp>
    </p:spTree>
    <p:extLst>
      <p:ext uri="{BB962C8B-B14F-4D97-AF65-F5344CB8AC3E}">
        <p14:creationId xmlns:p14="http://schemas.microsoft.com/office/powerpoint/2010/main" val="39113052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57617-5C8E-4DF1-938B-B2A1B2BF6BCA}"/>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Mother unable to reunify even though….</a:t>
            </a:r>
          </a:p>
        </p:txBody>
      </p:sp>
      <p:sp>
        <p:nvSpPr>
          <p:cNvPr id="3" name="Content Placeholder 2">
            <a:extLst>
              <a:ext uri="{FF2B5EF4-FFF2-40B4-BE49-F238E27FC236}">
                <a16:creationId xmlns:a16="http://schemas.microsoft.com/office/drawing/2014/main" id="{C7FC81D5-8D5D-4640-8D80-7271E5AFEA21}"/>
              </a:ext>
            </a:extLst>
          </p:cNvPr>
          <p:cNvSpPr>
            <a:spLocks noGrp="1"/>
          </p:cNvSpPr>
          <p:nvPr>
            <p:ph idx="1"/>
          </p:nvPr>
        </p:nvSpPr>
        <p:spPr/>
        <p:txBody>
          <a:bodyPr/>
          <a:lstStyle/>
          <a:p>
            <a:r>
              <a:rPr lang="en-US" dirty="0">
                <a:latin typeface="Verdana" panose="020B0604030504040204" pitchFamily="34" charset="0"/>
                <a:ea typeface="Verdana" panose="020B0604030504040204" pitchFamily="34" charset="0"/>
              </a:rPr>
              <a:t>Mother completed parenting class</a:t>
            </a:r>
          </a:p>
          <a:p>
            <a:r>
              <a:rPr lang="en-US" dirty="0">
                <a:latin typeface="Verdana" panose="020B0604030504040204" pitchFamily="34" charset="0"/>
                <a:ea typeface="Verdana" panose="020B0604030504040204" pitchFamily="34" charset="0"/>
              </a:rPr>
              <a:t>Mother stayed in communication with social worker</a:t>
            </a:r>
          </a:p>
          <a:p>
            <a:r>
              <a:rPr lang="en-US" dirty="0">
                <a:latin typeface="Verdana" panose="020B0604030504040204" pitchFamily="34" charset="0"/>
                <a:ea typeface="Verdana" panose="020B0604030504040204" pitchFamily="34" charset="0"/>
              </a:rPr>
              <a:t>Mother was medication compliant</a:t>
            </a:r>
          </a:p>
          <a:p>
            <a:r>
              <a:rPr lang="en-US" dirty="0">
                <a:latin typeface="Verdana" panose="020B0604030504040204" pitchFamily="34" charset="0"/>
                <a:ea typeface="Verdana" panose="020B0604030504040204" pitchFamily="34" charset="0"/>
              </a:rPr>
              <a:t>Mother attended counseling</a:t>
            </a:r>
          </a:p>
          <a:p>
            <a:r>
              <a:rPr lang="en-US" dirty="0">
                <a:latin typeface="Verdana" panose="020B0604030504040204" pitchFamily="34" charset="0"/>
                <a:ea typeface="Verdana" panose="020B0604030504040204" pitchFamily="34" charset="0"/>
              </a:rPr>
              <a:t>Mother visited her child</a:t>
            </a:r>
          </a:p>
          <a:p>
            <a:r>
              <a:rPr lang="en-US" dirty="0">
                <a:latin typeface="Verdana" panose="020B0604030504040204" pitchFamily="34" charset="0"/>
                <a:ea typeface="Verdana" panose="020B0604030504040204" pitchFamily="34" charset="0"/>
              </a:rPr>
              <a:t>Mother was willing to engage is a safety plan but did not believe she could have harmed her child. </a:t>
            </a:r>
          </a:p>
          <a:p>
            <a:endParaRPr lang="en-US" dirty="0"/>
          </a:p>
        </p:txBody>
      </p:sp>
      <p:sp>
        <p:nvSpPr>
          <p:cNvPr id="4" name="Slide Number Placeholder 3">
            <a:extLst>
              <a:ext uri="{FF2B5EF4-FFF2-40B4-BE49-F238E27FC236}">
                <a16:creationId xmlns:a16="http://schemas.microsoft.com/office/drawing/2014/main" id="{0043AD8C-E560-4D0E-9208-83647AEBA068}"/>
              </a:ext>
            </a:extLst>
          </p:cNvPr>
          <p:cNvSpPr>
            <a:spLocks noGrp="1"/>
          </p:cNvSpPr>
          <p:nvPr>
            <p:ph type="sldNum" sz="quarter" idx="12"/>
          </p:nvPr>
        </p:nvSpPr>
        <p:spPr>
          <a:xfrm>
            <a:off x="5830958" y="6453386"/>
            <a:ext cx="463826" cy="404614"/>
          </a:xfrm>
        </p:spPr>
        <p:txBody>
          <a:bodyPr/>
          <a:lstStyle/>
          <a:p>
            <a:fld id="{1BCFDAB0-E7E0-4703-8692-77C046A8D8D1}" type="slidenum">
              <a:rPr lang="en-US" smtClean="0"/>
              <a:t>47</a:t>
            </a:fld>
            <a:endParaRPr lang="en-US" dirty="0"/>
          </a:p>
        </p:txBody>
      </p:sp>
    </p:spTree>
    <p:extLst>
      <p:ext uri="{BB962C8B-B14F-4D97-AF65-F5344CB8AC3E}">
        <p14:creationId xmlns:p14="http://schemas.microsoft.com/office/powerpoint/2010/main" val="13465652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B2D5F-FEE3-46AA-9DF5-5447B8D97677}"/>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Reasonable services </a:t>
            </a:r>
          </a:p>
        </p:txBody>
      </p:sp>
      <p:sp>
        <p:nvSpPr>
          <p:cNvPr id="3" name="Content Placeholder 2">
            <a:extLst>
              <a:ext uri="{FF2B5EF4-FFF2-40B4-BE49-F238E27FC236}">
                <a16:creationId xmlns:a16="http://schemas.microsoft.com/office/drawing/2014/main" id="{68AFA1B6-2320-43FB-A4C2-8EAE912714BF}"/>
              </a:ext>
            </a:extLst>
          </p:cNvPr>
          <p:cNvSpPr>
            <a:spLocks noGrp="1"/>
          </p:cNvSpPr>
          <p:nvPr>
            <p:ph idx="1"/>
          </p:nvPr>
        </p:nvSpPr>
        <p:spPr/>
        <p:txBody>
          <a:bodyPr>
            <a:normAutofit/>
          </a:bodyPr>
          <a:lstStyle/>
          <a:p>
            <a:r>
              <a:rPr lang="en-US" sz="2200" dirty="0">
                <a:latin typeface="Verdana" panose="020B0604030504040204" pitchFamily="34" charset="0"/>
                <a:ea typeface="Verdana" panose="020B0604030504040204" pitchFamily="34" charset="0"/>
              </a:rPr>
              <a:t>At 18-month review hearing, the juvenile court noted, mother’s mental health concerns “have always kind of been a part of the narrative to this case.”</a:t>
            </a:r>
          </a:p>
          <a:p>
            <a:r>
              <a:rPr lang="en-US" sz="2200" dirty="0">
                <a:latin typeface="Verdana" panose="020B0604030504040204" pitchFamily="34" charset="0"/>
                <a:ea typeface="Verdana" panose="020B0604030504040204" pitchFamily="34" charset="0"/>
              </a:rPr>
              <a:t>The court stated that Agency was aware of these mental health concerns and they were not ignored. </a:t>
            </a:r>
          </a:p>
          <a:p>
            <a:r>
              <a:rPr lang="en-US" sz="2200" dirty="0">
                <a:latin typeface="Verdana" panose="020B0604030504040204" pitchFamily="34" charset="0"/>
                <a:ea typeface="Verdana" panose="020B0604030504040204" pitchFamily="34" charset="0"/>
              </a:rPr>
              <a:t>The court stated mother was given the opportunity to engage in visitation and was supported in doing so. </a:t>
            </a:r>
          </a:p>
        </p:txBody>
      </p:sp>
      <p:sp>
        <p:nvSpPr>
          <p:cNvPr id="4" name="Slide Number Placeholder 3">
            <a:extLst>
              <a:ext uri="{FF2B5EF4-FFF2-40B4-BE49-F238E27FC236}">
                <a16:creationId xmlns:a16="http://schemas.microsoft.com/office/drawing/2014/main" id="{BB298193-D426-4C6A-B930-A15D2789A4E0}"/>
              </a:ext>
            </a:extLst>
          </p:cNvPr>
          <p:cNvSpPr>
            <a:spLocks noGrp="1"/>
          </p:cNvSpPr>
          <p:nvPr>
            <p:ph type="sldNum" sz="quarter" idx="12"/>
          </p:nvPr>
        </p:nvSpPr>
        <p:spPr>
          <a:xfrm>
            <a:off x="5936974" y="6453386"/>
            <a:ext cx="516835" cy="404614"/>
          </a:xfrm>
        </p:spPr>
        <p:txBody>
          <a:bodyPr/>
          <a:lstStyle/>
          <a:p>
            <a:fld id="{1BCFDAB0-E7E0-4703-8692-77C046A8D8D1}" type="slidenum">
              <a:rPr lang="en-US" smtClean="0"/>
              <a:t>48</a:t>
            </a:fld>
            <a:endParaRPr lang="en-US" dirty="0"/>
          </a:p>
        </p:txBody>
      </p:sp>
    </p:spTree>
    <p:extLst>
      <p:ext uri="{BB962C8B-B14F-4D97-AF65-F5344CB8AC3E}">
        <p14:creationId xmlns:p14="http://schemas.microsoft.com/office/powerpoint/2010/main" val="18369675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DE826-5BDC-4076-A968-F57CCFB19A38}"/>
              </a:ext>
            </a:extLst>
          </p:cNvPr>
          <p:cNvSpPr>
            <a:spLocks noGrp="1"/>
          </p:cNvSpPr>
          <p:nvPr>
            <p:ph type="title"/>
          </p:nvPr>
        </p:nvSpPr>
        <p:spPr/>
        <p:txBody>
          <a:bodyPr/>
          <a:lstStyle/>
          <a:p>
            <a:r>
              <a:rPr lang="en-US">
                <a:latin typeface="Verdana" panose="020B0604030504040204" pitchFamily="34" charset="0"/>
                <a:ea typeface="Verdana" panose="020B0604030504040204" pitchFamily="34" charset="0"/>
              </a:rPr>
              <a:t>Where improvements could have been made</a:t>
            </a:r>
            <a:endParaRPr lang="en-US" dirty="0">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EB4B29E-7558-41DE-90F6-DB03F9F68145}"/>
              </a:ext>
            </a:extLst>
          </p:cNvPr>
          <p:cNvSpPr>
            <a:spLocks noGrp="1"/>
          </p:cNvSpPr>
          <p:nvPr>
            <p:ph idx="1"/>
          </p:nvPr>
        </p:nvSpPr>
        <p:spPr>
          <a:noFill/>
        </p:spPr>
        <p:txBody>
          <a:bodyPr>
            <a:normAutofit/>
          </a:bodyPr>
          <a:lstStyle/>
          <a:p>
            <a:pPr marL="800100" lvl="1" indent="-342900">
              <a:buFont typeface="Wingdings" panose="05000000000000000000" pitchFamily="2" charset="2"/>
              <a:buChar char="§"/>
            </a:pPr>
            <a:r>
              <a:rPr lang="en-US" sz="2200" i="0" dirty="0">
                <a:latin typeface="Verdana" panose="020B0604030504040204" pitchFamily="34" charset="0"/>
                <a:ea typeface="Verdana" panose="020B0604030504040204" pitchFamily="34" charset="0"/>
              </a:rPr>
              <a:t>Mother’s disability not properly assessed from the outset. </a:t>
            </a:r>
          </a:p>
          <a:p>
            <a:pPr marL="800100" lvl="1" indent="-342900">
              <a:buFont typeface="Wingdings" panose="05000000000000000000" pitchFamily="2" charset="2"/>
              <a:buChar char="§"/>
            </a:pPr>
            <a:r>
              <a:rPr lang="en-US" sz="2200" i="0" dirty="0">
                <a:latin typeface="Verdana" panose="020B0604030504040204" pitchFamily="34" charset="0"/>
                <a:ea typeface="Verdana" panose="020B0604030504040204" pitchFamily="34" charset="0"/>
              </a:rPr>
              <a:t>Effect of medications not considered or taken into account.</a:t>
            </a:r>
          </a:p>
          <a:p>
            <a:pPr marL="800100" lvl="1" indent="-342900">
              <a:buFont typeface="Wingdings" panose="05000000000000000000" pitchFamily="2" charset="2"/>
              <a:buChar char="§"/>
            </a:pPr>
            <a:r>
              <a:rPr lang="en-US" sz="2200" i="0" dirty="0">
                <a:latin typeface="Verdana" panose="020B0604030504040204" pitchFamily="34" charset="0"/>
                <a:ea typeface="Verdana" panose="020B0604030504040204" pitchFamily="34" charset="0"/>
              </a:rPr>
              <a:t>Social worker did not have training regarding mother’s specific needs.</a:t>
            </a:r>
          </a:p>
          <a:p>
            <a:pPr marL="800100" lvl="1" indent="-342900">
              <a:buFont typeface="Wingdings" panose="05000000000000000000" pitchFamily="2" charset="2"/>
              <a:buChar char="§"/>
            </a:pPr>
            <a:r>
              <a:rPr lang="en-US" sz="2200" i="0" dirty="0">
                <a:latin typeface="Verdana" panose="020B0604030504040204" pitchFamily="34" charset="0"/>
                <a:ea typeface="Verdana" panose="020B0604030504040204" pitchFamily="34" charset="0"/>
              </a:rPr>
              <a:t>Case plan was not tailored to mother’s specific needs because her needs were unknown.</a:t>
            </a:r>
          </a:p>
          <a:p>
            <a:pPr marL="800100" lvl="1" indent="-342900">
              <a:buFont typeface="Wingdings" panose="05000000000000000000" pitchFamily="2" charset="2"/>
              <a:buChar char="§"/>
            </a:pPr>
            <a:r>
              <a:rPr lang="en-US" sz="2200" i="0" dirty="0">
                <a:latin typeface="Verdana" panose="020B0604030504040204" pitchFamily="34" charset="0"/>
                <a:ea typeface="Verdana" panose="020B0604030504040204" pitchFamily="34" charset="0"/>
              </a:rPr>
              <a:t>Reasonable accommodations not made by the Agency.</a:t>
            </a:r>
          </a:p>
          <a:p>
            <a:pPr marL="800100" lvl="1" indent="-342900">
              <a:buFont typeface="Wingdings" panose="05000000000000000000" pitchFamily="2" charset="2"/>
              <a:buChar char="§"/>
            </a:pPr>
            <a:r>
              <a:rPr lang="en-US" sz="2200" i="0" dirty="0">
                <a:latin typeface="Verdana" panose="020B0604030504040204" pitchFamily="34" charset="0"/>
                <a:ea typeface="Verdana" panose="020B0604030504040204" pitchFamily="34" charset="0"/>
              </a:rPr>
              <a:t>Visitation was affected by the pandemic and the distance between counties, but accommodations were not made. </a:t>
            </a:r>
          </a:p>
          <a:p>
            <a:pPr marL="0" indent="0">
              <a:buNone/>
            </a:pPr>
            <a:endParaRPr lang="en-US" dirty="0"/>
          </a:p>
        </p:txBody>
      </p:sp>
      <p:sp>
        <p:nvSpPr>
          <p:cNvPr id="4" name="Slide Number Placeholder 3">
            <a:extLst>
              <a:ext uri="{FF2B5EF4-FFF2-40B4-BE49-F238E27FC236}">
                <a16:creationId xmlns:a16="http://schemas.microsoft.com/office/drawing/2014/main" id="{54AEE28F-ADFE-4B33-8C2F-6EB3D38855DE}"/>
              </a:ext>
            </a:extLst>
          </p:cNvPr>
          <p:cNvSpPr>
            <a:spLocks noGrp="1"/>
          </p:cNvSpPr>
          <p:nvPr>
            <p:ph type="sldNum" sz="quarter" idx="12"/>
          </p:nvPr>
        </p:nvSpPr>
        <p:spPr>
          <a:xfrm>
            <a:off x="5420139" y="6453386"/>
            <a:ext cx="675861" cy="404614"/>
          </a:xfrm>
        </p:spPr>
        <p:txBody>
          <a:bodyPr/>
          <a:lstStyle/>
          <a:p>
            <a:fld id="{1BCFDAB0-E7E0-4703-8692-77C046A8D8D1}" type="slidenum">
              <a:rPr lang="en-US" smtClean="0"/>
              <a:t>49</a:t>
            </a:fld>
            <a:endParaRPr lang="en-US" dirty="0"/>
          </a:p>
        </p:txBody>
      </p:sp>
    </p:spTree>
    <p:extLst>
      <p:ext uri="{BB962C8B-B14F-4D97-AF65-F5344CB8AC3E}">
        <p14:creationId xmlns:p14="http://schemas.microsoft.com/office/powerpoint/2010/main" val="1765230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8AEC6-B364-4326-A374-2856B65A2E08}"/>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What is a disability? (Cont’d)</a:t>
            </a:r>
          </a:p>
        </p:txBody>
      </p:sp>
      <p:sp>
        <p:nvSpPr>
          <p:cNvPr id="3" name="Content Placeholder 2">
            <a:extLst>
              <a:ext uri="{FF2B5EF4-FFF2-40B4-BE49-F238E27FC236}">
                <a16:creationId xmlns:a16="http://schemas.microsoft.com/office/drawing/2014/main" id="{3C354309-F442-4AC7-BB2F-D6A5ABBA4F96}"/>
              </a:ext>
            </a:extLst>
          </p:cNvPr>
          <p:cNvSpPr>
            <a:spLocks noGrp="1"/>
          </p:cNvSpPr>
          <p:nvPr>
            <p:ph idx="1"/>
          </p:nvPr>
        </p:nvSpPr>
        <p:spPr/>
        <p:txBody>
          <a:bodyPr/>
          <a:lstStyle/>
          <a:p>
            <a:pPr marL="0" indent="0">
              <a:buNone/>
            </a:pPr>
            <a:r>
              <a:rPr lang="en-US" sz="2200" dirty="0">
                <a:latin typeface="Verdana" panose="020B0604030504040204" pitchFamily="34" charset="0"/>
                <a:ea typeface="Verdana" panose="020B0604030504040204" pitchFamily="34" charset="0"/>
              </a:rPr>
              <a:t>California law follows the ADA’s definition of disability. </a:t>
            </a:r>
          </a:p>
          <a:p>
            <a:pPr marL="0" indent="0">
              <a:buNone/>
            </a:pPr>
            <a:endParaRPr lang="en-US" dirty="0">
              <a:latin typeface="Verdana" panose="020B0604030504040204" pitchFamily="34" charset="0"/>
              <a:ea typeface="Verdana" panose="020B0604030504040204" pitchFamily="34" charset="0"/>
            </a:endParaRPr>
          </a:p>
          <a:p>
            <a:pPr marL="0" indent="0">
              <a:buNone/>
            </a:pPr>
            <a:endParaRPr lang="en-US" sz="1800" dirty="0">
              <a:latin typeface="Verdana" panose="020B0604030504040204" pitchFamily="34" charset="0"/>
              <a:ea typeface="Verdana" panose="020B0604030504040204" pitchFamily="34" charset="0"/>
            </a:endParaRPr>
          </a:p>
          <a:p>
            <a:pPr marL="0" indent="0">
              <a:buNone/>
            </a:pPr>
            <a:endParaRPr lang="en-US" sz="1800" dirty="0">
              <a:latin typeface="Verdana" panose="020B0604030504040204" pitchFamily="34" charset="0"/>
              <a:ea typeface="Verdana" panose="020B0604030504040204" pitchFamily="34" charset="0"/>
            </a:endParaRPr>
          </a:p>
          <a:p>
            <a:pPr marL="0" indent="0">
              <a:buNone/>
            </a:pPr>
            <a:endParaRPr lang="en-US" sz="1800" dirty="0">
              <a:latin typeface="Verdana" panose="020B0604030504040204" pitchFamily="34" charset="0"/>
              <a:ea typeface="Verdana" panose="020B0604030504040204" pitchFamily="34" charset="0"/>
            </a:endParaRPr>
          </a:p>
          <a:p>
            <a:pPr marL="0" indent="0">
              <a:buNone/>
            </a:pPr>
            <a:endParaRPr lang="en-US" sz="1800" dirty="0">
              <a:latin typeface="Verdana" panose="020B0604030504040204" pitchFamily="34" charset="0"/>
              <a:ea typeface="Verdana" panose="020B0604030504040204" pitchFamily="34" charset="0"/>
            </a:endParaRPr>
          </a:p>
          <a:p>
            <a:pPr marL="0" indent="0">
              <a:buNone/>
            </a:pPr>
            <a:endParaRPr lang="en-US" sz="1800" dirty="0">
              <a:latin typeface="Verdana" panose="020B0604030504040204" pitchFamily="34" charset="0"/>
              <a:ea typeface="Verdana" panose="020B0604030504040204" pitchFamily="34" charset="0"/>
            </a:endParaRPr>
          </a:p>
          <a:p>
            <a:pPr marL="0" indent="0">
              <a:buNone/>
            </a:pPr>
            <a:r>
              <a:rPr lang="en-US" sz="1800" dirty="0">
                <a:latin typeface="Verdana" panose="020B0604030504040204" pitchFamily="34" charset="0"/>
                <a:ea typeface="Verdana" panose="020B0604030504040204" pitchFamily="34" charset="0"/>
              </a:rPr>
              <a:t>-California Cal. Gov. Code § 11135(b)</a:t>
            </a:r>
            <a:endParaRPr lang="en-US" dirty="0"/>
          </a:p>
        </p:txBody>
      </p:sp>
      <p:sp>
        <p:nvSpPr>
          <p:cNvPr id="4" name="Slide Number Placeholder 3">
            <a:extLst>
              <a:ext uri="{FF2B5EF4-FFF2-40B4-BE49-F238E27FC236}">
                <a16:creationId xmlns:a16="http://schemas.microsoft.com/office/drawing/2014/main" id="{A64EBED9-02B2-4808-B620-8540FE5AAC5D}"/>
              </a:ext>
            </a:extLst>
          </p:cNvPr>
          <p:cNvSpPr>
            <a:spLocks noGrp="1"/>
          </p:cNvSpPr>
          <p:nvPr>
            <p:ph type="sldNum" sz="quarter" idx="12"/>
          </p:nvPr>
        </p:nvSpPr>
        <p:spPr>
          <a:xfrm>
            <a:off x="5274365" y="6453386"/>
            <a:ext cx="993913" cy="404614"/>
          </a:xfrm>
        </p:spPr>
        <p:txBody>
          <a:bodyPr/>
          <a:lstStyle/>
          <a:p>
            <a:fld id="{1BCFDAB0-E7E0-4703-8692-77C046A8D8D1}" type="slidenum">
              <a:rPr lang="en-US" smtClean="0"/>
              <a:t>5</a:t>
            </a:fld>
            <a:endParaRPr lang="en-US" dirty="0"/>
          </a:p>
        </p:txBody>
      </p:sp>
    </p:spTree>
    <p:extLst>
      <p:ext uri="{BB962C8B-B14F-4D97-AF65-F5344CB8AC3E}">
        <p14:creationId xmlns:p14="http://schemas.microsoft.com/office/powerpoint/2010/main" val="163148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E321DF-0C07-415D-8F54-CD69759F0A17}"/>
              </a:ext>
            </a:extLst>
          </p:cNvPr>
          <p:cNvSpPr>
            <a:spLocks noGrp="1"/>
          </p:cNvSpPr>
          <p:nvPr>
            <p:ph idx="4294967295"/>
          </p:nvPr>
        </p:nvSpPr>
        <p:spPr>
          <a:xfrm>
            <a:off x="1749287" y="1789043"/>
            <a:ext cx="10442713" cy="4078357"/>
          </a:xfrm>
        </p:spPr>
        <p:txBody>
          <a:bodyPr/>
          <a:lstStyle/>
          <a:p>
            <a:pPr marL="0" indent="0">
              <a:buNone/>
            </a:pPr>
            <a:endParaRPr lang="en-US" sz="4800" dirty="0"/>
          </a:p>
          <a:p>
            <a:pPr marL="0" indent="0">
              <a:buNone/>
            </a:pPr>
            <a:r>
              <a:rPr lang="en-US" sz="4800" dirty="0"/>
              <a:t>Adequate case plan and reunification services is key to success.</a:t>
            </a:r>
          </a:p>
          <a:p>
            <a:endParaRPr lang="en-US" dirty="0"/>
          </a:p>
        </p:txBody>
      </p:sp>
      <p:sp>
        <p:nvSpPr>
          <p:cNvPr id="2" name="Slide Number Placeholder 1">
            <a:extLst>
              <a:ext uri="{FF2B5EF4-FFF2-40B4-BE49-F238E27FC236}">
                <a16:creationId xmlns:a16="http://schemas.microsoft.com/office/drawing/2014/main" id="{034D667A-332F-42EB-AC1B-2369D6893114}"/>
              </a:ext>
            </a:extLst>
          </p:cNvPr>
          <p:cNvSpPr>
            <a:spLocks noGrp="1"/>
          </p:cNvSpPr>
          <p:nvPr>
            <p:ph type="sldNum" sz="quarter" idx="12"/>
          </p:nvPr>
        </p:nvSpPr>
        <p:spPr>
          <a:xfrm>
            <a:off x="6096000" y="6453386"/>
            <a:ext cx="556591" cy="404614"/>
          </a:xfrm>
        </p:spPr>
        <p:txBody>
          <a:bodyPr/>
          <a:lstStyle/>
          <a:p>
            <a:fld id="{1BCFDAB0-E7E0-4703-8692-77C046A8D8D1}" type="slidenum">
              <a:rPr lang="en-US" smtClean="0"/>
              <a:t>50</a:t>
            </a:fld>
            <a:endParaRPr lang="en-US" dirty="0"/>
          </a:p>
        </p:txBody>
      </p:sp>
    </p:spTree>
    <p:extLst>
      <p:ext uri="{BB962C8B-B14F-4D97-AF65-F5344CB8AC3E}">
        <p14:creationId xmlns:p14="http://schemas.microsoft.com/office/powerpoint/2010/main" val="11091408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FA6CA-89C2-420A-BE63-6768A44ABC60}"/>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What can advocates do?</a:t>
            </a:r>
          </a:p>
        </p:txBody>
      </p:sp>
      <p:sp>
        <p:nvSpPr>
          <p:cNvPr id="6" name="Content Placeholder 5">
            <a:extLst>
              <a:ext uri="{FF2B5EF4-FFF2-40B4-BE49-F238E27FC236}">
                <a16:creationId xmlns:a16="http://schemas.microsoft.com/office/drawing/2014/main" id="{0DC6E4A6-4595-4812-B8D7-DE0B99DED31F}"/>
              </a:ext>
            </a:extLst>
          </p:cNvPr>
          <p:cNvSpPr>
            <a:spLocks noGrp="1"/>
          </p:cNvSpPr>
          <p:nvPr>
            <p:ph idx="1"/>
          </p:nvPr>
        </p:nvSpPr>
        <p:spPr>
          <a:xfrm>
            <a:off x="1371600" y="1875934"/>
            <a:ext cx="9601200" cy="4458878"/>
          </a:xfrm>
        </p:spPr>
        <p:txBody>
          <a:bodyPr>
            <a:normAutofit fontScale="92500" lnSpcReduction="10000"/>
          </a:bodyPr>
          <a:lstStyle/>
          <a:p>
            <a:r>
              <a:rPr lang="en-US" dirty="0">
                <a:latin typeface="Verdana" panose="020B0604030504040204" pitchFamily="34" charset="0"/>
                <a:ea typeface="Verdana" panose="020B0604030504040204" pitchFamily="34" charset="0"/>
              </a:rPr>
              <a:t>Be on the lookout for clients with disabilities, not all self-disclose.</a:t>
            </a:r>
          </a:p>
          <a:p>
            <a:r>
              <a:rPr lang="en-US" dirty="0">
                <a:latin typeface="Verdana" panose="020B0604030504040204" pitchFamily="34" charset="0"/>
                <a:ea typeface="Verdana" panose="020B0604030504040204" pitchFamily="34" charset="0"/>
              </a:rPr>
              <a:t>Identify the specific needs for accommodation.</a:t>
            </a:r>
          </a:p>
          <a:p>
            <a:r>
              <a:rPr lang="en-US" dirty="0">
                <a:latin typeface="Verdana" panose="020B0604030504040204" pitchFamily="34" charset="0"/>
                <a:ea typeface="Verdana" panose="020B0604030504040204" pitchFamily="34" charset="0"/>
              </a:rPr>
              <a:t>Review previous accommodations used by your clients (e.g. special education services).</a:t>
            </a:r>
          </a:p>
          <a:p>
            <a:r>
              <a:rPr lang="en-US" dirty="0">
                <a:latin typeface="Verdana" panose="020B0604030504040204" pitchFamily="34" charset="0"/>
                <a:ea typeface="Verdana" panose="020B0604030504040204" pitchFamily="34" charset="0"/>
              </a:rPr>
              <a:t>Thoroughly review case plan – does it properly identify your client’s needs and have a specific enough plan to assist your client? </a:t>
            </a:r>
          </a:p>
          <a:p>
            <a:r>
              <a:rPr lang="en-US" dirty="0">
                <a:latin typeface="Verdana" panose="020B0604030504040204" pitchFamily="34" charset="0"/>
                <a:ea typeface="Verdana" panose="020B0604030504040204" pitchFamily="34" charset="0"/>
              </a:rPr>
              <a:t>Challenge inadequacies early! Goal is for parent to get appropriate services ASAP.</a:t>
            </a:r>
          </a:p>
          <a:p>
            <a:r>
              <a:rPr lang="en-US" dirty="0">
                <a:latin typeface="Verdana" panose="020B0604030504040204" pitchFamily="34" charset="0"/>
                <a:ea typeface="Verdana" panose="020B0604030504040204" pitchFamily="34" charset="0"/>
              </a:rPr>
              <a:t>Offer legal services in an accessible manner.</a:t>
            </a:r>
          </a:p>
          <a:p>
            <a:r>
              <a:rPr lang="en-US" dirty="0">
                <a:latin typeface="Verdana" panose="020B0604030504040204" pitchFamily="34" charset="0"/>
                <a:ea typeface="Verdana" panose="020B0604030504040204" pitchFamily="34" charset="0"/>
              </a:rPr>
              <a:t>Consult reference materials provided.</a:t>
            </a:r>
          </a:p>
          <a:p>
            <a:r>
              <a:rPr lang="en-US" dirty="0">
                <a:latin typeface="Verdana" panose="020B0604030504040204" pitchFamily="34" charset="0"/>
                <a:ea typeface="Verdana" panose="020B0604030504040204" pitchFamily="34" charset="0"/>
              </a:rPr>
              <a:t>Reach out for guidance when needed.</a:t>
            </a:r>
          </a:p>
          <a:p>
            <a:r>
              <a:rPr lang="en-US" dirty="0">
                <a:latin typeface="Verdana" panose="020B0604030504040204" pitchFamily="34" charset="0"/>
                <a:ea typeface="Verdana" panose="020B0604030504040204" pitchFamily="34" charset="0"/>
              </a:rPr>
              <a:t>Address disability in a respectful manner.</a:t>
            </a:r>
          </a:p>
        </p:txBody>
      </p:sp>
      <p:sp>
        <p:nvSpPr>
          <p:cNvPr id="3" name="Slide Number Placeholder 2">
            <a:extLst>
              <a:ext uri="{FF2B5EF4-FFF2-40B4-BE49-F238E27FC236}">
                <a16:creationId xmlns:a16="http://schemas.microsoft.com/office/drawing/2014/main" id="{817DC038-D78B-4268-BFBB-CBA2CA1423F1}"/>
              </a:ext>
            </a:extLst>
          </p:cNvPr>
          <p:cNvSpPr>
            <a:spLocks noGrp="1"/>
          </p:cNvSpPr>
          <p:nvPr>
            <p:ph type="sldNum" sz="quarter" idx="12"/>
          </p:nvPr>
        </p:nvSpPr>
        <p:spPr>
          <a:xfrm>
            <a:off x="5897218" y="6453386"/>
            <a:ext cx="609600" cy="404614"/>
          </a:xfrm>
        </p:spPr>
        <p:txBody>
          <a:bodyPr/>
          <a:lstStyle/>
          <a:p>
            <a:fld id="{1BCFDAB0-E7E0-4703-8692-77C046A8D8D1}" type="slidenum">
              <a:rPr lang="en-US" smtClean="0"/>
              <a:t>51</a:t>
            </a:fld>
            <a:endParaRPr lang="en-US" dirty="0"/>
          </a:p>
        </p:txBody>
      </p:sp>
    </p:spTree>
    <p:extLst>
      <p:ext uri="{BB962C8B-B14F-4D97-AF65-F5344CB8AC3E}">
        <p14:creationId xmlns:p14="http://schemas.microsoft.com/office/powerpoint/2010/main" val="26673900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0E923-8553-474B-8E86-DD6F3EB5DB4B}"/>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What can appellate practitioners do?</a:t>
            </a:r>
          </a:p>
        </p:txBody>
      </p:sp>
      <p:sp>
        <p:nvSpPr>
          <p:cNvPr id="3" name="Content Placeholder 2">
            <a:extLst>
              <a:ext uri="{FF2B5EF4-FFF2-40B4-BE49-F238E27FC236}">
                <a16:creationId xmlns:a16="http://schemas.microsoft.com/office/drawing/2014/main" id="{C2667CC6-E7F7-4DC0-AC14-907D73A6FCAE}"/>
              </a:ext>
            </a:extLst>
          </p:cNvPr>
          <p:cNvSpPr>
            <a:spLocks noGrp="1"/>
          </p:cNvSpPr>
          <p:nvPr>
            <p:ph idx="1"/>
          </p:nvPr>
        </p:nvSpPr>
        <p:spPr/>
        <p:txBody>
          <a:bodyPr>
            <a:normAutofit fontScale="92500" lnSpcReduction="10000"/>
          </a:bodyPr>
          <a:lstStyle/>
          <a:p>
            <a:r>
              <a:rPr lang="en-US" dirty="0">
                <a:latin typeface="Verdana" panose="020B0604030504040204" pitchFamily="34" charset="0"/>
                <a:ea typeface="Verdana" panose="020B0604030504040204" pitchFamily="34" charset="0"/>
              </a:rPr>
              <a:t>Talk to and work with trial counsel.  </a:t>
            </a:r>
          </a:p>
          <a:p>
            <a:r>
              <a:rPr lang="en-US" dirty="0">
                <a:latin typeface="Verdana" panose="020B0604030504040204" pitchFamily="34" charset="0"/>
                <a:ea typeface="Verdana" panose="020B0604030504040204" pitchFamily="34" charset="0"/>
              </a:rPr>
              <a:t>Review the record and look for areas where the parent’s disability was not accommodated.</a:t>
            </a:r>
          </a:p>
          <a:p>
            <a:pPr lvl="1"/>
            <a:r>
              <a:rPr lang="en-US" dirty="0">
                <a:latin typeface="Verdana" panose="020B0604030504040204" pitchFamily="34" charset="0"/>
                <a:ea typeface="Verdana" panose="020B0604030504040204" pitchFamily="34" charset="0"/>
              </a:rPr>
              <a:t>The case plan</a:t>
            </a:r>
          </a:p>
          <a:p>
            <a:pPr lvl="1"/>
            <a:r>
              <a:rPr lang="en-US" dirty="0">
                <a:latin typeface="Verdana" panose="020B0604030504040204" pitchFamily="34" charset="0"/>
                <a:ea typeface="Verdana" panose="020B0604030504040204" pitchFamily="34" charset="0"/>
              </a:rPr>
              <a:t>The reunification services provided</a:t>
            </a:r>
          </a:p>
          <a:p>
            <a:pPr lvl="1"/>
            <a:r>
              <a:rPr lang="en-US" dirty="0">
                <a:latin typeface="Verdana" panose="020B0604030504040204" pitchFamily="34" charset="0"/>
                <a:ea typeface="Verdana" panose="020B0604030504040204" pitchFamily="34" charset="0"/>
              </a:rPr>
              <a:t>Was their an outcome for success</a:t>
            </a:r>
          </a:p>
          <a:p>
            <a:r>
              <a:rPr lang="en-US" dirty="0">
                <a:latin typeface="Verdana" panose="020B0604030504040204" pitchFamily="34" charset="0"/>
                <a:ea typeface="Verdana" panose="020B0604030504040204" pitchFamily="34" charset="0"/>
              </a:rPr>
              <a:t>Forfeiture and/or waiver needs to be considered. </a:t>
            </a:r>
          </a:p>
          <a:p>
            <a:r>
              <a:rPr lang="en-US" dirty="0">
                <a:latin typeface="Verdana" panose="020B0604030504040204" pitchFamily="34" charset="0"/>
                <a:ea typeface="Verdana" panose="020B0604030504040204" pitchFamily="34" charset="0"/>
              </a:rPr>
              <a:t>Educate the Court.</a:t>
            </a:r>
          </a:p>
          <a:p>
            <a:r>
              <a:rPr lang="en-US" dirty="0">
                <a:latin typeface="Verdana" panose="020B0604030504040204" pitchFamily="34" charset="0"/>
                <a:ea typeface="Verdana" panose="020B0604030504040204" pitchFamily="34" charset="0"/>
              </a:rPr>
              <a:t>Be aware of your own bias.</a:t>
            </a:r>
          </a:p>
          <a:p>
            <a:r>
              <a:rPr lang="en-US" dirty="0">
                <a:latin typeface="Verdana" panose="020B0604030504040204" pitchFamily="34" charset="0"/>
                <a:ea typeface="Verdana" panose="020B0604030504040204" pitchFamily="34" charset="0"/>
              </a:rPr>
              <a:t>Be creative!</a:t>
            </a:r>
          </a:p>
        </p:txBody>
      </p:sp>
      <p:sp>
        <p:nvSpPr>
          <p:cNvPr id="4" name="Slide Number Placeholder 3">
            <a:extLst>
              <a:ext uri="{FF2B5EF4-FFF2-40B4-BE49-F238E27FC236}">
                <a16:creationId xmlns:a16="http://schemas.microsoft.com/office/drawing/2014/main" id="{E0E5EDBC-92DD-475B-8667-DABBB1E208F9}"/>
              </a:ext>
            </a:extLst>
          </p:cNvPr>
          <p:cNvSpPr>
            <a:spLocks noGrp="1"/>
          </p:cNvSpPr>
          <p:nvPr>
            <p:ph type="sldNum" sz="quarter" idx="12"/>
          </p:nvPr>
        </p:nvSpPr>
        <p:spPr>
          <a:xfrm>
            <a:off x="5738191" y="6453386"/>
            <a:ext cx="636105" cy="404614"/>
          </a:xfrm>
        </p:spPr>
        <p:txBody>
          <a:bodyPr/>
          <a:lstStyle/>
          <a:p>
            <a:fld id="{1BCFDAB0-E7E0-4703-8692-77C046A8D8D1}" type="slidenum">
              <a:rPr lang="en-US" smtClean="0"/>
              <a:t>52</a:t>
            </a:fld>
            <a:endParaRPr lang="en-US" dirty="0"/>
          </a:p>
        </p:txBody>
      </p:sp>
    </p:spTree>
    <p:extLst>
      <p:ext uri="{BB962C8B-B14F-4D97-AF65-F5344CB8AC3E}">
        <p14:creationId xmlns:p14="http://schemas.microsoft.com/office/powerpoint/2010/main" val="9078129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n kisses an infant on the cheek.">
            <a:extLst>
              <a:ext uri="{FF2B5EF4-FFF2-40B4-BE49-F238E27FC236}">
                <a16:creationId xmlns:a16="http://schemas.microsoft.com/office/drawing/2014/main" id="{E1F52B9A-A20F-48C6-8012-92D42C422105}"/>
              </a:ext>
            </a:extLst>
          </p:cNvPr>
          <p:cNvPicPr>
            <a:picLocks noGrp="1" noChangeAspect="1"/>
          </p:cNvPicPr>
          <p:nvPr>
            <p:ph idx="4294967295"/>
          </p:nvPr>
        </p:nvPicPr>
        <p:blipFill>
          <a:blip r:embed="rId2"/>
          <a:stretch>
            <a:fillRect/>
          </a:stretch>
        </p:blipFill>
        <p:spPr>
          <a:xfrm>
            <a:off x="4343056" y="1330325"/>
            <a:ext cx="6126162" cy="4537075"/>
          </a:xfrm>
          <a:prstGeom prst="rect">
            <a:avLst/>
          </a:prstGeom>
        </p:spPr>
      </p:pic>
      <p:sp>
        <p:nvSpPr>
          <p:cNvPr id="2" name="Slide Number Placeholder 1">
            <a:extLst>
              <a:ext uri="{FF2B5EF4-FFF2-40B4-BE49-F238E27FC236}">
                <a16:creationId xmlns:a16="http://schemas.microsoft.com/office/drawing/2014/main" id="{5C9C3843-8F36-49A0-BDF1-71AC559E973A}"/>
              </a:ext>
            </a:extLst>
          </p:cNvPr>
          <p:cNvSpPr>
            <a:spLocks noGrp="1"/>
          </p:cNvSpPr>
          <p:nvPr>
            <p:ph type="sldNum" sz="quarter" idx="12"/>
          </p:nvPr>
        </p:nvSpPr>
        <p:spPr>
          <a:xfrm>
            <a:off x="6228522" y="6453386"/>
            <a:ext cx="622852" cy="404614"/>
          </a:xfrm>
        </p:spPr>
        <p:txBody>
          <a:bodyPr/>
          <a:lstStyle/>
          <a:p>
            <a:fld id="{1BCFDAB0-E7E0-4703-8692-77C046A8D8D1}" type="slidenum">
              <a:rPr lang="en-US" smtClean="0"/>
              <a:t>53</a:t>
            </a:fld>
            <a:endParaRPr lang="en-US" dirty="0"/>
          </a:p>
        </p:txBody>
      </p:sp>
    </p:spTree>
    <p:extLst>
      <p:ext uri="{BB962C8B-B14F-4D97-AF65-F5344CB8AC3E}">
        <p14:creationId xmlns:p14="http://schemas.microsoft.com/office/powerpoint/2010/main" val="22039560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E26BB-779D-4BC9-8B64-B67FD656B151}"/>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Disability language guidance</a:t>
            </a:r>
          </a:p>
        </p:txBody>
      </p:sp>
      <p:sp>
        <p:nvSpPr>
          <p:cNvPr id="3" name="Content Placeholder 2">
            <a:extLst>
              <a:ext uri="{FF2B5EF4-FFF2-40B4-BE49-F238E27FC236}">
                <a16:creationId xmlns:a16="http://schemas.microsoft.com/office/drawing/2014/main" id="{C27396BD-FAE8-440A-905A-5E7A9C6A4880}"/>
              </a:ext>
            </a:extLst>
          </p:cNvPr>
          <p:cNvSpPr>
            <a:spLocks noGrp="1"/>
          </p:cNvSpPr>
          <p:nvPr>
            <p:ph idx="1"/>
          </p:nvPr>
        </p:nvSpPr>
        <p:spPr/>
        <p:txBody>
          <a:bodyPr/>
          <a:lstStyle/>
          <a:p>
            <a:pPr marL="0" indent="0">
              <a:buNone/>
            </a:pPr>
            <a:r>
              <a:rPr lang="en-US" sz="2400" dirty="0">
                <a:latin typeface="Verdana" panose="020B0604030504040204" pitchFamily="34" charset="0"/>
                <a:ea typeface="Verdana" panose="020B0604030504040204" pitchFamily="34" charset="0"/>
              </a:rPr>
              <a:t>Because language is constantly evolving, here are some general guidelines regarding disability language</a:t>
            </a:r>
          </a:p>
          <a:p>
            <a:r>
              <a:rPr lang="en-US" sz="2400" b="1" dirty="0">
                <a:solidFill>
                  <a:srgbClr val="FF0000"/>
                </a:solidFill>
                <a:latin typeface="Verdana" panose="020B0604030504040204" pitchFamily="34" charset="0"/>
                <a:ea typeface="Verdana" panose="020B0604030504040204" pitchFamily="34" charset="0"/>
              </a:rPr>
              <a:t>Outdated words to avoid</a:t>
            </a:r>
            <a:r>
              <a:rPr lang="en-US" sz="2400" dirty="0">
                <a:latin typeface="Verdana" panose="020B0604030504040204" pitchFamily="34" charset="0"/>
                <a:ea typeface="Verdana" panose="020B0604030504040204" pitchFamily="34" charset="0"/>
              </a:rPr>
              <a:t>:</a:t>
            </a:r>
          </a:p>
          <a:p>
            <a:pPr lvl="1"/>
            <a:r>
              <a:rPr lang="en-US" sz="2400" dirty="0">
                <a:latin typeface="Verdana" panose="020B0604030504040204" pitchFamily="34" charset="0"/>
                <a:ea typeface="Verdana" panose="020B0604030504040204" pitchFamily="34" charset="0"/>
              </a:rPr>
              <a:t>Handicap, Handicapped</a:t>
            </a:r>
          </a:p>
          <a:p>
            <a:pPr lvl="1"/>
            <a:r>
              <a:rPr lang="en-US" sz="2400" dirty="0">
                <a:latin typeface="Verdana" panose="020B0604030504040204" pitchFamily="34" charset="0"/>
                <a:ea typeface="Verdana" panose="020B0604030504040204" pitchFamily="34" charset="0"/>
              </a:rPr>
              <a:t>Retarded</a:t>
            </a:r>
          </a:p>
          <a:p>
            <a:r>
              <a:rPr lang="en-US" sz="2400" b="1" dirty="0">
                <a:solidFill>
                  <a:srgbClr val="00B050"/>
                </a:solidFill>
                <a:latin typeface="Verdana" panose="020B0604030504040204" pitchFamily="34" charset="0"/>
                <a:ea typeface="Verdana" panose="020B0604030504040204" pitchFamily="34" charset="0"/>
              </a:rPr>
              <a:t>Try instead</a:t>
            </a:r>
            <a:r>
              <a:rPr lang="en-US" sz="2400" dirty="0">
                <a:latin typeface="Verdana" panose="020B0604030504040204" pitchFamily="34" charset="0"/>
                <a:ea typeface="Verdana" panose="020B0604030504040204" pitchFamily="34" charset="0"/>
              </a:rPr>
              <a:t>:</a:t>
            </a:r>
          </a:p>
          <a:p>
            <a:pPr lvl="1"/>
            <a:r>
              <a:rPr lang="en-US" sz="2400" dirty="0">
                <a:latin typeface="Verdana" panose="020B0604030504040204" pitchFamily="34" charset="0"/>
                <a:ea typeface="Verdana" panose="020B0604030504040204" pitchFamily="34" charset="0"/>
              </a:rPr>
              <a:t>Disability, Disabled</a:t>
            </a:r>
          </a:p>
          <a:p>
            <a:pPr lvl="1"/>
            <a:r>
              <a:rPr lang="en-US" sz="2400" dirty="0">
                <a:latin typeface="Verdana" panose="020B0604030504040204" pitchFamily="34" charset="0"/>
                <a:ea typeface="Verdana" panose="020B0604030504040204" pitchFamily="34" charset="0"/>
              </a:rPr>
              <a:t>Intellectual Disability</a:t>
            </a:r>
          </a:p>
          <a:p>
            <a:endParaRPr lang="en-US" dirty="0"/>
          </a:p>
        </p:txBody>
      </p:sp>
      <p:sp>
        <p:nvSpPr>
          <p:cNvPr id="4" name="Slide Number Placeholder 3">
            <a:extLst>
              <a:ext uri="{FF2B5EF4-FFF2-40B4-BE49-F238E27FC236}">
                <a16:creationId xmlns:a16="http://schemas.microsoft.com/office/drawing/2014/main" id="{8B84AF28-4C3A-4713-8EF5-3C8BAD99C149}"/>
              </a:ext>
            </a:extLst>
          </p:cNvPr>
          <p:cNvSpPr>
            <a:spLocks noGrp="1"/>
          </p:cNvSpPr>
          <p:nvPr>
            <p:ph type="sldNum" sz="quarter" idx="12"/>
          </p:nvPr>
        </p:nvSpPr>
        <p:spPr>
          <a:xfrm>
            <a:off x="5618922" y="6453386"/>
            <a:ext cx="609600" cy="404614"/>
          </a:xfrm>
        </p:spPr>
        <p:txBody>
          <a:bodyPr/>
          <a:lstStyle/>
          <a:p>
            <a:fld id="{1BCFDAB0-E7E0-4703-8692-77C046A8D8D1}" type="slidenum">
              <a:rPr lang="en-US" smtClean="0"/>
              <a:t>54</a:t>
            </a:fld>
            <a:endParaRPr lang="en-US" dirty="0"/>
          </a:p>
        </p:txBody>
      </p:sp>
    </p:spTree>
    <p:extLst>
      <p:ext uri="{BB962C8B-B14F-4D97-AF65-F5344CB8AC3E}">
        <p14:creationId xmlns:p14="http://schemas.microsoft.com/office/powerpoint/2010/main" val="8035109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80883-91DF-454A-9F1B-0EE08093EA21}"/>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Disability language guidance (cont’d)</a:t>
            </a:r>
          </a:p>
        </p:txBody>
      </p:sp>
      <p:sp>
        <p:nvSpPr>
          <p:cNvPr id="3" name="Content Placeholder 2">
            <a:extLst>
              <a:ext uri="{FF2B5EF4-FFF2-40B4-BE49-F238E27FC236}">
                <a16:creationId xmlns:a16="http://schemas.microsoft.com/office/drawing/2014/main" id="{F514E307-138C-4F42-843F-8C452828A02B}"/>
              </a:ext>
            </a:extLst>
          </p:cNvPr>
          <p:cNvSpPr>
            <a:spLocks noGrp="1"/>
          </p:cNvSpPr>
          <p:nvPr>
            <p:ph idx="1"/>
          </p:nvPr>
        </p:nvSpPr>
        <p:spPr/>
        <p:txBody>
          <a:bodyPr>
            <a:noAutofit/>
          </a:bodyPr>
          <a:lstStyle/>
          <a:p>
            <a:r>
              <a:rPr lang="en-US" sz="2400" b="1" dirty="0">
                <a:solidFill>
                  <a:srgbClr val="FF0000"/>
                </a:solidFill>
                <a:latin typeface="Verdana" panose="020B0604030504040204" pitchFamily="34" charset="0"/>
                <a:ea typeface="Verdana" panose="020B0604030504040204" pitchFamily="34" charset="0"/>
              </a:rPr>
              <a:t>Avoid</a:t>
            </a:r>
            <a:r>
              <a:rPr lang="en-US" sz="2400" dirty="0">
                <a:latin typeface="Verdana" panose="020B0604030504040204" pitchFamily="34" charset="0"/>
                <a:ea typeface="Verdana" panose="020B0604030504040204" pitchFamily="34" charset="0"/>
              </a:rPr>
              <a:t>: Defining someone by their disability</a:t>
            </a:r>
          </a:p>
          <a:p>
            <a:pPr lvl="1"/>
            <a:r>
              <a:rPr lang="en-US" sz="2400" i="0" dirty="0">
                <a:latin typeface="Verdana" panose="020B0604030504040204" pitchFamily="34" charset="0"/>
                <a:ea typeface="Verdana" panose="020B0604030504040204" pitchFamily="34" charset="0"/>
              </a:rPr>
              <a:t>Wheelchair-bound, confined to a wheelchair, wheelchair person</a:t>
            </a:r>
          </a:p>
          <a:p>
            <a:pPr lvl="1"/>
            <a:r>
              <a:rPr lang="en-US" sz="2400" i="0" dirty="0">
                <a:latin typeface="Verdana" panose="020B0604030504040204" pitchFamily="34" charset="0"/>
                <a:ea typeface="Verdana" panose="020B0604030504040204" pitchFamily="34" charset="0"/>
              </a:rPr>
              <a:t>Paraplegic</a:t>
            </a:r>
          </a:p>
          <a:p>
            <a:pPr lvl="1"/>
            <a:r>
              <a:rPr lang="en-US" sz="2400" i="0" dirty="0">
                <a:latin typeface="Verdana" panose="020B0604030504040204" pitchFamily="34" charset="0"/>
                <a:ea typeface="Verdana" panose="020B0604030504040204" pitchFamily="34" charset="0"/>
              </a:rPr>
              <a:t>Schizophrenic </a:t>
            </a:r>
          </a:p>
          <a:p>
            <a:pPr lvl="1"/>
            <a:endParaRPr lang="en-US" sz="2400" i="0" dirty="0">
              <a:latin typeface="Verdana" panose="020B0604030504040204" pitchFamily="34" charset="0"/>
              <a:ea typeface="Verdana" panose="020B0604030504040204" pitchFamily="34" charset="0"/>
            </a:endParaRPr>
          </a:p>
          <a:p>
            <a:r>
              <a:rPr lang="en-US" sz="2400" b="1" dirty="0">
                <a:solidFill>
                  <a:srgbClr val="00B050"/>
                </a:solidFill>
                <a:latin typeface="Verdana" panose="020B0604030504040204" pitchFamily="34" charset="0"/>
                <a:ea typeface="Verdana" panose="020B0604030504040204" pitchFamily="34" charset="0"/>
              </a:rPr>
              <a:t>Try instead</a:t>
            </a:r>
            <a:r>
              <a:rPr lang="en-US" sz="2400" dirty="0">
                <a:latin typeface="Verdana" panose="020B0604030504040204" pitchFamily="34" charset="0"/>
                <a:ea typeface="Verdana" panose="020B0604030504040204" pitchFamily="34" charset="0"/>
              </a:rPr>
              <a:t>:				</a:t>
            </a:r>
            <a:r>
              <a:rPr lang="en-US" sz="2400" b="1" dirty="0">
                <a:latin typeface="Verdana" panose="020B0604030504040204" pitchFamily="34" charset="0"/>
                <a:ea typeface="Verdana" panose="020B0604030504040204" pitchFamily="34" charset="0"/>
              </a:rPr>
              <a:t>Exceptions</a:t>
            </a:r>
            <a:r>
              <a:rPr lang="en-US" sz="2400" dirty="0">
                <a:latin typeface="Verdana" panose="020B0604030504040204" pitchFamily="34" charset="0"/>
                <a:ea typeface="Verdana" panose="020B0604030504040204" pitchFamily="34" charset="0"/>
              </a:rPr>
              <a:t>:</a:t>
            </a:r>
          </a:p>
          <a:p>
            <a:pPr lvl="1"/>
            <a:r>
              <a:rPr lang="en-US" sz="2400" i="0" dirty="0">
                <a:latin typeface="Verdana" panose="020B0604030504040204" pitchFamily="34" charset="0"/>
                <a:ea typeface="Verdana" panose="020B0604030504040204" pitchFamily="34" charset="0"/>
              </a:rPr>
              <a:t>Uses a wheelchair		-Blind</a:t>
            </a:r>
          </a:p>
          <a:p>
            <a:pPr lvl="1"/>
            <a:r>
              <a:rPr lang="en-US" sz="2400" i="0" dirty="0">
                <a:latin typeface="Verdana" panose="020B0604030504040204" pitchFamily="34" charset="0"/>
                <a:ea typeface="Verdana" panose="020B0604030504040204" pitchFamily="34" charset="0"/>
              </a:rPr>
              <a:t>Has paraplegia			-Deaf</a:t>
            </a:r>
          </a:p>
          <a:p>
            <a:pPr lvl="1"/>
            <a:r>
              <a:rPr lang="en-US" sz="2400" i="0" dirty="0">
                <a:latin typeface="Verdana" panose="020B0604030504040204" pitchFamily="34" charset="0"/>
                <a:ea typeface="Verdana" panose="020B0604030504040204" pitchFamily="34" charset="0"/>
              </a:rPr>
              <a:t>Has Schizophrenia</a:t>
            </a:r>
          </a:p>
        </p:txBody>
      </p:sp>
      <p:sp>
        <p:nvSpPr>
          <p:cNvPr id="4" name="Slide Number Placeholder 3">
            <a:extLst>
              <a:ext uri="{FF2B5EF4-FFF2-40B4-BE49-F238E27FC236}">
                <a16:creationId xmlns:a16="http://schemas.microsoft.com/office/drawing/2014/main" id="{87516BC8-5F27-4872-898A-F66CA22A2442}"/>
              </a:ext>
            </a:extLst>
          </p:cNvPr>
          <p:cNvSpPr>
            <a:spLocks noGrp="1"/>
          </p:cNvSpPr>
          <p:nvPr>
            <p:ph type="sldNum" sz="quarter" idx="12"/>
          </p:nvPr>
        </p:nvSpPr>
        <p:spPr>
          <a:xfrm>
            <a:off x="5791200" y="6453386"/>
            <a:ext cx="503583" cy="404614"/>
          </a:xfrm>
        </p:spPr>
        <p:txBody>
          <a:bodyPr/>
          <a:lstStyle/>
          <a:p>
            <a:fld id="{1BCFDAB0-E7E0-4703-8692-77C046A8D8D1}" type="slidenum">
              <a:rPr lang="en-US" smtClean="0"/>
              <a:t>55</a:t>
            </a:fld>
            <a:endParaRPr lang="en-US" dirty="0"/>
          </a:p>
        </p:txBody>
      </p:sp>
    </p:spTree>
    <p:extLst>
      <p:ext uri="{BB962C8B-B14F-4D97-AF65-F5344CB8AC3E}">
        <p14:creationId xmlns:p14="http://schemas.microsoft.com/office/powerpoint/2010/main" val="35017345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0A11-98EE-4436-9933-761C5D991302}"/>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Disability language guidance (cont’d)</a:t>
            </a:r>
          </a:p>
        </p:txBody>
      </p:sp>
      <p:sp>
        <p:nvSpPr>
          <p:cNvPr id="3" name="Content Placeholder 2">
            <a:extLst>
              <a:ext uri="{FF2B5EF4-FFF2-40B4-BE49-F238E27FC236}">
                <a16:creationId xmlns:a16="http://schemas.microsoft.com/office/drawing/2014/main" id="{8684CD5F-E0D9-4AF2-AC95-7993264B55E2}"/>
              </a:ext>
            </a:extLst>
          </p:cNvPr>
          <p:cNvSpPr>
            <a:spLocks noGrp="1"/>
          </p:cNvSpPr>
          <p:nvPr>
            <p:ph idx="1"/>
          </p:nvPr>
        </p:nvSpPr>
        <p:spPr/>
        <p:txBody>
          <a:bodyPr>
            <a:normAutofit fontScale="92500" lnSpcReduction="10000"/>
          </a:bodyPr>
          <a:lstStyle/>
          <a:p>
            <a:pPr lvl="1"/>
            <a:endParaRPr lang="en-US" sz="2400" dirty="0">
              <a:latin typeface="Verdana" panose="020B0604030504040204" pitchFamily="34" charset="0"/>
              <a:ea typeface="Verdana" panose="020B0604030504040204" pitchFamily="34" charset="0"/>
            </a:endParaRPr>
          </a:p>
          <a:p>
            <a:r>
              <a:rPr lang="en-US" sz="2400" b="1" dirty="0">
                <a:solidFill>
                  <a:srgbClr val="FF0000"/>
                </a:solidFill>
                <a:latin typeface="Verdana" panose="020B0604030504040204" pitchFamily="34" charset="0"/>
                <a:ea typeface="Verdana" panose="020B0604030504040204" pitchFamily="34" charset="0"/>
              </a:rPr>
              <a:t>Avoid</a:t>
            </a:r>
            <a:r>
              <a:rPr lang="en-US" sz="2400" dirty="0">
                <a:latin typeface="Verdana" panose="020B0604030504040204" pitchFamily="34" charset="0"/>
                <a:ea typeface="Verdana" panose="020B0604030504040204" pitchFamily="34" charset="0"/>
              </a:rPr>
              <a:t>: language of suffering</a:t>
            </a:r>
          </a:p>
          <a:p>
            <a:pPr lvl="1"/>
            <a:r>
              <a:rPr lang="en-US" sz="2400" i="0" dirty="0">
                <a:latin typeface="Verdana" panose="020B0604030504040204" pitchFamily="34" charset="0"/>
                <a:ea typeface="Verdana" panose="020B0604030504040204" pitchFamily="34" charset="0"/>
              </a:rPr>
              <a:t>Suffers from bipolar disorder</a:t>
            </a:r>
          </a:p>
          <a:p>
            <a:pPr lvl="1"/>
            <a:r>
              <a:rPr lang="en-US" sz="2400" i="0" dirty="0">
                <a:latin typeface="Verdana" panose="020B0604030504040204" pitchFamily="34" charset="0"/>
                <a:ea typeface="Verdana" panose="020B0604030504040204" pitchFamily="34" charset="0"/>
              </a:rPr>
              <a:t>Afflicted with Multiple Sclerosis</a:t>
            </a:r>
          </a:p>
          <a:p>
            <a:pPr lvl="1"/>
            <a:r>
              <a:rPr lang="en-US" sz="2400" i="0" dirty="0">
                <a:latin typeface="Verdana" panose="020B0604030504040204" pitchFamily="34" charset="0"/>
                <a:ea typeface="Verdana" panose="020B0604030504040204" pitchFamily="34" charset="0"/>
              </a:rPr>
              <a:t>Struggles with depression</a:t>
            </a:r>
          </a:p>
          <a:p>
            <a:pPr lvl="1"/>
            <a:endParaRPr lang="en-US" sz="2400" dirty="0">
              <a:latin typeface="Verdana" panose="020B0604030504040204" pitchFamily="34" charset="0"/>
              <a:ea typeface="Verdana" panose="020B0604030504040204" pitchFamily="34" charset="0"/>
            </a:endParaRPr>
          </a:p>
          <a:p>
            <a:r>
              <a:rPr lang="en-US" sz="2400" b="1" dirty="0">
                <a:solidFill>
                  <a:srgbClr val="00B050"/>
                </a:solidFill>
                <a:latin typeface="Verdana" panose="020B0604030504040204" pitchFamily="34" charset="0"/>
                <a:ea typeface="Verdana" panose="020B0604030504040204" pitchFamily="34" charset="0"/>
              </a:rPr>
              <a:t>Try instead</a:t>
            </a:r>
            <a:r>
              <a:rPr lang="en-US" sz="2400" dirty="0">
                <a:latin typeface="Verdana" panose="020B0604030504040204" pitchFamily="34" charset="0"/>
                <a:ea typeface="Verdana" panose="020B0604030504040204" pitchFamily="34" charset="0"/>
              </a:rPr>
              <a:t>:</a:t>
            </a:r>
          </a:p>
          <a:p>
            <a:pPr lvl="1"/>
            <a:r>
              <a:rPr lang="en-US" sz="2400" i="0" dirty="0">
                <a:latin typeface="Verdana" panose="020B0604030504040204" pitchFamily="34" charset="0"/>
                <a:ea typeface="Verdana" panose="020B0604030504040204" pitchFamily="34" charset="0"/>
              </a:rPr>
              <a:t>Has major depression</a:t>
            </a:r>
          </a:p>
          <a:p>
            <a:pPr lvl="1"/>
            <a:r>
              <a:rPr lang="en-US" sz="2400" i="0" dirty="0">
                <a:latin typeface="Verdana" panose="020B0604030504040204" pitchFamily="34" charset="0"/>
                <a:ea typeface="Verdana" panose="020B0604030504040204" pitchFamily="34" charset="0"/>
              </a:rPr>
              <a:t>Has cancer</a:t>
            </a:r>
          </a:p>
          <a:p>
            <a:endParaRPr lang="en-US" dirty="0"/>
          </a:p>
        </p:txBody>
      </p:sp>
      <p:sp>
        <p:nvSpPr>
          <p:cNvPr id="4" name="Slide Number Placeholder 3">
            <a:extLst>
              <a:ext uri="{FF2B5EF4-FFF2-40B4-BE49-F238E27FC236}">
                <a16:creationId xmlns:a16="http://schemas.microsoft.com/office/drawing/2014/main" id="{494A9C44-B0B8-42B9-B11A-12B02ACC099A}"/>
              </a:ext>
            </a:extLst>
          </p:cNvPr>
          <p:cNvSpPr>
            <a:spLocks noGrp="1"/>
          </p:cNvSpPr>
          <p:nvPr>
            <p:ph type="sldNum" sz="quarter" idx="12"/>
          </p:nvPr>
        </p:nvSpPr>
        <p:spPr>
          <a:xfrm>
            <a:off x="5897218" y="6453386"/>
            <a:ext cx="543340" cy="404614"/>
          </a:xfrm>
        </p:spPr>
        <p:txBody>
          <a:bodyPr/>
          <a:lstStyle/>
          <a:p>
            <a:fld id="{1BCFDAB0-E7E0-4703-8692-77C046A8D8D1}" type="slidenum">
              <a:rPr lang="en-US" smtClean="0"/>
              <a:t>56</a:t>
            </a:fld>
            <a:endParaRPr lang="en-US" dirty="0"/>
          </a:p>
        </p:txBody>
      </p:sp>
    </p:spTree>
    <p:extLst>
      <p:ext uri="{BB962C8B-B14F-4D97-AF65-F5344CB8AC3E}">
        <p14:creationId xmlns:p14="http://schemas.microsoft.com/office/powerpoint/2010/main" val="23380857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B85CD-A143-4FFF-843C-26909AB6741F}"/>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Disability language guidance (cont’d)</a:t>
            </a:r>
            <a:endParaRPr lang="en-US" dirty="0"/>
          </a:p>
        </p:txBody>
      </p:sp>
      <p:sp>
        <p:nvSpPr>
          <p:cNvPr id="3" name="Content Placeholder 2">
            <a:extLst>
              <a:ext uri="{FF2B5EF4-FFF2-40B4-BE49-F238E27FC236}">
                <a16:creationId xmlns:a16="http://schemas.microsoft.com/office/drawing/2014/main" id="{E8862D8D-0B2C-43AC-A8BE-DFCDB5AF9E9D}"/>
              </a:ext>
            </a:extLst>
          </p:cNvPr>
          <p:cNvSpPr>
            <a:spLocks noGrp="1"/>
          </p:cNvSpPr>
          <p:nvPr>
            <p:ph idx="1"/>
          </p:nvPr>
        </p:nvSpPr>
        <p:spPr/>
        <p:txBody>
          <a:bodyPr>
            <a:normAutofit/>
          </a:bodyPr>
          <a:lstStyle/>
          <a:p>
            <a:r>
              <a:rPr lang="en-US" sz="2400" b="1" dirty="0">
                <a:solidFill>
                  <a:srgbClr val="FF0000"/>
                </a:solidFill>
                <a:latin typeface="Verdana" panose="020B0604030504040204" pitchFamily="34" charset="0"/>
                <a:ea typeface="Verdana" panose="020B0604030504040204" pitchFamily="34" charset="0"/>
              </a:rPr>
              <a:t>Avoid: </a:t>
            </a:r>
            <a:r>
              <a:rPr lang="en-US" sz="2400" dirty="0">
                <a:latin typeface="Verdana" panose="020B0604030504040204" pitchFamily="34" charset="0"/>
                <a:ea typeface="Verdana" panose="020B0604030504040204" pitchFamily="34" charset="0"/>
              </a:rPr>
              <a:t>euphemisms and imprecise terminology</a:t>
            </a:r>
          </a:p>
          <a:p>
            <a:pPr lvl="1"/>
            <a:r>
              <a:rPr lang="en-US" sz="2400" i="0" dirty="0">
                <a:latin typeface="Verdana" panose="020B0604030504040204" pitchFamily="34" charset="0"/>
                <a:ea typeface="Verdana" panose="020B0604030504040204" pitchFamily="34" charset="0"/>
              </a:rPr>
              <a:t>Special needs</a:t>
            </a:r>
          </a:p>
          <a:p>
            <a:pPr lvl="1"/>
            <a:r>
              <a:rPr lang="en-US" sz="2400" i="0" dirty="0">
                <a:latin typeface="Verdana" panose="020B0604030504040204" pitchFamily="34" charset="0"/>
                <a:ea typeface="Verdana" panose="020B0604030504040204" pitchFamily="34" charset="0"/>
              </a:rPr>
              <a:t>Differently-abled</a:t>
            </a:r>
          </a:p>
          <a:p>
            <a:pPr lvl="1"/>
            <a:r>
              <a:rPr lang="en-US" sz="2400" i="0" dirty="0">
                <a:latin typeface="Verdana" panose="020B0604030504040204" pitchFamily="34" charset="0"/>
                <a:ea typeface="Verdana" panose="020B0604030504040204" pitchFamily="34" charset="0"/>
              </a:rPr>
              <a:t>Mental health issues</a:t>
            </a:r>
          </a:p>
          <a:p>
            <a:pPr marL="530352" lvl="1" indent="0">
              <a:buNone/>
            </a:pPr>
            <a:endParaRPr lang="en-US" sz="2400" i="0" dirty="0">
              <a:latin typeface="Verdana" panose="020B0604030504040204" pitchFamily="34" charset="0"/>
              <a:ea typeface="Verdana" panose="020B0604030504040204" pitchFamily="34" charset="0"/>
            </a:endParaRPr>
          </a:p>
          <a:p>
            <a:r>
              <a:rPr lang="en-US" sz="2400" b="1" dirty="0">
                <a:solidFill>
                  <a:srgbClr val="00B050"/>
                </a:solidFill>
                <a:latin typeface="Verdana" panose="020B0604030504040204" pitchFamily="34" charset="0"/>
                <a:ea typeface="Verdana" panose="020B0604030504040204" pitchFamily="34" charset="0"/>
              </a:rPr>
              <a:t>Try instead:</a:t>
            </a:r>
          </a:p>
          <a:p>
            <a:pPr lvl="1"/>
            <a:r>
              <a:rPr lang="en-US" sz="2400" i="0" dirty="0">
                <a:latin typeface="Verdana" panose="020B0604030504040204" pitchFamily="34" charset="0"/>
                <a:ea typeface="Verdana" panose="020B0604030504040204" pitchFamily="34" charset="0"/>
              </a:rPr>
              <a:t>State the specific disability</a:t>
            </a:r>
          </a:p>
        </p:txBody>
      </p:sp>
      <p:sp>
        <p:nvSpPr>
          <p:cNvPr id="4" name="Slide Number Placeholder 3">
            <a:extLst>
              <a:ext uri="{FF2B5EF4-FFF2-40B4-BE49-F238E27FC236}">
                <a16:creationId xmlns:a16="http://schemas.microsoft.com/office/drawing/2014/main" id="{858C5256-D9E8-4976-9C5A-F100A15FD02E}"/>
              </a:ext>
            </a:extLst>
          </p:cNvPr>
          <p:cNvSpPr>
            <a:spLocks noGrp="1"/>
          </p:cNvSpPr>
          <p:nvPr>
            <p:ph type="sldNum" sz="quarter" idx="12"/>
          </p:nvPr>
        </p:nvSpPr>
        <p:spPr>
          <a:xfrm>
            <a:off x="6003235" y="6453386"/>
            <a:ext cx="569843" cy="404614"/>
          </a:xfrm>
        </p:spPr>
        <p:txBody>
          <a:bodyPr/>
          <a:lstStyle/>
          <a:p>
            <a:fld id="{1BCFDAB0-E7E0-4703-8692-77C046A8D8D1}" type="slidenum">
              <a:rPr lang="en-US" smtClean="0"/>
              <a:t>57</a:t>
            </a:fld>
            <a:endParaRPr lang="en-US" dirty="0"/>
          </a:p>
        </p:txBody>
      </p:sp>
    </p:spTree>
    <p:extLst>
      <p:ext uri="{BB962C8B-B14F-4D97-AF65-F5344CB8AC3E}">
        <p14:creationId xmlns:p14="http://schemas.microsoft.com/office/powerpoint/2010/main" val="21604345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B3F07-E0BC-4692-B3E3-899019E2593E}"/>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Disability language guidance (cont’d)</a:t>
            </a:r>
            <a:endParaRPr lang="en-US" dirty="0"/>
          </a:p>
        </p:txBody>
      </p:sp>
      <p:sp>
        <p:nvSpPr>
          <p:cNvPr id="3" name="Content Placeholder 2">
            <a:extLst>
              <a:ext uri="{FF2B5EF4-FFF2-40B4-BE49-F238E27FC236}">
                <a16:creationId xmlns:a16="http://schemas.microsoft.com/office/drawing/2014/main" id="{D2C8C36C-22DF-482D-B6AC-59E0ED2EB4D8}"/>
              </a:ext>
            </a:extLst>
          </p:cNvPr>
          <p:cNvSpPr>
            <a:spLocks noGrp="1"/>
          </p:cNvSpPr>
          <p:nvPr>
            <p:ph idx="1"/>
          </p:nvPr>
        </p:nvSpPr>
        <p:spPr>
          <a:xfrm>
            <a:off x="1371600" y="2286000"/>
            <a:ext cx="9601200" cy="4114800"/>
          </a:xfrm>
        </p:spPr>
        <p:txBody>
          <a:bodyPr>
            <a:normAutofit lnSpcReduction="10000"/>
          </a:bodyPr>
          <a:lstStyle/>
          <a:p>
            <a:r>
              <a:rPr lang="en-US" sz="2400" b="1" dirty="0">
                <a:solidFill>
                  <a:srgbClr val="FF0000"/>
                </a:solidFill>
                <a:latin typeface="Verdana" panose="020B0604030504040204" pitchFamily="34" charset="0"/>
                <a:ea typeface="Verdana" panose="020B0604030504040204" pitchFamily="34" charset="0"/>
              </a:rPr>
              <a:t>Avoid: </a:t>
            </a:r>
            <a:r>
              <a:rPr lang="en-US" sz="2400" dirty="0">
                <a:latin typeface="Verdana" panose="020B0604030504040204" pitchFamily="34" charset="0"/>
                <a:ea typeface="Verdana" panose="020B0604030504040204" pitchFamily="34" charset="0"/>
              </a:rPr>
              <a:t>references to mental age</a:t>
            </a:r>
          </a:p>
          <a:p>
            <a:pPr lvl="1"/>
            <a:r>
              <a:rPr lang="en-US" sz="2400" i="0" dirty="0">
                <a:latin typeface="Verdana" panose="020B0604030504040204" pitchFamily="34" charset="0"/>
                <a:ea typeface="Verdana" panose="020B0604030504040204" pitchFamily="34" charset="0"/>
              </a:rPr>
              <a:t>Has the mind of a 6 year old</a:t>
            </a:r>
          </a:p>
          <a:p>
            <a:pPr lvl="1"/>
            <a:r>
              <a:rPr lang="en-US" sz="2400" i="0" dirty="0">
                <a:latin typeface="Verdana" panose="020B0604030504040204" pitchFamily="34" charset="0"/>
                <a:ea typeface="Verdana" panose="020B0604030504040204" pitchFamily="34" charset="0"/>
              </a:rPr>
              <a:t>Has the mental ability of a 12 year old</a:t>
            </a:r>
          </a:p>
          <a:p>
            <a:pPr lvl="1"/>
            <a:endParaRPr lang="en-US" sz="2400" i="0" dirty="0">
              <a:latin typeface="Verdana" panose="020B0604030504040204" pitchFamily="34" charset="0"/>
              <a:ea typeface="Verdana" panose="020B0604030504040204" pitchFamily="34" charset="0"/>
            </a:endParaRPr>
          </a:p>
          <a:p>
            <a:r>
              <a:rPr lang="en-US" sz="2400" b="1" dirty="0">
                <a:solidFill>
                  <a:srgbClr val="00B050"/>
                </a:solidFill>
                <a:latin typeface="Verdana" panose="020B0604030504040204" pitchFamily="34" charset="0"/>
                <a:ea typeface="Verdana" panose="020B0604030504040204" pitchFamily="34" charset="0"/>
              </a:rPr>
              <a:t>Try instead: </a:t>
            </a:r>
            <a:r>
              <a:rPr lang="en-US" sz="2400" dirty="0">
                <a:latin typeface="Verdana" panose="020B0604030504040204" pitchFamily="34" charset="0"/>
                <a:ea typeface="Verdana" panose="020B0604030504040204" pitchFamily="34" charset="0"/>
              </a:rPr>
              <a:t>stating the specific disability, functional difficulty, or need for accommodation</a:t>
            </a:r>
          </a:p>
          <a:p>
            <a:pPr lvl="1"/>
            <a:r>
              <a:rPr lang="en-US" sz="2400" i="0" dirty="0">
                <a:latin typeface="Verdana" panose="020B0604030504040204" pitchFamily="34" charset="0"/>
                <a:ea typeface="Verdana" panose="020B0604030504040204" pitchFamily="34" charset="0"/>
              </a:rPr>
              <a:t>Lisa has a learning disability</a:t>
            </a:r>
          </a:p>
          <a:p>
            <a:pPr lvl="1"/>
            <a:r>
              <a:rPr lang="en-US" sz="2400" i="0" dirty="0">
                <a:latin typeface="Verdana" panose="020B0604030504040204" pitchFamily="34" charset="0"/>
                <a:ea typeface="Verdana" panose="020B0604030504040204" pitchFamily="34" charset="0"/>
              </a:rPr>
              <a:t>Lisa has limited reading proficiency</a:t>
            </a:r>
          </a:p>
          <a:p>
            <a:pPr lvl="1"/>
            <a:r>
              <a:rPr lang="en-US" sz="2400" i="0" dirty="0">
                <a:latin typeface="Verdana" panose="020B0604030504040204" pitchFamily="34" charset="0"/>
                <a:ea typeface="Verdana" panose="020B0604030504040204" pitchFamily="34" charset="0"/>
              </a:rPr>
              <a:t>Lisa needs written instructions in plain language with bullet points accompanied with oral explanations</a:t>
            </a:r>
          </a:p>
          <a:p>
            <a:endParaRPr lang="en-US" dirty="0"/>
          </a:p>
        </p:txBody>
      </p:sp>
      <p:sp>
        <p:nvSpPr>
          <p:cNvPr id="4" name="Slide Number Placeholder 3">
            <a:extLst>
              <a:ext uri="{FF2B5EF4-FFF2-40B4-BE49-F238E27FC236}">
                <a16:creationId xmlns:a16="http://schemas.microsoft.com/office/drawing/2014/main" id="{D94B1FF9-15CF-4D11-98D8-CA5F965BEF62}"/>
              </a:ext>
            </a:extLst>
          </p:cNvPr>
          <p:cNvSpPr>
            <a:spLocks noGrp="1"/>
          </p:cNvSpPr>
          <p:nvPr>
            <p:ph type="sldNum" sz="quarter" idx="12"/>
          </p:nvPr>
        </p:nvSpPr>
        <p:spPr>
          <a:xfrm>
            <a:off x="5817704" y="6453386"/>
            <a:ext cx="583096" cy="404614"/>
          </a:xfrm>
        </p:spPr>
        <p:txBody>
          <a:bodyPr/>
          <a:lstStyle/>
          <a:p>
            <a:fld id="{1BCFDAB0-E7E0-4703-8692-77C046A8D8D1}" type="slidenum">
              <a:rPr lang="en-US" smtClean="0"/>
              <a:t>58</a:t>
            </a:fld>
            <a:endParaRPr lang="en-US" dirty="0"/>
          </a:p>
        </p:txBody>
      </p:sp>
    </p:spTree>
    <p:extLst>
      <p:ext uri="{BB962C8B-B14F-4D97-AF65-F5344CB8AC3E}">
        <p14:creationId xmlns:p14="http://schemas.microsoft.com/office/powerpoint/2010/main" val="27229003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3CAD6-141C-4546-960C-7E6334774DEF}"/>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Further Questions</a:t>
            </a:r>
          </a:p>
        </p:txBody>
      </p:sp>
      <p:sp>
        <p:nvSpPr>
          <p:cNvPr id="3" name="Content Placeholder 2">
            <a:extLst>
              <a:ext uri="{FF2B5EF4-FFF2-40B4-BE49-F238E27FC236}">
                <a16:creationId xmlns:a16="http://schemas.microsoft.com/office/drawing/2014/main" id="{66EEF363-BAF1-4709-951A-06161174C6C3}"/>
              </a:ext>
            </a:extLst>
          </p:cNvPr>
          <p:cNvSpPr>
            <a:spLocks noGrp="1"/>
          </p:cNvSpPr>
          <p:nvPr>
            <p:ph idx="1"/>
          </p:nvPr>
        </p:nvSpPr>
        <p:spPr/>
        <p:txBody>
          <a:bodyPr>
            <a:normAutofit/>
          </a:bodyPr>
          <a:lstStyle/>
          <a:p>
            <a:r>
              <a:rPr lang="en-US" sz="2800" dirty="0">
                <a:latin typeface="Verdana" panose="020B0604030504040204" pitchFamily="34" charset="0"/>
                <a:ea typeface="Verdana" panose="020B0604030504040204" pitchFamily="34" charset="0"/>
              </a:rPr>
              <a:t>Ayesha Elaine Lewis – aelewis@dredf.org</a:t>
            </a:r>
          </a:p>
          <a:p>
            <a:r>
              <a:rPr lang="en-US" sz="2800" dirty="0">
                <a:latin typeface="Verdana" panose="020B0604030504040204" pitchFamily="34" charset="0"/>
                <a:ea typeface="Verdana" panose="020B0604030504040204" pitchFamily="34" charset="0"/>
              </a:rPr>
              <a:t>Louise </a:t>
            </a:r>
            <a:r>
              <a:rPr lang="en-US" sz="2800" dirty="0" err="1">
                <a:latin typeface="Verdana" panose="020B0604030504040204" pitchFamily="34" charset="0"/>
                <a:ea typeface="Verdana" panose="020B0604030504040204" pitchFamily="34" charset="0"/>
              </a:rPr>
              <a:t>Collari</a:t>
            </a:r>
            <a:r>
              <a:rPr lang="en-US" sz="2800" dirty="0">
                <a:latin typeface="Verdana" panose="020B0604030504040204" pitchFamily="34" charset="0"/>
                <a:ea typeface="Verdana" panose="020B0604030504040204" pitchFamily="34" charset="0"/>
              </a:rPr>
              <a:t> – lcollari@fdap.org</a:t>
            </a:r>
          </a:p>
        </p:txBody>
      </p:sp>
      <p:sp>
        <p:nvSpPr>
          <p:cNvPr id="4" name="Slide Number Placeholder 3">
            <a:extLst>
              <a:ext uri="{FF2B5EF4-FFF2-40B4-BE49-F238E27FC236}">
                <a16:creationId xmlns:a16="http://schemas.microsoft.com/office/drawing/2014/main" id="{2611B796-322F-4E1A-9E50-6C5909B2A92D}"/>
              </a:ext>
            </a:extLst>
          </p:cNvPr>
          <p:cNvSpPr>
            <a:spLocks noGrp="1"/>
          </p:cNvSpPr>
          <p:nvPr>
            <p:ph type="sldNum" sz="quarter" idx="12"/>
          </p:nvPr>
        </p:nvSpPr>
        <p:spPr>
          <a:xfrm>
            <a:off x="5989983" y="6453386"/>
            <a:ext cx="437321" cy="404614"/>
          </a:xfrm>
        </p:spPr>
        <p:txBody>
          <a:bodyPr/>
          <a:lstStyle/>
          <a:p>
            <a:fld id="{1BCFDAB0-E7E0-4703-8692-77C046A8D8D1}" type="slidenum">
              <a:rPr lang="en-US" smtClean="0"/>
              <a:t>59</a:t>
            </a:fld>
            <a:endParaRPr lang="en-US" dirty="0"/>
          </a:p>
        </p:txBody>
      </p:sp>
    </p:spTree>
    <p:extLst>
      <p:ext uri="{BB962C8B-B14F-4D97-AF65-F5344CB8AC3E}">
        <p14:creationId xmlns:p14="http://schemas.microsoft.com/office/powerpoint/2010/main" val="1155354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F48B-08D7-4DC6-AC14-B3CA19245707}"/>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What is a disability? (Cont’d)</a:t>
            </a:r>
          </a:p>
        </p:txBody>
      </p:sp>
      <p:sp>
        <p:nvSpPr>
          <p:cNvPr id="3" name="Content Placeholder 2">
            <a:extLst>
              <a:ext uri="{FF2B5EF4-FFF2-40B4-BE49-F238E27FC236}">
                <a16:creationId xmlns:a16="http://schemas.microsoft.com/office/drawing/2014/main" id="{4E82FAD2-FB49-42BD-84FA-C65EDFAD706F}"/>
              </a:ext>
            </a:extLst>
          </p:cNvPr>
          <p:cNvSpPr>
            <a:spLocks noGrp="1"/>
          </p:cNvSpPr>
          <p:nvPr>
            <p:ph idx="1"/>
          </p:nvPr>
        </p:nvSpPr>
        <p:spPr/>
        <p:txBody>
          <a:bodyPr>
            <a:normAutofit lnSpcReduction="10000"/>
          </a:bodyPr>
          <a:lstStyle/>
          <a:p>
            <a:pPr marL="530352" lvl="1" indent="0">
              <a:buNone/>
            </a:pPr>
            <a:r>
              <a:rPr lang="en-US" sz="2200" i="0" dirty="0">
                <a:latin typeface="Verdana" panose="020B0604030504040204" pitchFamily="34" charset="0"/>
                <a:ea typeface="Verdana" panose="020B0604030504040204" pitchFamily="34" charset="0"/>
              </a:rPr>
              <a:t>Examples of Disabilities:</a:t>
            </a:r>
          </a:p>
          <a:p>
            <a:pPr marL="530352" lvl="1" indent="0">
              <a:buNone/>
            </a:pPr>
            <a:endParaRPr lang="en-US" sz="2200" i="0" dirty="0">
              <a:latin typeface="Verdana" panose="020B0604030504040204" pitchFamily="34" charset="0"/>
              <a:ea typeface="Verdana" panose="020B0604030504040204" pitchFamily="34" charset="0"/>
            </a:endParaRPr>
          </a:p>
          <a:p>
            <a:pPr marL="530352" lvl="1" indent="0">
              <a:buNone/>
            </a:pPr>
            <a:r>
              <a:rPr lang="en-US" sz="2200" i="0" dirty="0">
                <a:latin typeface="Verdana" panose="020B0604030504040204" pitchFamily="34" charset="0"/>
                <a:ea typeface="Verdana" panose="020B0604030504040204" pitchFamily="34" charset="0"/>
              </a:rPr>
              <a:t>	-Cancer </a:t>
            </a:r>
          </a:p>
          <a:p>
            <a:pPr marL="530352" lvl="1" indent="0">
              <a:buNone/>
            </a:pPr>
            <a:r>
              <a:rPr lang="en-US" sz="2200" i="0" dirty="0">
                <a:latin typeface="Verdana" panose="020B0604030504040204" pitchFamily="34" charset="0"/>
                <a:ea typeface="Verdana" panose="020B0604030504040204" pitchFamily="34" charset="0"/>
              </a:rPr>
              <a:t>	-Diabetes </a:t>
            </a:r>
          </a:p>
          <a:p>
            <a:pPr marL="530352" lvl="1" indent="0">
              <a:buNone/>
            </a:pPr>
            <a:r>
              <a:rPr lang="en-US" sz="2200" i="0" dirty="0">
                <a:latin typeface="Verdana" panose="020B0604030504040204" pitchFamily="34" charset="0"/>
                <a:ea typeface="Verdana" panose="020B0604030504040204" pitchFamily="34" charset="0"/>
              </a:rPr>
              <a:t>	-Post-Traumatic Stress Disorder </a:t>
            </a:r>
          </a:p>
          <a:p>
            <a:pPr marL="530352" lvl="1" indent="0">
              <a:buNone/>
            </a:pPr>
            <a:r>
              <a:rPr lang="en-US" sz="2200" i="0" dirty="0">
                <a:latin typeface="Verdana" panose="020B0604030504040204" pitchFamily="34" charset="0"/>
                <a:ea typeface="Verdana" panose="020B0604030504040204" pitchFamily="34" charset="0"/>
              </a:rPr>
              <a:t>	-Living with HIV</a:t>
            </a:r>
          </a:p>
          <a:p>
            <a:pPr marL="530352" lvl="1" indent="0">
              <a:buNone/>
            </a:pPr>
            <a:endParaRPr lang="da-DK" sz="2200" i="0" dirty="0">
              <a:latin typeface="Verdana" panose="020B0604030504040204" pitchFamily="34" charset="0"/>
              <a:ea typeface="Verdana" panose="020B0604030504040204" pitchFamily="34" charset="0"/>
            </a:endParaRPr>
          </a:p>
          <a:p>
            <a:pPr marL="530352" lvl="1" indent="0">
              <a:buNone/>
            </a:pPr>
            <a:endParaRPr lang="da-DK" sz="1800" i="0" dirty="0">
              <a:latin typeface="Verdana" panose="020B0604030504040204" pitchFamily="34" charset="0"/>
              <a:ea typeface="Verdana" panose="020B0604030504040204" pitchFamily="34" charset="0"/>
            </a:endParaRPr>
          </a:p>
          <a:p>
            <a:pPr marL="530352" lvl="1" indent="0">
              <a:buNone/>
            </a:pPr>
            <a:endParaRPr lang="da-DK" sz="1800" i="0" dirty="0">
              <a:latin typeface="Verdana" panose="020B0604030504040204" pitchFamily="34" charset="0"/>
              <a:ea typeface="Verdana" panose="020B0604030504040204" pitchFamily="34" charset="0"/>
            </a:endParaRPr>
          </a:p>
          <a:p>
            <a:pPr marL="530352" lvl="1" indent="0">
              <a:buNone/>
            </a:pPr>
            <a:r>
              <a:rPr lang="da-DK" sz="1800" i="0" dirty="0">
                <a:latin typeface="Verdana" panose="020B0604030504040204" pitchFamily="34" charset="0"/>
                <a:ea typeface="Verdana" panose="020B0604030504040204" pitchFamily="34" charset="0"/>
              </a:rPr>
              <a:t>28 C.F.R. § 35.101(d)(ix)(2)</a:t>
            </a:r>
          </a:p>
          <a:p>
            <a:endParaRPr lang="en-US" dirty="0"/>
          </a:p>
        </p:txBody>
      </p:sp>
      <p:sp>
        <p:nvSpPr>
          <p:cNvPr id="4" name="Slide Number Placeholder 3">
            <a:extLst>
              <a:ext uri="{FF2B5EF4-FFF2-40B4-BE49-F238E27FC236}">
                <a16:creationId xmlns:a16="http://schemas.microsoft.com/office/drawing/2014/main" id="{3D752C76-3313-430D-8956-C40ED5A3BF85}"/>
              </a:ext>
            </a:extLst>
          </p:cNvPr>
          <p:cNvSpPr>
            <a:spLocks noGrp="1"/>
          </p:cNvSpPr>
          <p:nvPr>
            <p:ph type="sldNum" sz="quarter" idx="12"/>
          </p:nvPr>
        </p:nvSpPr>
        <p:spPr>
          <a:xfrm>
            <a:off x="5830957" y="6453386"/>
            <a:ext cx="265043" cy="404614"/>
          </a:xfrm>
        </p:spPr>
        <p:txBody>
          <a:bodyPr/>
          <a:lstStyle/>
          <a:p>
            <a:fld id="{1BCFDAB0-E7E0-4703-8692-77C046A8D8D1}" type="slidenum">
              <a:rPr lang="en-US" smtClean="0"/>
              <a:t>6</a:t>
            </a:fld>
            <a:endParaRPr lang="en-US" dirty="0"/>
          </a:p>
        </p:txBody>
      </p:sp>
    </p:spTree>
    <p:extLst>
      <p:ext uri="{BB962C8B-B14F-4D97-AF65-F5344CB8AC3E}">
        <p14:creationId xmlns:p14="http://schemas.microsoft.com/office/powerpoint/2010/main" val="1612483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BD88B-EBB1-4306-99F1-E753F4D1A3D6}"/>
              </a:ext>
            </a:extLst>
          </p:cNvPr>
          <p:cNvSpPr>
            <a:spLocks noGrp="1"/>
          </p:cNvSpPr>
          <p:nvPr>
            <p:ph type="title"/>
          </p:nvPr>
        </p:nvSpPr>
        <p:spPr/>
        <p:txBody>
          <a:bodyPr>
            <a:noAutofit/>
          </a:bodyPr>
          <a:lstStyle/>
          <a:p>
            <a:r>
              <a:rPr lang="en-US" sz="3600" dirty="0">
                <a:latin typeface="Verdana" panose="020B0604030504040204" pitchFamily="34" charset="0"/>
                <a:ea typeface="Verdana" panose="020B0604030504040204" pitchFamily="34" charset="0"/>
              </a:rPr>
              <a:t>Adoption and Safe Families Act of 1997 and Parents with Disabilities:</a:t>
            </a:r>
            <a:br>
              <a:rPr lang="en-US" sz="3600" dirty="0"/>
            </a:br>
            <a:endParaRPr lang="en-US" sz="3600" dirty="0"/>
          </a:p>
        </p:txBody>
      </p:sp>
      <p:sp>
        <p:nvSpPr>
          <p:cNvPr id="3" name="Content Placeholder 2">
            <a:extLst>
              <a:ext uri="{FF2B5EF4-FFF2-40B4-BE49-F238E27FC236}">
                <a16:creationId xmlns:a16="http://schemas.microsoft.com/office/drawing/2014/main" id="{2BB0899A-E4BE-4970-ACAA-DF5EB8B8A057}"/>
              </a:ext>
            </a:extLst>
          </p:cNvPr>
          <p:cNvSpPr>
            <a:spLocks noGrp="1"/>
          </p:cNvSpPr>
          <p:nvPr>
            <p:ph idx="1"/>
          </p:nvPr>
        </p:nvSpPr>
        <p:spPr>
          <a:xfrm>
            <a:off x="1371600" y="2590800"/>
            <a:ext cx="9601200" cy="3581400"/>
          </a:xfrm>
        </p:spPr>
        <p:txBody>
          <a:bodyPr>
            <a:normAutofit/>
          </a:bodyPr>
          <a:lstStyle/>
          <a:p>
            <a:pPr marL="0" indent="0">
              <a:buNone/>
            </a:pPr>
            <a:r>
              <a:rPr lang="en-US" sz="2200" dirty="0">
                <a:latin typeface="Verdana" panose="020B0604030504040204" pitchFamily="34" charset="0"/>
                <a:ea typeface="Verdana" panose="020B0604030504040204" pitchFamily="34" charset="0"/>
              </a:rPr>
              <a:t>ASFA passed to address the problem of children lingering in foster care</a:t>
            </a:r>
          </a:p>
          <a:p>
            <a:pPr lvl="1"/>
            <a:r>
              <a:rPr lang="en-US" sz="2200" i="0" dirty="0">
                <a:latin typeface="Verdana" panose="020B0604030504040204" pitchFamily="34" charset="0"/>
                <a:ea typeface="Verdana" panose="020B0604030504040204" pitchFamily="34" charset="0"/>
              </a:rPr>
              <a:t>A key provision of ASFA is the “15/22 rule,” which requires states to file a petition for TPR if a child has been in foster care for 15 of the most recent 22 months.</a:t>
            </a:r>
          </a:p>
          <a:p>
            <a:pPr lvl="1"/>
            <a:r>
              <a:rPr lang="en-US" sz="2200" i="0" dirty="0">
                <a:latin typeface="Verdana" panose="020B0604030504040204" pitchFamily="34" charset="0"/>
                <a:ea typeface="Verdana" panose="020B0604030504040204" pitchFamily="34" charset="0"/>
              </a:rPr>
              <a:t>Many parents with disabilities find it difficult to comply within the strict timelines.</a:t>
            </a:r>
          </a:p>
          <a:p>
            <a:pPr marL="0" indent="0">
              <a:buNone/>
            </a:pPr>
            <a:r>
              <a:rPr lang="en-US" sz="2200" dirty="0">
                <a:latin typeface="Verdana" panose="020B0604030504040204" pitchFamily="34" charset="0"/>
                <a:ea typeface="Verdana" panose="020B0604030504040204" pitchFamily="34" charset="0"/>
              </a:rPr>
              <a:t>“Reasonable efforts” are required but the term has not been defined in federal regulations. </a:t>
            </a:r>
          </a:p>
          <a:p>
            <a:endParaRPr lang="en-US" dirty="0"/>
          </a:p>
        </p:txBody>
      </p:sp>
      <p:sp>
        <p:nvSpPr>
          <p:cNvPr id="4" name="Slide Number Placeholder 3">
            <a:extLst>
              <a:ext uri="{FF2B5EF4-FFF2-40B4-BE49-F238E27FC236}">
                <a16:creationId xmlns:a16="http://schemas.microsoft.com/office/drawing/2014/main" id="{05288995-E07D-4719-834C-47FCC527E4EF}"/>
              </a:ext>
            </a:extLst>
          </p:cNvPr>
          <p:cNvSpPr>
            <a:spLocks noGrp="1"/>
          </p:cNvSpPr>
          <p:nvPr>
            <p:ph type="sldNum" sz="quarter" idx="12"/>
          </p:nvPr>
        </p:nvSpPr>
        <p:spPr>
          <a:xfrm>
            <a:off x="5526158" y="6453386"/>
            <a:ext cx="463826" cy="404614"/>
          </a:xfrm>
        </p:spPr>
        <p:txBody>
          <a:bodyPr/>
          <a:lstStyle/>
          <a:p>
            <a:fld id="{1BCFDAB0-E7E0-4703-8692-77C046A8D8D1}" type="slidenum">
              <a:rPr lang="en-US" smtClean="0"/>
              <a:t>7</a:t>
            </a:fld>
            <a:endParaRPr lang="en-US" dirty="0"/>
          </a:p>
        </p:txBody>
      </p:sp>
    </p:spTree>
    <p:extLst>
      <p:ext uri="{BB962C8B-B14F-4D97-AF65-F5344CB8AC3E}">
        <p14:creationId xmlns:p14="http://schemas.microsoft.com/office/powerpoint/2010/main" val="1541976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60ED1-D4C8-411C-81D4-8D394E96B422}"/>
              </a:ext>
            </a:extLst>
          </p:cNvPr>
          <p:cNvSpPr>
            <a:spLocks noGrp="1"/>
          </p:cNvSpPr>
          <p:nvPr>
            <p:ph type="title"/>
          </p:nvPr>
        </p:nvSpPr>
        <p:spPr/>
        <p:txBody>
          <a:bodyPr>
            <a:normAutofit/>
          </a:bodyPr>
          <a:lstStyle/>
          <a:p>
            <a:r>
              <a:rPr lang="en-US" dirty="0">
                <a:latin typeface="Verdana" panose="020B0604030504040204" pitchFamily="34" charset="0"/>
                <a:ea typeface="Verdana" panose="020B0604030504040204" pitchFamily="34" charset="0"/>
              </a:rPr>
              <a:t>Disability discrimination prohibited</a:t>
            </a:r>
          </a:p>
        </p:txBody>
      </p:sp>
      <p:sp>
        <p:nvSpPr>
          <p:cNvPr id="3" name="Content Placeholder 2">
            <a:extLst>
              <a:ext uri="{FF2B5EF4-FFF2-40B4-BE49-F238E27FC236}">
                <a16:creationId xmlns:a16="http://schemas.microsoft.com/office/drawing/2014/main" id="{5724042B-E401-45C6-A4B8-49ACDD6EB9C2}"/>
              </a:ext>
            </a:extLst>
          </p:cNvPr>
          <p:cNvSpPr>
            <a:spLocks noGrp="1"/>
          </p:cNvSpPr>
          <p:nvPr>
            <p:ph idx="1"/>
          </p:nvPr>
        </p:nvSpPr>
        <p:spPr>
          <a:xfrm>
            <a:off x="1137138" y="2099386"/>
            <a:ext cx="10820400" cy="4072814"/>
          </a:xfrm>
        </p:spPr>
        <p:txBody>
          <a:bodyPr>
            <a:normAutofit fontScale="92500" lnSpcReduction="20000"/>
          </a:bodyPr>
          <a:lstStyle/>
          <a:p>
            <a:pPr marL="0" indent="0">
              <a:buNone/>
            </a:pPr>
            <a:endParaRPr lang="en-US" sz="2600" dirty="0">
              <a:latin typeface="Verdana" panose="020B0604030504040204" pitchFamily="34" charset="0"/>
              <a:ea typeface="Verdana" panose="020B0604030504040204" pitchFamily="34" charset="0"/>
            </a:endParaRPr>
          </a:p>
          <a:p>
            <a:pPr marL="0" indent="0">
              <a:buNone/>
            </a:pPr>
            <a:r>
              <a:rPr lang="en-US" sz="2600" dirty="0">
                <a:latin typeface="Verdana" panose="020B0604030504040204" pitchFamily="34" charset="0"/>
                <a:ea typeface="Verdana" panose="020B0604030504040204" pitchFamily="34" charset="0"/>
              </a:rPr>
              <a:t>State and federal laws prohibit disability discrimination in government programs, services, and activities, including:</a:t>
            </a:r>
          </a:p>
          <a:p>
            <a:pPr marL="0" indent="0">
              <a:buNone/>
            </a:pPr>
            <a:endParaRPr lang="en-US" sz="2600" dirty="0">
              <a:latin typeface="Verdana" panose="020B0604030504040204" pitchFamily="34" charset="0"/>
              <a:ea typeface="Verdana" panose="020B0604030504040204" pitchFamily="34" charset="0"/>
            </a:endParaRPr>
          </a:p>
          <a:p>
            <a:pPr>
              <a:buFont typeface="Arial" panose="020B0604020202020204" pitchFamily="34" charset="0"/>
              <a:buChar char="•"/>
            </a:pPr>
            <a:r>
              <a:rPr lang="en-US" sz="2600" dirty="0">
                <a:latin typeface="Verdana" panose="020B0604030504040204" pitchFamily="34" charset="0"/>
                <a:ea typeface="Verdana" panose="020B0604030504040204" pitchFamily="34" charset="0"/>
              </a:rPr>
              <a:t>Child welfare agencies</a:t>
            </a:r>
          </a:p>
          <a:p>
            <a:pPr>
              <a:buFont typeface="Arial" panose="020B0604020202020204" pitchFamily="34" charset="0"/>
              <a:buChar char="•"/>
            </a:pPr>
            <a:r>
              <a:rPr lang="en-US" sz="2600" dirty="0">
                <a:latin typeface="Verdana" panose="020B0604030504040204" pitchFamily="34" charset="0"/>
                <a:ea typeface="Verdana" panose="020B0604030504040204" pitchFamily="34" charset="0"/>
              </a:rPr>
              <a:t>Service providers</a:t>
            </a:r>
          </a:p>
          <a:p>
            <a:pPr>
              <a:buFont typeface="Arial" panose="020B0604020202020204" pitchFamily="34" charset="0"/>
              <a:buChar char="•"/>
            </a:pPr>
            <a:r>
              <a:rPr lang="en-US" sz="2600" dirty="0">
                <a:latin typeface="Verdana" panose="020B0604030504040204" pitchFamily="34" charset="0"/>
                <a:ea typeface="Verdana" panose="020B0604030504040204" pitchFamily="34" charset="0"/>
              </a:rPr>
              <a:t>State courts</a:t>
            </a:r>
          </a:p>
          <a:p>
            <a:pPr>
              <a:buFont typeface="Arial" panose="020B0604020202020204" pitchFamily="34" charset="0"/>
              <a:buChar char="•"/>
            </a:pPr>
            <a:endParaRPr lang="en-US" sz="2600" dirty="0">
              <a:latin typeface="Verdana" panose="020B0604030504040204" pitchFamily="34" charset="0"/>
              <a:ea typeface="Verdana" panose="020B0604030504040204" pitchFamily="34" charset="0"/>
            </a:endParaRPr>
          </a:p>
          <a:p>
            <a:pPr marL="0" indent="0">
              <a:buNone/>
            </a:pPr>
            <a:r>
              <a:rPr lang="en-US" sz="2600" dirty="0">
                <a:latin typeface="Verdana" panose="020B0604030504040204" pitchFamily="34" charset="0"/>
                <a:ea typeface="Verdana" panose="020B0604030504040204" pitchFamily="34" charset="0"/>
              </a:rPr>
              <a:t>Appropriate reasonable modifications for parents with disabilities also required.</a:t>
            </a:r>
          </a:p>
          <a:p>
            <a:endParaRPr lang="en-US" dirty="0"/>
          </a:p>
        </p:txBody>
      </p:sp>
      <p:sp>
        <p:nvSpPr>
          <p:cNvPr id="4" name="Slide Number Placeholder 3">
            <a:extLst>
              <a:ext uri="{FF2B5EF4-FFF2-40B4-BE49-F238E27FC236}">
                <a16:creationId xmlns:a16="http://schemas.microsoft.com/office/drawing/2014/main" id="{41F60EDF-2148-4BCA-9754-7E928501CC5D}"/>
              </a:ext>
            </a:extLst>
          </p:cNvPr>
          <p:cNvSpPr>
            <a:spLocks noGrp="1"/>
          </p:cNvSpPr>
          <p:nvPr>
            <p:ph type="sldNum" sz="quarter" idx="12"/>
          </p:nvPr>
        </p:nvSpPr>
        <p:spPr>
          <a:xfrm>
            <a:off x="5393635" y="6453386"/>
            <a:ext cx="702365" cy="404614"/>
          </a:xfrm>
        </p:spPr>
        <p:txBody>
          <a:bodyPr/>
          <a:lstStyle/>
          <a:p>
            <a:fld id="{1BCFDAB0-E7E0-4703-8692-77C046A8D8D1}" type="slidenum">
              <a:rPr lang="en-US" smtClean="0"/>
              <a:t>8</a:t>
            </a:fld>
            <a:endParaRPr lang="en-US" dirty="0"/>
          </a:p>
        </p:txBody>
      </p:sp>
    </p:spTree>
    <p:extLst>
      <p:ext uri="{BB962C8B-B14F-4D97-AF65-F5344CB8AC3E}">
        <p14:creationId xmlns:p14="http://schemas.microsoft.com/office/powerpoint/2010/main" val="2814516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C5D02-2664-44EE-8C50-647C929477D4}"/>
              </a:ext>
            </a:extLst>
          </p:cNvPr>
          <p:cNvSpPr>
            <a:spLocks noGrp="1"/>
          </p:cNvSpPr>
          <p:nvPr>
            <p:ph type="title"/>
          </p:nvPr>
        </p:nvSpPr>
        <p:spPr/>
        <p:txBody>
          <a:bodyPr>
            <a:normAutofit fontScale="90000"/>
          </a:bodyPr>
          <a:lstStyle/>
          <a:p>
            <a:r>
              <a:rPr lang="en-US" sz="4900" dirty="0">
                <a:latin typeface="Verdana" panose="020B0604030504040204" pitchFamily="34" charset="0"/>
                <a:ea typeface="Verdana" panose="020B0604030504040204" pitchFamily="34" charset="0"/>
              </a:rPr>
              <a:t>Title II of the Americans with Disabilities Act, 42 U.S.C. § 12132</a:t>
            </a:r>
            <a:br>
              <a:rPr lang="en-US" dirty="0"/>
            </a:br>
            <a:endParaRPr lang="en-US" dirty="0"/>
          </a:p>
        </p:txBody>
      </p:sp>
      <p:sp>
        <p:nvSpPr>
          <p:cNvPr id="3" name="Content Placeholder 2">
            <a:extLst>
              <a:ext uri="{FF2B5EF4-FFF2-40B4-BE49-F238E27FC236}">
                <a16:creationId xmlns:a16="http://schemas.microsoft.com/office/drawing/2014/main" id="{97D16277-0654-43A0-87E2-C52DD1758DB4}"/>
              </a:ext>
            </a:extLst>
          </p:cNvPr>
          <p:cNvSpPr>
            <a:spLocks noGrp="1"/>
          </p:cNvSpPr>
          <p:nvPr>
            <p:ph idx="1"/>
          </p:nvPr>
        </p:nvSpPr>
        <p:spPr/>
        <p:txBody>
          <a:bodyPr/>
          <a:lstStyle/>
          <a:p>
            <a:pPr marL="0" indent="0">
              <a:buNone/>
            </a:pPr>
            <a:endParaRPr lang="en-US" sz="2800" dirty="0">
              <a:latin typeface="Verdana" panose="020B0604030504040204" pitchFamily="34" charset="0"/>
              <a:ea typeface="Verdana" panose="020B0604030504040204" pitchFamily="34" charset="0"/>
            </a:endParaRPr>
          </a:p>
          <a:p>
            <a:pPr marL="0" indent="0">
              <a:buNone/>
            </a:pPr>
            <a:r>
              <a:rPr lang="en-US" sz="2800" dirty="0">
                <a:latin typeface="Verdana" panose="020B0604030504040204" pitchFamily="34" charset="0"/>
                <a:ea typeface="Verdana" panose="020B0604030504040204" pitchFamily="34" charset="0"/>
              </a:rPr>
              <a:t>“No qualified individual with a disability shall, by reason of such disability, be excluded from participation in or be denied the benefits of the services, programs, or activities of a public entity, or be subjected to discrimination by any such entity.”</a:t>
            </a:r>
          </a:p>
          <a:p>
            <a:endParaRPr lang="en-US" dirty="0"/>
          </a:p>
        </p:txBody>
      </p:sp>
      <p:sp>
        <p:nvSpPr>
          <p:cNvPr id="4" name="Slide Number Placeholder 3">
            <a:extLst>
              <a:ext uri="{FF2B5EF4-FFF2-40B4-BE49-F238E27FC236}">
                <a16:creationId xmlns:a16="http://schemas.microsoft.com/office/drawing/2014/main" id="{8F7F4D63-4BB9-489A-BCE7-132304912D77}"/>
              </a:ext>
            </a:extLst>
          </p:cNvPr>
          <p:cNvSpPr>
            <a:spLocks noGrp="1"/>
          </p:cNvSpPr>
          <p:nvPr>
            <p:ph type="sldNum" sz="quarter" idx="12"/>
          </p:nvPr>
        </p:nvSpPr>
        <p:spPr>
          <a:xfrm>
            <a:off x="5579165" y="6453386"/>
            <a:ext cx="516835" cy="404614"/>
          </a:xfrm>
        </p:spPr>
        <p:txBody>
          <a:bodyPr/>
          <a:lstStyle/>
          <a:p>
            <a:fld id="{1BCFDAB0-E7E0-4703-8692-77C046A8D8D1}" type="slidenum">
              <a:rPr lang="en-US" smtClean="0"/>
              <a:t>9</a:t>
            </a:fld>
            <a:endParaRPr lang="en-US" dirty="0"/>
          </a:p>
        </p:txBody>
      </p:sp>
    </p:spTree>
    <p:extLst>
      <p:ext uri="{BB962C8B-B14F-4D97-AF65-F5344CB8AC3E}">
        <p14:creationId xmlns:p14="http://schemas.microsoft.com/office/powerpoint/2010/main" val="3161167717"/>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1442</TotalTime>
  <Words>4114</Words>
  <Application>Microsoft Office PowerPoint</Application>
  <PresentationFormat>Widescreen</PresentationFormat>
  <Paragraphs>373</Paragraphs>
  <Slides>59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Calibri</vt:lpstr>
      <vt:lpstr>Franklin Gothic Book</vt:lpstr>
      <vt:lpstr>Verdana</vt:lpstr>
      <vt:lpstr>Wingdings</vt:lpstr>
      <vt:lpstr>Crop</vt:lpstr>
      <vt:lpstr>Representing Parents with Disabilities in Dependency Proceedings:  An Overview of Relevant Case Law and Federal and State Disability Protections</vt:lpstr>
      <vt:lpstr>Live Captioning</vt:lpstr>
      <vt:lpstr>Parents with disabilities</vt:lpstr>
      <vt:lpstr>What is a disability?</vt:lpstr>
      <vt:lpstr>What is a disability? (Cont’d)</vt:lpstr>
      <vt:lpstr>What is a disability? (Cont’d)</vt:lpstr>
      <vt:lpstr>Adoption and Safe Families Act of 1997 and Parents with Disabilities: </vt:lpstr>
      <vt:lpstr>Disability discrimination prohibited</vt:lpstr>
      <vt:lpstr>Title II of the Americans with Disabilities Act, 42 U.S.C. § 12132 </vt:lpstr>
      <vt:lpstr>Section 504 of the Rehabilitation Act, 42 U.S.C. § 794</vt:lpstr>
      <vt:lpstr>Cal. Gov. Code § 11135(a)</vt:lpstr>
      <vt:lpstr>Cal. Gov. Code § 11135(b)</vt:lpstr>
      <vt:lpstr>ADA cannot be used as a defense in CA</vt:lpstr>
      <vt:lpstr>Indirect use of the ADA</vt:lpstr>
      <vt:lpstr>PowerPoint Presentation</vt:lpstr>
      <vt:lpstr>Reasonable services must be tailored</vt:lpstr>
      <vt:lpstr>Tailored services – mental disabilities</vt:lpstr>
      <vt:lpstr>PowerPoint Presentation</vt:lpstr>
      <vt:lpstr>Steps suggested by Judge Edwards (Ret.) for juvenile courts in dependency cases involving mental disability</vt:lpstr>
      <vt:lpstr>Steps for juvenile courts in dependency cases (cont’d)</vt:lpstr>
      <vt:lpstr>Additional steps</vt:lpstr>
      <vt:lpstr>Time is of the essence</vt:lpstr>
      <vt:lpstr>PowerPoint Presentation</vt:lpstr>
      <vt:lpstr>Case study</vt:lpstr>
      <vt:lpstr>What was mother’s mental health disability?</vt:lpstr>
      <vt:lpstr>Impact of mother’s disability</vt:lpstr>
      <vt:lpstr>What was known about mother’s disability?</vt:lpstr>
      <vt:lpstr>Disposition</vt:lpstr>
      <vt:lpstr>Case plan prepared for mother (October 2019) </vt:lpstr>
      <vt:lpstr>Case plan prepared for mother (October 2019) (cont’d)</vt:lpstr>
      <vt:lpstr>Visitation</vt:lpstr>
      <vt:lpstr>Problems with case plan</vt:lpstr>
      <vt:lpstr>Case plan updated once</vt:lpstr>
      <vt:lpstr>Client Responsibilities: </vt:lpstr>
      <vt:lpstr>Problems with case plan</vt:lpstr>
      <vt:lpstr>PowerPoint Presentation</vt:lpstr>
      <vt:lpstr>Problem: Vague and inconsistent diagnoses</vt:lpstr>
      <vt:lpstr>Input of professionals may be necessary</vt:lpstr>
      <vt:lpstr>Schizophrenia</vt:lpstr>
      <vt:lpstr>Diagnosis is not enough</vt:lpstr>
      <vt:lpstr>Diagnosis should not be the conclusion </vt:lpstr>
      <vt:lpstr>PowerPoint Presentation</vt:lpstr>
      <vt:lpstr>Social worker assisting mother</vt:lpstr>
      <vt:lpstr>Social worker assisting mother (cont’d)</vt:lpstr>
      <vt:lpstr>Social worker assisting mother (cont’d)</vt:lpstr>
      <vt:lpstr>Agency’s response to mother’s disability</vt:lpstr>
      <vt:lpstr>Mother unable to reunify even though….</vt:lpstr>
      <vt:lpstr>Reasonable services </vt:lpstr>
      <vt:lpstr>Where improvements could have been made</vt:lpstr>
      <vt:lpstr>PowerPoint Presentation</vt:lpstr>
      <vt:lpstr>What can advocates do?</vt:lpstr>
      <vt:lpstr>What can appellate practitioners do?</vt:lpstr>
      <vt:lpstr>PowerPoint Presentation</vt:lpstr>
      <vt:lpstr>Disability language guidance</vt:lpstr>
      <vt:lpstr>Disability language guidance (cont’d)</vt:lpstr>
      <vt:lpstr>Disability language guidance (cont’d)</vt:lpstr>
      <vt:lpstr>Disability language guidance (cont’d)</vt:lpstr>
      <vt:lpstr>Disability language guidance (cont’d)</vt:lpstr>
      <vt:lpstr>Further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Representing Parents with Disabilities in Dependency Proceedings: An Overview of Relevant Case Law and Federal and State Disability Protections</dc:title>
  <dc:creator>Louise E. Collari</dc:creator>
  <cp:lastModifiedBy>Louise E. Collari</cp:lastModifiedBy>
  <cp:revision>81</cp:revision>
  <cp:lastPrinted>2022-02-26T19:42:40Z</cp:lastPrinted>
  <dcterms:created xsi:type="dcterms:W3CDTF">2022-02-25T17:34:10Z</dcterms:created>
  <dcterms:modified xsi:type="dcterms:W3CDTF">2022-03-03T17:52:37Z</dcterms:modified>
</cp:coreProperties>
</file>