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1" r:id="rId2"/>
    <p:sldId id="278" r:id="rId3"/>
    <p:sldId id="263" r:id="rId4"/>
    <p:sldId id="262" r:id="rId5"/>
    <p:sldId id="257" r:id="rId6"/>
    <p:sldId id="260" r:id="rId7"/>
    <p:sldId id="264" r:id="rId8"/>
    <p:sldId id="265" r:id="rId9"/>
    <p:sldId id="277" r:id="rId10"/>
    <p:sldId id="275" r:id="rId11"/>
    <p:sldId id="266" r:id="rId12"/>
    <p:sldId id="268" r:id="rId13"/>
    <p:sldId id="276" r:id="rId14"/>
    <p:sldId id="274" r:id="rId15"/>
    <p:sldId id="269" r:id="rId16"/>
    <p:sldId id="270" r:id="rId17"/>
    <p:sldId id="272"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3" d="100"/>
          <a:sy n="63" d="100"/>
        </p:scale>
        <p:origin x="64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Center" userId="e49e05511169e1ab" providerId="LiveId" clId="{ADC12076-F19E-4E80-A76D-DB3FBA8894A3}"/>
    <pc:docChg chg="custSel modSld">
      <pc:chgData name="Claudia Center" userId="e49e05511169e1ab" providerId="LiveId" clId="{ADC12076-F19E-4E80-A76D-DB3FBA8894A3}" dt="2022-07-29T02:56:29.333" v="60" actId="6549"/>
      <pc:docMkLst>
        <pc:docMk/>
      </pc:docMkLst>
      <pc:sldChg chg="modSp mod">
        <pc:chgData name="Claudia Center" userId="e49e05511169e1ab" providerId="LiveId" clId="{ADC12076-F19E-4E80-A76D-DB3FBA8894A3}" dt="2022-07-29T02:56:29.333" v="60" actId="6549"/>
        <pc:sldMkLst>
          <pc:docMk/>
          <pc:sldMk cId="1454110851" sldId="270"/>
        </pc:sldMkLst>
        <pc:spChg chg="mod">
          <ac:chgData name="Claudia Center" userId="e49e05511169e1ab" providerId="LiveId" clId="{ADC12076-F19E-4E80-A76D-DB3FBA8894A3}" dt="2022-07-29T02:56:29.333" v="60" actId="6549"/>
          <ac:spMkLst>
            <pc:docMk/>
            <pc:sldMk cId="1454110851" sldId="270"/>
            <ac:spMk id="2" creationId="{5A2FBB65-5057-4EC7-9381-BD301AE608A6}"/>
          </ac:spMkLst>
        </pc:spChg>
        <pc:spChg chg="mod">
          <ac:chgData name="Claudia Center" userId="e49e05511169e1ab" providerId="LiveId" clId="{ADC12076-F19E-4E80-A76D-DB3FBA8894A3}" dt="2022-07-29T02:56:10.070" v="59" actId="947"/>
          <ac:spMkLst>
            <pc:docMk/>
            <pc:sldMk cId="1454110851" sldId="270"/>
            <ac:spMk id="3" creationId="{8EFF849B-3BAE-4179-98C3-552E597F07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F30D51-C42E-4FE7-A664-C4B4D11CA7CD}" type="datetimeFigureOut">
              <a:rPr lang="en-US" smtClean="0"/>
              <a:t>7/28/2022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E11D0-C5FF-4FBC-8EC0-1F1E9503DDC4}" type="slidenum">
              <a:rPr lang="en-US" smtClean="0"/>
              <a:t>‹#›</a:t>
            </a:fld>
            <a:endParaRPr lang="en-US"/>
          </a:p>
        </p:txBody>
      </p:sp>
    </p:spTree>
    <p:extLst>
      <p:ext uri="{BB962C8B-B14F-4D97-AF65-F5344CB8AC3E}">
        <p14:creationId xmlns:p14="http://schemas.microsoft.com/office/powerpoint/2010/main" val="3840862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B455-95E8-3B04-5833-9F8BF7864B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880979-7F1D-59AC-8DF7-2DDE66587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5841A0-2CD0-21A2-2FA4-F612709227BA}"/>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8D785BCD-2C65-7D7F-31BA-0FD4A46FD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D10572-2EBF-7E2D-A6FC-98BB814F1E14}"/>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1749123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194CD-A8E0-A0BB-74F1-5B700174D1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DCDC91-F096-0FB9-CC33-6BD7065797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31592-DCF6-65BE-D1C1-51D884B86E7E}"/>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0D6EB812-1FCA-92F7-18E3-6CF01F1DF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33788-79C5-1096-B8C6-36F98DAC85EE}"/>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273849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C8C87E-C1D9-09CC-05DA-D8FA1B4022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45BFE9-179B-0CE0-4C05-25569521EE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F2680-033C-C198-44B5-354AF73BC095}"/>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5DB1605A-0B46-7239-5F76-C2652B9E1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09CB5-DE0A-0B1A-ABBD-769F389950D8}"/>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157875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6E4E-8E3D-F6BB-0F0A-9EEFAD7019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D3E433-45C1-9C77-946E-96E3D358E9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2E638-02A8-2FB8-B97D-C1E1D46CF5EF}"/>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B5BA8E10-D310-DAF6-A316-704CD44C7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7528F-2A7C-1C1B-6B09-59B3D1DA30D2}"/>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48494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79E4-049A-7409-AC3C-ACC76D967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EF4A84-F721-E97E-F0DC-E937DD83D7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224B62-3A14-46AC-E5A3-99B2F83BC2A4}"/>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A4D84A3F-7B75-C17E-470A-3145C8345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4DFA6-F1D1-CE53-1DEF-9875556CEF5C}"/>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315853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FB16-3126-1868-E6C0-3D4D51D171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EA97B-F4B5-1AC4-C589-F004923DFF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8813C2-961F-EB48-840E-DE15051F73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9C7D8B-0BCD-7FC0-06BD-5EFB208F77F7}"/>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6" name="Footer Placeholder 5">
            <a:extLst>
              <a:ext uri="{FF2B5EF4-FFF2-40B4-BE49-F238E27FC236}">
                <a16:creationId xmlns:a16="http://schemas.microsoft.com/office/drawing/2014/main" id="{DAB6E70A-3980-5699-B28E-8E072785B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A3A557-4E35-D53D-3FD1-4A49A690ABEE}"/>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403078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08A3-C260-6C26-F418-DE776FD96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BA6B7A-26AB-EB12-B1E8-AD99F3432B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B1E752-926A-807A-E3D9-5954C2F6D2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F94444-42B9-2F42-5167-65ADCBCE0C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4D7A1C-E77F-D0BE-E6D6-E96097626B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1B8066-8955-FDA7-9533-EB84AE7E25F7}"/>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8" name="Footer Placeholder 7">
            <a:extLst>
              <a:ext uri="{FF2B5EF4-FFF2-40B4-BE49-F238E27FC236}">
                <a16:creationId xmlns:a16="http://schemas.microsoft.com/office/drawing/2014/main" id="{11570B87-D484-ED6E-35E7-ABBD97DAD3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4388A7-C742-0940-45F3-5E9B889CED0F}"/>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120961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FC966-01C3-D4C4-6CCC-A7CBDA0307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1A4638-B591-E4AA-3610-9D24F49166C6}"/>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4" name="Footer Placeholder 3">
            <a:extLst>
              <a:ext uri="{FF2B5EF4-FFF2-40B4-BE49-F238E27FC236}">
                <a16:creationId xmlns:a16="http://schemas.microsoft.com/office/drawing/2014/main" id="{1EB5FB08-20B2-72FB-3295-BA8A8D7685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6CF9C5-47B6-5810-515B-7A98F3B5D7CA}"/>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102483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62F136-5009-EA84-AB38-FDA551A98FFC}"/>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3" name="Footer Placeholder 2">
            <a:extLst>
              <a:ext uri="{FF2B5EF4-FFF2-40B4-BE49-F238E27FC236}">
                <a16:creationId xmlns:a16="http://schemas.microsoft.com/office/drawing/2014/main" id="{EBC85C3D-1A55-66E2-021B-07DD1EB34F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5736BB-091F-CD4D-104C-A9D458BB6107}"/>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22055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F08AD-5BF7-FA3C-2474-878E27D60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B1FD77-6CC2-2D07-4B8B-6B02FC3BF1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0F7567-8C75-D418-BFED-B4ED49ABC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A7E6D-59F3-EC21-4AC7-DA311E3684CA}"/>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6" name="Footer Placeholder 5">
            <a:extLst>
              <a:ext uri="{FF2B5EF4-FFF2-40B4-BE49-F238E27FC236}">
                <a16:creationId xmlns:a16="http://schemas.microsoft.com/office/drawing/2014/main" id="{44E1B969-728D-0E1C-9CBF-40B5261EA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E7C0B4-817B-F286-C0B3-E68BDFE9D708}"/>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2576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6862-4B59-6D26-0DA7-48A022574D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CED0AC-4F75-5293-3188-CEE287F56D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CDC8A3-A1EE-F2CE-85EB-4EA6E5F27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F0C887-929A-C37F-2F97-0F8F5C805B93}"/>
              </a:ext>
            </a:extLst>
          </p:cNvPr>
          <p:cNvSpPr>
            <a:spLocks noGrp="1"/>
          </p:cNvSpPr>
          <p:nvPr>
            <p:ph type="dt" sz="half" idx="10"/>
          </p:nvPr>
        </p:nvSpPr>
        <p:spPr/>
        <p:txBody>
          <a:bodyPr/>
          <a:lstStyle/>
          <a:p>
            <a:fld id="{4DCF4D5D-EA8D-4A26-94F1-900B3BE2A5B4}" type="datetimeFigureOut">
              <a:rPr lang="en-US" smtClean="0"/>
              <a:t>7/28/2022</a:t>
            </a:fld>
            <a:endParaRPr lang="en-US"/>
          </a:p>
        </p:txBody>
      </p:sp>
      <p:sp>
        <p:nvSpPr>
          <p:cNvPr id="6" name="Footer Placeholder 5">
            <a:extLst>
              <a:ext uri="{FF2B5EF4-FFF2-40B4-BE49-F238E27FC236}">
                <a16:creationId xmlns:a16="http://schemas.microsoft.com/office/drawing/2014/main" id="{2FF389C6-D065-D9F3-F864-733665D4B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3943F4-5AC8-8E5F-DE16-B69D535ECC6E}"/>
              </a:ext>
            </a:extLst>
          </p:cNvPr>
          <p:cNvSpPr>
            <a:spLocks noGrp="1"/>
          </p:cNvSpPr>
          <p:nvPr>
            <p:ph type="sldNum" sz="quarter" idx="12"/>
          </p:nvPr>
        </p:nvSpPr>
        <p:spPr/>
        <p:txBody>
          <a:bodyPr/>
          <a:lstStyle/>
          <a:p>
            <a:fld id="{878A4E04-C3EA-4E78-9F6C-BE5AF090DAE9}" type="slidenum">
              <a:rPr lang="en-US" smtClean="0"/>
              <a:t>‹#›</a:t>
            </a:fld>
            <a:endParaRPr lang="en-US"/>
          </a:p>
        </p:txBody>
      </p:sp>
    </p:spTree>
    <p:extLst>
      <p:ext uri="{BB962C8B-B14F-4D97-AF65-F5344CB8AC3E}">
        <p14:creationId xmlns:p14="http://schemas.microsoft.com/office/powerpoint/2010/main" val="415331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698B3-DB5E-5D0D-699E-D51B68FD2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ED8F1-6504-9D83-045E-BCD18F44D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22CDC-045E-BE51-B40D-363466479D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F4D5D-EA8D-4A26-94F1-900B3BE2A5B4}" type="datetimeFigureOut">
              <a:rPr lang="en-US" smtClean="0"/>
              <a:t>7/28/2022</a:t>
            </a:fld>
            <a:endParaRPr lang="en-US"/>
          </a:p>
        </p:txBody>
      </p:sp>
      <p:sp>
        <p:nvSpPr>
          <p:cNvPr id="5" name="Footer Placeholder 4">
            <a:extLst>
              <a:ext uri="{FF2B5EF4-FFF2-40B4-BE49-F238E27FC236}">
                <a16:creationId xmlns:a16="http://schemas.microsoft.com/office/drawing/2014/main" id="{9A0093A4-3702-05C5-81BF-DE69F16007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53A899-AA95-504B-E337-9E67F7025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A4E04-C3EA-4E78-9F6C-BE5AF090DAE9}" type="slidenum">
              <a:rPr lang="en-US" smtClean="0"/>
              <a:t>‹#›</a:t>
            </a:fld>
            <a:endParaRPr lang="en-US"/>
          </a:p>
        </p:txBody>
      </p:sp>
    </p:spTree>
    <p:extLst>
      <p:ext uri="{BB962C8B-B14F-4D97-AF65-F5344CB8AC3E}">
        <p14:creationId xmlns:p14="http://schemas.microsoft.com/office/powerpoint/2010/main" val="52766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apers.ssrn.com/sol3/papers.cfm?abstract_id=3507766" TargetMode="External"/><Relationship Id="rId2" Type="http://schemas.openxmlformats.org/officeDocument/2006/relationships/hyperlink" Target="https://www.ssa.gov/policy/docs/rsnotes/rsn2015-02.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ngress.gov/bill/117th-congress/house-bill/6405" TargetMode="External"/><Relationship Id="rId2" Type="http://schemas.openxmlformats.org/officeDocument/2006/relationships/hyperlink" Target="https://www.congress.gov/bill/117th-congress/senate-bill/2065" TargetMode="External"/><Relationship Id="rId1" Type="http://schemas.openxmlformats.org/officeDocument/2006/relationships/slideLayout" Target="../slideLayouts/slideLayout2.xml"/><Relationship Id="rId5" Type="http://schemas.openxmlformats.org/officeDocument/2006/relationships/hyperlink" Target="https://www.law.cornell.edu/uscode/text/42/1396r-5" TargetMode="External"/><Relationship Id="rId4" Type="http://schemas.openxmlformats.org/officeDocument/2006/relationships/hyperlink" Target="https://www.congress.gov/bill/117th-congress/house-bill/761/text"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ssa.gov/policy/docs/issuepapers/ip2003-01.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sa.gov/ssi/text-resources-ussi.htm" TargetMode="External"/><Relationship Id="rId2" Type="http://schemas.openxmlformats.org/officeDocument/2006/relationships/hyperlink" Target="https://www.ssa.gov/ssi/text-benefits-ussi.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hhs.gov/guidance/document/2002groups-deemed-be-receiving-ssi-medicaid-purpos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48DEE-65C8-48C5-A678-69100AC29939}"/>
              </a:ext>
            </a:extLst>
          </p:cNvPr>
          <p:cNvSpPr>
            <a:spLocks noGrp="1"/>
          </p:cNvSpPr>
          <p:nvPr>
            <p:ph type="ctrTitle"/>
          </p:nvPr>
        </p:nvSpPr>
        <p:spPr>
          <a:xfrm>
            <a:off x="1524000" y="995680"/>
            <a:ext cx="9144000" cy="2260282"/>
          </a:xfrm>
        </p:spPr>
        <p:txBody>
          <a:bodyPr>
            <a:normAutofit fontScale="90000"/>
          </a:bodyPr>
          <a:lstStyle/>
          <a:p>
            <a:br>
              <a:rPr lang="en-US" b="1" dirty="0"/>
            </a:br>
            <a:br>
              <a:rPr lang="en-US" b="1" dirty="0"/>
            </a:br>
            <a:r>
              <a:rPr lang="en-US" b="1" dirty="0"/>
              <a:t>Marriage Penalties </a:t>
            </a:r>
            <a:br>
              <a:rPr lang="en-US" b="1" dirty="0"/>
            </a:br>
            <a:r>
              <a:rPr lang="en-US" b="1" dirty="0"/>
              <a:t>in SSA Benefits</a:t>
            </a:r>
            <a:br>
              <a:rPr lang="en-US" b="1" dirty="0"/>
            </a:br>
            <a:endParaRPr lang="en-US" b="1" dirty="0"/>
          </a:p>
        </p:txBody>
      </p:sp>
      <p:sp>
        <p:nvSpPr>
          <p:cNvPr id="3" name="Subtitle 2">
            <a:extLst>
              <a:ext uri="{FF2B5EF4-FFF2-40B4-BE49-F238E27FC236}">
                <a16:creationId xmlns:a16="http://schemas.microsoft.com/office/drawing/2014/main" id="{F79C1F1B-ED6E-4A7E-8F6E-BCA8771735FB}"/>
              </a:ext>
            </a:extLst>
          </p:cNvPr>
          <p:cNvSpPr>
            <a:spLocks noGrp="1"/>
          </p:cNvSpPr>
          <p:nvPr>
            <p:ph type="subTitle" idx="1"/>
          </p:nvPr>
        </p:nvSpPr>
        <p:spPr>
          <a:xfrm>
            <a:off x="1605279" y="2879241"/>
            <a:ext cx="9062721" cy="1561328"/>
          </a:xfrm>
        </p:spPr>
        <p:txBody>
          <a:bodyPr>
            <a:normAutofit/>
          </a:bodyPr>
          <a:lstStyle/>
          <a:p>
            <a:r>
              <a:rPr lang="en-US" sz="3600" dirty="0"/>
              <a:t>Barriers to Marriage and Relationship Equality Faced by SSA Beneficiaries</a:t>
            </a:r>
          </a:p>
        </p:txBody>
      </p:sp>
      <p:pic>
        <p:nvPicPr>
          <p:cNvPr id="5" name="Picture 4" descr="Logo for DREDF">
            <a:extLst>
              <a:ext uri="{FF2B5EF4-FFF2-40B4-BE49-F238E27FC236}">
                <a16:creationId xmlns:a16="http://schemas.microsoft.com/office/drawing/2014/main" id="{9CA98E66-305D-49CE-AD12-2AB30D2F3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256" y="4782504"/>
            <a:ext cx="3047287" cy="2062716"/>
          </a:xfrm>
          <a:prstGeom prst="rect">
            <a:avLst/>
          </a:prstGeom>
        </p:spPr>
      </p:pic>
      <p:pic>
        <p:nvPicPr>
          <p:cNvPr id="8" name="Picture 7" descr="Logo for The Arc with tagline For people with intellectual and developmental disabilities">
            <a:extLst>
              <a:ext uri="{FF2B5EF4-FFF2-40B4-BE49-F238E27FC236}">
                <a16:creationId xmlns:a16="http://schemas.microsoft.com/office/drawing/2014/main" id="{5755E341-104A-4FCB-AB30-B879E3A04C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8552" y="4990533"/>
            <a:ext cx="2334895" cy="1561328"/>
          </a:xfrm>
          <a:prstGeom prst="rect">
            <a:avLst/>
          </a:prstGeom>
        </p:spPr>
      </p:pic>
      <p:pic>
        <p:nvPicPr>
          <p:cNvPr id="10" name="Picture 9" descr="Logo for Justice in Aging ">
            <a:extLst>
              <a:ext uri="{FF2B5EF4-FFF2-40B4-BE49-F238E27FC236}">
                <a16:creationId xmlns:a16="http://schemas.microsoft.com/office/drawing/2014/main" id="{EB5D37E8-FAEA-409E-902B-B921D0BD82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97317" y="4954973"/>
            <a:ext cx="1717779" cy="1717779"/>
          </a:xfrm>
          <a:prstGeom prst="rect">
            <a:avLst/>
          </a:prstGeom>
        </p:spPr>
      </p:pic>
    </p:spTree>
    <p:extLst>
      <p:ext uri="{BB962C8B-B14F-4D97-AF65-F5344CB8AC3E}">
        <p14:creationId xmlns:p14="http://schemas.microsoft.com/office/powerpoint/2010/main" val="797126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1BF6-CE6E-46DF-BD7E-6B0BDB1AE279}"/>
              </a:ext>
            </a:extLst>
          </p:cNvPr>
          <p:cNvSpPr>
            <a:spLocks noGrp="1"/>
          </p:cNvSpPr>
          <p:nvPr>
            <p:ph type="title"/>
          </p:nvPr>
        </p:nvSpPr>
        <p:spPr/>
        <p:txBody>
          <a:bodyPr/>
          <a:lstStyle/>
          <a:p>
            <a:pPr algn="ctr"/>
            <a:r>
              <a:rPr lang="en-US" b="1" dirty="0"/>
              <a:t>In-Kind Support and Maintenance</a:t>
            </a:r>
          </a:p>
        </p:txBody>
      </p:sp>
      <p:sp>
        <p:nvSpPr>
          <p:cNvPr id="3" name="Content Placeholder 2">
            <a:extLst>
              <a:ext uri="{FF2B5EF4-FFF2-40B4-BE49-F238E27FC236}">
                <a16:creationId xmlns:a16="http://schemas.microsoft.com/office/drawing/2014/main" id="{5BBAB334-C1FB-474A-AABD-495A413724B0}"/>
              </a:ext>
            </a:extLst>
          </p:cNvPr>
          <p:cNvSpPr>
            <a:spLocks noGrp="1"/>
          </p:cNvSpPr>
          <p:nvPr>
            <p:ph idx="1"/>
          </p:nvPr>
        </p:nvSpPr>
        <p:spPr/>
        <p:txBody>
          <a:bodyPr>
            <a:normAutofit fontScale="77500" lnSpcReduction="20000"/>
          </a:bodyPr>
          <a:lstStyle/>
          <a:p>
            <a:r>
              <a:rPr lang="en-US" sz="3400" dirty="0"/>
              <a:t>If unmarried SSI beneficiary lives with non-SSI partner, contributions by non-SSI partner to household living can decrease benefits under In-Kind Support and Maintenance (ISM) rules. For example:</a:t>
            </a:r>
          </a:p>
          <a:p>
            <a:endParaRPr lang="en-US" dirty="0"/>
          </a:p>
          <a:p>
            <a:pPr lvl="1"/>
            <a:r>
              <a:rPr lang="en-US" sz="3100" dirty="0"/>
              <a:t>Household expenses paid by non-SSI partner can reduce stipend by up to one-third of FBR + $20 ($300.33 for 2022) under “Presumed Maximum Value” (PMV) rule</a:t>
            </a:r>
          </a:p>
          <a:p>
            <a:pPr lvl="1"/>
            <a:endParaRPr lang="en-US" sz="3100" dirty="0"/>
          </a:p>
          <a:p>
            <a:pPr lvl="1"/>
            <a:r>
              <a:rPr lang="en-US" sz="3100" dirty="0"/>
              <a:t>If SSI beneficiary lives with their partner and is not on the lease, SSA could find that SSI beneficiary does not pay their “fair share” of housing expenses and reduce stipend by one third under the Value of the One-Third Reduction (VTR) rule</a:t>
            </a:r>
          </a:p>
          <a:p>
            <a:pPr marL="0" indent="0">
              <a:buNone/>
            </a:pPr>
            <a:r>
              <a:rPr lang="en-US" dirty="0"/>
              <a:t>Citations: 42 U.S.C. § 1382a(a)(2); 20 C.F.R. §§ 416.1130 – 416.1148; POMS SI 00835.000 et seq.; see also SI 00835.300; SI 00835.200</a:t>
            </a:r>
          </a:p>
          <a:p>
            <a:endParaRPr lang="en-US" dirty="0"/>
          </a:p>
        </p:txBody>
      </p:sp>
    </p:spTree>
    <p:extLst>
      <p:ext uri="{BB962C8B-B14F-4D97-AF65-F5344CB8AC3E}">
        <p14:creationId xmlns:p14="http://schemas.microsoft.com/office/powerpoint/2010/main" val="21588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34B3-E069-43C2-BB1A-7B9FEB2B8B48}"/>
              </a:ext>
            </a:extLst>
          </p:cNvPr>
          <p:cNvSpPr>
            <a:spLocks noGrp="1"/>
          </p:cNvSpPr>
          <p:nvPr>
            <p:ph type="title"/>
          </p:nvPr>
        </p:nvSpPr>
        <p:spPr/>
        <p:txBody>
          <a:bodyPr/>
          <a:lstStyle/>
          <a:p>
            <a:pPr algn="ctr"/>
            <a:r>
              <a:rPr lang="en-US" b="1" dirty="0"/>
              <a:t>Poverty Rates of SSI and DAC Beneficiaries</a:t>
            </a:r>
          </a:p>
        </p:txBody>
      </p:sp>
      <p:sp>
        <p:nvSpPr>
          <p:cNvPr id="3" name="Content Placeholder 2">
            <a:extLst>
              <a:ext uri="{FF2B5EF4-FFF2-40B4-BE49-F238E27FC236}">
                <a16:creationId xmlns:a16="http://schemas.microsoft.com/office/drawing/2014/main" id="{9FFA4283-23BE-47EE-8A99-518E1FB0079D}"/>
              </a:ext>
            </a:extLst>
          </p:cNvPr>
          <p:cNvSpPr>
            <a:spLocks noGrp="1"/>
          </p:cNvSpPr>
          <p:nvPr>
            <p:ph idx="1"/>
          </p:nvPr>
        </p:nvSpPr>
        <p:spPr>
          <a:xfrm>
            <a:off x="838200" y="1825625"/>
            <a:ext cx="10612120" cy="4351338"/>
          </a:xfrm>
        </p:spPr>
        <p:txBody>
          <a:bodyPr>
            <a:normAutofit/>
          </a:bodyPr>
          <a:lstStyle/>
          <a:p>
            <a:r>
              <a:rPr lang="en-US" dirty="0"/>
              <a:t>More than 40% of SSI beneficiaries live below the federal poverty level</a:t>
            </a:r>
          </a:p>
          <a:p>
            <a:endParaRPr lang="en-US" dirty="0"/>
          </a:p>
          <a:p>
            <a:r>
              <a:rPr lang="en-US" dirty="0"/>
              <a:t>Nearly 36% of DAC beneficiaries live below the federal poverty level</a:t>
            </a:r>
          </a:p>
          <a:p>
            <a:endParaRPr lang="en-US" dirty="0"/>
          </a:p>
          <a:p>
            <a:r>
              <a:rPr lang="en-US" dirty="0"/>
              <a:t>SSI and DAC beneficiaries have highest poverty rates of all beneficiary groups</a:t>
            </a:r>
          </a:p>
          <a:p>
            <a:endParaRPr lang="en-US" dirty="0"/>
          </a:p>
          <a:p>
            <a:pPr marL="0" indent="0">
              <a:buNone/>
            </a:pPr>
            <a:r>
              <a:rPr lang="en-US" sz="2200" dirty="0"/>
              <a:t>Citations: </a:t>
            </a:r>
            <a:r>
              <a:rPr lang="en-US" sz="2200" dirty="0">
                <a:hlinkClick r:id="rId2"/>
              </a:rPr>
              <a:t>https://www.ssa.gov/policy/docs/rsnotes/rsn2015-02.html</a:t>
            </a:r>
            <a:r>
              <a:rPr lang="en-US" sz="2200" dirty="0"/>
              <a:t>; </a:t>
            </a:r>
            <a:r>
              <a:rPr lang="en-US" sz="2200" dirty="0">
                <a:hlinkClick r:id="rId3"/>
              </a:rPr>
              <a:t>https://papers.ssrn.com/sol3/papers.cfm?abstract_id=3507766</a:t>
            </a:r>
            <a:r>
              <a:rPr lang="en-US" sz="2200" dirty="0"/>
              <a:t> </a:t>
            </a:r>
          </a:p>
        </p:txBody>
      </p:sp>
    </p:spTree>
    <p:extLst>
      <p:ext uri="{BB962C8B-B14F-4D97-AF65-F5344CB8AC3E}">
        <p14:creationId xmlns:p14="http://schemas.microsoft.com/office/powerpoint/2010/main" val="272718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86B5-D820-4D9C-B21F-8A801D27A508}"/>
              </a:ext>
            </a:extLst>
          </p:cNvPr>
          <p:cNvSpPr>
            <a:spLocks noGrp="1"/>
          </p:cNvSpPr>
          <p:nvPr>
            <p:ph type="title"/>
          </p:nvPr>
        </p:nvSpPr>
        <p:spPr/>
        <p:txBody>
          <a:bodyPr/>
          <a:lstStyle/>
          <a:p>
            <a:pPr algn="ctr"/>
            <a:r>
              <a:rPr lang="en-US" b="1" dirty="0"/>
              <a:t>Medicaid = Access to Disability Supports</a:t>
            </a:r>
          </a:p>
        </p:txBody>
      </p:sp>
      <p:sp>
        <p:nvSpPr>
          <p:cNvPr id="3" name="Content Placeholder 2">
            <a:extLst>
              <a:ext uri="{FF2B5EF4-FFF2-40B4-BE49-F238E27FC236}">
                <a16:creationId xmlns:a16="http://schemas.microsoft.com/office/drawing/2014/main" id="{050A23B8-E3B2-4407-AD2A-D399DC78377C}"/>
              </a:ext>
            </a:extLst>
          </p:cNvPr>
          <p:cNvSpPr>
            <a:spLocks noGrp="1"/>
          </p:cNvSpPr>
          <p:nvPr>
            <p:ph idx="1"/>
          </p:nvPr>
        </p:nvSpPr>
        <p:spPr/>
        <p:txBody>
          <a:bodyPr>
            <a:normAutofit lnSpcReduction="10000"/>
          </a:bodyPr>
          <a:lstStyle/>
          <a:p>
            <a:r>
              <a:rPr lang="en-US" dirty="0"/>
              <a:t>SSI provides Medicaid and DAC provides a pathway to Medicaid</a:t>
            </a:r>
          </a:p>
          <a:p>
            <a:r>
              <a:rPr lang="en-US" dirty="0"/>
              <a:t>Medicaid is the exclusive vehicle in our society for services and supports needed for people with significant disabilities, such as:</a:t>
            </a:r>
          </a:p>
          <a:p>
            <a:pPr lvl="1"/>
            <a:r>
              <a:rPr lang="en-US" dirty="0"/>
              <a:t>Primary and preventive health care</a:t>
            </a:r>
          </a:p>
          <a:p>
            <a:pPr lvl="1"/>
            <a:r>
              <a:rPr lang="en-US" dirty="0"/>
              <a:t>Medical services for illnesses and chronic conditions</a:t>
            </a:r>
          </a:p>
          <a:p>
            <a:pPr lvl="1"/>
            <a:r>
              <a:rPr lang="en-US" dirty="0"/>
              <a:t>Durable medical equipment including wheelchairs and lifts</a:t>
            </a:r>
          </a:p>
          <a:p>
            <a:pPr lvl="1"/>
            <a:r>
              <a:rPr lang="en-US" dirty="0"/>
              <a:t>Personal attendant care services and other , and other home- and community-based services</a:t>
            </a:r>
          </a:p>
          <a:p>
            <a:pPr lvl="1"/>
            <a:r>
              <a:rPr lang="en-US" dirty="0"/>
              <a:t>Supportive housing services and employment services</a:t>
            </a:r>
          </a:p>
          <a:p>
            <a:r>
              <a:rPr lang="en-US" dirty="0"/>
              <a:t>Medicaid is what enables many disabled individuals to be integrated members of their communities</a:t>
            </a:r>
          </a:p>
        </p:txBody>
      </p:sp>
    </p:spTree>
    <p:extLst>
      <p:ext uri="{BB962C8B-B14F-4D97-AF65-F5344CB8AC3E}">
        <p14:creationId xmlns:p14="http://schemas.microsoft.com/office/powerpoint/2010/main" val="1142403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5C34D-332D-4912-9298-98E24FF2E02C}"/>
              </a:ext>
            </a:extLst>
          </p:cNvPr>
          <p:cNvSpPr>
            <a:spLocks noGrp="1"/>
          </p:cNvSpPr>
          <p:nvPr>
            <p:ph type="title"/>
          </p:nvPr>
        </p:nvSpPr>
        <p:spPr/>
        <p:txBody>
          <a:bodyPr>
            <a:normAutofit/>
          </a:bodyPr>
          <a:lstStyle/>
          <a:p>
            <a:pPr algn="ctr"/>
            <a:r>
              <a:rPr lang="en-US" b="1" dirty="0"/>
              <a:t>Additional Harms Imposed by Marriage Penalties On Disabled Constituents</a:t>
            </a:r>
          </a:p>
        </p:txBody>
      </p:sp>
      <p:sp>
        <p:nvSpPr>
          <p:cNvPr id="3" name="Content Placeholder 2">
            <a:extLst>
              <a:ext uri="{FF2B5EF4-FFF2-40B4-BE49-F238E27FC236}">
                <a16:creationId xmlns:a16="http://schemas.microsoft.com/office/drawing/2014/main" id="{0BB46D06-B737-4556-A641-FD5788F0DACD}"/>
              </a:ext>
            </a:extLst>
          </p:cNvPr>
          <p:cNvSpPr>
            <a:spLocks noGrp="1"/>
          </p:cNvSpPr>
          <p:nvPr>
            <p:ph idx="1"/>
          </p:nvPr>
        </p:nvSpPr>
        <p:spPr/>
        <p:txBody>
          <a:bodyPr/>
          <a:lstStyle/>
          <a:p>
            <a:r>
              <a:rPr lang="en-US" dirty="0"/>
              <a:t>Limitations on forming families</a:t>
            </a:r>
          </a:p>
          <a:p>
            <a:endParaRPr lang="en-US" dirty="0"/>
          </a:p>
          <a:p>
            <a:r>
              <a:rPr lang="en-US" dirty="0"/>
              <a:t>Lack of social recognition of important relationships</a:t>
            </a:r>
          </a:p>
          <a:p>
            <a:endParaRPr lang="en-US" dirty="0"/>
          </a:p>
          <a:p>
            <a:r>
              <a:rPr lang="en-US" dirty="0"/>
              <a:t>Inability to engage in religious practices/conflict with religious beliefs</a:t>
            </a:r>
          </a:p>
          <a:p>
            <a:endParaRPr lang="en-US" dirty="0"/>
          </a:p>
          <a:p>
            <a:r>
              <a:rPr lang="en-US" dirty="0"/>
              <a:t>Disconnection from community</a:t>
            </a:r>
          </a:p>
        </p:txBody>
      </p:sp>
    </p:spTree>
    <p:extLst>
      <p:ext uri="{BB962C8B-B14F-4D97-AF65-F5344CB8AC3E}">
        <p14:creationId xmlns:p14="http://schemas.microsoft.com/office/powerpoint/2010/main" val="875630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alendar&#10;&#10;Description automatically generated">
            <a:extLst>
              <a:ext uri="{FF2B5EF4-FFF2-40B4-BE49-F238E27FC236}">
                <a16:creationId xmlns:a16="http://schemas.microsoft.com/office/drawing/2014/main" id="{9D5FB11D-66E5-4744-95F4-76F3770C69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4400" y="660084"/>
            <a:ext cx="5344159" cy="5344159"/>
          </a:xfrm>
        </p:spPr>
      </p:pic>
      <p:pic>
        <p:nvPicPr>
          <p:cNvPr id="2050" name="Picture 2" descr="Young adult white man in blue and white striped tee cuddling on couch with young adult white woman in yellow sweater, both looking at phone held by man">
            <a:extLst>
              <a:ext uri="{FF2B5EF4-FFF2-40B4-BE49-F238E27FC236}">
                <a16:creationId xmlns:a16="http://schemas.microsoft.com/office/drawing/2014/main" id="{C02837C1-0444-46F0-A4C1-943FD8958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9075"/>
            <a:ext cx="11430000" cy="641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40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BB65-5057-4EC7-9381-BD301AE608A6}"/>
              </a:ext>
            </a:extLst>
          </p:cNvPr>
          <p:cNvSpPr>
            <a:spLocks noGrp="1"/>
          </p:cNvSpPr>
          <p:nvPr>
            <p:ph type="title"/>
          </p:nvPr>
        </p:nvSpPr>
        <p:spPr/>
        <p:txBody>
          <a:bodyPr/>
          <a:lstStyle/>
          <a:p>
            <a:pPr algn="ctr"/>
            <a:r>
              <a:rPr lang="en-US" b="1" dirty="0"/>
              <a:t>Eliminating or Reducing Marriage Penalties –Bills Introduced in Congress</a:t>
            </a:r>
          </a:p>
        </p:txBody>
      </p:sp>
      <p:sp>
        <p:nvSpPr>
          <p:cNvPr id="3" name="Content Placeholder 2">
            <a:extLst>
              <a:ext uri="{FF2B5EF4-FFF2-40B4-BE49-F238E27FC236}">
                <a16:creationId xmlns:a16="http://schemas.microsoft.com/office/drawing/2014/main" id="{8EFF849B-3BAE-4179-98C3-552E597F0728}"/>
              </a:ext>
            </a:extLst>
          </p:cNvPr>
          <p:cNvSpPr>
            <a:spLocks noGrp="1"/>
          </p:cNvSpPr>
          <p:nvPr>
            <p:ph idx="1"/>
          </p:nvPr>
        </p:nvSpPr>
        <p:spPr/>
        <p:txBody>
          <a:bodyPr>
            <a:normAutofit fontScale="92500" lnSpcReduction="20000"/>
          </a:bodyPr>
          <a:lstStyle/>
          <a:p>
            <a:r>
              <a:rPr lang="en-US" dirty="0"/>
              <a:t>SSI Restoration Act, </a:t>
            </a:r>
            <a:r>
              <a:rPr lang="en-US" dirty="0">
                <a:hlinkClick r:id="rId2"/>
              </a:rPr>
              <a:t>https://www.congress.gov/bill/117th-congress/senate-bill/2065</a:t>
            </a:r>
            <a:endParaRPr lang="en-US" dirty="0"/>
          </a:p>
          <a:p>
            <a:pPr lvl="1"/>
            <a:r>
              <a:rPr lang="en-US" dirty="0"/>
              <a:t>Would eliminate 25% penalty</a:t>
            </a:r>
          </a:p>
          <a:p>
            <a:endParaRPr lang="en-US" dirty="0"/>
          </a:p>
          <a:p>
            <a:r>
              <a:rPr lang="en-US" dirty="0"/>
              <a:t>Marriage Equality for Disabled Adults Act, </a:t>
            </a:r>
            <a:r>
              <a:rPr lang="en-US" dirty="0">
                <a:hlinkClick r:id="rId3"/>
              </a:rPr>
              <a:t>https://www.congress.gov/bill/117th-congress/house-bill/6405</a:t>
            </a:r>
            <a:endParaRPr lang="en-US" dirty="0"/>
          </a:p>
          <a:p>
            <a:pPr lvl="1"/>
            <a:r>
              <a:rPr lang="en-US" dirty="0"/>
              <a:t>Would eliminate DAC penalty</a:t>
            </a:r>
          </a:p>
          <a:p>
            <a:pPr lvl="1"/>
            <a:endParaRPr lang="en-US" dirty="0"/>
          </a:p>
          <a:p>
            <a:r>
              <a:rPr lang="en-US" dirty="0"/>
              <a:t>Additional bills:</a:t>
            </a:r>
          </a:p>
          <a:p>
            <a:pPr lvl="1"/>
            <a:r>
              <a:rPr lang="fi-FI" dirty="0"/>
              <a:t>MAPSA, </a:t>
            </a:r>
            <a:r>
              <a:rPr lang="fi-FI" dirty="0">
                <a:hlinkClick r:id="rId4"/>
              </a:rPr>
              <a:t>https://www.congress.gov/bill/117th-congress/house-bill/761/text</a:t>
            </a:r>
            <a:endParaRPr lang="en-US" dirty="0"/>
          </a:p>
          <a:p>
            <a:pPr lvl="1"/>
            <a:r>
              <a:rPr lang="en-US" dirty="0"/>
              <a:t>SSI Savings Penalty Elimination Act,</a:t>
            </a:r>
          </a:p>
          <a:p>
            <a:pPr lvl="1"/>
            <a:r>
              <a:rPr lang="en-US" dirty="0">
                <a:hlinkClick r:id="rId5"/>
              </a:rPr>
              <a:t>https://www.law.cornell.edu/uscode/text/42/1396r-5</a:t>
            </a:r>
            <a:endParaRPr lang="en-US" dirty="0"/>
          </a:p>
        </p:txBody>
      </p:sp>
    </p:spTree>
    <p:extLst>
      <p:ext uri="{BB962C8B-B14F-4D97-AF65-F5344CB8AC3E}">
        <p14:creationId xmlns:p14="http://schemas.microsoft.com/office/powerpoint/2010/main" val="732594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FBB65-5057-4EC7-9381-BD301AE608A6}"/>
              </a:ext>
            </a:extLst>
          </p:cNvPr>
          <p:cNvSpPr>
            <a:spLocks noGrp="1"/>
          </p:cNvSpPr>
          <p:nvPr>
            <p:ph type="title"/>
          </p:nvPr>
        </p:nvSpPr>
        <p:spPr/>
        <p:txBody>
          <a:bodyPr/>
          <a:lstStyle/>
          <a:p>
            <a:pPr algn="ctr"/>
            <a:r>
              <a:rPr lang="en-US" b="1" dirty="0"/>
              <a:t>Reducing Marriage Penalties – </a:t>
            </a:r>
            <a:br>
              <a:rPr lang="en-US" b="1" dirty="0"/>
            </a:br>
            <a:r>
              <a:rPr lang="en-US" b="1" dirty="0"/>
              <a:t>Agency Actions</a:t>
            </a:r>
          </a:p>
        </p:txBody>
      </p:sp>
      <p:sp>
        <p:nvSpPr>
          <p:cNvPr id="3" name="Content Placeholder 2">
            <a:extLst>
              <a:ext uri="{FF2B5EF4-FFF2-40B4-BE49-F238E27FC236}">
                <a16:creationId xmlns:a16="http://schemas.microsoft.com/office/drawing/2014/main" id="{8EFF849B-3BAE-4179-98C3-552E597F0728}"/>
              </a:ext>
            </a:extLst>
          </p:cNvPr>
          <p:cNvSpPr>
            <a:spLocks noGrp="1"/>
          </p:cNvSpPr>
          <p:nvPr>
            <p:ph idx="1"/>
          </p:nvPr>
        </p:nvSpPr>
        <p:spPr/>
        <p:txBody>
          <a:bodyPr>
            <a:normAutofit fontScale="92500" lnSpcReduction="20000"/>
          </a:bodyPr>
          <a:lstStyle/>
          <a:p>
            <a:r>
              <a:rPr lang="en-US" dirty="0"/>
              <a:t>Mitigate 25% cut </a:t>
            </a:r>
          </a:p>
          <a:p>
            <a:pPr lvl="1"/>
            <a:r>
              <a:rPr lang="en-US" dirty="0"/>
              <a:t>Clarify “holding out” standard – apply only to affirmative representations by both individuals of marriage under state law; disclaim “functional” analysis &amp; articulate safe harbor</a:t>
            </a:r>
          </a:p>
          <a:p>
            <a:r>
              <a:rPr lang="en-US" dirty="0"/>
              <a:t>Mitigate Spousal Deeming </a:t>
            </a:r>
          </a:p>
          <a:p>
            <a:pPr lvl="1"/>
            <a:r>
              <a:rPr lang="en-US" dirty="0"/>
              <a:t>Allow spousal living allowance (deduction from non-SSI spouse’s income)</a:t>
            </a:r>
          </a:p>
          <a:p>
            <a:pPr lvl="1"/>
            <a:r>
              <a:rPr lang="en-US" dirty="0"/>
              <a:t>Revise and clarify “holding out” standard as stated</a:t>
            </a:r>
          </a:p>
          <a:p>
            <a:r>
              <a:rPr lang="en-US" dirty="0"/>
              <a:t>Administrative process for RFRA claims</a:t>
            </a:r>
          </a:p>
          <a:p>
            <a:r>
              <a:rPr lang="en-US" dirty="0"/>
              <a:t>Better public education and guidance on complex rules</a:t>
            </a:r>
          </a:p>
          <a:p>
            <a:pPr lvl="1"/>
            <a:r>
              <a:rPr lang="en-US" dirty="0"/>
              <a:t>Esp. DAC penalty and “holding out” rules</a:t>
            </a:r>
          </a:p>
          <a:p>
            <a:r>
              <a:rPr lang="en-US" dirty="0"/>
              <a:t>Comprehensive report on penalties and reforms</a:t>
            </a:r>
          </a:p>
          <a:p>
            <a:pPr marL="0" indent="0">
              <a:buNone/>
            </a:pPr>
            <a:r>
              <a:rPr lang="en-US" sz="2400" dirty="0"/>
              <a:t>Citations: </a:t>
            </a:r>
            <a:r>
              <a:rPr lang="en-US" sz="2400" dirty="0">
                <a:hlinkClick r:id="rId2"/>
              </a:rPr>
              <a:t>https://www.ssa.gov/policy/docs/issuepapers/ip2003-01.html</a:t>
            </a:r>
            <a:r>
              <a:rPr lang="en-US" sz="2400" dirty="0"/>
              <a:t>; </a:t>
            </a:r>
            <a:r>
              <a:rPr lang="en-US" sz="2400" i="1" dirty="0"/>
              <a:t>Beaty v. Berryhill</a:t>
            </a:r>
            <a:r>
              <a:rPr lang="en-US" sz="2400" dirty="0"/>
              <a:t>, No. 2:18-cv-00519 AC, 2019 U.S. Dist. LEXIS 81373 (E.D. Cal. May 13, 2019)</a:t>
            </a:r>
          </a:p>
        </p:txBody>
      </p:sp>
    </p:spTree>
    <p:extLst>
      <p:ext uri="{BB962C8B-B14F-4D97-AF65-F5344CB8AC3E}">
        <p14:creationId xmlns:p14="http://schemas.microsoft.com/office/powerpoint/2010/main" val="145411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old red text &quot;END THE&quot; with black to gray gradient text &quot;#LOVETAX with the DREDF logo centered with two red hearts on each side of the logo.">
            <a:extLst>
              <a:ext uri="{FF2B5EF4-FFF2-40B4-BE49-F238E27FC236}">
                <a16:creationId xmlns:a16="http://schemas.microsoft.com/office/drawing/2014/main" id="{9D5FB11D-66E5-4744-95F4-76F3770C69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4400" y="660084"/>
            <a:ext cx="5344159" cy="5344159"/>
          </a:xfrm>
        </p:spPr>
      </p:pic>
    </p:spTree>
    <p:extLst>
      <p:ext uri="{BB962C8B-B14F-4D97-AF65-F5344CB8AC3E}">
        <p14:creationId xmlns:p14="http://schemas.microsoft.com/office/powerpoint/2010/main" val="1236714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AFADE-BA01-41DC-8361-ACBE456FC570}"/>
              </a:ext>
            </a:extLst>
          </p:cNvPr>
          <p:cNvSpPr>
            <a:spLocks noGrp="1"/>
          </p:cNvSpPr>
          <p:nvPr>
            <p:ph type="title"/>
          </p:nvPr>
        </p:nvSpPr>
        <p:spPr/>
        <p:txBody>
          <a:bodyPr/>
          <a:lstStyle/>
          <a:p>
            <a:pPr algn="ctr"/>
            <a:r>
              <a:rPr lang="en-US" b="1" dirty="0"/>
              <a:t>Questions and Answers</a:t>
            </a:r>
          </a:p>
        </p:txBody>
      </p:sp>
      <p:sp>
        <p:nvSpPr>
          <p:cNvPr id="3" name="Content Placeholder 2">
            <a:extLst>
              <a:ext uri="{FF2B5EF4-FFF2-40B4-BE49-F238E27FC236}">
                <a16:creationId xmlns:a16="http://schemas.microsoft.com/office/drawing/2014/main" id="{D6978362-1C11-4F29-AEFF-B2AF8B7788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0058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534F5-C96F-42FC-9833-93DAFB99ED54}"/>
              </a:ext>
            </a:extLst>
          </p:cNvPr>
          <p:cNvSpPr>
            <a:spLocks noGrp="1"/>
          </p:cNvSpPr>
          <p:nvPr>
            <p:ph type="title"/>
          </p:nvPr>
        </p:nvSpPr>
        <p:spPr/>
        <p:txBody>
          <a:bodyPr/>
          <a:lstStyle/>
          <a:p>
            <a:pPr algn="ctr"/>
            <a:r>
              <a:rPr lang="en-US" b="1" dirty="0"/>
              <a:t>CCD Working Group on Marriage Equality</a:t>
            </a:r>
          </a:p>
        </p:txBody>
      </p:sp>
      <p:sp>
        <p:nvSpPr>
          <p:cNvPr id="9" name="Content Placeholder 8">
            <a:extLst>
              <a:ext uri="{FF2B5EF4-FFF2-40B4-BE49-F238E27FC236}">
                <a16:creationId xmlns:a16="http://schemas.microsoft.com/office/drawing/2014/main" id="{97456F3C-ABF2-450C-B4AC-B39E16929E4B}"/>
              </a:ext>
            </a:extLst>
          </p:cNvPr>
          <p:cNvSpPr>
            <a:spLocks noGrp="1"/>
          </p:cNvSpPr>
          <p:nvPr>
            <p:ph sz="half" idx="1"/>
          </p:nvPr>
        </p:nvSpPr>
        <p:spPr>
          <a:xfrm>
            <a:off x="838200" y="1825625"/>
            <a:ext cx="5704840" cy="4351338"/>
          </a:xfrm>
        </p:spPr>
        <p:txBody>
          <a:bodyPr>
            <a:normAutofit fontScale="85000" lnSpcReduction="20000"/>
          </a:bodyPr>
          <a:lstStyle/>
          <a:p>
            <a:r>
              <a:rPr lang="en-US" dirty="0"/>
              <a:t>American Civil Liberties Union</a:t>
            </a:r>
          </a:p>
          <a:p>
            <a:r>
              <a:rPr lang="en-US" dirty="0"/>
              <a:t>The Arc</a:t>
            </a:r>
          </a:p>
          <a:p>
            <a:r>
              <a:rPr lang="en-US" dirty="0"/>
              <a:t>Autistic Self-Advocacy Network</a:t>
            </a:r>
          </a:p>
          <a:p>
            <a:r>
              <a:rPr lang="en-US" dirty="0"/>
              <a:t>Autistic Women and Nonbinary Network</a:t>
            </a:r>
          </a:p>
          <a:p>
            <a:r>
              <a:rPr lang="en-US" dirty="0"/>
              <a:t>Cure SMA</a:t>
            </a:r>
          </a:p>
          <a:p>
            <a:r>
              <a:rPr lang="en-US" dirty="0"/>
              <a:t>Disability Rights Education &amp; Defense Fund</a:t>
            </a:r>
          </a:p>
          <a:p>
            <a:r>
              <a:rPr lang="en-US" dirty="0"/>
              <a:t>Justice in Aging</a:t>
            </a:r>
          </a:p>
          <a:p>
            <a:r>
              <a:rPr lang="en-US" dirty="0"/>
              <a:t>National Committee to Preserve Social Security and Medicare</a:t>
            </a:r>
          </a:p>
          <a:p>
            <a:r>
              <a:rPr lang="en-US" dirty="0"/>
              <a:t>National Disability Rights Network</a:t>
            </a:r>
          </a:p>
          <a:p>
            <a:r>
              <a:rPr lang="en-US" dirty="0"/>
              <a:t>National Down Syndrome Congress</a:t>
            </a:r>
          </a:p>
          <a:p>
            <a:endParaRPr lang="en-US" dirty="0"/>
          </a:p>
          <a:p>
            <a:endParaRPr lang="en-US" dirty="0"/>
          </a:p>
          <a:p>
            <a:endParaRPr lang="en-US" dirty="0"/>
          </a:p>
          <a:p>
            <a:endParaRPr lang="en-US" dirty="0"/>
          </a:p>
        </p:txBody>
      </p:sp>
      <p:sp>
        <p:nvSpPr>
          <p:cNvPr id="10" name="Content Placeholder 9">
            <a:extLst>
              <a:ext uri="{FF2B5EF4-FFF2-40B4-BE49-F238E27FC236}">
                <a16:creationId xmlns:a16="http://schemas.microsoft.com/office/drawing/2014/main" id="{194360C9-48A7-4FCB-A0E5-28A19FBB6B24}"/>
              </a:ext>
            </a:extLst>
          </p:cNvPr>
          <p:cNvSpPr>
            <a:spLocks noGrp="1"/>
          </p:cNvSpPr>
          <p:nvPr>
            <p:ph sz="half" idx="2"/>
          </p:nvPr>
        </p:nvSpPr>
        <p:spPr>
          <a:xfrm>
            <a:off x="6695440" y="1825625"/>
            <a:ext cx="4846320" cy="4351338"/>
          </a:xfrm>
        </p:spPr>
        <p:txBody>
          <a:bodyPr>
            <a:normAutofit fontScale="85000" lnSpcReduction="20000"/>
          </a:bodyPr>
          <a:lstStyle/>
          <a:p>
            <a:r>
              <a:rPr lang="en-US" dirty="0"/>
              <a:t>National Down Syndrome Society</a:t>
            </a:r>
          </a:p>
          <a:p>
            <a:r>
              <a:rPr lang="en-US" dirty="0"/>
              <a:t>National PLAN Alliance</a:t>
            </a:r>
          </a:p>
          <a:p>
            <a:r>
              <a:rPr lang="en-US" dirty="0"/>
              <a:t>Paralyzed Veterans of America</a:t>
            </a:r>
          </a:p>
          <a:p>
            <a:r>
              <a:rPr lang="en-US" dirty="0"/>
              <a:t>Spina Bifida Association</a:t>
            </a:r>
          </a:p>
          <a:p>
            <a:r>
              <a:rPr lang="en-US" dirty="0"/>
              <a:t>United Spinal</a:t>
            </a:r>
          </a:p>
          <a:p>
            <a:r>
              <a:rPr lang="en-US" dirty="0"/>
              <a:t>And more … </a:t>
            </a:r>
          </a:p>
          <a:p>
            <a:endParaRPr lang="en-US" dirty="0"/>
          </a:p>
        </p:txBody>
      </p:sp>
      <p:pic>
        <p:nvPicPr>
          <p:cNvPr id="11" name="Picture 10" descr="White letters spelling &quot;CCD&quot; on green background. Underneath are the words&#10; &quot;Consortium for Constituents with Disabilities.&quot;">
            <a:extLst>
              <a:ext uri="{FF2B5EF4-FFF2-40B4-BE49-F238E27FC236}">
                <a16:creationId xmlns:a16="http://schemas.microsoft.com/office/drawing/2014/main" id="{6928A858-8058-4F91-97DD-374AEBA866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51600" y="4145280"/>
            <a:ext cx="4522540" cy="2347595"/>
          </a:xfrm>
          <a:prstGeom prst="rect">
            <a:avLst/>
          </a:prstGeom>
          <a:noFill/>
          <a:ln>
            <a:noFill/>
          </a:ln>
        </p:spPr>
      </p:pic>
    </p:spTree>
    <p:extLst>
      <p:ext uri="{BB962C8B-B14F-4D97-AF65-F5344CB8AC3E}">
        <p14:creationId xmlns:p14="http://schemas.microsoft.com/office/powerpoint/2010/main" val="342642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F0C2B-FA2A-49B1-A1FE-7A08C18C3EE3}"/>
              </a:ext>
            </a:extLst>
          </p:cNvPr>
          <p:cNvSpPr>
            <a:spLocks noGrp="1"/>
          </p:cNvSpPr>
          <p:nvPr>
            <p:ph type="title"/>
          </p:nvPr>
        </p:nvSpPr>
        <p:spPr/>
        <p:txBody>
          <a:bodyPr/>
          <a:lstStyle/>
          <a:p>
            <a:pPr algn="ctr"/>
            <a:r>
              <a:rPr lang="en-US" b="1" dirty="0"/>
              <a:t>Marriage &amp; Relationship Penalties – Overview</a:t>
            </a:r>
          </a:p>
        </p:txBody>
      </p:sp>
      <p:sp>
        <p:nvSpPr>
          <p:cNvPr id="3" name="Content Placeholder 2">
            <a:extLst>
              <a:ext uri="{FF2B5EF4-FFF2-40B4-BE49-F238E27FC236}">
                <a16:creationId xmlns:a16="http://schemas.microsoft.com/office/drawing/2014/main" id="{3BB248C2-AB78-4ACA-94A6-8713E90EF39E}"/>
              </a:ext>
            </a:extLst>
          </p:cNvPr>
          <p:cNvSpPr>
            <a:spLocks noGrp="1"/>
          </p:cNvSpPr>
          <p:nvPr>
            <p:ph idx="1"/>
          </p:nvPr>
        </p:nvSpPr>
        <p:spPr>
          <a:xfrm>
            <a:off x="828040" y="1825625"/>
            <a:ext cx="10515600" cy="4351338"/>
          </a:xfrm>
        </p:spPr>
        <p:txBody>
          <a:bodyPr>
            <a:normAutofit fontScale="92500"/>
          </a:bodyPr>
          <a:lstStyle/>
          <a:p>
            <a:r>
              <a:rPr lang="en-US" dirty="0"/>
              <a:t>Two SSI beneficiaries in relationship</a:t>
            </a:r>
          </a:p>
          <a:p>
            <a:pPr lvl="1"/>
            <a:r>
              <a:rPr lang="en-US" dirty="0"/>
              <a:t>Married : </a:t>
            </a:r>
            <a:r>
              <a:rPr lang="en-US" b="1" u="sng" dirty="0"/>
              <a:t>25% cut</a:t>
            </a:r>
            <a:r>
              <a:rPr lang="en-US" dirty="0"/>
              <a:t> in stipend and asset limit</a:t>
            </a:r>
          </a:p>
          <a:p>
            <a:pPr lvl="1"/>
            <a:r>
              <a:rPr lang="en-US" dirty="0"/>
              <a:t>Unmarried but found </a:t>
            </a:r>
            <a:r>
              <a:rPr lang="en-US" b="1" u="sng" dirty="0"/>
              <a:t>“holding out”</a:t>
            </a:r>
            <a:r>
              <a:rPr lang="en-US" dirty="0"/>
              <a:t>: </a:t>
            </a:r>
            <a:r>
              <a:rPr lang="en-US" b="1" u="sng" dirty="0"/>
              <a:t>25% cut</a:t>
            </a:r>
            <a:r>
              <a:rPr lang="en-US" dirty="0"/>
              <a:t> in stipend and asset limit</a:t>
            </a:r>
          </a:p>
          <a:p>
            <a:r>
              <a:rPr lang="en-US" dirty="0"/>
              <a:t>Two people, one DAC beneficiary and one not (and not receiving another Title II benefit), in relationship – </a:t>
            </a:r>
            <a:r>
              <a:rPr lang="en-US" b="1" u="sng" dirty="0"/>
              <a:t>DAC benefits end with marriage</a:t>
            </a:r>
          </a:p>
          <a:p>
            <a:r>
              <a:rPr lang="en-US" dirty="0"/>
              <a:t>Two people, one SSI beneficiary and one not, in relationship</a:t>
            </a:r>
          </a:p>
          <a:p>
            <a:pPr lvl="1"/>
            <a:r>
              <a:rPr lang="en-US" dirty="0"/>
              <a:t>Married – </a:t>
            </a:r>
            <a:r>
              <a:rPr lang="en-US" b="1" u="sng" dirty="0"/>
              <a:t>“spousal deeming”</a:t>
            </a:r>
            <a:r>
              <a:rPr lang="en-US" dirty="0"/>
              <a:t> of income and assets from non-SSI spouse to SSI spouse (affecting benefits)</a:t>
            </a:r>
          </a:p>
          <a:p>
            <a:pPr lvl="1"/>
            <a:r>
              <a:rPr lang="en-US" dirty="0"/>
              <a:t>Unmarried but found </a:t>
            </a:r>
            <a:r>
              <a:rPr lang="en-US" b="1" u="sng" dirty="0"/>
              <a:t>“holding out”</a:t>
            </a:r>
            <a:r>
              <a:rPr lang="en-US" dirty="0"/>
              <a:t>: </a:t>
            </a:r>
            <a:r>
              <a:rPr lang="en-US" b="1" u="sng" dirty="0"/>
              <a:t>“spousal deeming”</a:t>
            </a:r>
            <a:r>
              <a:rPr lang="en-US" dirty="0"/>
              <a:t> (affecting benefits)</a:t>
            </a:r>
          </a:p>
          <a:p>
            <a:pPr lvl="1"/>
            <a:r>
              <a:rPr lang="en-US" dirty="0"/>
              <a:t>Unmarried and no “holding out,” resources from non-SSI spouse can be </a:t>
            </a:r>
            <a:r>
              <a:rPr lang="en-US" b="1" u="sng" dirty="0"/>
              <a:t>“in-kind support and maintenance”</a:t>
            </a:r>
            <a:r>
              <a:rPr lang="en-US" dirty="0"/>
              <a:t> (affecting benefits)</a:t>
            </a:r>
          </a:p>
          <a:p>
            <a:endParaRPr lang="en-US" dirty="0"/>
          </a:p>
        </p:txBody>
      </p:sp>
    </p:spTree>
    <p:extLst>
      <p:ext uri="{BB962C8B-B14F-4D97-AF65-F5344CB8AC3E}">
        <p14:creationId xmlns:p14="http://schemas.microsoft.com/office/powerpoint/2010/main" val="9901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9E19-FB9C-4829-81D5-2663AE3FF968}"/>
              </a:ext>
            </a:extLst>
          </p:cNvPr>
          <p:cNvSpPr>
            <a:spLocks noGrp="1"/>
          </p:cNvSpPr>
          <p:nvPr>
            <p:ph type="title"/>
          </p:nvPr>
        </p:nvSpPr>
        <p:spPr/>
        <p:txBody>
          <a:bodyPr/>
          <a:lstStyle/>
          <a:p>
            <a:pPr algn="ctr"/>
            <a:r>
              <a:rPr lang="en-US" b="1" dirty="0"/>
              <a:t>Two Married SSI Beneficiaries – 25% Cut</a:t>
            </a:r>
          </a:p>
        </p:txBody>
      </p:sp>
      <p:sp>
        <p:nvSpPr>
          <p:cNvPr id="3" name="Content Placeholder 2">
            <a:extLst>
              <a:ext uri="{FF2B5EF4-FFF2-40B4-BE49-F238E27FC236}">
                <a16:creationId xmlns:a16="http://schemas.microsoft.com/office/drawing/2014/main" id="{4215598D-CE72-4850-8089-24565C2706EC}"/>
              </a:ext>
            </a:extLst>
          </p:cNvPr>
          <p:cNvSpPr>
            <a:spLocks noGrp="1"/>
          </p:cNvSpPr>
          <p:nvPr>
            <p:ph idx="1"/>
          </p:nvPr>
        </p:nvSpPr>
        <p:spPr/>
        <p:txBody>
          <a:bodyPr>
            <a:normAutofit fontScale="92500" lnSpcReduction="20000"/>
          </a:bodyPr>
          <a:lstStyle/>
          <a:p>
            <a:r>
              <a:rPr lang="en-US" dirty="0"/>
              <a:t>Under federal statute, two married SSI beneficiaries get a joint stipend and joint asset limit that is </a:t>
            </a:r>
            <a:r>
              <a:rPr lang="en-US" b="1" u="sng" dirty="0"/>
              <a:t>25% lower</a:t>
            </a:r>
            <a:r>
              <a:rPr lang="en-US" dirty="0"/>
              <a:t> than for two unmarried SSI beneficiaries</a:t>
            </a:r>
          </a:p>
          <a:p>
            <a:pPr lvl="1"/>
            <a:endParaRPr lang="en-US" sz="2800" dirty="0"/>
          </a:p>
          <a:p>
            <a:pPr lvl="1"/>
            <a:r>
              <a:rPr lang="en-US" sz="2800" dirty="0"/>
              <a:t>Stipend:</a:t>
            </a:r>
          </a:p>
          <a:p>
            <a:pPr lvl="2"/>
            <a:r>
              <a:rPr lang="en-US" sz="2800" dirty="0"/>
              <a:t>Two unmarried SSI beneficiaries: $841 + $841 or $1682 total</a:t>
            </a:r>
          </a:p>
          <a:p>
            <a:pPr lvl="2"/>
            <a:r>
              <a:rPr lang="en-US" sz="2800" dirty="0"/>
              <a:t>Two married SSI beneficiaries: $1,261 total</a:t>
            </a:r>
          </a:p>
          <a:p>
            <a:pPr lvl="1"/>
            <a:endParaRPr lang="en-US" sz="2800" dirty="0"/>
          </a:p>
          <a:p>
            <a:pPr lvl="1"/>
            <a:r>
              <a:rPr lang="en-US" sz="2800" dirty="0"/>
              <a:t>Asset Limit:</a:t>
            </a:r>
          </a:p>
          <a:p>
            <a:pPr lvl="2"/>
            <a:r>
              <a:rPr lang="en-US" sz="2800" dirty="0"/>
              <a:t>Two unmarried SSI beneficiaries: $2000 + $2000 or $4000 total</a:t>
            </a:r>
          </a:p>
          <a:p>
            <a:pPr lvl="2"/>
            <a:r>
              <a:rPr lang="en-US" sz="2800" dirty="0"/>
              <a:t>Two married SSI beneficiaries: $3000 total</a:t>
            </a:r>
          </a:p>
          <a:p>
            <a:pPr lvl="2"/>
            <a:endParaRPr lang="en-US" sz="2800" dirty="0"/>
          </a:p>
          <a:p>
            <a:pPr marL="0" indent="0">
              <a:buNone/>
            </a:pPr>
            <a:r>
              <a:rPr lang="en-US" sz="2400" dirty="0"/>
              <a:t>Citations: 42 U.S.C. § 1382(a) &amp; (b); </a:t>
            </a:r>
            <a:r>
              <a:rPr lang="en-US" sz="2400" dirty="0">
                <a:hlinkClick r:id="rId2"/>
              </a:rPr>
              <a:t>https://www.ssa.gov/ssi/text-benefits-ussi.htm</a:t>
            </a:r>
            <a:r>
              <a:rPr lang="en-US" sz="2400" dirty="0"/>
              <a:t>; </a:t>
            </a:r>
            <a:r>
              <a:rPr lang="en-US" sz="2400" dirty="0">
                <a:hlinkClick r:id="rId3"/>
              </a:rPr>
              <a:t>https://www.ssa.gov/ssi/text-resources-ussi.htm</a:t>
            </a:r>
            <a:endParaRPr lang="en-US" sz="2400" dirty="0"/>
          </a:p>
          <a:p>
            <a:pPr marL="0" indent="0">
              <a:buNone/>
            </a:pPr>
            <a:endParaRPr lang="en-US" dirty="0"/>
          </a:p>
        </p:txBody>
      </p:sp>
    </p:spTree>
    <p:extLst>
      <p:ext uri="{BB962C8B-B14F-4D97-AF65-F5344CB8AC3E}">
        <p14:creationId xmlns:p14="http://schemas.microsoft.com/office/powerpoint/2010/main" val="3930865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4FC98-F4B1-6809-B3BC-CF7E4A68D16E}"/>
              </a:ext>
            </a:extLst>
          </p:cNvPr>
          <p:cNvSpPr>
            <a:spLocks noGrp="1"/>
          </p:cNvSpPr>
          <p:nvPr>
            <p:ph type="title"/>
          </p:nvPr>
        </p:nvSpPr>
        <p:spPr/>
        <p:txBody>
          <a:bodyPr>
            <a:normAutofit/>
          </a:bodyPr>
          <a:lstStyle/>
          <a:p>
            <a:pPr algn="ctr"/>
            <a:r>
              <a:rPr lang="en-US" b="1" dirty="0"/>
              <a:t>Two Unmarried SSI Beneficiaries</a:t>
            </a:r>
            <a:br>
              <a:rPr lang="en-US" b="1" dirty="0"/>
            </a:br>
            <a:r>
              <a:rPr lang="en-US" b="1" dirty="0"/>
              <a:t>“Holding Out” As Married – Same 25% Cut</a:t>
            </a:r>
          </a:p>
        </p:txBody>
      </p:sp>
      <p:sp>
        <p:nvSpPr>
          <p:cNvPr id="3" name="Content Placeholder 2">
            <a:extLst>
              <a:ext uri="{FF2B5EF4-FFF2-40B4-BE49-F238E27FC236}">
                <a16:creationId xmlns:a16="http://schemas.microsoft.com/office/drawing/2014/main" id="{EC856E65-73A2-868F-2B67-C95877C7742C}"/>
              </a:ext>
            </a:extLst>
          </p:cNvPr>
          <p:cNvSpPr>
            <a:spLocks noGrp="1"/>
          </p:cNvSpPr>
          <p:nvPr>
            <p:ph idx="1"/>
          </p:nvPr>
        </p:nvSpPr>
        <p:spPr/>
        <p:txBody>
          <a:bodyPr>
            <a:normAutofit/>
          </a:bodyPr>
          <a:lstStyle/>
          <a:p>
            <a:endParaRPr lang="en-US" sz="1800" dirty="0">
              <a:latin typeface="Arial" panose="020B0604020202020204" pitchFamily="34" charset="0"/>
              <a:cs typeface="Arial" panose="020B0604020202020204" pitchFamily="34" charset="0"/>
            </a:endParaRPr>
          </a:p>
          <a:p>
            <a:r>
              <a:rPr lang="en-US" sz="3200" dirty="0">
                <a:cs typeface="Arial" panose="020B0604020202020204" pitchFamily="34" charset="0"/>
              </a:rPr>
              <a:t>SSA can decide that two SSI beneficiaries are </a:t>
            </a:r>
            <a:r>
              <a:rPr lang="en-US" sz="3200" b="1" u="sng" dirty="0">
                <a:cs typeface="Arial" panose="020B0604020202020204" pitchFamily="34" charset="0"/>
              </a:rPr>
              <a:t>“holding out”</a:t>
            </a:r>
            <a:r>
              <a:rPr lang="en-US" sz="3200" dirty="0">
                <a:cs typeface="Arial" panose="020B0604020202020204" pitchFamily="34" charset="0"/>
              </a:rPr>
              <a:t> as married, even if the couple is not legally married</a:t>
            </a:r>
          </a:p>
          <a:p>
            <a:endParaRPr lang="en-US" sz="3200" dirty="0">
              <a:cs typeface="Arial" panose="020B0604020202020204" pitchFamily="34" charset="0"/>
            </a:endParaRPr>
          </a:p>
          <a:p>
            <a:r>
              <a:rPr lang="en-US" sz="3200" dirty="0">
                <a:cs typeface="Arial" panose="020B0604020202020204" pitchFamily="34" charset="0"/>
              </a:rPr>
              <a:t>A finding of “holding out” means the couple is subject to the same </a:t>
            </a:r>
            <a:r>
              <a:rPr lang="en-US" sz="3200" b="1" u="sng" dirty="0">
                <a:cs typeface="Arial" panose="020B0604020202020204" pitchFamily="34" charset="0"/>
              </a:rPr>
              <a:t>25% cut</a:t>
            </a:r>
            <a:r>
              <a:rPr lang="en-US" sz="3200" dirty="0">
                <a:cs typeface="Arial" panose="020B0604020202020204" pitchFamily="34" charset="0"/>
              </a:rPr>
              <a:t> in stipend level and asset limit</a:t>
            </a:r>
          </a:p>
          <a:p>
            <a:endParaRPr lang="en-US" sz="3200" dirty="0">
              <a:cs typeface="Arial" panose="020B0604020202020204" pitchFamily="34" charset="0"/>
            </a:endParaRPr>
          </a:p>
          <a:p>
            <a:pPr marL="0" indent="0">
              <a:buNone/>
            </a:pPr>
            <a:endParaRPr lang="en-US" sz="2200" dirty="0">
              <a:cs typeface="Arial" panose="020B0604020202020204" pitchFamily="34" charset="0"/>
            </a:endParaRPr>
          </a:p>
          <a:p>
            <a:pPr marL="0" indent="0">
              <a:buNone/>
            </a:pPr>
            <a:r>
              <a:rPr lang="en-US" sz="2200" dirty="0">
                <a:cs typeface="Arial" panose="020B0604020202020204" pitchFamily="34" charset="0"/>
              </a:rPr>
              <a:t>Citations: 42 U.S.C. § 1382c(d)(2); 20 C.F.R. §§</a:t>
            </a:r>
            <a:r>
              <a:rPr lang="en-US" sz="2200" dirty="0">
                <a:effectLst/>
                <a:ea typeface="Calibri" panose="020F0502020204030204" pitchFamily="34" charset="0"/>
                <a:cs typeface="Arial" panose="020B0604020202020204" pitchFamily="34" charset="0"/>
              </a:rPr>
              <a:t> </a:t>
            </a:r>
            <a:r>
              <a:rPr lang="en-US" sz="2200" dirty="0">
                <a:cs typeface="Arial" panose="020B0604020202020204" pitchFamily="34" charset="0"/>
              </a:rPr>
              <a:t>416.1806(a)(3), 416.1826(c), 416.1832(d)</a:t>
            </a:r>
          </a:p>
          <a:p>
            <a:pPr marL="0" indent="0">
              <a:buNone/>
            </a:pPr>
            <a:endParaRPr lang="en-US" sz="3200" dirty="0">
              <a:latin typeface="Arial" panose="020B0604020202020204" pitchFamily="34" charset="0"/>
              <a:cs typeface="Arial" panose="020B0604020202020204" pitchFamily="34" charset="0"/>
            </a:endParaRPr>
          </a:p>
          <a:p>
            <a:pPr marL="0" indent="0" algn="l">
              <a:buNone/>
            </a:pPr>
            <a:endParaRPr lang="en-US" sz="1800" b="1" i="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90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16772-2488-3CA0-D66B-4A6871C87D3E}"/>
              </a:ext>
            </a:extLst>
          </p:cNvPr>
          <p:cNvSpPr>
            <a:spLocks noGrp="1"/>
          </p:cNvSpPr>
          <p:nvPr>
            <p:ph type="title"/>
          </p:nvPr>
        </p:nvSpPr>
        <p:spPr/>
        <p:txBody>
          <a:bodyPr/>
          <a:lstStyle/>
          <a:p>
            <a:pPr algn="ctr"/>
            <a:r>
              <a:rPr lang="en-US" b="1" dirty="0"/>
              <a:t>“Holding Out” Inquiry Under POMS</a:t>
            </a:r>
          </a:p>
        </p:txBody>
      </p:sp>
      <p:sp>
        <p:nvSpPr>
          <p:cNvPr id="3" name="Content Placeholder 2">
            <a:extLst>
              <a:ext uri="{FF2B5EF4-FFF2-40B4-BE49-F238E27FC236}">
                <a16:creationId xmlns:a16="http://schemas.microsoft.com/office/drawing/2014/main" id="{BBC5177A-DDC9-3F78-DFAD-C4A7823F8B55}"/>
              </a:ext>
            </a:extLst>
          </p:cNvPr>
          <p:cNvSpPr>
            <a:spLocks noGrp="1"/>
          </p:cNvSpPr>
          <p:nvPr>
            <p:ph idx="1"/>
          </p:nvPr>
        </p:nvSpPr>
        <p:spPr/>
        <p:txBody>
          <a:bodyPr>
            <a:normAutofit fontScale="92500" lnSpcReduction="20000"/>
          </a:bodyPr>
          <a:lstStyle/>
          <a:p>
            <a:r>
              <a:rPr lang="en-US" b="0" i="0" dirty="0">
                <a:solidFill>
                  <a:srgbClr val="000000"/>
                </a:solidFill>
                <a:effectLst/>
              </a:rPr>
              <a:t>Questions re “holding out” for two SSI beneficiaries living together:</a:t>
            </a:r>
          </a:p>
          <a:p>
            <a:pPr lvl="1"/>
            <a:r>
              <a:rPr lang="en-US" dirty="0">
                <a:solidFill>
                  <a:srgbClr val="000000"/>
                </a:solidFill>
              </a:rPr>
              <a:t>W</a:t>
            </a:r>
            <a:r>
              <a:rPr lang="en-US" b="0" i="0" dirty="0">
                <a:solidFill>
                  <a:srgbClr val="000000"/>
                </a:solidFill>
                <a:effectLst/>
              </a:rPr>
              <a:t>hat name or names are you known by?</a:t>
            </a:r>
          </a:p>
          <a:p>
            <a:pPr lvl="1"/>
            <a:r>
              <a:rPr lang="en-US" b="0" i="0" dirty="0">
                <a:solidFill>
                  <a:srgbClr val="000000"/>
                </a:solidFill>
                <a:effectLst/>
              </a:rPr>
              <a:t>How do you introduce the other person to friends, relatives, or others?</a:t>
            </a:r>
          </a:p>
          <a:p>
            <a:pPr lvl="1"/>
            <a:r>
              <a:rPr lang="en-US" dirty="0">
                <a:solidFill>
                  <a:srgbClr val="000000"/>
                </a:solidFill>
              </a:rPr>
              <a:t>H</a:t>
            </a:r>
            <a:r>
              <a:rPr lang="en-US" b="0" i="0" dirty="0">
                <a:solidFill>
                  <a:srgbClr val="000000"/>
                </a:solidFill>
                <a:effectLst/>
              </a:rPr>
              <a:t>ow is mail addressed to you and to the other person?</a:t>
            </a:r>
          </a:p>
          <a:p>
            <a:pPr lvl="1"/>
            <a:r>
              <a:rPr lang="en-US" b="0" i="0" dirty="0">
                <a:solidFill>
                  <a:srgbClr val="000000"/>
                </a:solidFill>
                <a:effectLst/>
              </a:rPr>
              <a:t>Are there any bills, installment contracts, tax returns, or other papers showing you as spouses?</a:t>
            </a:r>
            <a:endParaRPr lang="en-US" dirty="0">
              <a:solidFill>
                <a:srgbClr val="000000"/>
              </a:solidFill>
            </a:endParaRPr>
          </a:p>
          <a:p>
            <a:pPr lvl="1"/>
            <a:r>
              <a:rPr lang="en-US" b="0" i="0" dirty="0">
                <a:solidFill>
                  <a:srgbClr val="000000"/>
                </a:solidFill>
                <a:effectLst/>
              </a:rPr>
              <a:t>Is the place where you live owned or rented by both of you or only one?</a:t>
            </a:r>
          </a:p>
          <a:p>
            <a:r>
              <a:rPr lang="en-US" b="0" i="0" dirty="0">
                <a:solidFill>
                  <a:srgbClr val="000000"/>
                </a:solidFill>
                <a:effectLst/>
              </a:rPr>
              <a:t>Not holding out </a:t>
            </a:r>
            <a:r>
              <a:rPr lang="en-US" dirty="0">
                <a:solidFill>
                  <a:srgbClr val="000000"/>
                </a:solidFill>
              </a:rPr>
              <a:t>if “obvious reason” to live together “other than as a couple”:</a:t>
            </a:r>
            <a:endParaRPr lang="en-US" b="0" i="0" dirty="0">
              <a:solidFill>
                <a:srgbClr val="000000"/>
              </a:solidFill>
              <a:effectLst/>
            </a:endParaRPr>
          </a:p>
          <a:p>
            <a:pPr lvl="1"/>
            <a:r>
              <a:rPr lang="en-US" dirty="0">
                <a:solidFill>
                  <a:srgbClr val="000000"/>
                </a:solidFill>
              </a:rPr>
              <a:t>living together due to employer-employee relationship</a:t>
            </a:r>
          </a:p>
          <a:p>
            <a:pPr lvl="1"/>
            <a:r>
              <a:rPr lang="en-US" b="0" i="0" dirty="0">
                <a:solidFill>
                  <a:srgbClr val="000000"/>
                </a:solidFill>
                <a:effectLst/>
              </a:rPr>
              <a:t>living together “only for the purpose of sharing expenses”</a:t>
            </a:r>
            <a:endParaRPr lang="en-US" dirty="0">
              <a:solidFill>
                <a:srgbClr val="000000"/>
              </a:solidFill>
            </a:endParaRPr>
          </a:p>
          <a:p>
            <a:pPr marL="0" indent="0">
              <a:buNone/>
            </a:pPr>
            <a:endParaRPr lang="en-US" sz="2200" b="0" i="0" dirty="0">
              <a:solidFill>
                <a:srgbClr val="000000"/>
              </a:solidFill>
              <a:effectLst/>
            </a:endParaRPr>
          </a:p>
          <a:p>
            <a:pPr marL="0" indent="0">
              <a:buNone/>
            </a:pPr>
            <a:r>
              <a:rPr lang="en-US" sz="2600" b="0" i="0" dirty="0">
                <a:solidFill>
                  <a:srgbClr val="000000"/>
                </a:solidFill>
                <a:effectLst/>
              </a:rPr>
              <a:t>Citations: POMS SI 00501.152; </a:t>
            </a:r>
            <a:r>
              <a:rPr lang="en-US" sz="2600" dirty="0">
                <a:cs typeface="Arial" panose="020B0604020202020204" pitchFamily="34" charset="0"/>
              </a:rPr>
              <a:t>GN 00210.800; Form SSA-4178</a:t>
            </a:r>
            <a:endParaRPr lang="en-US" sz="2600" b="0" i="0" dirty="0">
              <a:solidFill>
                <a:srgbClr val="000000"/>
              </a:solidFill>
              <a:effectLst/>
            </a:endParaRPr>
          </a:p>
        </p:txBody>
      </p:sp>
    </p:spTree>
    <p:extLst>
      <p:ext uri="{BB962C8B-B14F-4D97-AF65-F5344CB8AC3E}">
        <p14:creationId xmlns:p14="http://schemas.microsoft.com/office/powerpoint/2010/main" val="47589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2A7F-2041-433F-9A52-55200373FC3A}"/>
              </a:ext>
            </a:extLst>
          </p:cNvPr>
          <p:cNvSpPr>
            <a:spLocks noGrp="1"/>
          </p:cNvSpPr>
          <p:nvPr>
            <p:ph type="title"/>
          </p:nvPr>
        </p:nvSpPr>
        <p:spPr/>
        <p:txBody>
          <a:bodyPr/>
          <a:lstStyle/>
          <a:p>
            <a:pPr algn="ctr"/>
            <a:r>
              <a:rPr lang="en-US" b="1" dirty="0"/>
              <a:t>Disabled Adult Child (DAC) Marriage Penalty</a:t>
            </a:r>
          </a:p>
        </p:txBody>
      </p:sp>
      <p:sp>
        <p:nvSpPr>
          <p:cNvPr id="3" name="Content Placeholder 2">
            <a:extLst>
              <a:ext uri="{FF2B5EF4-FFF2-40B4-BE49-F238E27FC236}">
                <a16:creationId xmlns:a16="http://schemas.microsoft.com/office/drawing/2014/main" id="{010DD4F6-363D-440B-8446-2A182CCB705E}"/>
              </a:ext>
            </a:extLst>
          </p:cNvPr>
          <p:cNvSpPr>
            <a:spLocks noGrp="1"/>
          </p:cNvSpPr>
          <p:nvPr>
            <p:ph idx="1"/>
          </p:nvPr>
        </p:nvSpPr>
        <p:spPr/>
        <p:txBody>
          <a:bodyPr>
            <a:normAutofit fontScale="62500" lnSpcReduction="20000"/>
          </a:bodyPr>
          <a:lstStyle/>
          <a:p>
            <a:r>
              <a:rPr lang="en-US" sz="4500" dirty="0"/>
              <a:t>DAC beneficiaries:</a:t>
            </a:r>
          </a:p>
          <a:p>
            <a:pPr lvl="1"/>
            <a:r>
              <a:rPr lang="en-US" sz="3800" dirty="0"/>
              <a:t>disabled before age 22</a:t>
            </a:r>
          </a:p>
          <a:p>
            <a:pPr lvl="1"/>
            <a:r>
              <a:rPr lang="en-US" sz="3800" dirty="0"/>
              <a:t>child of insured parent who is deceased or currently receiving SSDI or Social Security retirement</a:t>
            </a:r>
          </a:p>
          <a:p>
            <a:r>
              <a:rPr lang="en-US" sz="4500" dirty="0"/>
              <a:t>DAC beneficiaries receive stipend, Medicare, pathway to Medicaid</a:t>
            </a:r>
          </a:p>
          <a:p>
            <a:r>
              <a:rPr lang="en-US" sz="4500" dirty="0"/>
              <a:t>DAC </a:t>
            </a:r>
            <a:r>
              <a:rPr lang="en-US" sz="4500" b="1" u="sng" dirty="0"/>
              <a:t>beneficiaries who marry lose DAC</a:t>
            </a:r>
          </a:p>
          <a:p>
            <a:pPr lvl="1"/>
            <a:r>
              <a:rPr lang="en-US" sz="3800" dirty="0"/>
              <a:t>Exceptions to rule: spouse is another DAC, a person receiving SSDI, a person entitled to “old age” SSA benefits (earliest age 62), or a person receiving another “secondary” Title II benefit; Note: SSI spouse is not within exception</a:t>
            </a:r>
            <a:endParaRPr lang="en-US" dirty="0"/>
          </a:p>
          <a:p>
            <a:pPr marL="0" indent="0">
              <a:buNone/>
            </a:pPr>
            <a:endParaRPr lang="en-US" dirty="0"/>
          </a:p>
          <a:p>
            <a:pPr marL="0" indent="0">
              <a:buNone/>
            </a:pPr>
            <a:r>
              <a:rPr lang="en-US" sz="3500" dirty="0"/>
              <a:t>Citations: 42 U.S.C. §§ 423(d)(1), (5), 1382(a), (b); </a:t>
            </a:r>
            <a:r>
              <a:rPr lang="en-US" sz="3500" dirty="0">
                <a:hlinkClick r:id="rId2"/>
              </a:rPr>
              <a:t>https://www.hhs.gov/guidance/document/2002groups-deemed-be-receiving-ssi-medicaid-purposes</a:t>
            </a:r>
            <a:r>
              <a:rPr lang="en-US" sz="3500" dirty="0"/>
              <a:t> </a:t>
            </a:r>
          </a:p>
        </p:txBody>
      </p:sp>
    </p:spTree>
    <p:extLst>
      <p:ext uri="{BB962C8B-B14F-4D97-AF65-F5344CB8AC3E}">
        <p14:creationId xmlns:p14="http://schemas.microsoft.com/office/powerpoint/2010/main" val="327657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3F4C-6A16-4D54-9B7C-6219837FB83A}"/>
              </a:ext>
            </a:extLst>
          </p:cNvPr>
          <p:cNvSpPr>
            <a:spLocks noGrp="1"/>
          </p:cNvSpPr>
          <p:nvPr>
            <p:ph type="title"/>
          </p:nvPr>
        </p:nvSpPr>
        <p:spPr/>
        <p:txBody>
          <a:bodyPr>
            <a:normAutofit/>
          </a:bodyPr>
          <a:lstStyle/>
          <a:p>
            <a:pPr algn="ctr"/>
            <a:r>
              <a:rPr lang="en-US" b="1" dirty="0"/>
              <a:t>SSI Beneficiary Married to Non-SSI Spouse –</a:t>
            </a:r>
            <a:br>
              <a:rPr lang="en-US" b="1" dirty="0"/>
            </a:br>
            <a:r>
              <a:rPr lang="en-US" b="1" dirty="0"/>
              <a:t>“Spousal Deeming” of Income and Assets</a:t>
            </a:r>
          </a:p>
        </p:txBody>
      </p:sp>
      <p:sp>
        <p:nvSpPr>
          <p:cNvPr id="3" name="Content Placeholder 2">
            <a:extLst>
              <a:ext uri="{FF2B5EF4-FFF2-40B4-BE49-F238E27FC236}">
                <a16:creationId xmlns:a16="http://schemas.microsoft.com/office/drawing/2014/main" id="{5E3EDE12-C7F3-4B51-8977-7A3C94A69A30}"/>
              </a:ext>
            </a:extLst>
          </p:cNvPr>
          <p:cNvSpPr>
            <a:spLocks noGrp="1"/>
          </p:cNvSpPr>
          <p:nvPr>
            <p:ph idx="1"/>
          </p:nvPr>
        </p:nvSpPr>
        <p:spPr/>
        <p:txBody>
          <a:bodyPr>
            <a:normAutofit fontScale="92500"/>
          </a:bodyPr>
          <a:lstStyle/>
          <a:p>
            <a:r>
              <a:rPr lang="en-US" sz="3000" dirty="0"/>
              <a:t>SSI beneficiary married (or found “holding out”) to non-SSI spouse:</a:t>
            </a:r>
          </a:p>
          <a:p>
            <a:pPr lvl="1"/>
            <a:r>
              <a:rPr lang="en-US" sz="2800" dirty="0"/>
              <a:t>Portion of income of non-SSI spouse is allocated to SSI spouse</a:t>
            </a:r>
          </a:p>
          <a:p>
            <a:pPr lvl="1"/>
            <a:r>
              <a:rPr lang="en-US" sz="2800" dirty="0"/>
              <a:t>Countable assets of non-SSI spouse are allocated to couple</a:t>
            </a:r>
          </a:p>
          <a:p>
            <a:pPr lvl="1"/>
            <a:r>
              <a:rPr lang="en-US" sz="2800" dirty="0"/>
              <a:t>Benefits and eligibility affected</a:t>
            </a:r>
          </a:p>
          <a:p>
            <a:r>
              <a:rPr lang="en-US" sz="3000" dirty="0"/>
              <a:t>Countable assets of non-SSI spouse are allocated to the couple; if value exceeds $3,000, then SSI beneficiary no longer eligible</a:t>
            </a:r>
          </a:p>
          <a:p>
            <a:pPr lvl="1"/>
            <a:r>
              <a:rPr lang="en-US" sz="2600" dirty="0"/>
              <a:t>Example: bank account of non-SSI spouse holds $3,100</a:t>
            </a:r>
          </a:p>
          <a:p>
            <a:pPr marL="0" indent="0">
              <a:buNone/>
            </a:pPr>
            <a:endParaRPr lang="en-US" sz="2400" dirty="0"/>
          </a:p>
          <a:p>
            <a:pPr marL="0" indent="0">
              <a:buNone/>
            </a:pPr>
            <a:r>
              <a:rPr lang="en-US" sz="2400" dirty="0"/>
              <a:t>Citations: 42 U.S.C. § 1382c(f); 20 C.F.R. §§ 416.1163, 416.1165; POMS SI 01310.160, SI 00501.150</a:t>
            </a:r>
          </a:p>
          <a:p>
            <a:pPr marL="0" indent="0">
              <a:buNone/>
            </a:pPr>
            <a:endParaRPr lang="en-US" dirty="0"/>
          </a:p>
        </p:txBody>
      </p:sp>
    </p:spTree>
    <p:extLst>
      <p:ext uri="{BB962C8B-B14F-4D97-AF65-F5344CB8AC3E}">
        <p14:creationId xmlns:p14="http://schemas.microsoft.com/office/powerpoint/2010/main" val="248428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3F4C-6A16-4D54-9B7C-6219837FB83A}"/>
              </a:ext>
            </a:extLst>
          </p:cNvPr>
          <p:cNvSpPr>
            <a:spLocks noGrp="1"/>
          </p:cNvSpPr>
          <p:nvPr>
            <p:ph type="title"/>
          </p:nvPr>
        </p:nvSpPr>
        <p:spPr/>
        <p:txBody>
          <a:bodyPr>
            <a:normAutofit/>
          </a:bodyPr>
          <a:lstStyle/>
          <a:p>
            <a:pPr algn="ctr"/>
            <a:r>
              <a:rPr lang="en-US" b="1" dirty="0"/>
              <a:t>SSI Beneficiary Married to Non-SSI Spouse –</a:t>
            </a:r>
            <a:br>
              <a:rPr lang="en-US" b="1" dirty="0"/>
            </a:br>
            <a:r>
              <a:rPr lang="en-US" b="1" dirty="0"/>
              <a:t>“Spousal Deeming” (cont.)</a:t>
            </a:r>
          </a:p>
        </p:txBody>
      </p:sp>
      <p:sp>
        <p:nvSpPr>
          <p:cNvPr id="3" name="Content Placeholder 2">
            <a:extLst>
              <a:ext uri="{FF2B5EF4-FFF2-40B4-BE49-F238E27FC236}">
                <a16:creationId xmlns:a16="http://schemas.microsoft.com/office/drawing/2014/main" id="{5E3EDE12-C7F3-4B51-8977-7A3C94A69A30}"/>
              </a:ext>
            </a:extLst>
          </p:cNvPr>
          <p:cNvSpPr>
            <a:spLocks noGrp="1"/>
          </p:cNvSpPr>
          <p:nvPr>
            <p:ph idx="1"/>
          </p:nvPr>
        </p:nvSpPr>
        <p:spPr/>
        <p:txBody>
          <a:bodyPr>
            <a:normAutofit fontScale="92500" lnSpcReduction="10000"/>
          </a:bodyPr>
          <a:lstStyle/>
          <a:p>
            <a:endParaRPr lang="en-US" sz="3000" dirty="0"/>
          </a:p>
          <a:p>
            <a:r>
              <a:rPr lang="en-US" sz="3000" dirty="0"/>
              <a:t>Small income by non-SSI spouse – less than $1,000 a month (below the federal poverty level) – can cause SSI stipend to decrease</a:t>
            </a:r>
          </a:p>
          <a:p>
            <a:endParaRPr lang="en-US" sz="3000" dirty="0"/>
          </a:p>
          <a:p>
            <a:r>
              <a:rPr lang="en-US" sz="3000" dirty="0"/>
              <a:t>Modest income by non-SSI spouse – about $32,300 a year (less than half the US median) – brings federal portion of the </a:t>
            </a:r>
            <a:r>
              <a:rPr lang="en-US" sz="3000" b="1" u="sng" dirty="0"/>
              <a:t>SSI stipend to zero</a:t>
            </a:r>
            <a:r>
              <a:rPr lang="en-US" sz="3000" dirty="0"/>
              <a:t>, which can make SSI beneficiary </a:t>
            </a:r>
            <a:r>
              <a:rPr lang="en-US" sz="3000" b="1" u="sng" dirty="0"/>
              <a:t>ineligible for Medicaid</a:t>
            </a:r>
          </a:p>
          <a:p>
            <a:pPr marL="0" indent="0">
              <a:buNone/>
            </a:pPr>
            <a:endParaRPr lang="en-US" sz="2400" dirty="0"/>
          </a:p>
          <a:p>
            <a:pPr marL="0" indent="0">
              <a:buNone/>
            </a:pPr>
            <a:endParaRPr lang="en-US" sz="2400" dirty="0"/>
          </a:p>
          <a:p>
            <a:pPr marL="0" indent="0">
              <a:buNone/>
            </a:pPr>
            <a:r>
              <a:rPr lang="en-US" sz="2400" dirty="0"/>
              <a:t>Citations: 42 U.S.C. § 1382c(f); 20 C.F.R. §§ 416.1163, 416.1165; POMS SI 01310.160, SI 00501.150</a:t>
            </a:r>
          </a:p>
          <a:p>
            <a:pPr marL="0" indent="0">
              <a:buNone/>
            </a:pPr>
            <a:endParaRPr lang="en-US" dirty="0"/>
          </a:p>
        </p:txBody>
      </p:sp>
    </p:spTree>
    <p:extLst>
      <p:ext uri="{BB962C8B-B14F-4D97-AF65-F5344CB8AC3E}">
        <p14:creationId xmlns:p14="http://schemas.microsoft.com/office/powerpoint/2010/main" val="1719214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1565</Words>
  <Application>Microsoft Office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Marriage Penalties  in SSA Benefits </vt:lpstr>
      <vt:lpstr>CCD Working Group on Marriage Equality</vt:lpstr>
      <vt:lpstr>Marriage &amp; Relationship Penalties – Overview</vt:lpstr>
      <vt:lpstr>Two Married SSI Beneficiaries – 25% Cut</vt:lpstr>
      <vt:lpstr>Two Unmarried SSI Beneficiaries “Holding Out” As Married – Same 25% Cut</vt:lpstr>
      <vt:lpstr>“Holding Out” Inquiry Under POMS</vt:lpstr>
      <vt:lpstr>Disabled Adult Child (DAC) Marriage Penalty</vt:lpstr>
      <vt:lpstr>SSI Beneficiary Married to Non-SSI Spouse – “Spousal Deeming” of Income and Assets</vt:lpstr>
      <vt:lpstr>SSI Beneficiary Married to Non-SSI Spouse – “Spousal Deeming” (cont.)</vt:lpstr>
      <vt:lpstr>In-Kind Support and Maintenance</vt:lpstr>
      <vt:lpstr>Poverty Rates of SSI and DAC Beneficiaries</vt:lpstr>
      <vt:lpstr>Medicaid = Access to Disability Supports</vt:lpstr>
      <vt:lpstr>Additional Harms Imposed by Marriage Penalties On Disabled Constituents</vt:lpstr>
      <vt:lpstr>PowerPoint Presentation</vt:lpstr>
      <vt:lpstr>Eliminating or Reducing Marriage Penalties –Bills Introduced in Congress</vt:lpstr>
      <vt:lpstr>Reducing Marriage Penalties –  Agency Actions</vt:lpstr>
      <vt:lpstr>PowerPoint Presentation</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Goldfarb</dc:creator>
  <cp:lastModifiedBy>Claudia Center</cp:lastModifiedBy>
  <cp:revision>22</cp:revision>
  <dcterms:created xsi:type="dcterms:W3CDTF">2022-07-25T13:28:59Z</dcterms:created>
  <dcterms:modified xsi:type="dcterms:W3CDTF">2022-07-29T02:56:38Z</dcterms:modified>
</cp:coreProperties>
</file>