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38"/>
  </p:notesMasterIdLst>
  <p:sldIdLst>
    <p:sldId id="261" r:id="rId2"/>
    <p:sldId id="257" r:id="rId3"/>
    <p:sldId id="258" r:id="rId4"/>
    <p:sldId id="282" r:id="rId5"/>
    <p:sldId id="288" r:id="rId6"/>
    <p:sldId id="285" r:id="rId7"/>
    <p:sldId id="286" r:id="rId8"/>
    <p:sldId id="289" r:id="rId9"/>
    <p:sldId id="307" r:id="rId10"/>
    <p:sldId id="293" r:id="rId11"/>
    <p:sldId id="291" r:id="rId12"/>
    <p:sldId id="287" r:id="rId13"/>
    <p:sldId id="294" r:id="rId14"/>
    <p:sldId id="296" r:id="rId15"/>
    <p:sldId id="308" r:id="rId16"/>
    <p:sldId id="310" r:id="rId17"/>
    <p:sldId id="309" r:id="rId18"/>
    <p:sldId id="312" r:id="rId19"/>
    <p:sldId id="276" r:id="rId20"/>
    <p:sldId id="301" r:id="rId21"/>
    <p:sldId id="272" r:id="rId22"/>
    <p:sldId id="314" r:id="rId23"/>
    <p:sldId id="304" r:id="rId24"/>
    <p:sldId id="271" r:id="rId25"/>
    <p:sldId id="269" r:id="rId26"/>
    <p:sldId id="267" r:id="rId27"/>
    <p:sldId id="270" r:id="rId28"/>
    <p:sldId id="262" r:id="rId29"/>
    <p:sldId id="263" r:id="rId30"/>
    <p:sldId id="264" r:id="rId31"/>
    <p:sldId id="265" r:id="rId32"/>
    <p:sldId id="266" r:id="rId33"/>
    <p:sldId id="306" r:id="rId34"/>
    <p:sldId id="313" r:id="rId35"/>
    <p:sldId id="277" r:id="rId36"/>
    <p:sldId id="30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55"/>
    <p:restoredTop sz="95788"/>
  </p:normalViewPr>
  <p:slideViewPr>
    <p:cSldViewPr snapToGrid="0">
      <p:cViewPr>
        <p:scale>
          <a:sx n="75" d="100"/>
          <a:sy n="75" d="100"/>
        </p:scale>
        <p:origin x="688"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1D097-04E3-4210-93D6-6E0434A141A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6B65440-249B-49B4-A1AF-70F56464ABFE}">
      <dgm:prSet custT="1"/>
      <dgm:spPr/>
      <dgm:t>
        <a:bodyPr/>
        <a:lstStyle/>
        <a:p>
          <a:pPr>
            <a:lnSpc>
              <a:spcPct val="100000"/>
            </a:lnSpc>
            <a:spcAft>
              <a:spcPts val="408"/>
            </a:spcAft>
          </a:pPr>
          <a:r>
            <a:rPr lang="en-US" sz="2200" dirty="0"/>
            <a:t>Pet rules do not apply to service animals and support animals. </a:t>
          </a:r>
        </a:p>
      </dgm:t>
    </dgm:pt>
    <dgm:pt modelId="{27C63244-CE9E-4B30-8338-1F831D478C15}" type="parTrans" cxnId="{010E27ED-3050-4225-9BE4-6EAC2377F334}">
      <dgm:prSet/>
      <dgm:spPr/>
      <dgm:t>
        <a:bodyPr/>
        <a:lstStyle/>
        <a:p>
          <a:endParaRPr lang="en-US" sz="2200"/>
        </a:p>
      </dgm:t>
    </dgm:pt>
    <dgm:pt modelId="{7911C852-91C2-44CD-9092-FDC36092184F}" type="sibTrans" cxnId="{010E27ED-3050-4225-9BE4-6EAC2377F334}">
      <dgm:prSet/>
      <dgm:spPr/>
      <dgm:t>
        <a:bodyPr/>
        <a:lstStyle/>
        <a:p>
          <a:endParaRPr lang="en-US" sz="2200"/>
        </a:p>
      </dgm:t>
    </dgm:pt>
    <dgm:pt modelId="{EF51ABF0-C86C-4990-9A5F-C0C5FF83BF49}">
      <dgm:prSet custT="1"/>
      <dgm:spPr/>
      <dgm:t>
        <a:bodyPr/>
        <a:lstStyle/>
        <a:p>
          <a:pPr>
            <a:lnSpc>
              <a:spcPct val="100000"/>
            </a:lnSpc>
            <a:spcAft>
              <a:spcPts val="408"/>
            </a:spcAft>
          </a:pPr>
          <a:r>
            <a:rPr lang="en-US" sz="2200" dirty="0"/>
            <a:t>Housing providers may not limit the breed or size of a dog used as a service animal or support animal just because of the size or breed.</a:t>
          </a:r>
        </a:p>
      </dgm:t>
    </dgm:pt>
    <dgm:pt modelId="{26239918-9F65-49B1-A01B-4677C26D206F}" type="parTrans" cxnId="{EDFB1044-3043-4DCE-86CE-D450C3761B5D}">
      <dgm:prSet/>
      <dgm:spPr/>
      <dgm:t>
        <a:bodyPr/>
        <a:lstStyle/>
        <a:p>
          <a:endParaRPr lang="en-US" sz="2200"/>
        </a:p>
      </dgm:t>
    </dgm:pt>
    <dgm:pt modelId="{5B6F7C1A-5286-44AF-9D95-D23FA93D6456}" type="sibTrans" cxnId="{EDFB1044-3043-4DCE-86CE-D450C3761B5D}">
      <dgm:prSet/>
      <dgm:spPr/>
      <dgm:t>
        <a:bodyPr/>
        <a:lstStyle/>
        <a:p>
          <a:endParaRPr lang="en-US" sz="2200"/>
        </a:p>
      </dgm:t>
    </dgm:pt>
    <dgm:pt modelId="{E1372567-02AE-4E33-B510-C28CA88B8EF2}">
      <dgm:prSet custT="1"/>
      <dgm:spPr/>
      <dgm:t>
        <a:bodyPr/>
        <a:lstStyle/>
        <a:p>
          <a:pPr>
            <a:lnSpc>
              <a:spcPct val="100000"/>
            </a:lnSpc>
            <a:spcAft>
              <a:spcPts val="0"/>
            </a:spcAft>
          </a:pPr>
          <a:r>
            <a:rPr lang="en-US" sz="2200" dirty="0"/>
            <a:t>Housing providers can limit access based on specific issues with the animal’s conduct because it poses a direct threat or a fundamental alteration. </a:t>
          </a:r>
        </a:p>
      </dgm:t>
    </dgm:pt>
    <dgm:pt modelId="{8B8D138E-BF5B-485B-A4A5-DF3059B4769D}" type="parTrans" cxnId="{38A74C2B-96D6-4E7D-AC7F-45E2CBED7B7A}">
      <dgm:prSet/>
      <dgm:spPr/>
      <dgm:t>
        <a:bodyPr/>
        <a:lstStyle/>
        <a:p>
          <a:endParaRPr lang="en-US" sz="2200"/>
        </a:p>
      </dgm:t>
    </dgm:pt>
    <dgm:pt modelId="{17F8970D-2E0A-4065-8096-E8E7B696EB71}" type="sibTrans" cxnId="{38A74C2B-96D6-4E7D-AC7F-45E2CBED7B7A}">
      <dgm:prSet/>
      <dgm:spPr/>
      <dgm:t>
        <a:bodyPr/>
        <a:lstStyle/>
        <a:p>
          <a:endParaRPr lang="en-US" sz="2200"/>
        </a:p>
      </dgm:t>
    </dgm:pt>
    <dgm:pt modelId="{9214403B-3EF5-4997-8BC1-3886CC944592}" type="pres">
      <dgm:prSet presAssocID="{C3F1D097-04E3-4210-93D6-6E0434A141A4}" presName="root" presStyleCnt="0">
        <dgm:presLayoutVars>
          <dgm:dir/>
          <dgm:resizeHandles val="exact"/>
        </dgm:presLayoutVars>
      </dgm:prSet>
      <dgm:spPr/>
    </dgm:pt>
    <dgm:pt modelId="{E5027E97-971C-4BCD-9BC7-F245E1763EC2}" type="pres">
      <dgm:prSet presAssocID="{96B65440-249B-49B4-A1AF-70F56464ABFE}" presName="compNode" presStyleCnt="0"/>
      <dgm:spPr/>
    </dgm:pt>
    <dgm:pt modelId="{B67753F7-9C30-462B-A4BC-13D37A93F830}" type="pres">
      <dgm:prSet presAssocID="{96B65440-249B-49B4-A1AF-70F56464ABFE}" presName="bgRect" presStyleLbl="bgShp" presStyleIdx="0" presStyleCnt="3" custScaleY="100196"/>
      <dgm:spPr/>
    </dgm:pt>
    <dgm:pt modelId="{A4D68EC3-E2DA-4059-A8CB-BD0D0FEB7FEE}" type="pres">
      <dgm:prSet presAssocID="{96B65440-249B-49B4-A1AF-70F56464ABFE}" presName="iconRect" presStyleLbl="node1" presStyleIdx="0" presStyleCnt="3" custLinFactNeighborX="-3592" custLinFactNeighborY="6198"/>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con of a cat"/>
        </a:ext>
      </dgm:extLst>
    </dgm:pt>
    <dgm:pt modelId="{ECC5BD06-C9B9-49D7-BB18-F978E58C5DD1}" type="pres">
      <dgm:prSet presAssocID="{96B65440-249B-49B4-A1AF-70F56464ABFE}" presName="spaceRect" presStyleCnt="0"/>
      <dgm:spPr/>
    </dgm:pt>
    <dgm:pt modelId="{84DE7044-E0B2-4EDB-A9D9-A43439DB5C1B}" type="pres">
      <dgm:prSet presAssocID="{96B65440-249B-49B4-A1AF-70F56464ABFE}" presName="parTx" presStyleLbl="revTx" presStyleIdx="0" presStyleCnt="3" custScaleX="106521">
        <dgm:presLayoutVars>
          <dgm:chMax val="0"/>
          <dgm:chPref val="0"/>
        </dgm:presLayoutVars>
      </dgm:prSet>
      <dgm:spPr/>
    </dgm:pt>
    <dgm:pt modelId="{8D694211-87BE-447A-8FC4-2BD509161B12}" type="pres">
      <dgm:prSet presAssocID="{7911C852-91C2-44CD-9092-FDC36092184F}" presName="sibTrans" presStyleCnt="0"/>
      <dgm:spPr/>
    </dgm:pt>
    <dgm:pt modelId="{0706C1D3-F759-4A8E-9D17-E748B3EA4588}" type="pres">
      <dgm:prSet presAssocID="{EF51ABF0-C86C-4990-9A5F-C0C5FF83BF49}" presName="compNode" presStyleCnt="0"/>
      <dgm:spPr/>
    </dgm:pt>
    <dgm:pt modelId="{B4BCE3CE-2932-4225-ACD4-EEDE23705A74}" type="pres">
      <dgm:prSet presAssocID="{EF51ABF0-C86C-4990-9A5F-C0C5FF83BF49}" presName="bgRect" presStyleLbl="bgShp" presStyleIdx="1" presStyleCnt="3"/>
      <dgm:spPr/>
    </dgm:pt>
    <dgm:pt modelId="{63FCC831-4875-44AC-834A-44B346B5FCBA}" type="pres">
      <dgm:prSet presAssocID="{EF51ABF0-C86C-4990-9A5F-C0C5FF83BF49}" presName="iconRect" presStyleLbl="node1" presStyleIdx="1" presStyleCnt="3" custLinFactNeighborX="-359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con of a dog"/>
        </a:ext>
      </dgm:extLst>
    </dgm:pt>
    <dgm:pt modelId="{24DCDB77-39E4-47FF-8BAE-A899E083EC91}" type="pres">
      <dgm:prSet presAssocID="{EF51ABF0-C86C-4990-9A5F-C0C5FF83BF49}" presName="spaceRect" presStyleCnt="0"/>
      <dgm:spPr/>
    </dgm:pt>
    <dgm:pt modelId="{EFCAF156-1380-4E1F-BA3B-FA1592A10688}" type="pres">
      <dgm:prSet presAssocID="{EF51ABF0-C86C-4990-9A5F-C0C5FF83BF49}" presName="parTx" presStyleLbl="revTx" presStyleIdx="1" presStyleCnt="3" custScaleX="106521">
        <dgm:presLayoutVars>
          <dgm:chMax val="0"/>
          <dgm:chPref val="0"/>
        </dgm:presLayoutVars>
      </dgm:prSet>
      <dgm:spPr/>
    </dgm:pt>
    <dgm:pt modelId="{64C05814-DA7E-41A3-A651-3D70603C843F}" type="pres">
      <dgm:prSet presAssocID="{5B6F7C1A-5286-44AF-9D95-D23FA93D6456}" presName="sibTrans" presStyleCnt="0"/>
      <dgm:spPr/>
    </dgm:pt>
    <dgm:pt modelId="{A1166D44-798F-449C-9DBB-5A9E7F15D452}" type="pres">
      <dgm:prSet presAssocID="{E1372567-02AE-4E33-B510-C28CA88B8EF2}" presName="compNode" presStyleCnt="0"/>
      <dgm:spPr/>
    </dgm:pt>
    <dgm:pt modelId="{A2A1AAB6-C887-469D-B002-E1371D385B1F}" type="pres">
      <dgm:prSet presAssocID="{E1372567-02AE-4E33-B510-C28CA88B8EF2}" presName="bgRect" presStyleLbl="bgShp" presStyleIdx="2" presStyleCnt="3"/>
      <dgm:spPr/>
    </dgm:pt>
    <dgm:pt modelId="{2B0309B3-26AB-407A-B7B4-C93E8AD0DBEF}" type="pres">
      <dgm:prSet presAssocID="{E1372567-02AE-4E33-B510-C28CA88B8EF2}" presName="iconRect" presStyleLbl="node1" presStyleIdx="2" presStyleCnt="3" custLinFactNeighborX="414" custLinFactNeighborY="-5832"/>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con of a house"/>
        </a:ext>
      </dgm:extLst>
    </dgm:pt>
    <dgm:pt modelId="{4D8101EB-0C74-4737-9B34-6C44FE03D423}" type="pres">
      <dgm:prSet presAssocID="{E1372567-02AE-4E33-B510-C28CA88B8EF2}" presName="spaceRect" presStyleCnt="0"/>
      <dgm:spPr/>
    </dgm:pt>
    <dgm:pt modelId="{8928AC5A-1263-4B47-95FD-9524E39D4B6E}" type="pres">
      <dgm:prSet presAssocID="{E1372567-02AE-4E33-B510-C28CA88B8EF2}" presName="parTx" presStyleLbl="revTx" presStyleIdx="2" presStyleCnt="3" custLinFactNeighborX="-1834">
        <dgm:presLayoutVars>
          <dgm:chMax val="0"/>
          <dgm:chPref val="0"/>
        </dgm:presLayoutVars>
      </dgm:prSet>
      <dgm:spPr/>
    </dgm:pt>
  </dgm:ptLst>
  <dgm:cxnLst>
    <dgm:cxn modelId="{CF800A1C-AA48-4D6C-A2B9-79C172C16EF2}" type="presOf" srcId="{96B65440-249B-49B4-A1AF-70F56464ABFE}" destId="{84DE7044-E0B2-4EDB-A9D9-A43439DB5C1B}" srcOrd="0" destOrd="0" presId="urn:microsoft.com/office/officeart/2018/2/layout/IconVerticalSolidList"/>
    <dgm:cxn modelId="{66696C1D-3CBD-4F97-AAE1-C41E9AE4FC88}" type="presOf" srcId="{EF51ABF0-C86C-4990-9A5F-C0C5FF83BF49}" destId="{EFCAF156-1380-4E1F-BA3B-FA1592A10688}" srcOrd="0" destOrd="0" presId="urn:microsoft.com/office/officeart/2018/2/layout/IconVerticalSolidList"/>
    <dgm:cxn modelId="{38A74C2B-96D6-4E7D-AC7F-45E2CBED7B7A}" srcId="{C3F1D097-04E3-4210-93D6-6E0434A141A4}" destId="{E1372567-02AE-4E33-B510-C28CA88B8EF2}" srcOrd="2" destOrd="0" parTransId="{8B8D138E-BF5B-485B-A4A5-DF3059B4769D}" sibTransId="{17F8970D-2E0A-4065-8096-E8E7B696EB71}"/>
    <dgm:cxn modelId="{0C50CF2E-970B-418A-981F-893FA443D2AA}" type="presOf" srcId="{C3F1D097-04E3-4210-93D6-6E0434A141A4}" destId="{9214403B-3EF5-4997-8BC1-3886CC944592}" srcOrd="0" destOrd="0" presId="urn:microsoft.com/office/officeart/2018/2/layout/IconVerticalSolidList"/>
    <dgm:cxn modelId="{EDFB1044-3043-4DCE-86CE-D450C3761B5D}" srcId="{C3F1D097-04E3-4210-93D6-6E0434A141A4}" destId="{EF51ABF0-C86C-4990-9A5F-C0C5FF83BF49}" srcOrd="1" destOrd="0" parTransId="{26239918-9F65-49B1-A01B-4677C26D206F}" sibTransId="{5B6F7C1A-5286-44AF-9D95-D23FA93D6456}"/>
    <dgm:cxn modelId="{98F04C6C-3594-46CA-89AE-03164F228205}" type="presOf" srcId="{E1372567-02AE-4E33-B510-C28CA88B8EF2}" destId="{8928AC5A-1263-4B47-95FD-9524E39D4B6E}" srcOrd="0" destOrd="0" presId="urn:microsoft.com/office/officeart/2018/2/layout/IconVerticalSolidList"/>
    <dgm:cxn modelId="{010E27ED-3050-4225-9BE4-6EAC2377F334}" srcId="{C3F1D097-04E3-4210-93D6-6E0434A141A4}" destId="{96B65440-249B-49B4-A1AF-70F56464ABFE}" srcOrd="0" destOrd="0" parTransId="{27C63244-CE9E-4B30-8338-1F831D478C15}" sibTransId="{7911C852-91C2-44CD-9092-FDC36092184F}"/>
    <dgm:cxn modelId="{56D35891-9A5F-4746-9961-61C8BE1E3A52}" type="presParOf" srcId="{9214403B-3EF5-4997-8BC1-3886CC944592}" destId="{E5027E97-971C-4BCD-9BC7-F245E1763EC2}" srcOrd="0" destOrd="0" presId="urn:microsoft.com/office/officeart/2018/2/layout/IconVerticalSolidList"/>
    <dgm:cxn modelId="{06CC014B-7428-4DB8-9531-A71E3EC4E6DB}" type="presParOf" srcId="{E5027E97-971C-4BCD-9BC7-F245E1763EC2}" destId="{B67753F7-9C30-462B-A4BC-13D37A93F830}" srcOrd="0" destOrd="0" presId="urn:microsoft.com/office/officeart/2018/2/layout/IconVerticalSolidList"/>
    <dgm:cxn modelId="{634FB1BE-E90C-4F21-BF6B-1D2154AC6853}" type="presParOf" srcId="{E5027E97-971C-4BCD-9BC7-F245E1763EC2}" destId="{A4D68EC3-E2DA-4059-A8CB-BD0D0FEB7FEE}" srcOrd="1" destOrd="0" presId="urn:microsoft.com/office/officeart/2018/2/layout/IconVerticalSolidList"/>
    <dgm:cxn modelId="{46BC98E5-8D11-4EE0-BC40-0CBCCF17A09F}" type="presParOf" srcId="{E5027E97-971C-4BCD-9BC7-F245E1763EC2}" destId="{ECC5BD06-C9B9-49D7-BB18-F978E58C5DD1}" srcOrd="2" destOrd="0" presId="urn:microsoft.com/office/officeart/2018/2/layout/IconVerticalSolidList"/>
    <dgm:cxn modelId="{DF1A9B7E-707A-473B-8A0F-E0A0C0AFF1B7}" type="presParOf" srcId="{E5027E97-971C-4BCD-9BC7-F245E1763EC2}" destId="{84DE7044-E0B2-4EDB-A9D9-A43439DB5C1B}" srcOrd="3" destOrd="0" presId="urn:microsoft.com/office/officeart/2018/2/layout/IconVerticalSolidList"/>
    <dgm:cxn modelId="{FE052F74-49D9-4F18-A629-BE2D46C68D5B}" type="presParOf" srcId="{9214403B-3EF5-4997-8BC1-3886CC944592}" destId="{8D694211-87BE-447A-8FC4-2BD509161B12}" srcOrd="1" destOrd="0" presId="urn:microsoft.com/office/officeart/2018/2/layout/IconVerticalSolidList"/>
    <dgm:cxn modelId="{E49D6307-B7C0-4BB7-9F65-2083E2A46F63}" type="presParOf" srcId="{9214403B-3EF5-4997-8BC1-3886CC944592}" destId="{0706C1D3-F759-4A8E-9D17-E748B3EA4588}" srcOrd="2" destOrd="0" presId="urn:microsoft.com/office/officeart/2018/2/layout/IconVerticalSolidList"/>
    <dgm:cxn modelId="{AA061DC9-7AA6-4132-B020-28AFB7D6F4AC}" type="presParOf" srcId="{0706C1D3-F759-4A8E-9D17-E748B3EA4588}" destId="{B4BCE3CE-2932-4225-ACD4-EEDE23705A74}" srcOrd="0" destOrd="0" presId="urn:microsoft.com/office/officeart/2018/2/layout/IconVerticalSolidList"/>
    <dgm:cxn modelId="{A380A633-DF2D-465A-B1EF-A88CF7975F59}" type="presParOf" srcId="{0706C1D3-F759-4A8E-9D17-E748B3EA4588}" destId="{63FCC831-4875-44AC-834A-44B346B5FCBA}" srcOrd="1" destOrd="0" presId="urn:microsoft.com/office/officeart/2018/2/layout/IconVerticalSolidList"/>
    <dgm:cxn modelId="{1614A5D8-3252-4BE6-8DF5-C5FBC7AA588D}" type="presParOf" srcId="{0706C1D3-F759-4A8E-9D17-E748B3EA4588}" destId="{24DCDB77-39E4-47FF-8BAE-A899E083EC91}" srcOrd="2" destOrd="0" presId="urn:microsoft.com/office/officeart/2018/2/layout/IconVerticalSolidList"/>
    <dgm:cxn modelId="{8C36F087-8CBB-43A8-9271-5D10DF7BE680}" type="presParOf" srcId="{0706C1D3-F759-4A8E-9D17-E748B3EA4588}" destId="{EFCAF156-1380-4E1F-BA3B-FA1592A10688}" srcOrd="3" destOrd="0" presId="urn:microsoft.com/office/officeart/2018/2/layout/IconVerticalSolidList"/>
    <dgm:cxn modelId="{CE585229-F445-4EC9-933D-770B48DCEAC7}" type="presParOf" srcId="{9214403B-3EF5-4997-8BC1-3886CC944592}" destId="{64C05814-DA7E-41A3-A651-3D70603C843F}" srcOrd="3" destOrd="0" presId="urn:microsoft.com/office/officeart/2018/2/layout/IconVerticalSolidList"/>
    <dgm:cxn modelId="{C01752F5-A3BC-41B7-9E5D-CB7A7EEFBA6B}" type="presParOf" srcId="{9214403B-3EF5-4997-8BC1-3886CC944592}" destId="{A1166D44-798F-449C-9DBB-5A9E7F15D452}" srcOrd="4" destOrd="0" presId="urn:microsoft.com/office/officeart/2018/2/layout/IconVerticalSolidList"/>
    <dgm:cxn modelId="{1892C11D-31DC-4198-A659-5CB6F68C79C5}" type="presParOf" srcId="{A1166D44-798F-449C-9DBB-5A9E7F15D452}" destId="{A2A1AAB6-C887-469D-B002-E1371D385B1F}" srcOrd="0" destOrd="0" presId="urn:microsoft.com/office/officeart/2018/2/layout/IconVerticalSolidList"/>
    <dgm:cxn modelId="{DD5B82F8-0738-4F55-A372-4C62DE8A2509}" type="presParOf" srcId="{A1166D44-798F-449C-9DBB-5A9E7F15D452}" destId="{2B0309B3-26AB-407A-B7B4-C93E8AD0DBEF}" srcOrd="1" destOrd="0" presId="urn:microsoft.com/office/officeart/2018/2/layout/IconVerticalSolidList"/>
    <dgm:cxn modelId="{AAE6A86A-2A6C-46E3-9888-FE0CAB1F91B1}" type="presParOf" srcId="{A1166D44-798F-449C-9DBB-5A9E7F15D452}" destId="{4D8101EB-0C74-4737-9B34-6C44FE03D423}" srcOrd="2" destOrd="0" presId="urn:microsoft.com/office/officeart/2018/2/layout/IconVerticalSolidList"/>
    <dgm:cxn modelId="{C99AB06D-97D6-4FF6-BEF3-215B2DBED933}" type="presParOf" srcId="{A1166D44-798F-449C-9DBB-5A9E7F15D452}" destId="{8928AC5A-1263-4B47-95FD-9524E39D4B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7C1169-0719-41D9-97A8-063E0AE5591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CC3911A-1365-4E6F-BA42-903AEAB3C579}">
      <dgm:prSet custT="1"/>
      <dgm:spPr/>
      <dgm:t>
        <a:bodyPr/>
        <a:lstStyle/>
        <a:p>
          <a:pPr>
            <a:lnSpc>
              <a:spcPct val="100000"/>
            </a:lnSpc>
          </a:pPr>
          <a:r>
            <a:rPr lang="en-US" sz="2200" dirty="0"/>
            <a:t>A determination that an assistance animal poses a direct threat must be based on an </a:t>
          </a:r>
          <a:r>
            <a:rPr lang="en-US" sz="2200" b="1" dirty="0"/>
            <a:t>individualized assessment</a:t>
          </a:r>
          <a:r>
            <a:rPr lang="en-US" sz="2200" dirty="0"/>
            <a:t>.</a:t>
          </a:r>
        </a:p>
      </dgm:t>
    </dgm:pt>
    <dgm:pt modelId="{2D38FEE6-3CBD-4D20-A3DC-996BA9675A3A}" type="parTrans" cxnId="{4B67D6E7-CACF-499C-A9DA-BD76F9FA827C}">
      <dgm:prSet/>
      <dgm:spPr/>
      <dgm:t>
        <a:bodyPr/>
        <a:lstStyle/>
        <a:p>
          <a:endParaRPr lang="en-US" sz="2200"/>
        </a:p>
      </dgm:t>
    </dgm:pt>
    <dgm:pt modelId="{CDD74891-9938-4ADC-BDA2-C3D484D74369}" type="sibTrans" cxnId="{4B67D6E7-CACF-499C-A9DA-BD76F9FA827C}">
      <dgm:prSet/>
      <dgm:spPr/>
      <dgm:t>
        <a:bodyPr/>
        <a:lstStyle/>
        <a:p>
          <a:endParaRPr lang="en-US" sz="2200"/>
        </a:p>
      </dgm:t>
    </dgm:pt>
    <dgm:pt modelId="{9E4D12AA-8318-493E-947A-8D1605E46AD0}">
      <dgm:prSet custT="1"/>
      <dgm:spPr/>
      <dgm:t>
        <a:bodyPr/>
        <a:lstStyle/>
        <a:p>
          <a:pPr>
            <a:lnSpc>
              <a:spcPct val="100000"/>
            </a:lnSpc>
          </a:pPr>
          <a:r>
            <a:rPr lang="en-US" sz="2200" dirty="0"/>
            <a:t>The assessment must rely on </a:t>
          </a:r>
          <a:r>
            <a:rPr lang="en-US" sz="2200" b="1" dirty="0"/>
            <a:t>objective evidence </a:t>
          </a:r>
          <a:r>
            <a:rPr lang="en-US" sz="2200" dirty="0"/>
            <a:t>about the </a:t>
          </a:r>
          <a:r>
            <a:rPr lang="en-US" sz="2200" b="1" dirty="0"/>
            <a:t>specific animal's actual conduct</a:t>
          </a:r>
          <a:r>
            <a:rPr lang="en-US" sz="2200" dirty="0"/>
            <a:t>. </a:t>
          </a:r>
        </a:p>
      </dgm:t>
    </dgm:pt>
    <dgm:pt modelId="{E7D28C25-D375-4F63-A55B-BD6376F78674}" type="parTrans" cxnId="{C6FF8D6F-7BEB-40EF-B5E4-7356780DF68E}">
      <dgm:prSet/>
      <dgm:spPr/>
      <dgm:t>
        <a:bodyPr/>
        <a:lstStyle/>
        <a:p>
          <a:endParaRPr lang="en-US" sz="2200"/>
        </a:p>
      </dgm:t>
    </dgm:pt>
    <dgm:pt modelId="{52D86519-FDA0-487E-9A80-21B3D6CC501C}" type="sibTrans" cxnId="{C6FF8D6F-7BEB-40EF-B5E4-7356780DF68E}">
      <dgm:prSet/>
      <dgm:spPr/>
      <dgm:t>
        <a:bodyPr/>
        <a:lstStyle/>
        <a:p>
          <a:endParaRPr lang="en-US" sz="2200"/>
        </a:p>
      </dgm:t>
    </dgm:pt>
    <dgm:pt modelId="{4210E679-8140-47DB-B23E-FA64FE0D9630}">
      <dgm:prSet custT="1"/>
      <dgm:spPr/>
      <dgm:t>
        <a:bodyPr/>
        <a:lstStyle/>
        <a:p>
          <a:pPr>
            <a:lnSpc>
              <a:spcPct val="100000"/>
            </a:lnSpc>
          </a:pPr>
          <a:r>
            <a:rPr lang="en-US" sz="2200" dirty="0"/>
            <a:t>The determination cannot be made on evidence that is so old it is </a:t>
          </a:r>
          <a:r>
            <a:rPr lang="en-US" sz="2200" b="1" dirty="0"/>
            <a:t>not credible or reliable</a:t>
          </a:r>
          <a:r>
            <a:rPr lang="en-US" sz="2200" dirty="0"/>
            <a:t>, or on </a:t>
          </a:r>
          <a:r>
            <a:rPr lang="en-US" sz="2200" b="1" dirty="0"/>
            <a:t>mere speculation or fear.</a:t>
          </a:r>
          <a:endParaRPr lang="en-US" sz="2200" dirty="0"/>
        </a:p>
      </dgm:t>
    </dgm:pt>
    <dgm:pt modelId="{32A4D271-4434-41A4-BFAC-E24CAEEDFBAF}" type="parTrans" cxnId="{5C1A84E9-2383-4FBC-B462-C1B1348BFDCE}">
      <dgm:prSet/>
      <dgm:spPr/>
      <dgm:t>
        <a:bodyPr/>
        <a:lstStyle/>
        <a:p>
          <a:endParaRPr lang="en-US" sz="2200"/>
        </a:p>
      </dgm:t>
    </dgm:pt>
    <dgm:pt modelId="{3B0C818F-4FA7-4218-B49F-243754525721}" type="sibTrans" cxnId="{5C1A84E9-2383-4FBC-B462-C1B1348BFDCE}">
      <dgm:prSet/>
      <dgm:spPr/>
      <dgm:t>
        <a:bodyPr/>
        <a:lstStyle/>
        <a:p>
          <a:endParaRPr lang="en-US" sz="2200"/>
        </a:p>
      </dgm:t>
    </dgm:pt>
    <dgm:pt modelId="{87986C37-D4B6-423C-AA7A-299C82E0B9C0}" type="pres">
      <dgm:prSet presAssocID="{AE7C1169-0719-41D9-97A8-063E0AE55916}" presName="root" presStyleCnt="0">
        <dgm:presLayoutVars>
          <dgm:dir/>
          <dgm:resizeHandles val="exact"/>
        </dgm:presLayoutVars>
      </dgm:prSet>
      <dgm:spPr/>
    </dgm:pt>
    <dgm:pt modelId="{6462D243-794A-44FD-BDB1-B052878D79A8}" type="pres">
      <dgm:prSet presAssocID="{1CC3911A-1365-4E6F-BA42-903AEAB3C579}" presName="compNode" presStyleCnt="0"/>
      <dgm:spPr/>
    </dgm:pt>
    <dgm:pt modelId="{FEE0C0AC-62FC-45C4-A60F-A06417052F43}" type="pres">
      <dgm:prSet presAssocID="{1CC3911A-1365-4E6F-BA42-903AEAB3C579}" presName="bgRect" presStyleLbl="bgShp" presStyleIdx="0" presStyleCnt="3"/>
      <dgm:spPr/>
    </dgm:pt>
    <dgm:pt modelId="{90799A1D-3C0B-40FB-B4EB-EFF61991A272}" type="pres">
      <dgm:prSet presAssocID="{1CC3911A-1365-4E6F-BA42-903AEAB3C5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g"/>
        </a:ext>
      </dgm:extLst>
    </dgm:pt>
    <dgm:pt modelId="{E86EBC60-B814-4058-8BF1-E827E4339FB7}" type="pres">
      <dgm:prSet presAssocID="{1CC3911A-1365-4E6F-BA42-903AEAB3C579}" presName="spaceRect" presStyleCnt="0"/>
      <dgm:spPr/>
    </dgm:pt>
    <dgm:pt modelId="{E4560015-A898-4B1C-8C12-A8004F0CD4C0}" type="pres">
      <dgm:prSet presAssocID="{1CC3911A-1365-4E6F-BA42-903AEAB3C579}" presName="parTx" presStyleLbl="revTx" presStyleIdx="0" presStyleCnt="3">
        <dgm:presLayoutVars>
          <dgm:chMax val="0"/>
          <dgm:chPref val="0"/>
        </dgm:presLayoutVars>
      </dgm:prSet>
      <dgm:spPr/>
    </dgm:pt>
    <dgm:pt modelId="{EE550F4C-7BCD-4657-B799-6755E374F49F}" type="pres">
      <dgm:prSet presAssocID="{CDD74891-9938-4ADC-BDA2-C3D484D74369}" presName="sibTrans" presStyleCnt="0"/>
      <dgm:spPr/>
    </dgm:pt>
    <dgm:pt modelId="{D397DFDA-2970-4F6C-982B-CD2F2BB04FA5}" type="pres">
      <dgm:prSet presAssocID="{9E4D12AA-8318-493E-947A-8D1605E46AD0}" presName="compNode" presStyleCnt="0"/>
      <dgm:spPr/>
    </dgm:pt>
    <dgm:pt modelId="{91753511-3E39-44C2-BE4A-8D7F62B34277}" type="pres">
      <dgm:prSet presAssocID="{9E4D12AA-8318-493E-947A-8D1605E46AD0}" presName="bgRect" presStyleLbl="bgShp" presStyleIdx="1" presStyleCnt="3"/>
      <dgm:spPr/>
    </dgm:pt>
    <dgm:pt modelId="{204C0394-8AEA-4D4C-9665-686A83E1C4C1}" type="pres">
      <dgm:prSet presAssocID="{9E4D12AA-8318-493E-947A-8D1605E46A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0B903862-5A22-4BDF-B686-FF256833EEDF}" type="pres">
      <dgm:prSet presAssocID="{9E4D12AA-8318-493E-947A-8D1605E46AD0}" presName="spaceRect" presStyleCnt="0"/>
      <dgm:spPr/>
    </dgm:pt>
    <dgm:pt modelId="{8A3D694F-88F8-4BD9-B444-FF4A1F9D3E99}" type="pres">
      <dgm:prSet presAssocID="{9E4D12AA-8318-493E-947A-8D1605E46AD0}" presName="parTx" presStyleLbl="revTx" presStyleIdx="1" presStyleCnt="3">
        <dgm:presLayoutVars>
          <dgm:chMax val="0"/>
          <dgm:chPref val="0"/>
        </dgm:presLayoutVars>
      </dgm:prSet>
      <dgm:spPr/>
    </dgm:pt>
    <dgm:pt modelId="{DD2B687C-CEC3-49CA-B6FE-23F60D09DF24}" type="pres">
      <dgm:prSet presAssocID="{52D86519-FDA0-487E-9A80-21B3D6CC501C}" presName="sibTrans" presStyleCnt="0"/>
      <dgm:spPr/>
    </dgm:pt>
    <dgm:pt modelId="{31760FE4-9CD5-42A9-BB0D-0B4DE0C87B26}" type="pres">
      <dgm:prSet presAssocID="{4210E679-8140-47DB-B23E-FA64FE0D9630}" presName="compNode" presStyleCnt="0"/>
      <dgm:spPr/>
    </dgm:pt>
    <dgm:pt modelId="{3878655E-4C1C-4E6C-9686-5D3206C15D19}" type="pres">
      <dgm:prSet presAssocID="{4210E679-8140-47DB-B23E-FA64FE0D9630}" presName="bgRect" presStyleLbl="bgShp" presStyleIdx="2" presStyleCnt="3"/>
      <dgm:spPr/>
    </dgm:pt>
    <dgm:pt modelId="{480C58DB-699E-44C8-BECF-9AD6C28C49DC}" type="pres">
      <dgm:prSet presAssocID="{4210E679-8140-47DB-B23E-FA64FE0D96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9B52491D-52CC-457E-A1F3-FA5AA2D55CAA}" type="pres">
      <dgm:prSet presAssocID="{4210E679-8140-47DB-B23E-FA64FE0D9630}" presName="spaceRect" presStyleCnt="0"/>
      <dgm:spPr/>
    </dgm:pt>
    <dgm:pt modelId="{1CE120DB-C09A-4A7C-808B-1870E636C1FE}" type="pres">
      <dgm:prSet presAssocID="{4210E679-8140-47DB-B23E-FA64FE0D9630}" presName="parTx" presStyleLbl="revTx" presStyleIdx="2" presStyleCnt="3">
        <dgm:presLayoutVars>
          <dgm:chMax val="0"/>
          <dgm:chPref val="0"/>
        </dgm:presLayoutVars>
      </dgm:prSet>
      <dgm:spPr/>
    </dgm:pt>
  </dgm:ptLst>
  <dgm:cxnLst>
    <dgm:cxn modelId="{D523B92F-EF49-401D-BCE6-0BC7DB36B5EF}" type="presOf" srcId="{9E4D12AA-8318-493E-947A-8D1605E46AD0}" destId="{8A3D694F-88F8-4BD9-B444-FF4A1F9D3E99}" srcOrd="0" destOrd="0" presId="urn:microsoft.com/office/officeart/2018/2/layout/IconVerticalSolidList"/>
    <dgm:cxn modelId="{9612094D-A434-4829-90F5-E0935C73749F}" type="presOf" srcId="{4210E679-8140-47DB-B23E-FA64FE0D9630}" destId="{1CE120DB-C09A-4A7C-808B-1870E636C1FE}" srcOrd="0" destOrd="0" presId="urn:microsoft.com/office/officeart/2018/2/layout/IconVerticalSolidList"/>
    <dgm:cxn modelId="{C6FF8D6F-7BEB-40EF-B5E4-7356780DF68E}" srcId="{AE7C1169-0719-41D9-97A8-063E0AE55916}" destId="{9E4D12AA-8318-493E-947A-8D1605E46AD0}" srcOrd="1" destOrd="0" parTransId="{E7D28C25-D375-4F63-A55B-BD6376F78674}" sibTransId="{52D86519-FDA0-487E-9A80-21B3D6CC501C}"/>
    <dgm:cxn modelId="{FF762CCE-2083-4A4A-B93C-C5765AD70E48}" type="presOf" srcId="{AE7C1169-0719-41D9-97A8-063E0AE55916}" destId="{87986C37-D4B6-423C-AA7A-299C82E0B9C0}" srcOrd="0" destOrd="0" presId="urn:microsoft.com/office/officeart/2018/2/layout/IconVerticalSolidList"/>
    <dgm:cxn modelId="{4B67D6E7-CACF-499C-A9DA-BD76F9FA827C}" srcId="{AE7C1169-0719-41D9-97A8-063E0AE55916}" destId="{1CC3911A-1365-4E6F-BA42-903AEAB3C579}" srcOrd="0" destOrd="0" parTransId="{2D38FEE6-3CBD-4D20-A3DC-996BA9675A3A}" sibTransId="{CDD74891-9938-4ADC-BDA2-C3D484D74369}"/>
    <dgm:cxn modelId="{5C1A84E9-2383-4FBC-B462-C1B1348BFDCE}" srcId="{AE7C1169-0719-41D9-97A8-063E0AE55916}" destId="{4210E679-8140-47DB-B23E-FA64FE0D9630}" srcOrd="2" destOrd="0" parTransId="{32A4D271-4434-41A4-BFAC-E24CAEEDFBAF}" sibTransId="{3B0C818F-4FA7-4218-B49F-243754525721}"/>
    <dgm:cxn modelId="{1E10DCED-849A-475E-9122-44471C155D21}" type="presOf" srcId="{1CC3911A-1365-4E6F-BA42-903AEAB3C579}" destId="{E4560015-A898-4B1C-8C12-A8004F0CD4C0}" srcOrd="0" destOrd="0" presId="urn:microsoft.com/office/officeart/2018/2/layout/IconVerticalSolidList"/>
    <dgm:cxn modelId="{2DFC2D2D-80C3-4607-9350-15F9F3D2DA58}" type="presParOf" srcId="{87986C37-D4B6-423C-AA7A-299C82E0B9C0}" destId="{6462D243-794A-44FD-BDB1-B052878D79A8}" srcOrd="0" destOrd="0" presId="urn:microsoft.com/office/officeart/2018/2/layout/IconVerticalSolidList"/>
    <dgm:cxn modelId="{84A4B3F2-88BC-41A1-96FE-6F762052C609}" type="presParOf" srcId="{6462D243-794A-44FD-BDB1-B052878D79A8}" destId="{FEE0C0AC-62FC-45C4-A60F-A06417052F43}" srcOrd="0" destOrd="0" presId="urn:microsoft.com/office/officeart/2018/2/layout/IconVerticalSolidList"/>
    <dgm:cxn modelId="{09CE7CED-0BA8-4F08-B0B5-A4D04D0985A2}" type="presParOf" srcId="{6462D243-794A-44FD-BDB1-B052878D79A8}" destId="{90799A1D-3C0B-40FB-B4EB-EFF61991A272}" srcOrd="1" destOrd="0" presId="urn:microsoft.com/office/officeart/2018/2/layout/IconVerticalSolidList"/>
    <dgm:cxn modelId="{2C22A796-36C1-410C-BC86-5D02A326F004}" type="presParOf" srcId="{6462D243-794A-44FD-BDB1-B052878D79A8}" destId="{E86EBC60-B814-4058-8BF1-E827E4339FB7}" srcOrd="2" destOrd="0" presId="urn:microsoft.com/office/officeart/2018/2/layout/IconVerticalSolidList"/>
    <dgm:cxn modelId="{269E843D-6D7A-4DFD-9438-B7289BB0A9D0}" type="presParOf" srcId="{6462D243-794A-44FD-BDB1-B052878D79A8}" destId="{E4560015-A898-4B1C-8C12-A8004F0CD4C0}" srcOrd="3" destOrd="0" presId="urn:microsoft.com/office/officeart/2018/2/layout/IconVerticalSolidList"/>
    <dgm:cxn modelId="{7D54B196-3994-4A9F-A2EE-1A8A8FC80F20}" type="presParOf" srcId="{87986C37-D4B6-423C-AA7A-299C82E0B9C0}" destId="{EE550F4C-7BCD-4657-B799-6755E374F49F}" srcOrd="1" destOrd="0" presId="urn:microsoft.com/office/officeart/2018/2/layout/IconVerticalSolidList"/>
    <dgm:cxn modelId="{01FAE8C5-0B78-488B-8CB5-B6008209539D}" type="presParOf" srcId="{87986C37-D4B6-423C-AA7A-299C82E0B9C0}" destId="{D397DFDA-2970-4F6C-982B-CD2F2BB04FA5}" srcOrd="2" destOrd="0" presId="urn:microsoft.com/office/officeart/2018/2/layout/IconVerticalSolidList"/>
    <dgm:cxn modelId="{AE7BE38E-904A-4D6C-83F3-3BC23B5D0B98}" type="presParOf" srcId="{D397DFDA-2970-4F6C-982B-CD2F2BB04FA5}" destId="{91753511-3E39-44C2-BE4A-8D7F62B34277}" srcOrd="0" destOrd="0" presId="urn:microsoft.com/office/officeart/2018/2/layout/IconVerticalSolidList"/>
    <dgm:cxn modelId="{B203C809-D850-4927-9181-BB2D6DE0ED6E}" type="presParOf" srcId="{D397DFDA-2970-4F6C-982B-CD2F2BB04FA5}" destId="{204C0394-8AEA-4D4C-9665-686A83E1C4C1}" srcOrd="1" destOrd="0" presId="urn:microsoft.com/office/officeart/2018/2/layout/IconVerticalSolidList"/>
    <dgm:cxn modelId="{7998C4E4-D181-4D08-8E56-91946E61F255}" type="presParOf" srcId="{D397DFDA-2970-4F6C-982B-CD2F2BB04FA5}" destId="{0B903862-5A22-4BDF-B686-FF256833EEDF}" srcOrd="2" destOrd="0" presId="urn:microsoft.com/office/officeart/2018/2/layout/IconVerticalSolidList"/>
    <dgm:cxn modelId="{40D7B248-5A9A-4C50-8AA3-257495BF50CE}" type="presParOf" srcId="{D397DFDA-2970-4F6C-982B-CD2F2BB04FA5}" destId="{8A3D694F-88F8-4BD9-B444-FF4A1F9D3E99}" srcOrd="3" destOrd="0" presId="urn:microsoft.com/office/officeart/2018/2/layout/IconVerticalSolidList"/>
    <dgm:cxn modelId="{EC8785E3-E22D-4EA1-804C-9EF0E8B12330}" type="presParOf" srcId="{87986C37-D4B6-423C-AA7A-299C82E0B9C0}" destId="{DD2B687C-CEC3-49CA-B6FE-23F60D09DF24}" srcOrd="3" destOrd="0" presId="urn:microsoft.com/office/officeart/2018/2/layout/IconVerticalSolidList"/>
    <dgm:cxn modelId="{F6C14CDA-1FA2-4867-8C05-D1D7DD9F69E1}" type="presParOf" srcId="{87986C37-D4B6-423C-AA7A-299C82E0B9C0}" destId="{31760FE4-9CD5-42A9-BB0D-0B4DE0C87B26}" srcOrd="4" destOrd="0" presId="urn:microsoft.com/office/officeart/2018/2/layout/IconVerticalSolidList"/>
    <dgm:cxn modelId="{ACFE3CD1-5DCD-439D-A5F8-DF7175C93EED}" type="presParOf" srcId="{31760FE4-9CD5-42A9-BB0D-0B4DE0C87B26}" destId="{3878655E-4C1C-4E6C-9686-5D3206C15D19}" srcOrd="0" destOrd="0" presId="urn:microsoft.com/office/officeart/2018/2/layout/IconVerticalSolidList"/>
    <dgm:cxn modelId="{1CCCEFF3-C59A-4839-961C-ECD70A79D803}" type="presParOf" srcId="{31760FE4-9CD5-42A9-BB0D-0B4DE0C87B26}" destId="{480C58DB-699E-44C8-BECF-9AD6C28C49DC}" srcOrd="1" destOrd="0" presId="urn:microsoft.com/office/officeart/2018/2/layout/IconVerticalSolidList"/>
    <dgm:cxn modelId="{880D3DD8-A8EA-487A-B3B9-6F8C93DDE621}" type="presParOf" srcId="{31760FE4-9CD5-42A9-BB0D-0B4DE0C87B26}" destId="{9B52491D-52CC-457E-A1F3-FA5AA2D55CAA}" srcOrd="2" destOrd="0" presId="urn:microsoft.com/office/officeart/2018/2/layout/IconVerticalSolidList"/>
    <dgm:cxn modelId="{26B0A69D-BC22-48BB-963F-90048D0580D4}" type="presParOf" srcId="{31760FE4-9CD5-42A9-BB0D-0B4DE0C87B26}" destId="{1CE120DB-C09A-4A7C-808B-1870E636C1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753F7-9C30-462B-A4BC-13D37A93F830}">
      <dsp:nvSpPr>
        <dsp:cNvPr id="0" name=""/>
        <dsp:cNvSpPr/>
      </dsp:nvSpPr>
      <dsp:spPr>
        <a:xfrm>
          <a:off x="-14151" y="9888"/>
          <a:ext cx="7703406" cy="14871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68EC3-E2DA-4059-A8CB-BD0D0FEB7FEE}">
      <dsp:nvSpPr>
        <dsp:cNvPr id="0" name=""/>
        <dsp:cNvSpPr/>
      </dsp:nvSpPr>
      <dsp:spPr>
        <a:xfrm>
          <a:off x="405440" y="395883"/>
          <a:ext cx="817908" cy="81631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DE7044-E0B2-4EDB-A9D9-A43439DB5C1B}">
      <dsp:nvSpPr>
        <dsp:cNvPr id="0" name=""/>
        <dsp:cNvSpPr/>
      </dsp:nvSpPr>
      <dsp:spPr>
        <a:xfrm>
          <a:off x="1511745" y="11343"/>
          <a:ext cx="6205812" cy="148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32" tIns="157232" rIns="157232" bIns="157232" numCol="1" spcCol="1270" anchor="ctr" anchorCtr="0">
          <a:noAutofit/>
        </a:bodyPr>
        <a:lstStyle/>
        <a:p>
          <a:pPr marL="0" lvl="0" indent="0" algn="l" defTabSz="977900">
            <a:lnSpc>
              <a:spcPct val="100000"/>
            </a:lnSpc>
            <a:spcBef>
              <a:spcPct val="0"/>
            </a:spcBef>
            <a:spcAft>
              <a:spcPts val="408"/>
            </a:spcAft>
            <a:buNone/>
          </a:pPr>
          <a:r>
            <a:rPr lang="en-US" sz="2200" kern="1200" dirty="0"/>
            <a:t>Pet rules do not apply to service animals and support animals. </a:t>
          </a:r>
        </a:p>
      </dsp:txBody>
      <dsp:txXfrm>
        <a:off x="1511745" y="11343"/>
        <a:ext cx="6205812" cy="1485653"/>
      </dsp:txXfrm>
    </dsp:sp>
    <dsp:sp modelId="{B4BCE3CE-2932-4225-ACD4-EEDE23705A74}">
      <dsp:nvSpPr>
        <dsp:cNvPr id="0" name=""/>
        <dsp:cNvSpPr/>
      </dsp:nvSpPr>
      <dsp:spPr>
        <a:xfrm>
          <a:off x="-14151" y="1818222"/>
          <a:ext cx="7703406" cy="1484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FCC831-4875-44AC-834A-44B346B5FCBA}">
      <dsp:nvSpPr>
        <dsp:cNvPr id="0" name=""/>
        <dsp:cNvSpPr/>
      </dsp:nvSpPr>
      <dsp:spPr>
        <a:xfrm>
          <a:off x="405440" y="2152167"/>
          <a:ext cx="817908" cy="81631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CAF156-1380-4E1F-BA3B-FA1592A10688}">
      <dsp:nvSpPr>
        <dsp:cNvPr id="0" name=""/>
        <dsp:cNvSpPr/>
      </dsp:nvSpPr>
      <dsp:spPr>
        <a:xfrm>
          <a:off x="1511745" y="1818222"/>
          <a:ext cx="6205812" cy="148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32" tIns="157232" rIns="157232" bIns="157232" numCol="1" spcCol="1270" anchor="ctr" anchorCtr="0">
          <a:noAutofit/>
        </a:bodyPr>
        <a:lstStyle/>
        <a:p>
          <a:pPr marL="0" lvl="0" indent="0" algn="l" defTabSz="977900">
            <a:lnSpc>
              <a:spcPct val="100000"/>
            </a:lnSpc>
            <a:spcBef>
              <a:spcPct val="0"/>
            </a:spcBef>
            <a:spcAft>
              <a:spcPts val="408"/>
            </a:spcAft>
            <a:buNone/>
          </a:pPr>
          <a:r>
            <a:rPr lang="en-US" sz="2200" kern="1200" dirty="0"/>
            <a:t>Housing providers may not limit the breed or size of a dog used as a service animal or support animal just because of the size or breed.</a:t>
          </a:r>
        </a:p>
      </dsp:txBody>
      <dsp:txXfrm>
        <a:off x="1511745" y="1818222"/>
        <a:ext cx="6205812" cy="1485653"/>
      </dsp:txXfrm>
    </dsp:sp>
    <dsp:sp modelId="{A2A1AAB6-C887-469D-B002-E1371D385B1F}">
      <dsp:nvSpPr>
        <dsp:cNvPr id="0" name=""/>
        <dsp:cNvSpPr/>
      </dsp:nvSpPr>
      <dsp:spPr>
        <a:xfrm>
          <a:off x="-14151" y="3625098"/>
          <a:ext cx="7703406" cy="1484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309B3-26AB-407A-B7B4-C93E8AD0DBEF}">
      <dsp:nvSpPr>
        <dsp:cNvPr id="0" name=""/>
        <dsp:cNvSpPr/>
      </dsp:nvSpPr>
      <dsp:spPr>
        <a:xfrm>
          <a:off x="438205" y="3911436"/>
          <a:ext cx="817908" cy="81631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28AC5A-1263-4B47-95FD-9524E39D4B6E}">
      <dsp:nvSpPr>
        <dsp:cNvPr id="0" name=""/>
        <dsp:cNvSpPr/>
      </dsp:nvSpPr>
      <dsp:spPr>
        <a:xfrm>
          <a:off x="1594851" y="3625098"/>
          <a:ext cx="5825905" cy="148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32" tIns="157232" rIns="157232" bIns="157232" numCol="1" spcCol="1270" anchor="ctr" anchorCtr="0">
          <a:noAutofit/>
        </a:bodyPr>
        <a:lstStyle/>
        <a:p>
          <a:pPr marL="0" lvl="0" indent="0" algn="l" defTabSz="977900">
            <a:lnSpc>
              <a:spcPct val="100000"/>
            </a:lnSpc>
            <a:spcBef>
              <a:spcPct val="0"/>
            </a:spcBef>
            <a:spcAft>
              <a:spcPts val="0"/>
            </a:spcAft>
            <a:buNone/>
          </a:pPr>
          <a:r>
            <a:rPr lang="en-US" sz="2200" kern="1200" dirty="0"/>
            <a:t>Housing providers can limit access based on specific issues with the animal’s conduct because it poses a direct threat or a fundamental alteration. </a:t>
          </a:r>
        </a:p>
      </dsp:txBody>
      <dsp:txXfrm>
        <a:off x="1594851" y="3625098"/>
        <a:ext cx="5825905" cy="1485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0C0AC-62FC-45C4-A60F-A06417052F43}">
      <dsp:nvSpPr>
        <dsp:cNvPr id="0" name=""/>
        <dsp:cNvSpPr/>
      </dsp:nvSpPr>
      <dsp:spPr>
        <a:xfrm>
          <a:off x="0" y="625"/>
          <a:ext cx="7258085" cy="14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99A1D-3C0B-40FB-B4EB-EFF61991A272}">
      <dsp:nvSpPr>
        <dsp:cNvPr id="0" name=""/>
        <dsp:cNvSpPr/>
      </dsp:nvSpPr>
      <dsp:spPr>
        <a:xfrm>
          <a:off x="442461" y="329728"/>
          <a:ext cx="804475" cy="80447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560015-A898-4B1C-8C12-A8004F0CD4C0}">
      <dsp:nvSpPr>
        <dsp:cNvPr id="0" name=""/>
        <dsp:cNvSpPr/>
      </dsp:nvSpPr>
      <dsp:spPr>
        <a:xfrm>
          <a:off x="1689398" y="625"/>
          <a:ext cx="5568686"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977900">
            <a:lnSpc>
              <a:spcPct val="100000"/>
            </a:lnSpc>
            <a:spcBef>
              <a:spcPct val="0"/>
            </a:spcBef>
            <a:spcAft>
              <a:spcPct val="35000"/>
            </a:spcAft>
            <a:buNone/>
          </a:pPr>
          <a:r>
            <a:rPr lang="en-US" sz="2200" kern="1200" dirty="0"/>
            <a:t>A determination that an assistance animal poses a direct threat must be based on an </a:t>
          </a:r>
          <a:r>
            <a:rPr lang="en-US" sz="2200" b="1" kern="1200" dirty="0"/>
            <a:t>individualized assessment</a:t>
          </a:r>
          <a:r>
            <a:rPr lang="en-US" sz="2200" kern="1200" dirty="0"/>
            <a:t>.</a:t>
          </a:r>
        </a:p>
      </dsp:txBody>
      <dsp:txXfrm>
        <a:off x="1689398" y="625"/>
        <a:ext cx="5568686" cy="1462682"/>
      </dsp:txXfrm>
    </dsp:sp>
    <dsp:sp modelId="{91753511-3E39-44C2-BE4A-8D7F62B34277}">
      <dsp:nvSpPr>
        <dsp:cNvPr id="0" name=""/>
        <dsp:cNvSpPr/>
      </dsp:nvSpPr>
      <dsp:spPr>
        <a:xfrm>
          <a:off x="0" y="1828978"/>
          <a:ext cx="7258085" cy="14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C0394-8AEA-4D4C-9665-686A83E1C4C1}">
      <dsp:nvSpPr>
        <dsp:cNvPr id="0" name=""/>
        <dsp:cNvSpPr/>
      </dsp:nvSpPr>
      <dsp:spPr>
        <a:xfrm>
          <a:off x="442461" y="2158082"/>
          <a:ext cx="804475" cy="80447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3D694F-88F8-4BD9-B444-FF4A1F9D3E99}">
      <dsp:nvSpPr>
        <dsp:cNvPr id="0" name=""/>
        <dsp:cNvSpPr/>
      </dsp:nvSpPr>
      <dsp:spPr>
        <a:xfrm>
          <a:off x="1689398" y="1828978"/>
          <a:ext cx="5568686"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977900">
            <a:lnSpc>
              <a:spcPct val="100000"/>
            </a:lnSpc>
            <a:spcBef>
              <a:spcPct val="0"/>
            </a:spcBef>
            <a:spcAft>
              <a:spcPct val="35000"/>
            </a:spcAft>
            <a:buNone/>
          </a:pPr>
          <a:r>
            <a:rPr lang="en-US" sz="2200" kern="1200" dirty="0"/>
            <a:t>The assessment must rely on </a:t>
          </a:r>
          <a:r>
            <a:rPr lang="en-US" sz="2200" b="1" kern="1200" dirty="0"/>
            <a:t>objective evidence </a:t>
          </a:r>
          <a:r>
            <a:rPr lang="en-US" sz="2200" kern="1200" dirty="0"/>
            <a:t>about the </a:t>
          </a:r>
          <a:r>
            <a:rPr lang="en-US" sz="2200" b="1" kern="1200" dirty="0"/>
            <a:t>specific animal's actual conduct</a:t>
          </a:r>
          <a:r>
            <a:rPr lang="en-US" sz="2200" kern="1200" dirty="0"/>
            <a:t>. </a:t>
          </a:r>
        </a:p>
      </dsp:txBody>
      <dsp:txXfrm>
        <a:off x="1689398" y="1828978"/>
        <a:ext cx="5568686" cy="1462682"/>
      </dsp:txXfrm>
    </dsp:sp>
    <dsp:sp modelId="{3878655E-4C1C-4E6C-9686-5D3206C15D19}">
      <dsp:nvSpPr>
        <dsp:cNvPr id="0" name=""/>
        <dsp:cNvSpPr/>
      </dsp:nvSpPr>
      <dsp:spPr>
        <a:xfrm>
          <a:off x="0" y="3657332"/>
          <a:ext cx="7258085" cy="14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C58DB-699E-44C8-BECF-9AD6C28C49DC}">
      <dsp:nvSpPr>
        <dsp:cNvPr id="0" name=""/>
        <dsp:cNvSpPr/>
      </dsp:nvSpPr>
      <dsp:spPr>
        <a:xfrm>
          <a:off x="442461" y="3986435"/>
          <a:ext cx="804475" cy="80447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E120DB-C09A-4A7C-808B-1870E636C1FE}">
      <dsp:nvSpPr>
        <dsp:cNvPr id="0" name=""/>
        <dsp:cNvSpPr/>
      </dsp:nvSpPr>
      <dsp:spPr>
        <a:xfrm>
          <a:off x="1689398" y="3657332"/>
          <a:ext cx="5568686"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977900">
            <a:lnSpc>
              <a:spcPct val="100000"/>
            </a:lnSpc>
            <a:spcBef>
              <a:spcPct val="0"/>
            </a:spcBef>
            <a:spcAft>
              <a:spcPct val="35000"/>
            </a:spcAft>
            <a:buNone/>
          </a:pPr>
          <a:r>
            <a:rPr lang="en-US" sz="2200" kern="1200" dirty="0"/>
            <a:t>The determination cannot be made on evidence that is so old it is </a:t>
          </a:r>
          <a:r>
            <a:rPr lang="en-US" sz="2200" b="1" kern="1200" dirty="0"/>
            <a:t>not credible or reliable</a:t>
          </a:r>
          <a:r>
            <a:rPr lang="en-US" sz="2200" kern="1200" dirty="0"/>
            <a:t>, or on </a:t>
          </a:r>
          <a:r>
            <a:rPr lang="en-US" sz="2200" b="1" kern="1200" dirty="0"/>
            <a:t>mere speculation or fear.</a:t>
          </a:r>
          <a:endParaRPr lang="en-US" sz="2200" kern="1200" dirty="0"/>
        </a:p>
      </dsp:txBody>
      <dsp:txXfrm>
        <a:off x="1689398" y="3657332"/>
        <a:ext cx="5568686" cy="14626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E2DCF-E983-D243-8231-52A9E83E63DF}" type="datetimeFigureOut">
              <a:rPr lang="en-US" smtClean="0"/>
              <a:t>4/10/23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66E83-AF2A-9E4F-A1A5-64A94407C5F4}" type="slidenum">
              <a:rPr lang="en-US" smtClean="0"/>
              <a:t>‹#›</a:t>
            </a:fld>
            <a:endParaRPr lang="en-US"/>
          </a:p>
        </p:txBody>
      </p:sp>
    </p:spTree>
    <p:extLst>
      <p:ext uri="{BB962C8B-B14F-4D97-AF65-F5344CB8AC3E}">
        <p14:creationId xmlns:p14="http://schemas.microsoft.com/office/powerpoint/2010/main" val="83339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6E83-AF2A-9E4F-A1A5-64A94407C5F4}" type="slidenum">
              <a:rPr lang="en-US" smtClean="0"/>
              <a:t>23</a:t>
            </a:fld>
            <a:endParaRPr lang="en-US"/>
          </a:p>
        </p:txBody>
      </p:sp>
    </p:spTree>
    <p:extLst>
      <p:ext uri="{BB962C8B-B14F-4D97-AF65-F5344CB8AC3E}">
        <p14:creationId xmlns:p14="http://schemas.microsoft.com/office/powerpoint/2010/main" val="242090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C5D667-3CF3-A84C-B862-307ADC6E8EF6}" type="datetimeFigureOut">
              <a:rPr lang="en-US" smtClean="0"/>
              <a:t>4/10/23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142186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C5D667-3CF3-A84C-B862-307ADC6E8EF6}" type="datetimeFigureOut">
              <a:rPr lang="en-US" smtClean="0"/>
              <a:t>4/10/23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180405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C5D667-3CF3-A84C-B862-307ADC6E8EF6}" type="datetimeFigureOut">
              <a:rPr lang="en-US" smtClean="0"/>
              <a:t>4/10/23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58223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5D667-3CF3-A84C-B862-307ADC6E8EF6}" type="datetimeFigureOut">
              <a:rPr lang="en-US" smtClean="0"/>
              <a:t>4/10/23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322934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5D667-3CF3-A84C-B862-307ADC6E8EF6}" type="datetimeFigureOut">
              <a:rPr lang="en-US" smtClean="0"/>
              <a:t>4/10/23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366684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BC5D667-3CF3-A84C-B862-307ADC6E8EF6}" type="datetimeFigureOut">
              <a:rPr lang="en-US" smtClean="0"/>
              <a:t>4/10/23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308235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BC5D667-3CF3-A84C-B862-307ADC6E8EF6}" type="datetimeFigureOut">
              <a:rPr lang="en-US" smtClean="0"/>
              <a:t>4/10/23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97428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BC5D667-3CF3-A84C-B862-307ADC6E8EF6}" type="datetimeFigureOut">
              <a:rPr lang="en-US" smtClean="0"/>
              <a:t>4/10/23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41162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C5D667-3CF3-A84C-B862-307ADC6E8EF6}" type="datetimeFigureOut">
              <a:rPr lang="en-US" smtClean="0"/>
              <a:t>4/10/23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404179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BC5D667-3CF3-A84C-B862-307ADC6E8EF6}" type="datetimeFigureOut">
              <a:rPr lang="en-US" smtClean="0"/>
              <a:t>4/10/23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270659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BC5D667-3CF3-A84C-B862-307ADC6E8EF6}" type="datetimeFigureOut">
              <a:rPr lang="en-US" smtClean="0"/>
              <a:t>4/10/23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424028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200">
                <a:solidFill>
                  <a:srgbClr val="737373"/>
                </a:solidFill>
              </a:defRPr>
            </a:lvl1pPr>
          </a:lstStyle>
          <a:p>
            <a:fld id="{DBC5D667-3CF3-A84C-B862-307ADC6E8EF6}" type="datetimeFigureOut">
              <a:rPr lang="en-US" smtClean="0"/>
              <a:pPr/>
              <a:t>4/10/23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476961" y="6356350"/>
            <a:ext cx="1530927" cy="365125"/>
          </a:xfrm>
          <a:prstGeom prst="rect">
            <a:avLst/>
          </a:prstGeom>
        </p:spPr>
        <p:txBody>
          <a:bodyPr vert="horz" lIns="91440" tIns="45720" rIns="91440" bIns="45720" rtlCol="0" anchor="ctr"/>
          <a:lstStyle>
            <a:lvl1pPr algn="r">
              <a:defRPr sz="1200" b="1">
                <a:solidFill>
                  <a:srgbClr val="737373"/>
                </a:solidFill>
              </a:defRPr>
            </a:lvl1pPr>
          </a:lstStyle>
          <a:p>
            <a:fld id="{22E16F16-E12B-6640-9673-740552CDCBD7}" type="slidenum">
              <a:rPr lang="en-US" smtClean="0"/>
              <a:pPr/>
              <a:t>‹#›</a:t>
            </a:fld>
            <a:endParaRPr lang="en-US"/>
          </a:p>
        </p:txBody>
      </p:sp>
    </p:spTree>
    <p:extLst>
      <p:ext uri="{BB962C8B-B14F-4D97-AF65-F5344CB8AC3E}">
        <p14:creationId xmlns:p14="http://schemas.microsoft.com/office/powerpoint/2010/main" val="4553057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dfeh.ca.gov/wp-content/uploads/sites/32/2022/04/EmotionalSupportAnimalsandFairHousingLawFAQ_ENG.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hud.gov/sites/dfiles/FHEO/documents/huddojstatement.pdf" TargetMode="External"/><Relationship Id="rId2" Type="http://schemas.openxmlformats.org/officeDocument/2006/relationships/hyperlink" Target="https://www.hud.gov/sites/dfiles/PA/documents/HUDAsstAnimalNC1-28-2020.pdf" TargetMode="External"/><Relationship Id="rId1" Type="http://schemas.openxmlformats.org/officeDocument/2006/relationships/slideLayout" Target="../slideLayouts/slideLayout2.xml"/><Relationship Id="rId4" Type="http://schemas.openxmlformats.org/officeDocument/2006/relationships/hyperlink" Target="https://www.dfeh.ca.gov/wp-content/uploads/sites/32/2022/04/EmotionalSupportAnimalsandFairHousingLawFAQ_ENG.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sability Rights Education and Defense Fund logo&#10;">
            <a:extLst>
              <a:ext uri="{FF2B5EF4-FFF2-40B4-BE49-F238E27FC236}">
                <a16:creationId xmlns:a16="http://schemas.microsoft.com/office/drawing/2014/main" id="{02B89CD4-7B7F-5E4A-70BA-A113A1CAF2C3}"/>
              </a:ext>
            </a:extLst>
          </p:cNvPr>
          <p:cNvPicPr>
            <a:picLocks noChangeAspect="1"/>
          </p:cNvPicPr>
          <p:nvPr/>
        </p:nvPicPr>
        <p:blipFill>
          <a:blip r:embed="rId2"/>
          <a:stretch>
            <a:fillRect/>
          </a:stretch>
        </p:blipFill>
        <p:spPr>
          <a:xfrm>
            <a:off x="401647" y="1136542"/>
            <a:ext cx="1603732" cy="882915"/>
          </a:xfrm>
          <a:prstGeom prst="rect">
            <a:avLst/>
          </a:prstGeom>
        </p:spPr>
      </p:pic>
      <p:pic>
        <p:nvPicPr>
          <p:cNvPr id="6" name="Picture Placeholder 5" descr="Paw prints">
            <a:extLst>
              <a:ext uri="{FF2B5EF4-FFF2-40B4-BE49-F238E27FC236}">
                <a16:creationId xmlns:a16="http://schemas.microsoft.com/office/drawing/2014/main" id="{49F52F4B-41D8-18C7-6BEF-E2E6505B5EFC}"/>
              </a:ext>
            </a:extLst>
          </p:cNvPr>
          <p:cNvPicPr>
            <a:picLocks noGrp="1" noChangeAspect="1"/>
          </p:cNvPicPr>
          <p:nvPr>
            <p:ph type="pic" idx="4294967295"/>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t="17156" b="17156"/>
          <a:stretch>
            <a:fillRect/>
          </a:stretch>
        </p:blipFill>
        <p:spPr>
          <a:xfrm>
            <a:off x="9259182" y="4131733"/>
            <a:ext cx="2932818" cy="1926696"/>
          </a:xfrm>
          <a:prstGeom prst="rect">
            <a:avLst/>
          </a:prstGeom>
        </p:spPr>
      </p:pic>
      <p:sp>
        <p:nvSpPr>
          <p:cNvPr id="2" name="Title 1">
            <a:extLst>
              <a:ext uri="{FF2B5EF4-FFF2-40B4-BE49-F238E27FC236}">
                <a16:creationId xmlns:a16="http://schemas.microsoft.com/office/drawing/2014/main" id="{8EA41D99-5074-0C7B-B02F-07C9DDC51879}"/>
              </a:ext>
            </a:extLst>
          </p:cNvPr>
          <p:cNvSpPr>
            <a:spLocks noGrp="1"/>
          </p:cNvSpPr>
          <p:nvPr>
            <p:ph type="ctrTitle"/>
          </p:nvPr>
        </p:nvSpPr>
        <p:spPr>
          <a:xfrm>
            <a:off x="968248" y="1511461"/>
            <a:ext cx="7315200" cy="3871331"/>
          </a:xfrm>
        </p:spPr>
        <p:txBody>
          <a:bodyPr vert="horz" lIns="91440" tIns="45720" rIns="91440" bIns="45720" rtlCol="0" anchor="b">
            <a:normAutofit/>
          </a:bodyPr>
          <a:lstStyle/>
          <a:p>
            <a:pPr algn="ctr"/>
            <a:r>
              <a:rPr lang="en-US" sz="4000" b="1" spc="-100" dirty="0"/>
              <a:t>Hot Topics:</a:t>
            </a:r>
            <a:br>
              <a:rPr lang="en-US" sz="4000" b="1" spc="-100" dirty="0"/>
            </a:br>
            <a:r>
              <a:rPr lang="en-US" sz="4000" b="1" spc="-100" dirty="0"/>
              <a:t>Assistance Animals</a:t>
            </a:r>
            <a:br>
              <a:rPr lang="en-US" sz="2400" spc="-100" dirty="0"/>
            </a:br>
            <a:br>
              <a:rPr lang="en-US" sz="2400" spc="-100" dirty="0"/>
            </a:br>
            <a:r>
              <a:rPr lang="en-US" sz="2400" spc="-100" dirty="0"/>
              <a:t>Michelle Uzeta</a:t>
            </a:r>
            <a:br>
              <a:rPr lang="en-US" sz="2400" spc="-100" dirty="0"/>
            </a:br>
            <a:r>
              <a:rPr lang="en-US" sz="2400" spc="-100" dirty="0"/>
              <a:t>Senior Counsel</a:t>
            </a:r>
            <a:br>
              <a:rPr lang="en-US" sz="2400" spc="-100" dirty="0"/>
            </a:br>
            <a:r>
              <a:rPr lang="en-US" sz="2400" spc="-100" dirty="0"/>
              <a:t>Disability Rights Education &amp; Defense Fund</a:t>
            </a:r>
            <a:br>
              <a:rPr lang="en-US" sz="2400" spc="-100" dirty="0"/>
            </a:br>
            <a:br>
              <a:rPr lang="en-US" sz="2400" spc="-100" dirty="0"/>
            </a:br>
            <a:r>
              <a:rPr lang="en-US" sz="2400" dirty="0">
                <a:latin typeface="+mj-lt"/>
              </a:rPr>
              <a:t>April 14, 2023</a:t>
            </a:r>
            <a:br>
              <a:rPr lang="en-US" sz="2400" spc="-100" dirty="0"/>
            </a:br>
            <a:endParaRPr lang="en-US" sz="2400" spc="-100" dirty="0"/>
          </a:p>
        </p:txBody>
      </p:sp>
    </p:spTree>
    <p:extLst>
      <p:ext uri="{BB962C8B-B14F-4D97-AF65-F5344CB8AC3E}">
        <p14:creationId xmlns:p14="http://schemas.microsoft.com/office/powerpoint/2010/main" val="71471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FA5356A-3538-4907-94A4-C8E424ED6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751B43-BCEE-4BC8-B138-B3BB87C18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1"/>
            <a:ext cx="3708400" cy="368768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288B4A48-8749-414E-ACEB-62F9B1D4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07952" y="758951"/>
            <a:ext cx="384048" cy="368768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3">
            <a:extLst>
              <a:ext uri="{FF2B5EF4-FFF2-40B4-BE49-F238E27FC236}">
                <a16:creationId xmlns:a16="http://schemas.microsoft.com/office/drawing/2014/main" id="{FFF73465-2DBE-4D7B-B54D-18CA38D81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2000"/>
            <a:ext cx="3708398" cy="1517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5">
            <a:extLst>
              <a:ext uri="{FF2B5EF4-FFF2-40B4-BE49-F238E27FC236}">
                <a16:creationId xmlns:a16="http://schemas.microsoft.com/office/drawing/2014/main" id="{8A5A17C8-1CD9-40A8-B61D-CCC2B885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07952" y="4572000"/>
            <a:ext cx="384048" cy="1517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9AF3ED-F5C8-4257-6311-E15BCE305101}"/>
              </a:ext>
            </a:extLst>
          </p:cNvPr>
          <p:cNvSpPr>
            <a:spLocks noGrp="1"/>
          </p:cNvSpPr>
          <p:nvPr>
            <p:ph idx="1"/>
          </p:nvPr>
        </p:nvSpPr>
        <p:spPr>
          <a:xfrm>
            <a:off x="3869268" y="758952"/>
            <a:ext cx="7616950" cy="3680314"/>
          </a:xfrm>
        </p:spPr>
        <p:txBody>
          <a:bodyPr anchor="ctr">
            <a:normAutofit/>
          </a:bodyPr>
          <a:lstStyle/>
          <a:p>
            <a:pPr>
              <a:spcAft>
                <a:spcPts val="1200"/>
              </a:spcAft>
            </a:pPr>
            <a:r>
              <a:rPr lang="en-US" dirty="0"/>
              <a:t>An individual may have more than one assistance animal. </a:t>
            </a:r>
          </a:p>
          <a:p>
            <a:pPr>
              <a:spcAft>
                <a:spcPts val="1200"/>
              </a:spcAft>
            </a:pPr>
            <a:r>
              <a:rPr lang="en-US" dirty="0"/>
              <a:t>Each animal must be individually determined to meet the requirements for an assistance animal. </a:t>
            </a:r>
          </a:p>
          <a:p>
            <a:pPr>
              <a:spcAft>
                <a:spcPts val="1200"/>
              </a:spcAft>
            </a:pPr>
            <a:r>
              <a:rPr lang="en-US" dirty="0"/>
              <a:t>The cumulative impact of having multiple animals in the same dwelling unit may be considered when assessing undue burden or fundamental alteration.</a:t>
            </a:r>
          </a:p>
        </p:txBody>
      </p:sp>
      <p:sp>
        <p:nvSpPr>
          <p:cNvPr id="2" name="Title 1">
            <a:extLst>
              <a:ext uri="{FF2B5EF4-FFF2-40B4-BE49-F238E27FC236}">
                <a16:creationId xmlns:a16="http://schemas.microsoft.com/office/drawing/2014/main" id="{1DCB30F4-5877-11D2-9EC2-0F3E53E950B4}"/>
              </a:ext>
            </a:extLst>
          </p:cNvPr>
          <p:cNvSpPr>
            <a:spLocks noGrp="1"/>
          </p:cNvSpPr>
          <p:nvPr>
            <p:ph type="title"/>
          </p:nvPr>
        </p:nvSpPr>
        <p:spPr>
          <a:xfrm>
            <a:off x="3869268" y="4704734"/>
            <a:ext cx="7616950" cy="1394313"/>
          </a:xfrm>
        </p:spPr>
        <p:txBody>
          <a:bodyPr anchor="b">
            <a:normAutofit/>
          </a:bodyPr>
          <a:lstStyle/>
          <a:p>
            <a:r>
              <a:rPr lang="en-US" sz="4400" dirty="0">
                <a:solidFill>
                  <a:schemeClr val="accent1"/>
                </a:solidFill>
              </a:rPr>
              <a:t>Number of Assistance Animal Allowed</a:t>
            </a:r>
          </a:p>
        </p:txBody>
      </p:sp>
    </p:spTree>
    <p:extLst>
      <p:ext uri="{BB962C8B-B14F-4D97-AF65-F5344CB8AC3E}">
        <p14:creationId xmlns:p14="http://schemas.microsoft.com/office/powerpoint/2010/main" val="355206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7AC147-6FDC-DBFB-175E-8A999B855CC5}"/>
              </a:ext>
            </a:extLst>
          </p:cNvPr>
          <p:cNvSpPr>
            <a:spLocks noGrp="1"/>
          </p:cNvSpPr>
          <p:nvPr>
            <p:ph idx="1"/>
          </p:nvPr>
        </p:nvSpPr>
        <p:spPr>
          <a:xfrm>
            <a:off x="1264150" y="1496501"/>
            <a:ext cx="6461231" cy="3864998"/>
          </a:xfrm>
        </p:spPr>
        <p:txBody>
          <a:bodyPr>
            <a:normAutofit/>
          </a:bodyPr>
          <a:lstStyle/>
          <a:p>
            <a:pPr>
              <a:spcAft>
                <a:spcPts val="1200"/>
              </a:spcAft>
            </a:pPr>
            <a:r>
              <a:rPr lang="en-US" sz="2800" dirty="0"/>
              <a:t>The</a:t>
            </a:r>
            <a:r>
              <a:rPr lang="en-US" sz="2800" dirty="0">
                <a:effectLst/>
              </a:rPr>
              <a:t> person with the disability is responsible for feeding, maintaining, providing veterinary care, and controlling his or her assistance animal. </a:t>
            </a:r>
          </a:p>
          <a:p>
            <a:pPr>
              <a:spcAft>
                <a:spcPts val="1200"/>
              </a:spcAft>
            </a:pPr>
            <a:r>
              <a:rPr lang="en-US" sz="2800" dirty="0">
                <a:effectLst/>
              </a:rPr>
              <a:t>The individual may do this on his or her own or with the assistance of family, friends, volunteers, or service providers. </a:t>
            </a:r>
          </a:p>
        </p:txBody>
      </p:sp>
      <p:sp>
        <p:nvSpPr>
          <p:cNvPr id="2" name="Title 1">
            <a:extLst>
              <a:ext uri="{FF2B5EF4-FFF2-40B4-BE49-F238E27FC236}">
                <a16:creationId xmlns:a16="http://schemas.microsoft.com/office/drawing/2014/main" id="{69D8BCD4-A517-EEE2-1342-C57D1C43EDF2}"/>
              </a:ext>
            </a:extLst>
          </p:cNvPr>
          <p:cNvSpPr>
            <a:spLocks noGrp="1"/>
          </p:cNvSpPr>
          <p:nvPr>
            <p:ph type="title"/>
          </p:nvPr>
        </p:nvSpPr>
        <p:spPr>
          <a:xfrm>
            <a:off x="8803036" y="1865740"/>
            <a:ext cx="3388963" cy="3126520"/>
          </a:xfrm>
        </p:spPr>
        <p:txBody>
          <a:bodyPr>
            <a:normAutofit/>
          </a:bodyPr>
          <a:lstStyle/>
          <a:p>
            <a:r>
              <a:rPr lang="en-US" dirty="0"/>
              <a:t>Handler Responsibilities</a:t>
            </a:r>
          </a:p>
        </p:txBody>
      </p:sp>
    </p:spTree>
    <p:extLst>
      <p:ext uri="{BB962C8B-B14F-4D97-AF65-F5344CB8AC3E}">
        <p14:creationId xmlns:p14="http://schemas.microsoft.com/office/powerpoint/2010/main" val="351252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F2F1E8-80A9-A2B3-30B8-535EB952D4AA}"/>
              </a:ext>
            </a:extLst>
          </p:cNvPr>
          <p:cNvSpPr>
            <a:spLocks noGrp="1"/>
          </p:cNvSpPr>
          <p:nvPr>
            <p:ph idx="1"/>
          </p:nvPr>
        </p:nvSpPr>
        <p:spPr>
          <a:xfrm>
            <a:off x="4361606" y="762001"/>
            <a:ext cx="6828911" cy="5039125"/>
          </a:xfrm>
        </p:spPr>
        <p:txBody>
          <a:bodyPr>
            <a:normAutofit fontScale="92500" lnSpcReduction="20000"/>
          </a:bodyPr>
          <a:lstStyle/>
          <a:p>
            <a:pPr marL="0" indent="0">
              <a:spcAft>
                <a:spcPts val="1200"/>
              </a:spcAft>
              <a:buNone/>
            </a:pPr>
            <a:r>
              <a:rPr lang="en-US" dirty="0"/>
              <a:t>Restrictions on waste disposal and animal behavior that may constitute a nuisance are allowed. </a:t>
            </a:r>
          </a:p>
          <a:p>
            <a:pPr marL="0" indent="0">
              <a:spcAft>
                <a:spcPts val="1200"/>
              </a:spcAft>
              <a:buNone/>
            </a:pPr>
            <a:r>
              <a:rPr lang="en-US" dirty="0"/>
              <a:t>Conditions must not interfere with the normal performance of the animal's duties.</a:t>
            </a:r>
          </a:p>
          <a:p>
            <a:pPr lvl="1">
              <a:spcBef>
                <a:spcPts val="1200"/>
              </a:spcBef>
              <a:spcAft>
                <a:spcPts val="1200"/>
              </a:spcAft>
            </a:pPr>
            <a:r>
              <a:rPr lang="en-US" u="sng" dirty="0"/>
              <a:t>EXAMPLE</a:t>
            </a:r>
            <a:r>
              <a:rPr lang="en-US" dirty="0"/>
              <a:t>:  a leash requirement may interfere with the ability of a guide dog, signal dog, or service dog to assist an individual, in which case the animal may be under voice control or otherwise responsive. </a:t>
            </a:r>
          </a:p>
          <a:p>
            <a:pPr lvl="1">
              <a:spcBef>
                <a:spcPts val="1200"/>
              </a:spcBef>
              <a:spcAft>
                <a:spcPts val="1200"/>
              </a:spcAft>
            </a:pPr>
            <a:r>
              <a:rPr lang="en-US" u="sng" dirty="0"/>
              <a:t>EXAMPLE</a:t>
            </a:r>
            <a:r>
              <a:rPr lang="en-US" dirty="0"/>
              <a:t>: a “no noise” requirement may interfere with a dog's job of barking to alert a blind individual to a danger or someone at the door, but incessant barking all night long or when the individual is not at home may violate reasonable restrictions relating to nuisance. </a:t>
            </a:r>
          </a:p>
          <a:p>
            <a:pPr marL="0" indent="0">
              <a:buNone/>
            </a:pPr>
            <a:r>
              <a:rPr lang="en-US" dirty="0"/>
              <a:t>2 CCR § 12185(d)(6)</a:t>
            </a:r>
          </a:p>
        </p:txBody>
      </p:sp>
      <p:sp>
        <p:nvSpPr>
          <p:cNvPr id="2" name="Title 1">
            <a:extLst>
              <a:ext uri="{FF2B5EF4-FFF2-40B4-BE49-F238E27FC236}">
                <a16:creationId xmlns:a16="http://schemas.microsoft.com/office/drawing/2014/main" id="{4EB25B83-E81A-5D24-D2FB-7EFBD80C6FFB}"/>
              </a:ext>
            </a:extLst>
          </p:cNvPr>
          <p:cNvSpPr>
            <a:spLocks noGrp="1"/>
          </p:cNvSpPr>
          <p:nvPr>
            <p:ph type="title"/>
          </p:nvPr>
        </p:nvSpPr>
        <p:spPr>
          <a:xfrm>
            <a:off x="494260" y="1683144"/>
            <a:ext cx="2774922" cy="3491712"/>
          </a:xfrm>
        </p:spPr>
        <p:txBody>
          <a:bodyPr>
            <a:normAutofit/>
          </a:bodyPr>
          <a:lstStyle/>
          <a:p>
            <a:r>
              <a:rPr lang="en-US"/>
              <a:t>“Reasonable” Conditions </a:t>
            </a:r>
          </a:p>
        </p:txBody>
      </p:sp>
    </p:spTree>
    <p:extLst>
      <p:ext uri="{BB962C8B-B14F-4D97-AF65-F5344CB8AC3E}">
        <p14:creationId xmlns:p14="http://schemas.microsoft.com/office/powerpoint/2010/main" val="101909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99EC5E-4066-D622-BE9A-D51D3E1979BD}"/>
              </a:ext>
            </a:extLst>
          </p:cNvPr>
          <p:cNvSpPr>
            <a:spLocks noGrp="1"/>
          </p:cNvSpPr>
          <p:nvPr>
            <p:ph idx="1"/>
          </p:nvPr>
        </p:nvSpPr>
        <p:spPr>
          <a:xfrm>
            <a:off x="5289229" y="864108"/>
            <a:ext cx="5910677" cy="5120640"/>
          </a:xfrm>
        </p:spPr>
        <p:txBody>
          <a:bodyPr>
            <a:normAutofit/>
          </a:bodyPr>
          <a:lstStyle/>
          <a:p>
            <a:pPr>
              <a:spcAft>
                <a:spcPts val="1200"/>
              </a:spcAft>
            </a:pPr>
            <a:r>
              <a:rPr lang="en-US" dirty="0"/>
              <a:t>Conditions may not be more restrictive than those imposed upon other animals on the property.</a:t>
            </a:r>
          </a:p>
          <a:p>
            <a:pPr>
              <a:spcAft>
                <a:spcPts val="1200"/>
              </a:spcAft>
            </a:pPr>
            <a:r>
              <a:rPr lang="en-US" dirty="0"/>
              <a:t>Cal. Civ. Code § 54.1 (b)(6)(B) - permits housing providers in California to establish terms in a lease or rental agreement “that reasonably regulate the presence of guide dogs, signal dogs, or service dogs on the premises of a housing provider.”</a:t>
            </a:r>
          </a:p>
        </p:txBody>
      </p:sp>
      <p:sp>
        <p:nvSpPr>
          <p:cNvPr id="2" name="Title 1">
            <a:extLst>
              <a:ext uri="{FF2B5EF4-FFF2-40B4-BE49-F238E27FC236}">
                <a16:creationId xmlns:a16="http://schemas.microsoft.com/office/drawing/2014/main" id="{0A64503A-EF25-186F-8F8F-FAEAECF5983C}"/>
              </a:ext>
            </a:extLst>
          </p:cNvPr>
          <p:cNvSpPr>
            <a:spLocks noGrp="1"/>
          </p:cNvSpPr>
          <p:nvPr>
            <p:ph type="title"/>
          </p:nvPr>
        </p:nvSpPr>
        <p:spPr>
          <a:xfrm>
            <a:off x="1539116" y="864108"/>
            <a:ext cx="3073914" cy="5120639"/>
          </a:xfrm>
        </p:spPr>
        <p:txBody>
          <a:bodyPr>
            <a:normAutofit/>
          </a:bodyPr>
          <a:lstStyle/>
          <a:p>
            <a:pPr algn="ctr"/>
            <a:r>
              <a:rPr lang="en-US" dirty="0">
                <a:solidFill>
                  <a:schemeClr val="tx1">
                    <a:lumMod val="65000"/>
                    <a:lumOff val="35000"/>
                  </a:schemeClr>
                </a:solidFill>
              </a:rPr>
              <a:t>“Reasonable” Conditions </a:t>
            </a:r>
          </a:p>
        </p:txBody>
      </p:sp>
    </p:spTree>
    <p:extLst>
      <p:ext uri="{BB962C8B-B14F-4D97-AF65-F5344CB8AC3E}">
        <p14:creationId xmlns:p14="http://schemas.microsoft.com/office/powerpoint/2010/main" val="343476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A7F2EA2-F5A3-72F0-BB5D-2D26447ED0C9}"/>
              </a:ext>
            </a:extLst>
          </p:cNvPr>
          <p:cNvSpPr>
            <a:spLocks noGrp="1"/>
          </p:cNvSpPr>
          <p:nvPr>
            <p:ph idx="1"/>
          </p:nvPr>
        </p:nvSpPr>
        <p:spPr>
          <a:xfrm>
            <a:off x="3869268" y="864108"/>
            <a:ext cx="7315200" cy="5120640"/>
          </a:xfrm>
        </p:spPr>
        <p:txBody>
          <a:bodyPr>
            <a:normAutofit/>
          </a:bodyPr>
          <a:lstStyle/>
          <a:p>
            <a:pPr marL="0" indent="0">
              <a:spcAft>
                <a:spcPts val="1200"/>
              </a:spcAft>
              <a:buNone/>
            </a:pPr>
            <a:r>
              <a:rPr lang="en-US" sz="2200" b="1" dirty="0">
                <a:effectLst/>
                <a:latin typeface="+mj-lt"/>
              </a:rPr>
              <a:t>FAIR HOUSING ACT</a:t>
            </a:r>
          </a:p>
          <a:p>
            <a:pPr>
              <a:spcBef>
                <a:spcPts val="600"/>
              </a:spcBef>
              <a:spcAft>
                <a:spcPts val="1200"/>
              </a:spcAft>
            </a:pPr>
            <a:r>
              <a:rPr lang="en-US" sz="2200" dirty="0">
                <a:effectLst/>
              </a:rPr>
              <a:t>Before denying a reasonable accommodation request due to lack of information confirming an individual’s disability or disability-related need for an animal, the housing provider is </a:t>
            </a:r>
            <a:r>
              <a:rPr lang="en-US" sz="2200" b="1" dirty="0">
                <a:effectLst/>
              </a:rPr>
              <a:t>encouraged</a:t>
            </a:r>
            <a:r>
              <a:rPr lang="en-US" sz="2200" dirty="0">
                <a:effectLst/>
              </a:rPr>
              <a:t> </a:t>
            </a:r>
            <a:r>
              <a:rPr lang="en-US" sz="2200" b="1" dirty="0">
                <a:effectLst/>
              </a:rPr>
              <a:t>to engage in a good-faith dialogue </a:t>
            </a:r>
            <a:r>
              <a:rPr lang="en-US" sz="2200" dirty="0">
                <a:effectLst/>
              </a:rPr>
              <a:t>with the requestor called the “interactive process.”</a:t>
            </a:r>
          </a:p>
          <a:p>
            <a:pPr marL="0" indent="0">
              <a:spcAft>
                <a:spcPts val="1200"/>
              </a:spcAft>
              <a:buNone/>
            </a:pPr>
            <a:r>
              <a:rPr lang="en-US" sz="2200" b="1" dirty="0">
                <a:latin typeface="+mj-lt"/>
              </a:rPr>
              <a:t>FAIR EMPLOYMENT &amp; HOUSING ACT</a:t>
            </a:r>
          </a:p>
          <a:p>
            <a:pPr>
              <a:spcBef>
                <a:spcPts val="600"/>
              </a:spcBef>
              <a:spcAft>
                <a:spcPts val="1200"/>
              </a:spcAft>
            </a:pPr>
            <a:r>
              <a:rPr lang="en-US" sz="2200" dirty="0">
                <a:effectLst/>
              </a:rPr>
              <a:t>The housing provider may not insist on specific types of evidence if the information which is provided or actually known to the housing provider meets the requirements of this guidance (except as provided above). Disclosure of details about the diagnosis or severity of a disability or medical records or a medical examination cannot be required. </a:t>
            </a:r>
          </a:p>
        </p:txBody>
      </p:sp>
      <p:sp>
        <p:nvSpPr>
          <p:cNvPr id="2" name="Title 1">
            <a:extLst>
              <a:ext uri="{FF2B5EF4-FFF2-40B4-BE49-F238E27FC236}">
                <a16:creationId xmlns:a16="http://schemas.microsoft.com/office/drawing/2014/main" id="{8A837C3B-315B-20A1-4E64-7564DCC8887C}"/>
              </a:ext>
            </a:extLst>
          </p:cNvPr>
          <p:cNvSpPr>
            <a:spLocks noGrp="1"/>
          </p:cNvSpPr>
          <p:nvPr>
            <p:ph type="title"/>
          </p:nvPr>
        </p:nvSpPr>
        <p:spPr>
          <a:xfrm>
            <a:off x="252919" y="1123837"/>
            <a:ext cx="2947482" cy="4601183"/>
          </a:xfrm>
        </p:spPr>
        <p:txBody>
          <a:bodyPr>
            <a:normAutofit/>
          </a:bodyPr>
          <a:lstStyle/>
          <a:p>
            <a:r>
              <a:rPr lang="en-US"/>
              <a:t>Interactive Process</a:t>
            </a:r>
          </a:p>
        </p:txBody>
      </p:sp>
    </p:spTree>
    <p:extLst>
      <p:ext uri="{BB962C8B-B14F-4D97-AF65-F5344CB8AC3E}">
        <p14:creationId xmlns:p14="http://schemas.microsoft.com/office/powerpoint/2010/main" val="379563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4C08E4-4A50-DE63-8EA0-6BDBBD882321}"/>
              </a:ext>
            </a:extLst>
          </p:cNvPr>
          <p:cNvSpPr>
            <a:spLocks noGrp="1"/>
          </p:cNvSpPr>
          <p:nvPr>
            <p:ph idx="1"/>
          </p:nvPr>
        </p:nvSpPr>
        <p:spPr>
          <a:xfrm>
            <a:off x="5289229" y="864108"/>
            <a:ext cx="5910677" cy="5120640"/>
          </a:xfrm>
        </p:spPr>
        <p:txBody>
          <a:bodyPr>
            <a:normAutofit/>
          </a:bodyPr>
          <a:lstStyle/>
          <a:p>
            <a:pPr>
              <a:spcAft>
                <a:spcPts val="1200"/>
              </a:spcAft>
            </a:pPr>
            <a:r>
              <a:rPr lang="en-US" dirty="0">
                <a:solidFill>
                  <a:schemeClr val="tx1">
                    <a:lumMod val="75000"/>
                    <a:lumOff val="25000"/>
                  </a:schemeClr>
                </a:solidFill>
                <a:effectLst/>
              </a:rPr>
              <a:t>Before denying a reasonable accommodation request due to lack of information confirming an individual’s disability or disability-related need for an animal, the housing provider is </a:t>
            </a:r>
            <a:r>
              <a:rPr lang="en-US" b="1" dirty="0">
                <a:solidFill>
                  <a:schemeClr val="tx1">
                    <a:lumMod val="75000"/>
                    <a:lumOff val="25000"/>
                  </a:schemeClr>
                </a:solidFill>
                <a:effectLst/>
              </a:rPr>
              <a:t>encouraged</a:t>
            </a:r>
            <a:r>
              <a:rPr lang="en-US" dirty="0">
                <a:solidFill>
                  <a:schemeClr val="tx1">
                    <a:lumMod val="75000"/>
                    <a:lumOff val="25000"/>
                  </a:schemeClr>
                </a:solidFill>
                <a:effectLst/>
              </a:rPr>
              <a:t> </a:t>
            </a:r>
            <a:r>
              <a:rPr lang="en-US" b="1" dirty="0">
                <a:solidFill>
                  <a:schemeClr val="tx1">
                    <a:lumMod val="75000"/>
                    <a:lumOff val="25000"/>
                  </a:schemeClr>
                </a:solidFill>
                <a:effectLst/>
              </a:rPr>
              <a:t>to engage in a good-faith dialogue </a:t>
            </a:r>
            <a:r>
              <a:rPr lang="en-US" dirty="0">
                <a:solidFill>
                  <a:schemeClr val="tx1">
                    <a:lumMod val="75000"/>
                    <a:lumOff val="25000"/>
                  </a:schemeClr>
                </a:solidFill>
                <a:effectLst/>
              </a:rPr>
              <a:t>with the requestor called the “interactive process.”</a:t>
            </a:r>
          </a:p>
          <a:p>
            <a:pPr>
              <a:spcAft>
                <a:spcPts val="1200"/>
              </a:spcAft>
            </a:pPr>
            <a:r>
              <a:rPr lang="en-US" dirty="0">
                <a:solidFill>
                  <a:schemeClr val="tx1">
                    <a:lumMod val="75000"/>
                    <a:lumOff val="25000"/>
                  </a:schemeClr>
                </a:solidFill>
                <a:effectLst/>
              </a:rPr>
              <a:t>In 9</a:t>
            </a:r>
            <a:r>
              <a:rPr lang="en-US" baseline="30000" dirty="0">
                <a:solidFill>
                  <a:schemeClr val="tx1">
                    <a:lumMod val="75000"/>
                    <a:lumOff val="25000"/>
                  </a:schemeClr>
                </a:solidFill>
                <a:effectLst/>
              </a:rPr>
              <a:t>th</a:t>
            </a:r>
            <a:r>
              <a:rPr lang="en-US" dirty="0">
                <a:solidFill>
                  <a:schemeClr val="tx1">
                    <a:lumMod val="75000"/>
                    <a:lumOff val="25000"/>
                  </a:schemeClr>
                </a:solidFill>
                <a:effectLst/>
              </a:rPr>
              <a:t> Circuit:  suggested / encouraged, not required</a:t>
            </a:r>
          </a:p>
        </p:txBody>
      </p:sp>
      <p:sp>
        <p:nvSpPr>
          <p:cNvPr id="2" name="Title 1">
            <a:extLst>
              <a:ext uri="{FF2B5EF4-FFF2-40B4-BE49-F238E27FC236}">
                <a16:creationId xmlns:a16="http://schemas.microsoft.com/office/drawing/2014/main" id="{6AA2DA54-19C1-C8EC-1952-5B381C465212}"/>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Interactive Process: FHA</a:t>
            </a:r>
          </a:p>
        </p:txBody>
      </p:sp>
    </p:spTree>
    <p:extLst>
      <p:ext uri="{BB962C8B-B14F-4D97-AF65-F5344CB8AC3E}">
        <p14:creationId xmlns:p14="http://schemas.microsoft.com/office/powerpoint/2010/main" val="48782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475590C-D07C-FB38-71DD-A0D8B36AB53A}"/>
              </a:ext>
            </a:extLst>
          </p:cNvPr>
          <p:cNvSpPr>
            <a:spLocks noGrp="1"/>
          </p:cNvSpPr>
          <p:nvPr>
            <p:ph idx="1"/>
          </p:nvPr>
        </p:nvSpPr>
        <p:spPr>
          <a:xfrm>
            <a:off x="643466" y="864108"/>
            <a:ext cx="6987135" cy="5120640"/>
          </a:xfrm>
        </p:spPr>
        <p:txBody>
          <a:bodyPr>
            <a:normAutofit/>
          </a:bodyPr>
          <a:lstStyle/>
          <a:p>
            <a:pPr>
              <a:spcAft>
                <a:spcPts val="1800"/>
              </a:spcAft>
            </a:pPr>
            <a:r>
              <a:rPr lang="en-US" b="1" i="1" dirty="0">
                <a:solidFill>
                  <a:schemeClr val="tx1"/>
                </a:solidFill>
              </a:rPr>
              <a:t>Howard v. HMK Holdings, LLC</a:t>
            </a:r>
            <a:r>
              <a:rPr lang="en-US" dirty="0">
                <a:solidFill>
                  <a:schemeClr val="tx1"/>
                </a:solidFill>
              </a:rPr>
              <a:t>, 988 F.3d 1185 (9</a:t>
            </a:r>
            <a:r>
              <a:rPr lang="en-US" baseline="30000" dirty="0">
                <a:solidFill>
                  <a:schemeClr val="tx1"/>
                </a:solidFill>
              </a:rPr>
              <a:t>th</a:t>
            </a:r>
            <a:r>
              <a:rPr lang="en-US" dirty="0">
                <a:solidFill>
                  <a:schemeClr val="tx1"/>
                </a:solidFill>
              </a:rPr>
              <a:t> Cir. 2021) - </a:t>
            </a:r>
            <a:r>
              <a:rPr lang="en-US" b="1" dirty="0">
                <a:solidFill>
                  <a:schemeClr val="tx1"/>
                </a:solidFill>
              </a:rPr>
              <a:t>no “standalone” liability</a:t>
            </a:r>
            <a:r>
              <a:rPr lang="en-US" dirty="0">
                <a:solidFill>
                  <a:schemeClr val="tx1"/>
                </a:solidFill>
              </a:rPr>
              <a:t> for failure to engage in an interactive process.</a:t>
            </a:r>
          </a:p>
          <a:p>
            <a:pPr>
              <a:spcAft>
                <a:spcPts val="1800"/>
              </a:spcAft>
            </a:pPr>
            <a:r>
              <a:rPr lang="en-US" b="1" i="1" dirty="0">
                <a:solidFill>
                  <a:schemeClr val="tx1"/>
                </a:solidFill>
              </a:rPr>
              <a:t>Rodriguez v. Morgan</a:t>
            </a:r>
            <a:r>
              <a:rPr lang="en-US" dirty="0">
                <a:solidFill>
                  <a:schemeClr val="tx1"/>
                </a:solidFill>
              </a:rPr>
              <a:t>, No. CV 09-8939-GW CWX, 2012 WL 253867 (C.D. Cal. Jan. 26, 2012) - failure to engage in an interactive process </a:t>
            </a:r>
            <a:r>
              <a:rPr lang="en-US" b="1" dirty="0">
                <a:solidFill>
                  <a:schemeClr val="tx1"/>
                </a:solidFill>
              </a:rPr>
              <a:t>can be considered</a:t>
            </a:r>
            <a:r>
              <a:rPr lang="en-US" dirty="0">
                <a:solidFill>
                  <a:schemeClr val="tx1"/>
                </a:solidFill>
              </a:rPr>
              <a:t> in determining whether a housing provider failed to reasonably accommodate the tenant’s disability. </a:t>
            </a:r>
          </a:p>
          <a:p>
            <a:pPr>
              <a:spcAft>
                <a:spcPts val="1800"/>
              </a:spcAft>
            </a:pPr>
            <a:r>
              <a:rPr lang="en-US" b="1" i="1" dirty="0">
                <a:solidFill>
                  <a:schemeClr val="tx1"/>
                </a:solidFill>
              </a:rPr>
              <a:t>HOD / DOJ Joint Statement </a:t>
            </a:r>
            <a:r>
              <a:rPr lang="en-US" dirty="0">
                <a:solidFill>
                  <a:schemeClr val="tx1"/>
                </a:solidFill>
              </a:rPr>
              <a:t>– housing provider </a:t>
            </a:r>
            <a:r>
              <a:rPr lang="en-US" b="1" dirty="0">
                <a:solidFill>
                  <a:schemeClr val="tx1"/>
                </a:solidFill>
              </a:rPr>
              <a:t>“should” use </a:t>
            </a:r>
            <a:r>
              <a:rPr lang="en-US" dirty="0">
                <a:solidFill>
                  <a:schemeClr val="tx1"/>
                </a:solidFill>
              </a:rPr>
              <a:t>interactive process</a:t>
            </a:r>
          </a:p>
        </p:txBody>
      </p:sp>
    </p:spTree>
    <p:extLst>
      <p:ext uri="{BB962C8B-B14F-4D97-AF65-F5344CB8AC3E}">
        <p14:creationId xmlns:p14="http://schemas.microsoft.com/office/powerpoint/2010/main" val="344904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146DE3E-DD0E-63DF-04FE-E453DB099FD1}"/>
              </a:ext>
            </a:extLst>
          </p:cNvPr>
          <p:cNvSpPr>
            <a:spLocks noGrp="1"/>
          </p:cNvSpPr>
          <p:nvPr>
            <p:ph idx="1"/>
          </p:nvPr>
        </p:nvSpPr>
        <p:spPr>
          <a:xfrm>
            <a:off x="1600753" y="2535446"/>
            <a:ext cx="9312228" cy="3554457"/>
          </a:xfrm>
        </p:spPr>
        <p:txBody>
          <a:bodyPr>
            <a:normAutofit/>
          </a:bodyPr>
          <a:lstStyle/>
          <a:p>
            <a:pPr marL="0" indent="0">
              <a:buNone/>
            </a:pPr>
            <a:r>
              <a:rPr lang="en-US" sz="2800" dirty="0">
                <a:effectLst/>
              </a:rPr>
              <a:t>The housing provider may not insist on specific types of evidence if the information which is provided or actually known to the housing provider meets the requirements of this guidance (except as provided above). Disclosure of details about the diagnosis or severity of a disability or medical records or a medical examination cannot be required. </a:t>
            </a:r>
          </a:p>
        </p:txBody>
      </p:sp>
      <p:sp>
        <p:nvSpPr>
          <p:cNvPr id="2" name="Title 1">
            <a:extLst>
              <a:ext uri="{FF2B5EF4-FFF2-40B4-BE49-F238E27FC236}">
                <a16:creationId xmlns:a16="http://schemas.microsoft.com/office/drawing/2014/main" id="{CAB15C4C-4547-E363-1012-76417EAEBFAD}"/>
              </a:ext>
            </a:extLst>
          </p:cNvPr>
          <p:cNvSpPr>
            <a:spLocks noGrp="1"/>
          </p:cNvSpPr>
          <p:nvPr>
            <p:ph type="title"/>
          </p:nvPr>
        </p:nvSpPr>
        <p:spPr>
          <a:xfrm>
            <a:off x="1279020" y="1087374"/>
            <a:ext cx="9305224" cy="1000978"/>
          </a:xfrm>
        </p:spPr>
        <p:txBody>
          <a:bodyPr>
            <a:normAutofit/>
          </a:bodyPr>
          <a:lstStyle/>
          <a:p>
            <a:r>
              <a:rPr lang="en-US" dirty="0"/>
              <a:t>Interactive Process: FEHA</a:t>
            </a:r>
          </a:p>
        </p:txBody>
      </p:sp>
    </p:spTree>
    <p:extLst>
      <p:ext uri="{BB962C8B-B14F-4D97-AF65-F5344CB8AC3E}">
        <p14:creationId xmlns:p14="http://schemas.microsoft.com/office/powerpoint/2010/main" val="144296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297FF28-1981-C0A0-3540-1EFCA9E9DD5F}"/>
              </a:ext>
            </a:extLst>
          </p:cNvPr>
          <p:cNvSpPr>
            <a:spLocks noGrp="1"/>
          </p:cNvSpPr>
          <p:nvPr>
            <p:ph idx="1"/>
          </p:nvPr>
        </p:nvSpPr>
        <p:spPr>
          <a:xfrm>
            <a:off x="1264150" y="1496501"/>
            <a:ext cx="6461231" cy="3864998"/>
          </a:xfrm>
        </p:spPr>
        <p:txBody>
          <a:bodyPr>
            <a:normAutofit fontScale="92500"/>
          </a:bodyPr>
          <a:lstStyle/>
          <a:p>
            <a:pPr>
              <a:spcAft>
                <a:spcPts val="1200"/>
              </a:spcAft>
            </a:pPr>
            <a:r>
              <a:rPr lang="en-US" dirty="0"/>
              <a:t>Housing provider must engage with the requestor or their representative.</a:t>
            </a:r>
          </a:p>
          <a:p>
            <a:pPr>
              <a:spcAft>
                <a:spcPts val="1200"/>
              </a:spcAft>
            </a:pPr>
            <a:r>
              <a:rPr lang="en-US" dirty="0"/>
              <a:t>Purpose is to exchange information to identify, evaluate, and implement reasonable accommodations / modifications.</a:t>
            </a:r>
          </a:p>
          <a:p>
            <a:pPr>
              <a:spcAft>
                <a:spcPts val="1200"/>
              </a:spcAft>
            </a:pPr>
            <a:r>
              <a:rPr lang="en-US" dirty="0"/>
              <a:t>If housing provider believes the request cannot be granted, the provider must engage in the interactive process to determine if an alternative is feasible.</a:t>
            </a:r>
          </a:p>
          <a:p>
            <a:pPr marL="0" indent="0" algn="r">
              <a:spcAft>
                <a:spcPts val="1200"/>
              </a:spcAft>
              <a:buNone/>
            </a:pPr>
            <a:r>
              <a:rPr lang="en-US" i="1" dirty="0"/>
              <a:t>2 CCR § 12177</a:t>
            </a:r>
          </a:p>
        </p:txBody>
      </p:sp>
    </p:spTree>
    <p:extLst>
      <p:ext uri="{BB962C8B-B14F-4D97-AF65-F5344CB8AC3E}">
        <p14:creationId xmlns:p14="http://schemas.microsoft.com/office/powerpoint/2010/main" val="100208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Graphic 4" descr="Icon of paw prints ">
            <a:extLst>
              <a:ext uri="{FF2B5EF4-FFF2-40B4-BE49-F238E27FC236}">
                <a16:creationId xmlns:a16="http://schemas.microsoft.com/office/drawing/2014/main" id="{0ACD0F96-DA8B-38CE-E1ED-7B941DA89C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6946" y="1171281"/>
            <a:ext cx="914400" cy="914400"/>
          </a:xfrm>
          <a:prstGeom prst="rect">
            <a:avLst/>
          </a:prstGeom>
        </p:spPr>
      </p:pic>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4393580" y="864108"/>
            <a:ext cx="6144367" cy="5120640"/>
          </a:xfrm>
        </p:spPr>
        <p:txBody>
          <a:bodyPr>
            <a:normAutofit lnSpcReduction="10000"/>
          </a:bodyPr>
          <a:lstStyle/>
          <a:p>
            <a:pPr marL="0" indent="0">
              <a:spcAft>
                <a:spcPts val="1200"/>
              </a:spcAft>
              <a:buNone/>
            </a:pPr>
            <a:r>
              <a:rPr lang="en-US" sz="2400" dirty="0"/>
              <a:t>A service animal can only be excluded if:</a:t>
            </a:r>
          </a:p>
          <a:p>
            <a:pPr>
              <a:spcAft>
                <a:spcPts val="1200"/>
              </a:spcAft>
              <a:buFont typeface="Arial" panose="020B0604020202020204" pitchFamily="34" charset="0"/>
              <a:buChar char="•"/>
            </a:pPr>
            <a:r>
              <a:rPr lang="en-US" dirty="0"/>
              <a:t>allowing the animal would impose an </a:t>
            </a:r>
            <a:r>
              <a:rPr lang="en-US" b="1" dirty="0"/>
              <a:t>undue financial or administrative burden</a:t>
            </a:r>
            <a:r>
              <a:rPr lang="en-US" dirty="0"/>
              <a:t> or would </a:t>
            </a:r>
            <a:r>
              <a:rPr lang="en-US" b="1" dirty="0"/>
              <a:t>fundamentally alter </a:t>
            </a:r>
            <a:r>
              <a:rPr lang="en-US" dirty="0"/>
              <a:t>the nature of the housing program or services;</a:t>
            </a:r>
          </a:p>
          <a:p>
            <a:pPr>
              <a:spcAft>
                <a:spcPts val="1200"/>
              </a:spcAft>
              <a:buFont typeface="Arial" panose="020B0604020202020204" pitchFamily="34" charset="0"/>
              <a:buChar char="•"/>
            </a:pPr>
            <a:r>
              <a:rPr lang="en-US" dirty="0"/>
              <a:t>the specific animal in question poses a </a:t>
            </a:r>
            <a:r>
              <a:rPr lang="en-US" b="1" dirty="0"/>
              <a:t>direct threat </a:t>
            </a:r>
            <a:r>
              <a:rPr lang="en-US" dirty="0"/>
              <a:t>to the health and safety of others that cannot be reduced or eliminated by a reasonable accommodation; or</a:t>
            </a:r>
          </a:p>
          <a:p>
            <a:pPr>
              <a:spcAft>
                <a:spcPts val="1200"/>
              </a:spcAft>
              <a:buFont typeface="Arial" panose="020B0604020202020204" pitchFamily="34" charset="0"/>
              <a:buChar char="•"/>
            </a:pPr>
            <a:r>
              <a:rPr lang="en-US" dirty="0"/>
              <a:t>the specific animal would cause </a:t>
            </a:r>
            <a:r>
              <a:rPr lang="en-US" b="1" dirty="0"/>
              <a:t>substantial physical damage </a:t>
            </a:r>
            <a:r>
              <a:rPr lang="en-US" dirty="0"/>
              <a:t>to the property of others that cannot be reduced or eliminated by a reasonable accommodation.</a:t>
            </a:r>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65000"/>
                    <a:lumOff val="35000"/>
                  </a:schemeClr>
                </a:solidFill>
              </a:rPr>
              <a:t>Assistance Dog Exclusions</a:t>
            </a:r>
          </a:p>
        </p:txBody>
      </p:sp>
    </p:spTree>
    <p:extLst>
      <p:ext uri="{BB962C8B-B14F-4D97-AF65-F5344CB8AC3E}">
        <p14:creationId xmlns:p14="http://schemas.microsoft.com/office/powerpoint/2010/main" val="188844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41009F5B-6673-6DD6-BC81-C80F4D85FCDF}"/>
              </a:ext>
            </a:extLst>
          </p:cNvPr>
          <p:cNvSpPr>
            <a:spLocks noGrp="1"/>
          </p:cNvSpPr>
          <p:nvPr>
            <p:ph idx="1"/>
          </p:nvPr>
        </p:nvSpPr>
        <p:spPr>
          <a:xfrm>
            <a:off x="1600753" y="2738507"/>
            <a:ext cx="9305224" cy="3351396"/>
          </a:xfrm>
        </p:spPr>
        <p:txBody>
          <a:bodyPr>
            <a:normAutofit fontScale="92500" lnSpcReduction="20000"/>
          </a:bodyPr>
          <a:lstStyle/>
          <a:p>
            <a:pPr>
              <a:spcAft>
                <a:spcPts val="1200"/>
              </a:spcAft>
            </a:pPr>
            <a:r>
              <a:rPr lang="en-US" dirty="0"/>
              <a:t>Both the Fair Housing Act (FHA) and California Fair Employment and Housing Act (FEHA) make it unlawful for a housing provider to refuse to make a reasonable accommodation that a person with a disability may need in order to have equal opportunity to enjoy and use a dwelling. </a:t>
            </a:r>
          </a:p>
          <a:p>
            <a:pPr>
              <a:spcAft>
                <a:spcPts val="1200"/>
              </a:spcAft>
            </a:pPr>
            <a:r>
              <a:rPr lang="en-US" dirty="0"/>
              <a:t>One common request housing providers receive is for a reasonable accommodation to providers’ pet or no animal policies so that individuals with disabilities are permitted to use assistance animals in housing, including public and common use areas. </a:t>
            </a:r>
          </a:p>
          <a:p>
            <a:pPr marL="0" indent="0" algn="r">
              <a:buNone/>
            </a:pPr>
            <a:r>
              <a:rPr lang="en-US" dirty="0"/>
              <a:t>42 U.S.C. § 3604(f)(3)(B); 24 C.F.R. § 100.204 </a:t>
            </a:r>
          </a:p>
          <a:p>
            <a:pPr marL="0" indent="0" algn="r">
              <a:buNone/>
            </a:pPr>
            <a:r>
              <a:rPr lang="en-US" dirty="0"/>
              <a:t>2 CCR § 12185 (b)</a:t>
            </a:r>
          </a:p>
        </p:txBody>
      </p:sp>
      <p:sp>
        <p:nvSpPr>
          <p:cNvPr id="2" name="Title 1">
            <a:extLst>
              <a:ext uri="{FF2B5EF4-FFF2-40B4-BE49-F238E27FC236}">
                <a16:creationId xmlns:a16="http://schemas.microsoft.com/office/drawing/2014/main" id="{5B7D8E1C-37BD-C8AA-7066-56CD225C0B9F}"/>
              </a:ext>
            </a:extLst>
          </p:cNvPr>
          <p:cNvSpPr>
            <a:spLocks noGrp="1"/>
          </p:cNvSpPr>
          <p:nvPr>
            <p:ph type="title"/>
          </p:nvPr>
        </p:nvSpPr>
        <p:spPr>
          <a:xfrm>
            <a:off x="1279020" y="1087374"/>
            <a:ext cx="9305224" cy="1000978"/>
          </a:xfrm>
        </p:spPr>
        <p:txBody>
          <a:bodyPr>
            <a:normAutofit/>
          </a:bodyPr>
          <a:lstStyle/>
          <a:p>
            <a:r>
              <a:rPr lang="en-US" sz="3300" dirty="0"/>
              <a:t>Obligations Under the Fair Housing Act and </a:t>
            </a:r>
            <a:br>
              <a:rPr lang="en-US" sz="3300" dirty="0"/>
            </a:br>
            <a:r>
              <a:rPr lang="en-US" sz="3300" dirty="0"/>
              <a:t>Fair Employment and Housing Act</a:t>
            </a:r>
          </a:p>
        </p:txBody>
      </p:sp>
    </p:spTree>
    <p:extLst>
      <p:ext uri="{BB962C8B-B14F-4D97-AF65-F5344CB8AC3E}">
        <p14:creationId xmlns:p14="http://schemas.microsoft.com/office/powerpoint/2010/main" val="132519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Icon of a no symbol">
            <a:extLst>
              <a:ext uri="{FF2B5EF4-FFF2-40B4-BE49-F238E27FC236}">
                <a16:creationId xmlns:a16="http://schemas.microsoft.com/office/drawing/2014/main" id="{8AE607FE-9915-9F7F-FF66-1730BD1B5C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7701" y="2259790"/>
            <a:ext cx="2329275" cy="2329275"/>
          </a:xfrm>
          <a:prstGeom prst="rect">
            <a:avLst/>
          </a:prstGeom>
        </p:spPr>
      </p:pic>
      <p:sp>
        <p:nvSpPr>
          <p:cNvPr id="3" name="Content Placeholder 2">
            <a:extLst>
              <a:ext uri="{FF2B5EF4-FFF2-40B4-BE49-F238E27FC236}">
                <a16:creationId xmlns:a16="http://schemas.microsoft.com/office/drawing/2014/main" id="{A6B5B5C4-0DD2-4927-545E-C4BD358AC730}"/>
              </a:ext>
            </a:extLst>
          </p:cNvPr>
          <p:cNvSpPr>
            <a:spLocks noGrp="1"/>
          </p:cNvSpPr>
          <p:nvPr>
            <p:ph idx="1"/>
          </p:nvPr>
        </p:nvSpPr>
        <p:spPr/>
        <p:txBody>
          <a:bodyPr>
            <a:normAutofit/>
          </a:bodyPr>
          <a:lstStyle/>
          <a:p>
            <a:pPr marL="0" indent="0">
              <a:lnSpc>
                <a:spcPct val="100000"/>
              </a:lnSpc>
              <a:spcAft>
                <a:spcPts val="1200"/>
              </a:spcAft>
              <a:buNone/>
              <a:defRPr b="1"/>
            </a:pPr>
            <a:r>
              <a:rPr lang="en-US" sz="2200" dirty="0">
                <a:solidFill>
                  <a:schemeClr val="tx1">
                    <a:lumMod val="65000"/>
                    <a:lumOff val="35000"/>
                  </a:schemeClr>
                </a:solidFill>
              </a:rPr>
              <a:t>Undue financial or administrative burden:</a:t>
            </a:r>
          </a:p>
          <a:p>
            <a:pPr>
              <a:lnSpc>
                <a:spcPct val="100000"/>
              </a:lnSpc>
              <a:spcAft>
                <a:spcPts val="1200"/>
              </a:spcAft>
            </a:pPr>
            <a:r>
              <a:rPr lang="en-US" sz="2200" i="1" dirty="0">
                <a:solidFill>
                  <a:schemeClr val="tx1">
                    <a:lumMod val="65000"/>
                    <a:lumOff val="35000"/>
                  </a:schemeClr>
                </a:solidFill>
                <a:latin typeface="+mn-lt"/>
              </a:rPr>
              <a:t>Factors :</a:t>
            </a:r>
            <a:r>
              <a:rPr lang="en-US" sz="2200" dirty="0">
                <a:solidFill>
                  <a:schemeClr val="tx1">
                    <a:lumMod val="65000"/>
                    <a:lumOff val="35000"/>
                  </a:schemeClr>
                </a:solidFill>
                <a:latin typeface="+mn-lt"/>
              </a:rPr>
              <a:t> cost, benefit to tenant, financial resources of the provider, availability of equally effective less expensive alternative.</a:t>
            </a:r>
          </a:p>
          <a:p>
            <a:pPr lvl="0">
              <a:lnSpc>
                <a:spcPct val="100000"/>
              </a:lnSpc>
              <a:spcAft>
                <a:spcPts val="1200"/>
              </a:spcAft>
            </a:pPr>
            <a:r>
              <a:rPr lang="en-US" sz="2200" i="1" dirty="0">
                <a:solidFill>
                  <a:schemeClr val="tx1">
                    <a:lumMod val="65000"/>
                    <a:lumOff val="35000"/>
                  </a:schemeClr>
                </a:solidFill>
                <a:latin typeface="+mn-lt"/>
              </a:rPr>
              <a:t>Note:</a:t>
            </a:r>
            <a:r>
              <a:rPr lang="en-US" sz="2200" dirty="0">
                <a:solidFill>
                  <a:schemeClr val="tx1">
                    <a:lumMod val="65000"/>
                    <a:lumOff val="35000"/>
                  </a:schemeClr>
                </a:solidFill>
                <a:latin typeface="+mn-lt"/>
              </a:rPr>
              <a:t> Some cost or financial burden on provider is to be expected.</a:t>
            </a:r>
          </a:p>
          <a:p>
            <a:pPr marL="0" lvl="0" indent="0">
              <a:lnSpc>
                <a:spcPct val="100000"/>
              </a:lnSpc>
              <a:spcAft>
                <a:spcPts val="1200"/>
              </a:spcAft>
              <a:buNone/>
            </a:pPr>
            <a:r>
              <a:rPr lang="en-US" sz="2200" b="1" dirty="0"/>
              <a:t>Fundamental Alteration:</a:t>
            </a:r>
            <a:endParaRPr lang="en-US" sz="2200" b="1" dirty="0">
              <a:solidFill>
                <a:schemeClr val="tx1">
                  <a:lumMod val="65000"/>
                  <a:lumOff val="35000"/>
                </a:schemeClr>
              </a:solidFill>
              <a:latin typeface="+mn-lt"/>
            </a:endParaRPr>
          </a:p>
          <a:p>
            <a:pPr>
              <a:spcAft>
                <a:spcPts val="1200"/>
              </a:spcAft>
            </a:pPr>
            <a:r>
              <a:rPr lang="en-US" sz="2200" dirty="0">
                <a:solidFill>
                  <a:schemeClr val="tx1">
                    <a:lumMod val="65000"/>
                    <a:lumOff val="35000"/>
                  </a:schemeClr>
                </a:solidFill>
              </a:rPr>
              <a:t>i.e., does the request alter the essential nature of the operations?</a:t>
            </a:r>
          </a:p>
        </p:txBody>
      </p:sp>
    </p:spTree>
    <p:extLst>
      <p:ext uri="{BB962C8B-B14F-4D97-AF65-F5344CB8AC3E}">
        <p14:creationId xmlns:p14="http://schemas.microsoft.com/office/powerpoint/2010/main" val="51284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Shape 3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4361606" y="1056875"/>
            <a:ext cx="6627377" cy="4744251"/>
          </a:xfrm>
        </p:spPr>
        <p:txBody>
          <a:bodyPr>
            <a:normAutofit/>
          </a:bodyPr>
          <a:lstStyle/>
          <a:p>
            <a:pPr lvl="0"/>
            <a:r>
              <a:rPr lang="en-US" sz="2800" dirty="0"/>
              <a:t>An assistance animal need not be allowed if the animal constitutes a </a:t>
            </a:r>
            <a:r>
              <a:rPr lang="en-US" sz="2800" b="1" dirty="0"/>
              <a:t>direct threat </a:t>
            </a:r>
            <a:r>
              <a:rPr lang="en-US" sz="2800" dirty="0"/>
              <a:t>to the health or safety of others (</a:t>
            </a:r>
            <a:r>
              <a:rPr lang="en-US" sz="2800" i="1" dirty="0"/>
              <a:t>i.e., </a:t>
            </a:r>
            <a:r>
              <a:rPr lang="en-US" sz="2800" dirty="0"/>
              <a:t>a significant risk of bodily harm) or would cause substantial physical damage to the property of others, </a:t>
            </a:r>
            <a:r>
              <a:rPr lang="en-US" sz="2800" u="sng" dirty="0"/>
              <a:t>and</a:t>
            </a:r>
            <a:r>
              <a:rPr lang="en-US" sz="2800" dirty="0"/>
              <a:t> that harm cannot be sufficiently mitigated or eliminated by a reasonable accommodation.</a:t>
            </a:r>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494260" y="1683144"/>
            <a:ext cx="2774922" cy="3491712"/>
          </a:xfrm>
        </p:spPr>
        <p:txBody>
          <a:bodyPr>
            <a:normAutofit/>
          </a:bodyPr>
          <a:lstStyle/>
          <a:p>
            <a:r>
              <a:rPr lang="en-US" dirty="0"/>
              <a:t>Direct Threat </a:t>
            </a:r>
          </a:p>
        </p:txBody>
      </p:sp>
    </p:spTree>
    <p:extLst>
      <p:ext uri="{BB962C8B-B14F-4D97-AF65-F5344CB8AC3E}">
        <p14:creationId xmlns:p14="http://schemas.microsoft.com/office/powerpoint/2010/main" val="106615663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phic 4" descr="Icon of a list">
            <a:extLst>
              <a:ext uri="{FF2B5EF4-FFF2-40B4-BE49-F238E27FC236}">
                <a16:creationId xmlns:a16="http://schemas.microsoft.com/office/drawing/2014/main" id="{20D4A3D5-3D64-848F-86E8-19482F9750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52944" y="1535135"/>
            <a:ext cx="3778286" cy="3778286"/>
          </a:xfrm>
          <a:prstGeom prst="rect">
            <a:avLst/>
          </a:prstGeom>
        </p:spPr>
      </p:pic>
      <p:sp>
        <p:nvSpPr>
          <p:cNvPr id="3" name="Content Placeholder 2">
            <a:extLst>
              <a:ext uri="{FF2B5EF4-FFF2-40B4-BE49-F238E27FC236}">
                <a16:creationId xmlns:a16="http://schemas.microsoft.com/office/drawing/2014/main" id="{7C3A8BAA-2811-FC20-D3E3-D6EE879BBCC8}"/>
              </a:ext>
            </a:extLst>
          </p:cNvPr>
          <p:cNvSpPr>
            <a:spLocks noGrp="1"/>
          </p:cNvSpPr>
          <p:nvPr>
            <p:ph idx="1"/>
          </p:nvPr>
        </p:nvSpPr>
        <p:spPr>
          <a:xfrm>
            <a:off x="289248" y="1911804"/>
            <a:ext cx="6451109" cy="3873177"/>
          </a:xfrm>
        </p:spPr>
        <p:txBody>
          <a:bodyPr anchor="t">
            <a:normAutofit/>
          </a:bodyPr>
          <a:lstStyle/>
          <a:p>
            <a:pPr lvl="0">
              <a:spcBef>
                <a:spcPts val="1200"/>
              </a:spcBef>
              <a:spcAft>
                <a:spcPts val="1200"/>
              </a:spcAft>
            </a:pPr>
            <a:r>
              <a:rPr lang="en-US" sz="2200" dirty="0">
                <a:solidFill>
                  <a:schemeClr val="bg1"/>
                </a:solidFill>
              </a:rPr>
              <a:t>The assessment of whether an assistance animal poses a direct threat to the health or safety of others or would cause substantial physical damage to the property of others must consider:</a:t>
            </a:r>
          </a:p>
          <a:p>
            <a:pPr marL="502920" lvl="1" indent="0">
              <a:spcBef>
                <a:spcPts val="1200"/>
              </a:spcBef>
              <a:spcAft>
                <a:spcPts val="1200"/>
              </a:spcAft>
              <a:buNone/>
            </a:pPr>
            <a:r>
              <a:rPr lang="en-US" sz="2200" dirty="0">
                <a:solidFill>
                  <a:schemeClr val="bg1"/>
                </a:solidFill>
              </a:rPr>
              <a:t>The nature, duration, and severity of the risk;</a:t>
            </a:r>
          </a:p>
          <a:p>
            <a:pPr marL="502920" lvl="1" indent="0">
              <a:spcBef>
                <a:spcPts val="1200"/>
              </a:spcBef>
              <a:spcAft>
                <a:spcPts val="1200"/>
              </a:spcAft>
              <a:buNone/>
            </a:pPr>
            <a:r>
              <a:rPr lang="en-US" sz="2200" dirty="0">
                <a:solidFill>
                  <a:schemeClr val="bg1"/>
                </a:solidFill>
              </a:rPr>
              <a:t>The likelihood the threat will occur;</a:t>
            </a:r>
          </a:p>
          <a:p>
            <a:pPr marL="502920" lvl="1" indent="0">
              <a:spcBef>
                <a:spcPts val="1200"/>
              </a:spcBef>
              <a:spcAft>
                <a:spcPts val="1200"/>
              </a:spcAft>
              <a:buNone/>
            </a:pPr>
            <a:r>
              <a:rPr lang="en-US" sz="2200" dirty="0">
                <a:solidFill>
                  <a:schemeClr val="bg1"/>
                </a:solidFill>
              </a:rPr>
              <a:t>Whether there are any reasonable accommodations that will sufficiently mitigate or eliminate the direct thre</a:t>
            </a:r>
            <a:r>
              <a:rPr lang="en-US" sz="2200" dirty="0">
                <a:solidFill>
                  <a:srgbClr val="FFFFFF"/>
                </a:solidFill>
              </a:rPr>
              <a:t>at.</a:t>
            </a:r>
          </a:p>
        </p:txBody>
      </p:sp>
      <p:sp>
        <p:nvSpPr>
          <p:cNvPr id="2" name="Title 1">
            <a:extLst>
              <a:ext uri="{FF2B5EF4-FFF2-40B4-BE49-F238E27FC236}">
                <a16:creationId xmlns:a16="http://schemas.microsoft.com/office/drawing/2014/main" id="{93D0A4D7-EA46-BC72-ED29-6D0C9EA7F69B}"/>
              </a:ext>
            </a:extLst>
          </p:cNvPr>
          <p:cNvSpPr>
            <a:spLocks noGrp="1"/>
          </p:cNvSpPr>
          <p:nvPr>
            <p:ph type="title"/>
          </p:nvPr>
        </p:nvSpPr>
        <p:spPr>
          <a:xfrm>
            <a:off x="289248" y="768096"/>
            <a:ext cx="6451110" cy="1143708"/>
          </a:xfrm>
        </p:spPr>
        <p:txBody>
          <a:bodyPr>
            <a:normAutofit/>
          </a:bodyPr>
          <a:lstStyle/>
          <a:p>
            <a:r>
              <a:rPr lang="en-US" dirty="0"/>
              <a:t>Direct Treat: Factors Considered</a:t>
            </a:r>
          </a:p>
        </p:txBody>
      </p:sp>
    </p:spTree>
    <p:extLst>
      <p:ext uri="{BB962C8B-B14F-4D97-AF65-F5344CB8AC3E}">
        <p14:creationId xmlns:p14="http://schemas.microsoft.com/office/powerpoint/2010/main" val="677641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546F3564-79E6-22F2-1B36-8DFEBA583A2F}"/>
              </a:ext>
            </a:extLst>
          </p:cNvPr>
          <p:cNvGraphicFramePr>
            <a:graphicFrameLocks noGrp="1"/>
          </p:cNvGraphicFramePr>
          <p:nvPr>
            <p:ph idx="1"/>
            <p:extLst>
              <p:ext uri="{D42A27DB-BD31-4B8C-83A1-F6EECF244321}">
                <p14:modId xmlns:p14="http://schemas.microsoft.com/office/powerpoint/2010/main" val="2186388527"/>
              </p:ext>
            </p:extLst>
          </p:nvPr>
        </p:nvGraphicFramePr>
        <p:xfrm>
          <a:off x="4393579" y="864108"/>
          <a:ext cx="7258085"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643467" y="1123837"/>
            <a:ext cx="3073914" cy="4601183"/>
          </a:xfrm>
        </p:spPr>
        <p:txBody>
          <a:bodyPr>
            <a:normAutofit/>
          </a:bodyPr>
          <a:lstStyle/>
          <a:p>
            <a:pPr algn="ctr"/>
            <a:r>
              <a:rPr lang="en-US" dirty="0">
                <a:solidFill>
                  <a:schemeClr val="tx1">
                    <a:lumMod val="75000"/>
                    <a:lumOff val="25000"/>
                  </a:schemeClr>
                </a:solidFill>
              </a:rPr>
              <a:t>Direct Threat: Individualized Assessment Required</a:t>
            </a:r>
          </a:p>
        </p:txBody>
      </p:sp>
    </p:spTree>
    <p:extLst>
      <p:ext uri="{BB962C8B-B14F-4D97-AF65-F5344CB8AC3E}">
        <p14:creationId xmlns:p14="http://schemas.microsoft.com/office/powerpoint/2010/main" val="15001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120" y="757325"/>
            <a:ext cx="434188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Dog sleeping with kitten">
            <a:extLst>
              <a:ext uri="{FF2B5EF4-FFF2-40B4-BE49-F238E27FC236}">
                <a16:creationId xmlns:a16="http://schemas.microsoft.com/office/drawing/2014/main" id="{9AD70B40-ACA0-DB80-23B4-E775792642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1"/>
          <a:stretch/>
        </p:blipFill>
        <p:spPr>
          <a:xfrm>
            <a:off x="864515" y="1192539"/>
            <a:ext cx="6500974" cy="4458896"/>
          </a:xfrm>
          <a:prstGeom prst="rect">
            <a:avLst/>
          </a:prstGeom>
        </p:spPr>
      </p:pic>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7845956" y="2607014"/>
            <a:ext cx="4341880" cy="3157903"/>
          </a:xfrm>
        </p:spPr>
        <p:txBody>
          <a:bodyPr anchor="t">
            <a:normAutofit/>
          </a:bodyPr>
          <a:lstStyle/>
          <a:p>
            <a:endParaRPr lang="en-US" sz="1600" dirty="0">
              <a:solidFill>
                <a:srgbClr val="FFFFFF"/>
              </a:solidFill>
              <a:ea typeface="Times New Roman" panose="02020603050405020304" pitchFamily="18" charset="0"/>
              <a:cs typeface="Times New Roman" panose="02020603050405020304" pitchFamily="18" charset="0"/>
            </a:endParaRPr>
          </a:p>
          <a:p>
            <a:r>
              <a:rPr lang="en-US" sz="2400" dirty="0">
                <a:solidFill>
                  <a:srgbClr val="FFFFFF"/>
                </a:solidFill>
                <a:effectLst/>
                <a:ea typeface="Times New Roman" panose="02020603050405020304" pitchFamily="18" charset="0"/>
                <a:cs typeface="Times New Roman" panose="02020603050405020304" pitchFamily="18" charset="0"/>
              </a:rPr>
              <a:t>Assistance animals are allowed in all areas that tenants are allowed, unless it would create an undue burden or fundamentally alter the provider’s services to provide such access.</a:t>
            </a:r>
            <a:endParaRPr lang="en-US" sz="2400" dirty="0">
              <a:solidFill>
                <a:srgbClr val="FFFFFF"/>
              </a:solidFill>
              <a:effectLst/>
              <a:ea typeface="Calibri" panose="020F0502020204030204" pitchFamily="34" charset="0"/>
              <a:cs typeface="Times New Roman" panose="02020603050405020304" pitchFamily="18" charset="0"/>
            </a:endParaRPr>
          </a:p>
          <a:p>
            <a:endParaRPr lang="en-US" sz="1600" dirty="0">
              <a:solidFill>
                <a:srgbClr val="FFFFFF"/>
              </a:solidFill>
            </a:endParaRPr>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8161390" y="1079770"/>
            <a:ext cx="3654857" cy="1527244"/>
          </a:xfrm>
        </p:spPr>
        <p:txBody>
          <a:bodyPr>
            <a:normAutofit/>
          </a:bodyPr>
          <a:lstStyle/>
          <a:p>
            <a:r>
              <a:rPr lang="en-US" sz="3200" dirty="0"/>
              <a:t>Assistance Animals: Where Are They Allowed?</a:t>
            </a:r>
          </a:p>
        </p:txBody>
      </p:sp>
    </p:spTree>
    <p:extLst>
      <p:ext uri="{BB962C8B-B14F-4D97-AF65-F5344CB8AC3E}">
        <p14:creationId xmlns:p14="http://schemas.microsoft.com/office/powerpoint/2010/main" val="74849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54">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56">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7" name="Rectangle 58">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0">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62">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Icon of a dog with a guide dog harness on">
            <a:extLst>
              <a:ext uri="{FF2B5EF4-FFF2-40B4-BE49-F238E27FC236}">
                <a16:creationId xmlns:a16="http://schemas.microsoft.com/office/drawing/2014/main" id="{4EA350F3-DAF2-88A1-E8CF-812DFA66C061}"/>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8203085" y="1943032"/>
            <a:ext cx="3109028" cy="3109028"/>
          </a:xfrm>
          <a:prstGeom prst="rect">
            <a:avLst/>
          </a:prstGeom>
        </p:spPr>
      </p:pic>
      <p:sp>
        <p:nvSpPr>
          <p:cNvPr id="2" name="Title 1">
            <a:extLst>
              <a:ext uri="{FF2B5EF4-FFF2-40B4-BE49-F238E27FC236}">
                <a16:creationId xmlns:a16="http://schemas.microsoft.com/office/drawing/2014/main" id="{D64C68C2-D0AD-AED0-057D-57ACBAEC726A}"/>
              </a:ext>
            </a:extLst>
          </p:cNvPr>
          <p:cNvSpPr>
            <a:spLocks noGrp="1"/>
          </p:cNvSpPr>
          <p:nvPr>
            <p:ph type="title"/>
          </p:nvPr>
        </p:nvSpPr>
        <p:spPr>
          <a:xfrm>
            <a:off x="833852" y="1796796"/>
            <a:ext cx="6068070" cy="3255264"/>
          </a:xfrm>
        </p:spPr>
        <p:txBody>
          <a:bodyPr vert="horz" lIns="91440" tIns="45720" rIns="91440" bIns="45720" rtlCol="0" anchor="b">
            <a:normAutofit/>
          </a:bodyPr>
          <a:lstStyle/>
          <a:p>
            <a:r>
              <a:rPr lang="en-US" sz="5900" b="1" spc="-100" dirty="0">
                <a:effectLst/>
              </a:rPr>
              <a:t>California Assembly Bill 468</a:t>
            </a:r>
            <a:br>
              <a:rPr lang="en-US" sz="5900" spc="-100" dirty="0">
                <a:effectLst/>
              </a:rPr>
            </a:br>
            <a:endParaRPr lang="en-US" sz="5900" spc="-100" dirty="0"/>
          </a:p>
        </p:txBody>
      </p:sp>
    </p:spTree>
    <p:extLst>
      <p:ext uri="{BB962C8B-B14F-4D97-AF65-F5344CB8AC3E}">
        <p14:creationId xmlns:p14="http://schemas.microsoft.com/office/powerpoint/2010/main" val="3801452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5289229" y="864108"/>
            <a:ext cx="5910677" cy="5120640"/>
          </a:xfrm>
        </p:spPr>
        <p:txBody>
          <a:bodyPr>
            <a:normAutofit lnSpcReduction="10000"/>
          </a:bodyPr>
          <a:lstStyle/>
          <a:p>
            <a:pPr marL="0" indent="0">
              <a:buNone/>
            </a:pPr>
            <a:endParaRPr lang="en-US" dirty="0"/>
          </a:p>
          <a:p>
            <a:pPr marL="0" indent="0">
              <a:buNone/>
            </a:pPr>
            <a:r>
              <a:rPr lang="en-US" sz="2400" dirty="0">
                <a:effectLst/>
              </a:rPr>
              <a:t>AB 468 is an Assembly Bill enacted in 2021. </a:t>
            </a:r>
          </a:p>
          <a:p>
            <a:pPr>
              <a:spcAft>
                <a:spcPts val="1200"/>
              </a:spcAft>
            </a:pPr>
            <a:r>
              <a:rPr lang="en-US" dirty="0">
                <a:effectLst/>
              </a:rPr>
              <a:t>requires a business selling emotional support dogs and/or ESA vests, tags, or certifications to notify the buyer that an ESA is </a:t>
            </a:r>
            <a:r>
              <a:rPr lang="en-US" b="1" dirty="0">
                <a:effectLst/>
              </a:rPr>
              <a:t>not specifically trained to be a service dog</a:t>
            </a:r>
            <a:r>
              <a:rPr lang="en-US" dirty="0">
                <a:effectLst/>
              </a:rPr>
              <a:t> and is </a:t>
            </a:r>
            <a:r>
              <a:rPr lang="en-US" b="1" dirty="0">
                <a:effectLst/>
              </a:rPr>
              <a:t>not entitled to the rights and privileges accorded by law to service dogs</a:t>
            </a:r>
            <a:r>
              <a:rPr lang="en-US" dirty="0">
                <a:effectLst/>
              </a:rPr>
              <a:t>.</a:t>
            </a:r>
          </a:p>
          <a:p>
            <a:pPr>
              <a:spcAft>
                <a:spcPts val="1200"/>
              </a:spcAft>
            </a:pPr>
            <a:r>
              <a:rPr lang="en-US" dirty="0">
                <a:effectLst/>
              </a:rPr>
              <a:t>places conditions on health care practitioners providing documentation relating to an individual's need for an emotional support dog.</a:t>
            </a:r>
            <a:endParaRPr lang="en-US" dirty="0"/>
          </a:p>
          <a:p>
            <a:pPr marL="0" indent="0" algn="r">
              <a:buNone/>
            </a:pPr>
            <a:r>
              <a:rPr lang="en-US" i="1" dirty="0"/>
              <a:t>See Cal. H &amp; S Code Section 122317-122318</a:t>
            </a:r>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1286934" y="871591"/>
            <a:ext cx="3620936" cy="5120639"/>
          </a:xfrm>
        </p:spPr>
        <p:txBody>
          <a:bodyPr>
            <a:normAutofit/>
          </a:bodyPr>
          <a:lstStyle/>
          <a:p>
            <a:pPr algn="ctr"/>
            <a:r>
              <a:rPr lang="en-US" dirty="0">
                <a:solidFill>
                  <a:schemeClr val="tx1">
                    <a:lumMod val="65000"/>
                    <a:lumOff val="35000"/>
                  </a:schemeClr>
                </a:solidFill>
              </a:rPr>
              <a:t>What is AB 468?</a:t>
            </a:r>
          </a:p>
        </p:txBody>
      </p:sp>
    </p:spTree>
    <p:extLst>
      <p:ext uri="{BB962C8B-B14F-4D97-AF65-F5344CB8AC3E}">
        <p14:creationId xmlns:p14="http://schemas.microsoft.com/office/powerpoint/2010/main" val="2187559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9FB20BD-838F-1778-FACC-DC0A468268BD}"/>
              </a:ext>
            </a:extLst>
          </p:cNvPr>
          <p:cNvSpPr>
            <a:spLocks noGrp="1"/>
          </p:cNvSpPr>
          <p:nvPr>
            <p:ph idx="1"/>
          </p:nvPr>
        </p:nvSpPr>
        <p:spPr>
          <a:xfrm>
            <a:off x="4361606" y="457201"/>
            <a:ext cx="6828911" cy="6181344"/>
          </a:xfrm>
        </p:spPr>
        <p:txBody>
          <a:bodyPr>
            <a:normAutofit/>
          </a:bodyPr>
          <a:lstStyle/>
          <a:p>
            <a:pPr marL="0" indent="0">
              <a:buNone/>
            </a:pPr>
            <a:r>
              <a:rPr lang="en-US" sz="3600" b="1" dirty="0">
                <a:effectLst/>
              </a:rPr>
              <a:t>It doesn’t.</a:t>
            </a:r>
            <a:endParaRPr lang="en-US" sz="3200" dirty="0"/>
          </a:p>
          <a:p>
            <a:pPr marL="0" indent="0">
              <a:buNone/>
            </a:pPr>
            <a:r>
              <a:rPr lang="en-US" dirty="0">
                <a:effectLst/>
              </a:rPr>
              <a:t>AB 468 does not “restrict or change existing federal and state law related to a person’s rights for reasonable accommodation and equal access to housing.”  Cal. H &amp; </a:t>
            </a:r>
            <a:r>
              <a:rPr lang="en-US" dirty="0"/>
              <a:t>S</a:t>
            </a:r>
            <a:r>
              <a:rPr lang="en-US" dirty="0">
                <a:effectLst/>
              </a:rPr>
              <a:t> Code § 122319</a:t>
            </a:r>
            <a:endParaRPr lang="en-US" dirty="0"/>
          </a:p>
          <a:p>
            <a:pPr marL="0" indent="0">
              <a:buNone/>
            </a:pPr>
            <a:r>
              <a:rPr lang="en-US" i="1" dirty="0"/>
              <a:t>See </a:t>
            </a:r>
            <a:r>
              <a:rPr lang="en-US" i="1" dirty="0">
                <a:solidFill>
                  <a:srgbClr val="666666"/>
                </a:solidFill>
              </a:rPr>
              <a:t>Emotional Support Animals and Fair Housing Law </a:t>
            </a:r>
            <a:r>
              <a:rPr lang="en-US" dirty="0">
                <a:solidFill>
                  <a:srgbClr val="666666"/>
                </a:solidFill>
              </a:rPr>
              <a:t>(California Department of </a:t>
            </a:r>
            <a:r>
              <a:rPr lang="en-US" b="0" u="none" strike="noStrike" dirty="0">
                <a:solidFill>
                  <a:srgbClr val="666666"/>
                </a:solidFill>
                <a:effectLst/>
              </a:rPr>
              <a:t>Fair </a:t>
            </a:r>
            <a:r>
              <a:rPr lang="en-US" b="0" i="0" u="none" strike="noStrike" dirty="0">
                <a:solidFill>
                  <a:srgbClr val="666666"/>
                </a:solidFill>
                <a:effectLst/>
              </a:rPr>
              <a:t>Employment &amp; Housing):</a:t>
            </a:r>
            <a:r>
              <a:rPr lang="en-US" dirty="0"/>
              <a:t> </a:t>
            </a:r>
            <a:r>
              <a:rPr lang="en-US" dirty="0">
                <a:solidFill>
                  <a:schemeClr val="accent1">
                    <a:lumMod val="75000"/>
                  </a:schemeClr>
                </a:solidFill>
                <a:hlinkClick r:id="rId2">
                  <a:extLst>
                    <a:ext uri="{A12FA001-AC4F-418D-AE19-62706E023703}">
                      <ahyp:hlinkClr xmlns:ahyp="http://schemas.microsoft.com/office/drawing/2018/hyperlinkcolor" val="tx"/>
                    </a:ext>
                  </a:extLst>
                </a:hlinkClick>
              </a:rPr>
              <a:t>https://www.dfeh.ca.gov/wp-content/uploads/sites/32/2022/04/EmotionalSupportAnimalsandFairHousingLawFAQ_ENG.pdf</a:t>
            </a:r>
            <a:r>
              <a:rPr lang="en-US" dirty="0">
                <a:solidFill>
                  <a:schemeClr val="accent1">
                    <a:lumMod val="75000"/>
                  </a:schemeClr>
                </a:solidFill>
              </a:rPr>
              <a:t> </a:t>
            </a:r>
            <a:r>
              <a:rPr lang="en-US" dirty="0"/>
              <a:t>at Question 13.</a:t>
            </a:r>
          </a:p>
        </p:txBody>
      </p:sp>
      <p:sp>
        <p:nvSpPr>
          <p:cNvPr id="2" name="Title 1">
            <a:extLst>
              <a:ext uri="{FF2B5EF4-FFF2-40B4-BE49-F238E27FC236}">
                <a16:creationId xmlns:a16="http://schemas.microsoft.com/office/drawing/2014/main" id="{83F4F50C-E034-9216-01EB-0660A9E674F2}"/>
              </a:ext>
            </a:extLst>
          </p:cNvPr>
          <p:cNvSpPr>
            <a:spLocks noGrp="1"/>
          </p:cNvSpPr>
          <p:nvPr>
            <p:ph type="title"/>
          </p:nvPr>
        </p:nvSpPr>
        <p:spPr>
          <a:xfrm>
            <a:off x="494260" y="1683144"/>
            <a:ext cx="2774922" cy="3491712"/>
          </a:xfrm>
        </p:spPr>
        <p:txBody>
          <a:bodyPr>
            <a:normAutofit/>
          </a:bodyPr>
          <a:lstStyle/>
          <a:p>
            <a:r>
              <a:rPr lang="en-US" dirty="0"/>
              <a:t>How Does AB 468 Impact Fair Housing Rights?</a:t>
            </a:r>
          </a:p>
        </p:txBody>
      </p:sp>
    </p:spTree>
    <p:extLst>
      <p:ext uri="{BB962C8B-B14F-4D97-AF65-F5344CB8AC3E}">
        <p14:creationId xmlns:p14="http://schemas.microsoft.com/office/powerpoint/2010/main" val="3019269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A2BA67-BF68-4F48-BAA9-1091D4FED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190DBD-4A62-4416-ACB7-ACEC1DE3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BF12D6D-FE37-445A-BF16-6DA1A659A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yellow lab with a harness that reads &quot;Chien-guide&quot;">
            <a:extLst>
              <a:ext uri="{FF2B5EF4-FFF2-40B4-BE49-F238E27FC236}">
                <a16:creationId xmlns:a16="http://schemas.microsoft.com/office/drawing/2014/main" id="{52B5D122-219C-9E9A-43CA-77255BE7A38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586977" y="759599"/>
            <a:ext cx="4908848" cy="5330650"/>
          </a:xfrm>
          <a:prstGeom prst="rect">
            <a:avLst/>
          </a:prstGeom>
        </p:spPr>
      </p:pic>
      <p:sp>
        <p:nvSpPr>
          <p:cNvPr id="2" name="Title 1">
            <a:extLst>
              <a:ext uri="{FF2B5EF4-FFF2-40B4-BE49-F238E27FC236}">
                <a16:creationId xmlns:a16="http://schemas.microsoft.com/office/drawing/2014/main" id="{75C8DB35-8CE1-98E3-DB4A-2BB82C43837C}"/>
              </a:ext>
            </a:extLst>
          </p:cNvPr>
          <p:cNvSpPr>
            <a:spLocks noGrp="1"/>
          </p:cNvSpPr>
          <p:nvPr>
            <p:ph type="ctrTitle"/>
          </p:nvPr>
        </p:nvSpPr>
        <p:spPr>
          <a:xfrm>
            <a:off x="1069848" y="1298448"/>
            <a:ext cx="4705801" cy="3255264"/>
          </a:xfrm>
        </p:spPr>
        <p:txBody>
          <a:bodyPr>
            <a:normAutofit/>
          </a:bodyPr>
          <a:lstStyle/>
          <a:p>
            <a:r>
              <a:rPr lang="en-US" sz="4600"/>
              <a:t>HYPOTHETICALS</a:t>
            </a:r>
          </a:p>
        </p:txBody>
      </p:sp>
    </p:spTree>
    <p:extLst>
      <p:ext uri="{BB962C8B-B14F-4D97-AF65-F5344CB8AC3E}">
        <p14:creationId xmlns:p14="http://schemas.microsoft.com/office/powerpoint/2010/main" val="3419334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1E0D919C-B78A-3D98-1C87-394E0532A5AB}"/>
              </a:ext>
            </a:extLst>
          </p:cNvPr>
          <p:cNvSpPr>
            <a:spLocks noGrp="1"/>
          </p:cNvSpPr>
          <p:nvPr>
            <p:ph idx="1"/>
          </p:nvPr>
        </p:nvSpPr>
        <p:spPr>
          <a:xfrm>
            <a:off x="1600753" y="2535446"/>
            <a:ext cx="8983489" cy="3554457"/>
          </a:xfrm>
        </p:spPr>
        <p:txBody>
          <a:bodyPr>
            <a:normAutofit/>
          </a:bodyPr>
          <a:lstStyle/>
          <a:p>
            <a:pPr marL="0" indent="0">
              <a:buNone/>
            </a:pPr>
            <a:r>
              <a:rPr lang="en-US" sz="2200" dirty="0">
                <a:solidFill>
                  <a:schemeClr val="tx1">
                    <a:lumMod val="75000"/>
                    <a:lumOff val="25000"/>
                  </a:schemeClr>
                </a:solidFill>
                <a:effectLst/>
              </a:rPr>
              <a:t>Blanca applies </a:t>
            </a:r>
            <a:r>
              <a:rPr lang="en-US" sz="2200" dirty="0">
                <a:solidFill>
                  <a:schemeClr val="tx1">
                    <a:lumMod val="75000"/>
                    <a:lumOff val="25000"/>
                  </a:schemeClr>
                </a:solidFill>
              </a:rPr>
              <a:t>to rent</a:t>
            </a:r>
            <a:r>
              <a:rPr lang="en-US" sz="2200" dirty="0">
                <a:solidFill>
                  <a:schemeClr val="tx1">
                    <a:lumMod val="75000"/>
                    <a:lumOff val="25000"/>
                  </a:schemeClr>
                </a:solidFill>
                <a:effectLst/>
              </a:rPr>
              <a:t> a vacant apartment and notifies Landlord that she will be bringing an ESA. Landlord wants proof that Blanca's dog is “a real ESA.”</a:t>
            </a:r>
          </a:p>
          <a:p>
            <a:pPr marL="0" indent="0">
              <a:buNone/>
            </a:pPr>
            <a:r>
              <a:rPr lang="en-US" sz="2200" dirty="0">
                <a:solidFill>
                  <a:schemeClr val="tx1">
                    <a:lumMod val="75000"/>
                    <a:lumOff val="25000"/>
                  </a:schemeClr>
                </a:solidFill>
                <a:effectLst/>
              </a:rPr>
              <a:t>Landlord tells Blanca that in order to process her application and approve her request for an ESA he needs her to provide:</a:t>
            </a:r>
          </a:p>
          <a:p>
            <a:pPr marL="457200" indent="-457200">
              <a:buFont typeface="+mj-lt"/>
              <a:buAutoNum type="arabicPeriod"/>
            </a:pPr>
            <a:r>
              <a:rPr lang="en-US" sz="2200" dirty="0">
                <a:solidFill>
                  <a:schemeClr val="tx1">
                    <a:lumMod val="75000"/>
                    <a:lumOff val="25000"/>
                  </a:schemeClr>
                </a:solidFill>
                <a:effectLst/>
              </a:rPr>
              <a:t>medical records </a:t>
            </a:r>
            <a:r>
              <a:rPr lang="en-US" sz="2200" dirty="0">
                <a:solidFill>
                  <a:schemeClr val="tx1">
                    <a:lumMod val="75000"/>
                    <a:lumOff val="25000"/>
                  </a:schemeClr>
                </a:solidFill>
              </a:rPr>
              <a:t>with her diagnosis; </a:t>
            </a:r>
          </a:p>
          <a:p>
            <a:pPr marL="457200" indent="-457200">
              <a:buFont typeface="+mj-lt"/>
              <a:buAutoNum type="arabicPeriod"/>
            </a:pPr>
            <a:r>
              <a:rPr lang="en-US" sz="2200" dirty="0">
                <a:solidFill>
                  <a:schemeClr val="tx1">
                    <a:lumMod val="75000"/>
                    <a:lumOff val="25000"/>
                  </a:schemeClr>
                </a:solidFill>
              </a:rPr>
              <a:t>proof that the dog is a</a:t>
            </a:r>
            <a:r>
              <a:rPr lang="en-US" sz="2200" dirty="0">
                <a:solidFill>
                  <a:schemeClr val="tx1">
                    <a:lumMod val="75000"/>
                    <a:lumOff val="25000"/>
                  </a:schemeClr>
                </a:solidFill>
                <a:effectLst/>
              </a:rPr>
              <a:t> certified ESA;</a:t>
            </a:r>
          </a:p>
          <a:p>
            <a:pPr marL="457200" indent="-457200">
              <a:buFont typeface="+mj-lt"/>
              <a:buAutoNum type="arabicPeriod"/>
            </a:pPr>
            <a:r>
              <a:rPr lang="en-US" sz="2200" dirty="0">
                <a:solidFill>
                  <a:schemeClr val="tx1">
                    <a:lumMod val="75000"/>
                    <a:lumOff val="25000"/>
                  </a:schemeClr>
                </a:solidFill>
              </a:rPr>
              <a:t>licensing and vaccination records for the ESA</a:t>
            </a:r>
            <a:r>
              <a:rPr lang="en-US" sz="2200" dirty="0">
                <a:solidFill>
                  <a:schemeClr val="tx1">
                    <a:lumMod val="75000"/>
                    <a:lumOff val="25000"/>
                  </a:schemeClr>
                </a:solidFill>
                <a:effectLst/>
              </a:rPr>
              <a:t>.</a:t>
            </a:r>
            <a:endParaRPr lang="en-US" sz="2200" dirty="0">
              <a:solidFill>
                <a:schemeClr val="tx1">
                  <a:lumMod val="75000"/>
                  <a:lumOff val="25000"/>
                </a:schemeClr>
              </a:solidFill>
            </a:endParaRPr>
          </a:p>
          <a:p>
            <a:pPr marL="0" indent="0">
              <a:buNone/>
            </a:pPr>
            <a:r>
              <a:rPr lang="en-US" sz="2200" dirty="0">
                <a:solidFill>
                  <a:schemeClr val="tx1">
                    <a:lumMod val="75000"/>
                    <a:lumOff val="25000"/>
                  </a:schemeClr>
                </a:solidFill>
                <a:effectLst/>
              </a:rPr>
              <a:t>Are Landlord’s requests legal?</a:t>
            </a:r>
          </a:p>
        </p:txBody>
      </p:sp>
      <p:sp>
        <p:nvSpPr>
          <p:cNvPr id="2" name="Title 1">
            <a:extLst>
              <a:ext uri="{FF2B5EF4-FFF2-40B4-BE49-F238E27FC236}">
                <a16:creationId xmlns:a16="http://schemas.microsoft.com/office/drawing/2014/main" id="{89B90D73-0963-EF17-22F7-8A001F36611A}"/>
              </a:ext>
            </a:extLst>
          </p:cNvPr>
          <p:cNvSpPr>
            <a:spLocks noGrp="1"/>
          </p:cNvSpPr>
          <p:nvPr>
            <p:ph type="title"/>
          </p:nvPr>
        </p:nvSpPr>
        <p:spPr>
          <a:xfrm>
            <a:off x="1170464" y="1087374"/>
            <a:ext cx="9413779" cy="1000978"/>
          </a:xfrm>
        </p:spPr>
        <p:txBody>
          <a:bodyPr>
            <a:normAutofit/>
          </a:bodyPr>
          <a:lstStyle/>
          <a:p>
            <a:r>
              <a:rPr lang="en-US"/>
              <a:t>Blanca</a:t>
            </a:r>
            <a:endParaRPr lang="en-US" dirty="0"/>
          </a:p>
        </p:txBody>
      </p:sp>
    </p:spTree>
    <p:extLst>
      <p:ext uri="{BB962C8B-B14F-4D97-AF65-F5344CB8AC3E}">
        <p14:creationId xmlns:p14="http://schemas.microsoft.com/office/powerpoint/2010/main" val="69056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40125FCF-E14C-B7B9-FDD3-50373DD53F6F}"/>
              </a:ext>
            </a:extLst>
          </p:cNvPr>
          <p:cNvSpPr>
            <a:spLocks noGrp="1"/>
          </p:cNvSpPr>
          <p:nvPr>
            <p:ph sz="half" idx="1"/>
          </p:nvPr>
        </p:nvSpPr>
        <p:spPr>
          <a:xfrm>
            <a:off x="3755572" y="863790"/>
            <a:ext cx="7670512" cy="5121275"/>
          </a:xfrm>
        </p:spPr>
        <p:txBody>
          <a:bodyPr>
            <a:normAutofit lnSpcReduction="10000"/>
          </a:bodyPr>
          <a:lstStyle/>
          <a:p>
            <a:pPr marL="0" indent="0">
              <a:buNone/>
            </a:pPr>
            <a:r>
              <a:rPr lang="en-US" sz="2400" b="1" dirty="0"/>
              <a:t>Fair Housing Act:</a:t>
            </a:r>
          </a:p>
          <a:p>
            <a:pPr>
              <a:spcAft>
                <a:spcPts val="1200"/>
              </a:spcAft>
            </a:pPr>
            <a:r>
              <a:rPr lang="en-US" sz="2400" dirty="0"/>
              <a:t>An assistance animal is an animal that </a:t>
            </a:r>
            <a:r>
              <a:rPr lang="en-US" sz="2400" b="1" dirty="0"/>
              <a:t>works, provides assistance, or performs tasks</a:t>
            </a:r>
            <a:r>
              <a:rPr lang="en-US" sz="2400" dirty="0"/>
              <a:t> for the benefit of a person with a disability (service animal), or that </a:t>
            </a:r>
            <a:r>
              <a:rPr lang="en-US" sz="2400" b="1" dirty="0"/>
              <a:t>provides emotional support </a:t>
            </a:r>
            <a:r>
              <a:rPr lang="en-US" sz="2400" dirty="0"/>
              <a:t>that alleviates one or more identified effects of a person’s disability (support animal). 24 C.F.R. § 5.303(a)</a:t>
            </a:r>
          </a:p>
          <a:p>
            <a:pPr marL="0" indent="0">
              <a:buNone/>
            </a:pPr>
            <a:r>
              <a:rPr lang="en-US" sz="2400" b="1" dirty="0"/>
              <a:t>Fair Employment &amp; Housing Act:</a:t>
            </a:r>
          </a:p>
          <a:p>
            <a:r>
              <a:rPr lang="en-US" sz="2400" dirty="0"/>
              <a:t>An animal that </a:t>
            </a:r>
            <a:r>
              <a:rPr lang="en-US" sz="2400" b="1" dirty="0"/>
              <a:t>works, provides assistance, or performs tasks </a:t>
            </a:r>
            <a:r>
              <a:rPr lang="en-US" sz="2400" dirty="0"/>
              <a:t>for the benefit of an individual with a disability, or </a:t>
            </a:r>
            <a:r>
              <a:rPr lang="en-US" sz="2400" b="1" dirty="0"/>
              <a:t>provides emotional, cognitive, or similar support</a:t>
            </a:r>
            <a:r>
              <a:rPr lang="en-US" sz="2400" dirty="0"/>
              <a:t> that alleviates one or more identified symptoms or effects of an individual's disability. 2 CCR § 12005(d)(1)</a:t>
            </a:r>
          </a:p>
          <a:p>
            <a:pPr marL="0" indent="0" algn="r">
              <a:buNone/>
            </a:pPr>
            <a:r>
              <a:rPr lang="en-US" sz="2400" dirty="0"/>
              <a:t>*Assistance animals are </a:t>
            </a:r>
            <a:r>
              <a:rPr lang="en-US" sz="2400" b="1" dirty="0"/>
              <a:t>not pets. </a:t>
            </a:r>
            <a:endParaRPr lang="en-US" sz="1800" dirty="0">
              <a:effectLst/>
            </a:endParaRPr>
          </a:p>
        </p:txBody>
      </p:sp>
      <p:sp>
        <p:nvSpPr>
          <p:cNvPr id="2" name="Title 1">
            <a:extLst>
              <a:ext uri="{FF2B5EF4-FFF2-40B4-BE49-F238E27FC236}">
                <a16:creationId xmlns:a16="http://schemas.microsoft.com/office/drawing/2014/main" id="{3B5FD6F8-F9A8-5808-DBE7-F98223E05F42}"/>
              </a:ext>
            </a:extLst>
          </p:cNvPr>
          <p:cNvSpPr>
            <a:spLocks noGrp="1"/>
          </p:cNvSpPr>
          <p:nvPr>
            <p:ph type="title"/>
          </p:nvPr>
        </p:nvSpPr>
        <p:spPr>
          <a:xfrm>
            <a:off x="457199" y="1123837"/>
            <a:ext cx="2743201" cy="4601183"/>
          </a:xfrm>
        </p:spPr>
        <p:txBody>
          <a:bodyPr/>
          <a:lstStyle/>
          <a:p>
            <a:r>
              <a:rPr lang="en-US" dirty="0"/>
              <a:t>What is an Assistance Animal?</a:t>
            </a:r>
          </a:p>
        </p:txBody>
      </p:sp>
    </p:spTree>
    <p:extLst>
      <p:ext uri="{BB962C8B-B14F-4D97-AF65-F5344CB8AC3E}">
        <p14:creationId xmlns:p14="http://schemas.microsoft.com/office/powerpoint/2010/main" val="1943304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226F9A-B54A-07E8-9AEB-64F6059F1C19}"/>
              </a:ext>
            </a:extLst>
          </p:cNvPr>
          <p:cNvSpPr>
            <a:spLocks noGrp="1"/>
          </p:cNvSpPr>
          <p:nvPr>
            <p:ph idx="1"/>
          </p:nvPr>
        </p:nvSpPr>
        <p:spPr>
          <a:xfrm>
            <a:off x="5289229" y="864108"/>
            <a:ext cx="5910677" cy="5120640"/>
          </a:xfrm>
        </p:spPr>
        <p:txBody>
          <a:bodyPr>
            <a:normAutofit/>
          </a:bodyPr>
          <a:lstStyle/>
          <a:p>
            <a:pPr marL="0" indent="0">
              <a:spcAft>
                <a:spcPts val="1200"/>
              </a:spcAft>
              <a:buNone/>
            </a:pPr>
            <a:r>
              <a:rPr lang="en-US" dirty="0"/>
              <a:t>Landlord is not entitled to medical records or Blanca’s specific diagnosis</a:t>
            </a:r>
          </a:p>
          <a:p>
            <a:pPr marL="0" indent="0">
              <a:spcAft>
                <a:spcPts val="1200"/>
              </a:spcAft>
              <a:buNone/>
            </a:pPr>
            <a:r>
              <a:rPr lang="en-US" dirty="0"/>
              <a:t> There is no requirement that an animal must be “certified.”  </a:t>
            </a:r>
            <a:r>
              <a:rPr lang="en-US" i="1" dirty="0"/>
              <a:t>(Businesses that claim to register or certify ESAs are charging for a service that is unnecessary to establish the necessity of a reasonable accommodation.)</a:t>
            </a:r>
          </a:p>
          <a:p>
            <a:pPr marL="0" indent="0">
              <a:spcAft>
                <a:spcPts val="1200"/>
              </a:spcAft>
              <a:buNone/>
            </a:pPr>
            <a:r>
              <a:rPr lang="en-US" dirty="0"/>
              <a:t>Although assistances dogs must be licensed and vaccinated like any other animal in a municipality, it is not a for the landlord to track or enforce these requirements.</a:t>
            </a:r>
            <a:r>
              <a:rPr lang="en-US" i="1" dirty="0"/>
              <a:t> </a:t>
            </a:r>
            <a:endParaRPr lang="en-US" dirty="0"/>
          </a:p>
        </p:txBody>
      </p:sp>
      <p:sp>
        <p:nvSpPr>
          <p:cNvPr id="2" name="Title 1">
            <a:extLst>
              <a:ext uri="{FF2B5EF4-FFF2-40B4-BE49-F238E27FC236}">
                <a16:creationId xmlns:a16="http://schemas.microsoft.com/office/drawing/2014/main" id="{E3CB5273-BF77-1F75-7599-68AB1F7ABB65}"/>
              </a:ext>
            </a:extLst>
          </p:cNvPr>
          <p:cNvSpPr>
            <a:spLocks noGrp="1"/>
          </p:cNvSpPr>
          <p:nvPr>
            <p:ph type="title"/>
          </p:nvPr>
        </p:nvSpPr>
        <p:spPr>
          <a:xfrm>
            <a:off x="1539116" y="864108"/>
            <a:ext cx="3073914" cy="5120639"/>
          </a:xfrm>
        </p:spPr>
        <p:txBody>
          <a:bodyPr>
            <a:normAutofit/>
          </a:bodyPr>
          <a:lstStyle/>
          <a:p>
            <a:pPr algn="ctr"/>
            <a:r>
              <a:rPr lang="en-US" dirty="0">
                <a:solidFill>
                  <a:schemeClr val="tx1">
                    <a:lumMod val="65000"/>
                    <a:lumOff val="35000"/>
                  </a:schemeClr>
                </a:solidFill>
              </a:rPr>
              <a:t>Answer: NO</a:t>
            </a:r>
          </a:p>
        </p:txBody>
      </p:sp>
    </p:spTree>
    <p:extLst>
      <p:ext uri="{BB962C8B-B14F-4D97-AF65-F5344CB8AC3E}">
        <p14:creationId xmlns:p14="http://schemas.microsoft.com/office/powerpoint/2010/main" val="77465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D919C-B78A-3D98-1C87-394E0532A5AB}"/>
              </a:ext>
            </a:extLst>
          </p:cNvPr>
          <p:cNvSpPr>
            <a:spLocks noGrp="1"/>
          </p:cNvSpPr>
          <p:nvPr>
            <p:ph idx="1"/>
          </p:nvPr>
        </p:nvSpPr>
        <p:spPr/>
        <p:txBody>
          <a:bodyPr>
            <a:noAutofit/>
          </a:bodyPr>
          <a:lstStyle/>
          <a:p>
            <a:pPr marL="0" indent="0">
              <a:buNone/>
            </a:pPr>
            <a:endParaRPr lang="en-US" sz="2200" dirty="0">
              <a:solidFill>
                <a:schemeClr val="tx1"/>
              </a:solidFill>
              <a:effectLst/>
            </a:endParaRPr>
          </a:p>
          <a:p>
            <a:pPr marL="0" indent="0">
              <a:spcAft>
                <a:spcPts val="1200"/>
              </a:spcAft>
              <a:buNone/>
            </a:pPr>
            <a:r>
              <a:rPr lang="en-US" sz="2200" dirty="0">
                <a:effectLst/>
              </a:rPr>
              <a:t>Bernie is deaf. Bernie applies for and is offered an apartment to rent. Bernie informs </a:t>
            </a:r>
            <a:r>
              <a:rPr lang="en-US" sz="2200" dirty="0"/>
              <a:t>Landlord that he has two assistance dogs the day before he moves in. </a:t>
            </a:r>
          </a:p>
          <a:p>
            <a:pPr marL="0" indent="0">
              <a:spcAft>
                <a:spcPts val="1200"/>
              </a:spcAft>
              <a:buNone/>
            </a:pPr>
            <a:r>
              <a:rPr lang="en-US" sz="2200" dirty="0">
                <a:effectLst/>
              </a:rPr>
              <a:t>Landlord tells Bernie that the apartment building is a “no dogs” building but agrees to allow one of the assistance dogs as an accommodation. </a:t>
            </a:r>
          </a:p>
          <a:p>
            <a:pPr marL="0" indent="0">
              <a:spcAft>
                <a:spcPts val="1200"/>
              </a:spcAft>
              <a:buNone/>
            </a:pPr>
            <a:r>
              <a:rPr lang="en-US" sz="2200" dirty="0">
                <a:effectLst/>
              </a:rPr>
              <a:t>Landlord presents Bernie with a lease addendum that says assistance dogs are permitted in all </a:t>
            </a:r>
            <a:r>
              <a:rPr lang="en-US" sz="2200" dirty="0"/>
              <a:t>public areas of the building, except the </a:t>
            </a:r>
            <a:r>
              <a:rPr lang="en-US" sz="2200" dirty="0">
                <a:effectLst/>
              </a:rPr>
              <a:t>laundry room, because it is quite small and other tenants don’t want dog hair getting on their clean clothes.</a:t>
            </a:r>
            <a:endParaRPr lang="en-US" sz="2200" dirty="0"/>
          </a:p>
          <a:p>
            <a:pPr marL="0" indent="0">
              <a:spcAft>
                <a:spcPts val="1200"/>
              </a:spcAft>
              <a:buNone/>
            </a:pPr>
            <a:r>
              <a:rPr lang="en-US" sz="2200" dirty="0"/>
              <a:t>Have Bernie’s rights be violated?</a:t>
            </a:r>
            <a:r>
              <a:rPr lang="en-US" sz="2200" dirty="0">
                <a:effectLst/>
              </a:rPr>
              <a:t> </a:t>
            </a:r>
            <a:endParaRPr lang="en-US" sz="2200" dirty="0">
              <a:solidFill>
                <a:schemeClr val="tx1"/>
              </a:solidFill>
            </a:endParaRPr>
          </a:p>
          <a:p>
            <a:pPr marL="0" indent="0">
              <a:buNone/>
            </a:pPr>
            <a:endParaRPr lang="en-US" sz="2200" dirty="0">
              <a:solidFill>
                <a:schemeClr val="tx1"/>
              </a:solidFill>
            </a:endParaRPr>
          </a:p>
        </p:txBody>
      </p:sp>
      <p:sp>
        <p:nvSpPr>
          <p:cNvPr id="2" name="Title 1">
            <a:extLst>
              <a:ext uri="{FF2B5EF4-FFF2-40B4-BE49-F238E27FC236}">
                <a16:creationId xmlns:a16="http://schemas.microsoft.com/office/drawing/2014/main" id="{89B90D73-0963-EF17-22F7-8A001F36611A}"/>
              </a:ext>
            </a:extLst>
          </p:cNvPr>
          <p:cNvSpPr>
            <a:spLocks noGrp="1"/>
          </p:cNvSpPr>
          <p:nvPr>
            <p:ph type="title"/>
          </p:nvPr>
        </p:nvSpPr>
        <p:spPr/>
        <p:txBody>
          <a:bodyPr>
            <a:normAutofit/>
          </a:bodyPr>
          <a:lstStyle/>
          <a:p>
            <a:pPr algn="ctr"/>
            <a:r>
              <a:rPr lang="en-US" sz="3600" dirty="0"/>
              <a:t>Bernie</a:t>
            </a:r>
          </a:p>
        </p:txBody>
      </p:sp>
    </p:spTree>
    <p:extLst>
      <p:ext uri="{BB962C8B-B14F-4D97-AF65-F5344CB8AC3E}">
        <p14:creationId xmlns:p14="http://schemas.microsoft.com/office/powerpoint/2010/main" val="375375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226F9A-B54A-07E8-9AEB-64F6059F1C19}"/>
              </a:ext>
            </a:extLst>
          </p:cNvPr>
          <p:cNvSpPr>
            <a:spLocks noGrp="1"/>
          </p:cNvSpPr>
          <p:nvPr>
            <p:ph idx="1"/>
          </p:nvPr>
        </p:nvSpPr>
        <p:spPr>
          <a:xfrm>
            <a:off x="5289229" y="864108"/>
            <a:ext cx="5910677" cy="5120640"/>
          </a:xfrm>
        </p:spPr>
        <p:txBody>
          <a:bodyPr>
            <a:normAutofit/>
          </a:bodyPr>
          <a:lstStyle/>
          <a:p>
            <a:pPr>
              <a:spcAft>
                <a:spcPts val="1200"/>
              </a:spcAft>
            </a:pPr>
            <a:r>
              <a:rPr lang="en-US" dirty="0"/>
              <a:t>It is unclear whether Bernie has a basis for two animals – need more information</a:t>
            </a:r>
          </a:p>
          <a:p>
            <a:pPr>
              <a:spcAft>
                <a:spcPts val="1200"/>
              </a:spcAft>
            </a:pPr>
            <a:r>
              <a:rPr lang="en-US" dirty="0"/>
              <a:t>Addendums not prohibited, but assistance animals should be allowed in all public areas – including laundry rooms</a:t>
            </a:r>
          </a:p>
        </p:txBody>
      </p:sp>
      <p:sp>
        <p:nvSpPr>
          <p:cNvPr id="2" name="Title 1">
            <a:extLst>
              <a:ext uri="{FF2B5EF4-FFF2-40B4-BE49-F238E27FC236}">
                <a16:creationId xmlns:a16="http://schemas.microsoft.com/office/drawing/2014/main" id="{E3CB5273-BF77-1F75-7599-68AB1F7ABB65}"/>
              </a:ext>
            </a:extLst>
          </p:cNvPr>
          <p:cNvSpPr>
            <a:spLocks noGrp="1"/>
          </p:cNvSpPr>
          <p:nvPr>
            <p:ph type="title"/>
          </p:nvPr>
        </p:nvSpPr>
        <p:spPr>
          <a:xfrm>
            <a:off x="1539116" y="864108"/>
            <a:ext cx="3073914" cy="5120639"/>
          </a:xfrm>
        </p:spPr>
        <p:txBody>
          <a:bodyPr>
            <a:normAutofit/>
          </a:bodyPr>
          <a:lstStyle/>
          <a:p>
            <a:pPr algn="ctr"/>
            <a:r>
              <a:rPr lang="en-US" dirty="0">
                <a:solidFill>
                  <a:schemeClr val="tx1">
                    <a:lumMod val="65000"/>
                    <a:lumOff val="35000"/>
                  </a:schemeClr>
                </a:solidFill>
              </a:rPr>
              <a:t>Answer: </a:t>
            </a:r>
            <a:br>
              <a:rPr lang="en-US" dirty="0">
                <a:solidFill>
                  <a:schemeClr val="tx1">
                    <a:lumMod val="65000"/>
                    <a:lumOff val="35000"/>
                  </a:schemeClr>
                </a:solidFill>
              </a:rPr>
            </a:br>
            <a:r>
              <a:rPr lang="en-US" dirty="0">
                <a:solidFill>
                  <a:schemeClr val="tx1">
                    <a:lumMod val="65000"/>
                    <a:lumOff val="35000"/>
                  </a:schemeClr>
                </a:solidFill>
              </a:rPr>
              <a:t>Maybe and Yes</a:t>
            </a:r>
          </a:p>
        </p:txBody>
      </p:sp>
    </p:spTree>
    <p:extLst>
      <p:ext uri="{BB962C8B-B14F-4D97-AF65-F5344CB8AC3E}">
        <p14:creationId xmlns:p14="http://schemas.microsoft.com/office/powerpoint/2010/main" val="207152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81EF8-C5C4-07E6-43EF-6BAC0CEFFC73}"/>
              </a:ext>
            </a:extLst>
          </p:cNvPr>
          <p:cNvSpPr>
            <a:spLocks noGrp="1"/>
          </p:cNvSpPr>
          <p:nvPr>
            <p:ph idx="1"/>
          </p:nvPr>
        </p:nvSpPr>
        <p:spPr/>
        <p:txBody>
          <a:bodyPr>
            <a:noAutofit/>
          </a:bodyPr>
          <a:lstStyle/>
          <a:p>
            <a:pPr marL="0" indent="0">
              <a:spcAft>
                <a:spcPts val="1200"/>
              </a:spcAft>
              <a:buNone/>
            </a:pPr>
            <a:r>
              <a:rPr lang="en-US" sz="2200" dirty="0"/>
              <a:t>Beth has reoccurring depression. Her treating physician recommended that she get an emotional support animal.  Beth goes to the local shelter and adopts a kitten.  Approximately two weeks after adopting the kitten, Beth moves into a new apartment. Although the application asks whether applicants have any pets, Beth does not disclose the kitten on her rental application. </a:t>
            </a:r>
          </a:p>
          <a:p>
            <a:pPr marL="0" indent="0">
              <a:spcAft>
                <a:spcPts val="1200"/>
              </a:spcAft>
              <a:buNone/>
            </a:pPr>
            <a:r>
              <a:rPr lang="en-US" sz="2200" dirty="0"/>
              <a:t>After a few months Beth’s landlord discovers that Beth has a kitten and gives her a 3-day notice to get rid of it. Beth emails the landlord that the kitten is an ESA.  Landlord does not respond to Beth’s email and notices her for eviction based on fraud – </a:t>
            </a:r>
            <a:r>
              <a:rPr lang="en-US" sz="2200" i="1" dirty="0"/>
              <a:t>i.e.,</a:t>
            </a:r>
            <a:r>
              <a:rPr lang="en-US" sz="2200" dirty="0"/>
              <a:t> that she failed to disclose the kitten on her rental application. </a:t>
            </a:r>
          </a:p>
          <a:p>
            <a:pPr marL="0" indent="0">
              <a:spcAft>
                <a:spcPts val="1200"/>
              </a:spcAft>
              <a:buNone/>
            </a:pPr>
            <a:r>
              <a:rPr lang="en-US" sz="2200" dirty="0"/>
              <a:t>Are the Landlord’s actions discriminatory?  How would you approach this situation?</a:t>
            </a:r>
          </a:p>
        </p:txBody>
      </p:sp>
      <p:sp>
        <p:nvSpPr>
          <p:cNvPr id="2" name="Title 1">
            <a:extLst>
              <a:ext uri="{FF2B5EF4-FFF2-40B4-BE49-F238E27FC236}">
                <a16:creationId xmlns:a16="http://schemas.microsoft.com/office/drawing/2014/main" id="{D0646EA8-10F5-3DE9-72BD-A4FCC055DDA1}"/>
              </a:ext>
            </a:extLst>
          </p:cNvPr>
          <p:cNvSpPr>
            <a:spLocks noGrp="1"/>
          </p:cNvSpPr>
          <p:nvPr>
            <p:ph type="title"/>
          </p:nvPr>
        </p:nvSpPr>
        <p:spPr/>
        <p:txBody>
          <a:bodyPr>
            <a:normAutofit/>
          </a:bodyPr>
          <a:lstStyle/>
          <a:p>
            <a:pPr algn="ctr"/>
            <a:r>
              <a:rPr lang="en-US" dirty="0"/>
              <a:t>Beth</a:t>
            </a:r>
          </a:p>
        </p:txBody>
      </p:sp>
    </p:spTree>
    <p:extLst>
      <p:ext uri="{BB962C8B-B14F-4D97-AF65-F5344CB8AC3E}">
        <p14:creationId xmlns:p14="http://schemas.microsoft.com/office/powerpoint/2010/main" val="3047462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26F9A-B54A-07E8-9AEB-64F6059F1C19}"/>
              </a:ext>
            </a:extLst>
          </p:cNvPr>
          <p:cNvSpPr>
            <a:spLocks noGrp="1"/>
          </p:cNvSpPr>
          <p:nvPr>
            <p:ph idx="1"/>
          </p:nvPr>
        </p:nvSpPr>
        <p:spPr/>
        <p:txBody>
          <a:bodyPr>
            <a:normAutofit fontScale="92500" lnSpcReduction="10000"/>
          </a:bodyPr>
          <a:lstStyle/>
          <a:p>
            <a:pPr>
              <a:spcAft>
                <a:spcPts val="1200"/>
              </a:spcAft>
            </a:pPr>
            <a:r>
              <a:rPr lang="en-US" dirty="0"/>
              <a:t>Beth is entitled to an ESA. </a:t>
            </a:r>
          </a:p>
          <a:p>
            <a:r>
              <a:rPr lang="en-US" dirty="0"/>
              <a:t>Requests can be made at </a:t>
            </a:r>
            <a:r>
              <a:rPr lang="en-US" u="sng" dirty="0"/>
              <a:t>any</a:t>
            </a:r>
            <a:r>
              <a:rPr lang="en-US" dirty="0"/>
              <a:t> time – even after a notice to quit or a notice of eviction.</a:t>
            </a:r>
            <a:r>
              <a:rPr lang="en-US" dirty="0">
                <a:effectLst/>
              </a:rPr>
              <a:t> </a:t>
            </a:r>
          </a:p>
          <a:p>
            <a:pPr lvl="1">
              <a:spcBef>
                <a:spcPts val="1200"/>
              </a:spcBef>
            </a:pPr>
            <a:r>
              <a:rPr lang="en-US" i="1" dirty="0">
                <a:effectLst/>
              </a:rPr>
              <a:t>See</a:t>
            </a:r>
            <a:r>
              <a:rPr lang="en-US" dirty="0">
                <a:effectLst/>
              </a:rPr>
              <a:t> Cal. Code Regs., tit. 2, § 12176 (c)(3). </a:t>
            </a:r>
          </a:p>
          <a:p>
            <a:pPr lvl="1">
              <a:spcBef>
                <a:spcPts val="1200"/>
              </a:spcBef>
            </a:pPr>
            <a:r>
              <a:rPr lang="en-US" i="1" dirty="0">
                <a:effectLst/>
              </a:rPr>
              <a:t>See also, </a:t>
            </a:r>
            <a:r>
              <a:rPr lang="en-US" dirty="0">
                <a:effectLst/>
              </a:rPr>
              <a:t>HUD-DOJ Joint Statement on Reasonable Accommodations at Question 12 (“[T]he FHA does not require that a reasonable accommodation request be made in a particular manner of at a particular time.”). </a:t>
            </a:r>
          </a:p>
          <a:p>
            <a:r>
              <a:rPr lang="en-US" dirty="0"/>
              <a:t>ESAs are </a:t>
            </a:r>
            <a:r>
              <a:rPr lang="en-US" u="sng" dirty="0"/>
              <a:t>not pets</a:t>
            </a:r>
            <a:r>
              <a:rPr lang="en-US" dirty="0"/>
              <a:t>.  Failure to disclose in response to a ”pet” question on a housing application is not fraud.</a:t>
            </a:r>
          </a:p>
          <a:p>
            <a:pPr lvl="1">
              <a:spcBef>
                <a:spcPts val="1200"/>
              </a:spcBef>
              <a:spcAft>
                <a:spcPts val="1200"/>
              </a:spcAft>
            </a:pPr>
            <a:r>
              <a:rPr lang="en-US" dirty="0">
                <a:effectLst/>
              </a:rPr>
              <a:t>Although a housing applicant may prefer that an applicant make reasonable accommodation request on their rental application, you cannot deny a request for that reason. </a:t>
            </a:r>
            <a:r>
              <a:rPr lang="en-US" i="1" dirty="0">
                <a:effectLst/>
              </a:rPr>
              <a:t>See Book v. Hunter</a:t>
            </a:r>
            <a:r>
              <a:rPr lang="en-US" dirty="0">
                <a:effectLst/>
              </a:rPr>
              <a:t>, No. 1:12-CV-00404-CL, 2013 WL 1193865, at *4 (D. Or. Mar. 21, 2013). </a:t>
            </a:r>
          </a:p>
        </p:txBody>
      </p:sp>
      <p:sp>
        <p:nvSpPr>
          <p:cNvPr id="2" name="Title 1">
            <a:extLst>
              <a:ext uri="{FF2B5EF4-FFF2-40B4-BE49-F238E27FC236}">
                <a16:creationId xmlns:a16="http://schemas.microsoft.com/office/drawing/2014/main" id="{E3CB5273-BF77-1F75-7599-68AB1F7ABB65}"/>
              </a:ext>
            </a:extLst>
          </p:cNvPr>
          <p:cNvSpPr>
            <a:spLocks noGrp="1"/>
          </p:cNvSpPr>
          <p:nvPr>
            <p:ph type="title"/>
          </p:nvPr>
        </p:nvSpPr>
        <p:spPr/>
        <p:txBody>
          <a:bodyPr>
            <a:normAutofit/>
          </a:bodyPr>
          <a:lstStyle/>
          <a:p>
            <a:pPr algn="ctr"/>
            <a:r>
              <a:rPr lang="en-US" dirty="0">
                <a:solidFill>
                  <a:schemeClr val="bg1"/>
                </a:solidFill>
              </a:rPr>
              <a:t>Answer: Yes</a:t>
            </a:r>
          </a:p>
        </p:txBody>
      </p:sp>
    </p:spTree>
    <p:extLst>
      <p:ext uri="{BB962C8B-B14F-4D97-AF65-F5344CB8AC3E}">
        <p14:creationId xmlns:p14="http://schemas.microsoft.com/office/powerpoint/2010/main" val="3163071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2902A-FA5D-45A8-81EE-4342D330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2B538A-2A50-48E0-89A4-F2D2EEB12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319273A-84F0-4EF0-9ABB-6725351DB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9D139F3-D929-D430-1C4E-C32A7A1AB324}"/>
              </a:ext>
            </a:extLst>
          </p:cNvPr>
          <p:cNvSpPr>
            <a:spLocks noGrp="1"/>
          </p:cNvSpPr>
          <p:nvPr>
            <p:ph idx="1"/>
          </p:nvPr>
        </p:nvSpPr>
        <p:spPr>
          <a:xfrm>
            <a:off x="643467" y="864108"/>
            <a:ext cx="10905066" cy="3785689"/>
          </a:xfrm>
        </p:spPr>
        <p:txBody>
          <a:bodyPr>
            <a:normAutofit fontScale="92500" lnSpcReduction="10000"/>
          </a:bodyPr>
          <a:lstStyle/>
          <a:p>
            <a:pPr>
              <a:spcAft>
                <a:spcPts val="1200"/>
              </a:spcAft>
            </a:pPr>
            <a:r>
              <a:rPr lang="en-US" dirty="0">
                <a:solidFill>
                  <a:schemeClr val="tx1">
                    <a:lumMod val="75000"/>
                    <a:lumOff val="25000"/>
                  </a:schemeClr>
                </a:solidFill>
                <a:effectLst/>
              </a:rPr>
              <a:t>U.S. Department of Housing and Urban Development, FHEO Notice: FHEO-2020-01, Assessing a Person’s Request to Have an Animal as a Reasonable Accommodation Under the Fair Housing Act (January 28, 2020): </a:t>
            </a:r>
            <a:r>
              <a:rPr lang="en-US" dirty="0">
                <a:effectLst/>
                <a:hlinkClick r:id="rId2"/>
              </a:rPr>
              <a:t>https://www.hud.gov/sites/dfiles/PA/documents/HUDAsstAnimalNC1-28-2020.pdf</a:t>
            </a:r>
            <a:r>
              <a:rPr lang="en-US" dirty="0">
                <a:effectLst/>
              </a:rPr>
              <a:t> </a:t>
            </a:r>
          </a:p>
          <a:p>
            <a:pPr>
              <a:spcAft>
                <a:spcPts val="1200"/>
              </a:spcAft>
            </a:pPr>
            <a:r>
              <a:rPr lang="en-US" dirty="0">
                <a:solidFill>
                  <a:schemeClr val="tx1">
                    <a:lumMod val="75000"/>
                    <a:lumOff val="25000"/>
                  </a:schemeClr>
                </a:solidFill>
                <a:effectLst/>
              </a:rPr>
              <a:t>Joint Statement of the U.S. Department of Housing and Urban Development and the U.S. Department of Justice [on] Reasonable Accommodations under the Fair Housing Act (May 17, 2004): </a:t>
            </a:r>
            <a:r>
              <a:rPr lang="en-US" dirty="0">
                <a:effectLst/>
                <a:hlinkClick r:id="rId3"/>
              </a:rPr>
              <a:t>https://www.hud.gov/sites/dfiles/FHEO/documents/huddojstatement.pdf</a:t>
            </a:r>
            <a:r>
              <a:rPr lang="en-US" dirty="0">
                <a:effectLst/>
              </a:rPr>
              <a:t>  </a:t>
            </a:r>
          </a:p>
          <a:p>
            <a:pPr>
              <a:spcAft>
                <a:spcPts val="1200"/>
              </a:spcAft>
            </a:pPr>
            <a:r>
              <a:rPr lang="en-US" i="1" dirty="0">
                <a:solidFill>
                  <a:schemeClr val="tx1">
                    <a:lumMod val="75000"/>
                    <a:lumOff val="25000"/>
                  </a:schemeClr>
                </a:solidFill>
              </a:rPr>
              <a:t>Emotional Support Animals and Fair Housing Law </a:t>
            </a:r>
            <a:r>
              <a:rPr lang="en-US" dirty="0">
                <a:solidFill>
                  <a:schemeClr val="tx1">
                    <a:lumMod val="75000"/>
                    <a:lumOff val="25000"/>
                  </a:schemeClr>
                </a:solidFill>
              </a:rPr>
              <a:t>(California Department of </a:t>
            </a:r>
            <a:r>
              <a:rPr lang="en-US" b="0" u="none" strike="noStrike" dirty="0">
                <a:solidFill>
                  <a:schemeClr val="tx1">
                    <a:lumMod val="75000"/>
                    <a:lumOff val="25000"/>
                  </a:schemeClr>
                </a:solidFill>
                <a:effectLst/>
              </a:rPr>
              <a:t>Fair </a:t>
            </a:r>
            <a:r>
              <a:rPr lang="en-US" b="0" i="0" u="none" strike="noStrike" dirty="0">
                <a:solidFill>
                  <a:schemeClr val="tx1">
                    <a:lumMod val="75000"/>
                    <a:lumOff val="25000"/>
                  </a:schemeClr>
                </a:solidFill>
                <a:effectLst/>
              </a:rPr>
              <a:t>Employment &amp; Housing):</a:t>
            </a:r>
            <a:r>
              <a:rPr lang="en-US" dirty="0">
                <a:solidFill>
                  <a:schemeClr val="tx1">
                    <a:lumMod val="75000"/>
                    <a:lumOff val="25000"/>
                  </a:schemeClr>
                </a:solidFill>
              </a:rPr>
              <a:t> </a:t>
            </a:r>
            <a:r>
              <a:rPr lang="en-US" dirty="0">
                <a:hlinkClick r:id="rId4"/>
              </a:rPr>
              <a:t>https://www.dfeh.ca.gov/wp-content/uploads/sites/32/2022/04/EmotionalSupportAnimalsandFairHousingLawFAQ_ENG.pdf</a:t>
            </a:r>
            <a:endParaRPr lang="en-US" dirty="0">
              <a:effectLst/>
            </a:endParaRPr>
          </a:p>
        </p:txBody>
      </p:sp>
      <p:sp>
        <p:nvSpPr>
          <p:cNvPr id="2" name="Title 1">
            <a:extLst>
              <a:ext uri="{FF2B5EF4-FFF2-40B4-BE49-F238E27FC236}">
                <a16:creationId xmlns:a16="http://schemas.microsoft.com/office/drawing/2014/main" id="{DF791BED-DD3F-5C8F-43EA-D7FACD8ED638}"/>
              </a:ext>
            </a:extLst>
          </p:cNvPr>
          <p:cNvSpPr>
            <a:spLocks noGrp="1"/>
          </p:cNvSpPr>
          <p:nvPr>
            <p:ph type="title"/>
          </p:nvPr>
        </p:nvSpPr>
        <p:spPr>
          <a:xfrm>
            <a:off x="643467" y="5281127"/>
            <a:ext cx="10905066" cy="1187406"/>
          </a:xfrm>
        </p:spPr>
        <p:txBody>
          <a:bodyPr>
            <a:normAutofit/>
          </a:bodyPr>
          <a:lstStyle/>
          <a:p>
            <a:pPr algn="ctr"/>
            <a:r>
              <a:rPr lang="en-US" dirty="0"/>
              <a:t>Resources</a:t>
            </a:r>
          </a:p>
        </p:txBody>
      </p:sp>
    </p:spTree>
    <p:extLst>
      <p:ext uri="{BB962C8B-B14F-4D97-AF65-F5344CB8AC3E}">
        <p14:creationId xmlns:p14="http://schemas.microsoft.com/office/powerpoint/2010/main" val="2141633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9555162-C87C-FAF0-4718-A58B5DA01142}"/>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800" spc="-100" dirty="0"/>
              <a:t>Questions?</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02038BEA-DE7D-C508-F206-ACF3B4A5115A}"/>
              </a:ext>
            </a:extLst>
          </p:cNvPr>
          <p:cNvSpPr txBox="1"/>
          <p:nvPr/>
        </p:nvSpPr>
        <p:spPr>
          <a:xfrm>
            <a:off x="3722622" y="5108449"/>
            <a:ext cx="6263810" cy="461665"/>
          </a:xfrm>
          <a:prstGeom prst="rect">
            <a:avLst/>
          </a:prstGeom>
          <a:noFill/>
        </p:spPr>
        <p:txBody>
          <a:bodyPr wrap="square">
            <a:spAutoFit/>
          </a:bodyPr>
          <a:lstStyle/>
          <a:p>
            <a:r>
              <a:rPr lang="en-US" sz="2400" spc="-100" dirty="0" err="1">
                <a:solidFill>
                  <a:schemeClr val="bg1"/>
                </a:solidFill>
              </a:rPr>
              <a:t>muzeta@dredf.org</a:t>
            </a:r>
            <a:r>
              <a:rPr lang="en-US" sz="2400" spc="-1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187619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Icon of a certificate">
            <a:extLst>
              <a:ext uri="{FF2B5EF4-FFF2-40B4-BE49-F238E27FC236}">
                <a16:creationId xmlns:a16="http://schemas.microsoft.com/office/drawing/2014/main" id="{5BF133B1-6134-3C99-7F94-9729EB86C59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58078" y="2244773"/>
            <a:ext cx="2235875" cy="2368453"/>
          </a:xfrm>
          <a:prstGeom prst="rect">
            <a:avLst/>
          </a:prstGeom>
        </p:spPr>
      </p:pic>
      <p:sp>
        <p:nvSpPr>
          <p:cNvPr id="3" name="Content Placeholder 2">
            <a:extLst>
              <a:ext uri="{FF2B5EF4-FFF2-40B4-BE49-F238E27FC236}">
                <a16:creationId xmlns:a16="http://schemas.microsoft.com/office/drawing/2014/main" id="{F725EB08-9D1A-76FF-F636-0D23382A2465}"/>
              </a:ext>
            </a:extLst>
          </p:cNvPr>
          <p:cNvSpPr>
            <a:spLocks noGrp="1"/>
          </p:cNvSpPr>
          <p:nvPr>
            <p:ph idx="1"/>
          </p:nvPr>
        </p:nvSpPr>
        <p:spPr>
          <a:xfrm>
            <a:off x="3928533" y="864107"/>
            <a:ext cx="5329545" cy="5242779"/>
          </a:xfrm>
        </p:spPr>
        <p:txBody>
          <a:bodyPr>
            <a:normAutofit/>
          </a:bodyPr>
          <a:lstStyle/>
          <a:p>
            <a:pPr>
              <a:spcAft>
                <a:spcPts val="1200"/>
              </a:spcAft>
            </a:pPr>
            <a:r>
              <a:rPr lang="en-US" dirty="0">
                <a:effectLst/>
                <a:ea typeface="Times New Roman" panose="02020603050405020304" pitchFamily="18" charset="0"/>
              </a:rPr>
              <a:t>Special training is not required. </a:t>
            </a:r>
            <a:r>
              <a:rPr lang="en-US" b="1" dirty="0">
                <a:effectLst/>
                <a:ea typeface="Times New Roman" panose="02020603050405020304" pitchFamily="18" charset="0"/>
              </a:rPr>
              <a:t>However</a:t>
            </a:r>
            <a:r>
              <a:rPr lang="en-US" dirty="0">
                <a:effectLst/>
                <a:ea typeface="Times New Roman" panose="02020603050405020304" pitchFamily="18" charset="0"/>
              </a:rPr>
              <a:t>, there must be a nexus, between the individual’s disability and the assistance the animal provides</a:t>
            </a:r>
            <a:r>
              <a:rPr lang="en-US" dirty="0">
                <a:ea typeface="Times New Roman" panose="02020603050405020304" pitchFamily="18" charset="0"/>
              </a:rPr>
              <a:t>.</a:t>
            </a:r>
          </a:p>
          <a:p>
            <a:pPr>
              <a:spcAft>
                <a:spcPts val="1200"/>
              </a:spcAft>
            </a:pPr>
            <a:r>
              <a:rPr lang="en-US" dirty="0"/>
              <a:t>There is no legal requirement that an animal must be “registered” or “certified.” </a:t>
            </a:r>
          </a:p>
          <a:p>
            <a:pPr>
              <a:spcAft>
                <a:spcPts val="1200"/>
              </a:spcAft>
            </a:pPr>
            <a:r>
              <a:rPr lang="en-US" dirty="0"/>
              <a:t>Businesses that claim to register or certify assistance animals are charging for a service that is unnecessary to establish the necessity of a reasonable accommodation. </a:t>
            </a:r>
          </a:p>
        </p:txBody>
      </p:sp>
      <p:sp>
        <p:nvSpPr>
          <p:cNvPr id="2" name="Title 1">
            <a:extLst>
              <a:ext uri="{FF2B5EF4-FFF2-40B4-BE49-F238E27FC236}">
                <a16:creationId xmlns:a16="http://schemas.microsoft.com/office/drawing/2014/main" id="{E5DA2BC0-4E6D-3BC4-097D-7DC66C659735}"/>
              </a:ext>
            </a:extLst>
          </p:cNvPr>
          <p:cNvSpPr>
            <a:spLocks noGrp="1"/>
          </p:cNvSpPr>
          <p:nvPr>
            <p:ph type="title"/>
          </p:nvPr>
        </p:nvSpPr>
        <p:spPr>
          <a:xfrm>
            <a:off x="252919" y="1123837"/>
            <a:ext cx="2947482" cy="4601183"/>
          </a:xfrm>
        </p:spPr>
        <p:txBody>
          <a:bodyPr>
            <a:normAutofit/>
          </a:bodyPr>
          <a:lstStyle/>
          <a:p>
            <a:r>
              <a:rPr lang="en-US" sz="3300" dirty="0"/>
              <a:t>Is Special Training or Certification Required?  </a:t>
            </a:r>
          </a:p>
        </p:txBody>
      </p:sp>
    </p:spTree>
    <p:extLst>
      <p:ext uri="{BB962C8B-B14F-4D97-AF65-F5344CB8AC3E}">
        <p14:creationId xmlns:p14="http://schemas.microsoft.com/office/powerpoint/2010/main" val="5430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5B5740-24BB-59F4-3671-A4072167C5D0}"/>
              </a:ext>
            </a:extLst>
          </p:cNvPr>
          <p:cNvSpPr>
            <a:spLocks noGrp="1"/>
          </p:cNvSpPr>
          <p:nvPr>
            <p:ph idx="1"/>
          </p:nvPr>
        </p:nvSpPr>
        <p:spPr>
          <a:xfrm>
            <a:off x="5274129" y="864108"/>
            <a:ext cx="6139541" cy="5120640"/>
          </a:xfrm>
        </p:spPr>
        <p:txBody>
          <a:bodyPr>
            <a:noAutofit/>
          </a:bodyPr>
          <a:lstStyle/>
          <a:p>
            <a:pPr marL="0" indent="0">
              <a:spcAft>
                <a:spcPts val="1200"/>
              </a:spcAft>
              <a:buNone/>
            </a:pPr>
            <a:r>
              <a:rPr lang="en-US" b="1" dirty="0"/>
              <a:t>Service Animal</a:t>
            </a:r>
            <a:r>
              <a:rPr lang="en-US" dirty="0"/>
              <a:t>:</a:t>
            </a:r>
          </a:p>
          <a:p>
            <a:pPr marL="0" indent="0">
              <a:spcAft>
                <a:spcPts val="1200"/>
              </a:spcAft>
              <a:buNone/>
            </a:pPr>
            <a:r>
              <a:rPr lang="en-US" dirty="0"/>
              <a:t>The only permissible questions are: </a:t>
            </a:r>
          </a:p>
          <a:p>
            <a:pPr lvl="1">
              <a:spcAft>
                <a:spcPts val="1200"/>
              </a:spcAft>
              <a:buSzPct val="90000"/>
              <a:buFont typeface="Wingdings" pitchFamily="2" charset="2"/>
              <a:buChar char="Ø"/>
            </a:pPr>
            <a:r>
              <a:rPr lang="en-US" dirty="0"/>
              <a:t>“Are you an individual with a disability?” and </a:t>
            </a:r>
          </a:p>
          <a:p>
            <a:pPr lvl="1">
              <a:spcAft>
                <a:spcPts val="1200"/>
              </a:spcAft>
              <a:buSzPct val="90000"/>
              <a:buFont typeface="Wingdings" pitchFamily="2" charset="2"/>
              <a:buChar char="Ø"/>
            </a:pPr>
            <a:r>
              <a:rPr lang="en-US" dirty="0"/>
              <a:t> “What is the disability-related task the animal has been trained to perform?”</a:t>
            </a:r>
          </a:p>
          <a:p>
            <a:pPr marL="0" indent="0">
              <a:spcAft>
                <a:spcPts val="1200"/>
              </a:spcAft>
              <a:buNone/>
            </a:pPr>
            <a:r>
              <a:rPr lang="en-US" dirty="0"/>
              <a:t>Can’t ask the individual with a disability to demonstrate the task</a:t>
            </a:r>
          </a:p>
          <a:p>
            <a:pPr marL="0" indent="0">
              <a:spcAft>
                <a:spcPts val="1200"/>
              </a:spcAft>
              <a:buNone/>
            </a:pPr>
            <a:r>
              <a:rPr lang="en-US" dirty="0"/>
              <a:t>Reliable disability-related information can be requested, if the disability and/or the disability-related need for the animal are not apparent. </a:t>
            </a:r>
          </a:p>
        </p:txBody>
      </p:sp>
      <p:sp>
        <p:nvSpPr>
          <p:cNvPr id="2" name="Title 1">
            <a:extLst>
              <a:ext uri="{FF2B5EF4-FFF2-40B4-BE49-F238E27FC236}">
                <a16:creationId xmlns:a16="http://schemas.microsoft.com/office/drawing/2014/main" id="{46427A32-D59C-303F-0D14-E37ECA2F555D}"/>
              </a:ext>
            </a:extLst>
          </p:cNvPr>
          <p:cNvSpPr>
            <a:spLocks noGrp="1"/>
          </p:cNvSpPr>
          <p:nvPr>
            <p:ph type="title"/>
          </p:nvPr>
        </p:nvSpPr>
        <p:spPr>
          <a:xfrm>
            <a:off x="1539116" y="864108"/>
            <a:ext cx="2673651" cy="5120639"/>
          </a:xfrm>
        </p:spPr>
        <p:txBody>
          <a:bodyPr>
            <a:normAutofit/>
          </a:bodyPr>
          <a:lstStyle/>
          <a:p>
            <a:pPr algn="r"/>
            <a:r>
              <a:rPr lang="en-US" sz="3200" dirty="0">
                <a:solidFill>
                  <a:schemeClr val="tx1">
                    <a:lumMod val="65000"/>
                    <a:lumOff val="35000"/>
                  </a:schemeClr>
                </a:solidFill>
              </a:rPr>
              <a:t>What Kind of Questions Can a Housing Provider Ask? (1/2)</a:t>
            </a:r>
          </a:p>
        </p:txBody>
      </p:sp>
    </p:spTree>
    <p:extLst>
      <p:ext uri="{BB962C8B-B14F-4D97-AF65-F5344CB8AC3E}">
        <p14:creationId xmlns:p14="http://schemas.microsoft.com/office/powerpoint/2010/main" val="381475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2">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4">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500100E-4D83-A67A-885D-02AD4ABEE6D7}"/>
              </a:ext>
            </a:extLst>
          </p:cNvPr>
          <p:cNvSpPr>
            <a:spLocks noGrp="1"/>
          </p:cNvSpPr>
          <p:nvPr>
            <p:ph idx="1"/>
          </p:nvPr>
        </p:nvSpPr>
        <p:spPr>
          <a:xfrm>
            <a:off x="5289229" y="864108"/>
            <a:ext cx="5910677" cy="5120640"/>
          </a:xfrm>
        </p:spPr>
        <p:txBody>
          <a:bodyPr>
            <a:normAutofit/>
          </a:bodyPr>
          <a:lstStyle/>
          <a:p>
            <a:pPr marL="0" indent="0">
              <a:spcAft>
                <a:spcPts val="1200"/>
              </a:spcAft>
              <a:buNone/>
            </a:pPr>
            <a:r>
              <a:rPr lang="en-US" b="1" dirty="0"/>
              <a:t>Support Animal:</a:t>
            </a:r>
          </a:p>
          <a:p>
            <a:pPr marL="0" indent="0">
              <a:spcAft>
                <a:spcPts val="1200"/>
              </a:spcAft>
              <a:buNone/>
            </a:pPr>
            <a:r>
              <a:rPr lang="en-US" dirty="0"/>
              <a:t>Follow general process for requests for reasonable accommodations </a:t>
            </a:r>
          </a:p>
          <a:p>
            <a:pPr>
              <a:spcAft>
                <a:spcPts val="1200"/>
              </a:spcAft>
            </a:pPr>
            <a:r>
              <a:rPr lang="en-US" dirty="0"/>
              <a:t>Disability?</a:t>
            </a:r>
          </a:p>
          <a:p>
            <a:pPr>
              <a:spcAft>
                <a:spcPts val="1200"/>
              </a:spcAft>
            </a:pPr>
            <a:r>
              <a:rPr lang="en-US" dirty="0"/>
              <a:t>Necessary? Reasonable? Nexus?</a:t>
            </a:r>
          </a:p>
          <a:p>
            <a:pPr>
              <a:spcAft>
                <a:spcPts val="1200"/>
              </a:spcAft>
            </a:pPr>
            <a:r>
              <a:rPr lang="en-US" dirty="0"/>
              <a:t>Note: Animal vests, identification cards, or certificates are not in and of themselves documentation of either disability or the need for a reasonable accommodation</a:t>
            </a:r>
          </a:p>
          <a:p>
            <a:pPr marL="0" indent="0" algn="r">
              <a:spcAft>
                <a:spcPts val="1200"/>
              </a:spcAft>
              <a:buNone/>
            </a:pPr>
            <a:r>
              <a:rPr lang="en-US" dirty="0">
                <a:effectLst/>
              </a:rPr>
              <a:t>2 CCR § 12178</a:t>
            </a:r>
            <a:endParaRPr lang="en-US" dirty="0"/>
          </a:p>
        </p:txBody>
      </p:sp>
      <p:sp>
        <p:nvSpPr>
          <p:cNvPr id="5" name="Title 4">
            <a:extLst>
              <a:ext uri="{FF2B5EF4-FFF2-40B4-BE49-F238E27FC236}">
                <a16:creationId xmlns:a16="http://schemas.microsoft.com/office/drawing/2014/main" id="{1706C2BB-B687-5D12-8D9C-3FCF09AF9F36}"/>
              </a:ext>
            </a:extLst>
          </p:cNvPr>
          <p:cNvSpPr>
            <a:spLocks noGrp="1"/>
          </p:cNvSpPr>
          <p:nvPr>
            <p:ph type="title"/>
          </p:nvPr>
        </p:nvSpPr>
        <p:spPr>
          <a:xfrm>
            <a:off x="1539116" y="864108"/>
            <a:ext cx="3073914" cy="5120639"/>
          </a:xfrm>
        </p:spPr>
        <p:txBody>
          <a:bodyPr>
            <a:normAutofit/>
          </a:bodyPr>
          <a:lstStyle/>
          <a:p>
            <a:pPr algn="r"/>
            <a:r>
              <a:rPr lang="en-US" sz="3200" dirty="0">
                <a:solidFill>
                  <a:schemeClr val="tx1">
                    <a:lumMod val="65000"/>
                    <a:lumOff val="35000"/>
                  </a:schemeClr>
                </a:solidFill>
              </a:rPr>
              <a:t>What Kind of Questions Can a Housing Provider Ask? (2/2)</a:t>
            </a:r>
          </a:p>
        </p:txBody>
      </p:sp>
    </p:spTree>
    <p:extLst>
      <p:ext uri="{BB962C8B-B14F-4D97-AF65-F5344CB8AC3E}">
        <p14:creationId xmlns:p14="http://schemas.microsoft.com/office/powerpoint/2010/main" val="274421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Dog on the couch">
            <a:extLst>
              <a:ext uri="{FF2B5EF4-FFF2-40B4-BE49-F238E27FC236}">
                <a16:creationId xmlns:a16="http://schemas.microsoft.com/office/drawing/2014/main" id="{95CA05FE-89DF-D4DC-C920-0DEA280B816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818120" y="758952"/>
            <a:ext cx="3617432" cy="5330952"/>
          </a:xfrm>
          <a:prstGeom prst="rect">
            <a:avLst/>
          </a:prstGeom>
        </p:spPr>
      </p:pic>
      <p:sp>
        <p:nvSpPr>
          <p:cNvPr id="6" name="Content Placeholder 5">
            <a:extLst>
              <a:ext uri="{FF2B5EF4-FFF2-40B4-BE49-F238E27FC236}">
                <a16:creationId xmlns:a16="http://schemas.microsoft.com/office/drawing/2014/main" id="{0001A3D5-190E-8427-5B54-58654300CC38}"/>
              </a:ext>
            </a:extLst>
          </p:cNvPr>
          <p:cNvSpPr>
            <a:spLocks noGrp="1"/>
          </p:cNvSpPr>
          <p:nvPr>
            <p:ph idx="1"/>
          </p:nvPr>
        </p:nvSpPr>
        <p:spPr>
          <a:xfrm>
            <a:off x="3688597" y="864108"/>
            <a:ext cx="3766561" cy="5120640"/>
          </a:xfrm>
        </p:spPr>
        <p:txBody>
          <a:bodyPr>
            <a:normAutofit fontScale="92500"/>
          </a:bodyPr>
          <a:lstStyle/>
          <a:p>
            <a:pPr>
              <a:spcAft>
                <a:spcPts val="1200"/>
              </a:spcAft>
            </a:pPr>
            <a:r>
              <a:rPr lang="en-US" dirty="0"/>
              <a:t>Tenant can’t be required to pay a pet fee, additional rent, or other additional fee, including additional security deposit or liability insurance.</a:t>
            </a:r>
          </a:p>
          <a:p>
            <a:pPr>
              <a:spcAft>
                <a:spcPts val="1200"/>
              </a:spcAft>
            </a:pPr>
            <a:r>
              <a:rPr lang="en-US" dirty="0"/>
              <a:t>A housing provider may not charge a deposit, fee, or surcharge for an assistance animal. </a:t>
            </a:r>
          </a:p>
          <a:p>
            <a:pPr>
              <a:spcAft>
                <a:spcPts val="1200"/>
              </a:spcAft>
            </a:pPr>
            <a:r>
              <a:rPr lang="en-US" dirty="0"/>
              <a:t>A housing provider, may charge a tenant for damage an assistance animal causes (above wear and tear) if it is the provider’s usual practice.</a:t>
            </a:r>
          </a:p>
        </p:txBody>
      </p:sp>
      <p:sp>
        <p:nvSpPr>
          <p:cNvPr id="5" name="Title 4">
            <a:extLst>
              <a:ext uri="{FF2B5EF4-FFF2-40B4-BE49-F238E27FC236}">
                <a16:creationId xmlns:a16="http://schemas.microsoft.com/office/drawing/2014/main" id="{9860364D-68F0-6138-B162-1C93EB37EA59}"/>
              </a:ext>
            </a:extLst>
          </p:cNvPr>
          <p:cNvSpPr>
            <a:spLocks noGrp="1"/>
          </p:cNvSpPr>
          <p:nvPr>
            <p:ph type="title"/>
          </p:nvPr>
        </p:nvSpPr>
        <p:spPr>
          <a:xfrm>
            <a:off x="342899" y="1123837"/>
            <a:ext cx="2857501" cy="4601183"/>
          </a:xfrm>
        </p:spPr>
        <p:txBody>
          <a:bodyPr>
            <a:normAutofit/>
          </a:bodyPr>
          <a:lstStyle/>
          <a:p>
            <a:r>
              <a:rPr lang="en-US" dirty="0"/>
              <a:t>Pet Deposits</a:t>
            </a:r>
          </a:p>
        </p:txBody>
      </p:sp>
    </p:spTree>
    <p:extLst>
      <p:ext uri="{BB962C8B-B14F-4D97-AF65-F5344CB8AC3E}">
        <p14:creationId xmlns:p14="http://schemas.microsoft.com/office/powerpoint/2010/main" val="288745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lf of a dog's face">
            <a:extLst>
              <a:ext uri="{FF2B5EF4-FFF2-40B4-BE49-F238E27FC236}">
                <a16:creationId xmlns:a16="http://schemas.microsoft.com/office/drawing/2014/main" id="{AC7EF08E-AD5B-933E-356B-F54E5ED5E1BE}"/>
              </a:ext>
            </a:extLst>
          </p:cNvPr>
          <p:cNvPicPr>
            <a:picLocks noChangeAspect="1"/>
          </p:cNvPicPr>
          <p:nvPr/>
        </p:nvPicPr>
        <p:blipFill rotWithShape="1">
          <a:blip r:embed="rId2" cstate="hqprint">
            <a:duotone>
              <a:schemeClr val="bg2">
                <a:shade val="45000"/>
                <a:satMod val="135000"/>
              </a:schemeClr>
              <a:prstClr val="white"/>
            </a:duotone>
            <a:alphaModFix amt="25000"/>
            <a:extLst>
              <a:ext uri="{28A0092B-C50C-407E-A947-70E740481C1C}">
                <a14:useLocalDpi xmlns:a14="http://schemas.microsoft.com/office/drawing/2010/main"/>
              </a:ext>
            </a:extLst>
          </a:blip>
          <a:srcRect/>
          <a:stretch/>
        </p:blipFill>
        <p:spPr>
          <a:xfrm>
            <a:off x="10980" y="0"/>
            <a:ext cx="12188932" cy="6858000"/>
          </a:xfrm>
          <a:prstGeom prst="rect">
            <a:avLst/>
          </a:prstGeom>
        </p:spPr>
      </p:pic>
      <p:sp>
        <p:nvSpPr>
          <p:cNvPr id="20" name="Rectangle 19">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4" name="Content Placeholder 2">
            <a:extLst>
              <a:ext uri="{FF2B5EF4-FFF2-40B4-BE49-F238E27FC236}">
                <a16:creationId xmlns:a16="http://schemas.microsoft.com/office/drawing/2014/main" id="{41F28810-794F-B923-FF80-B5D9874D0126}"/>
              </a:ext>
            </a:extLst>
          </p:cNvPr>
          <p:cNvGraphicFramePr>
            <a:graphicFrameLocks noGrp="1"/>
          </p:cNvGraphicFramePr>
          <p:nvPr>
            <p:ph idx="1"/>
            <p:extLst>
              <p:ext uri="{D42A27DB-BD31-4B8C-83A1-F6EECF244321}">
                <p14:modId xmlns:p14="http://schemas.microsoft.com/office/powerpoint/2010/main" val="3268469624"/>
              </p:ext>
            </p:extLst>
          </p:nvPr>
        </p:nvGraphicFramePr>
        <p:xfrm>
          <a:off x="3869268" y="864108"/>
          <a:ext cx="7703406"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660DB28-3C06-139E-C011-660CCB54CF58}"/>
              </a:ext>
            </a:extLst>
          </p:cNvPr>
          <p:cNvSpPr>
            <a:spLocks noGrp="1"/>
          </p:cNvSpPr>
          <p:nvPr>
            <p:ph type="title"/>
          </p:nvPr>
        </p:nvSpPr>
        <p:spPr>
          <a:xfrm>
            <a:off x="252919" y="1123837"/>
            <a:ext cx="2947482" cy="4601183"/>
          </a:xfrm>
        </p:spPr>
        <p:txBody>
          <a:bodyPr>
            <a:normAutofit/>
          </a:bodyPr>
          <a:lstStyle/>
          <a:p>
            <a:r>
              <a:rPr lang="en-US" dirty="0"/>
              <a:t>Pet Rules or Restrictions</a:t>
            </a:r>
          </a:p>
        </p:txBody>
      </p:sp>
    </p:spTree>
    <p:extLst>
      <p:ext uri="{BB962C8B-B14F-4D97-AF65-F5344CB8AC3E}">
        <p14:creationId xmlns:p14="http://schemas.microsoft.com/office/powerpoint/2010/main" val="36853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1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7">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phic 4" descr="Icon of a puppy">
            <a:extLst>
              <a:ext uri="{FF2B5EF4-FFF2-40B4-BE49-F238E27FC236}">
                <a16:creationId xmlns:a16="http://schemas.microsoft.com/office/drawing/2014/main" id="{89661627-A153-FFD6-C476-A4C3A4FA0A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5467" y="1820210"/>
            <a:ext cx="3044354" cy="3044354"/>
          </a:xfrm>
          <a:prstGeom prst="rect">
            <a:avLst/>
          </a:prstGeom>
        </p:spPr>
      </p:pic>
      <p:sp>
        <p:nvSpPr>
          <p:cNvPr id="3" name="Content Placeholder 2">
            <a:extLst>
              <a:ext uri="{FF2B5EF4-FFF2-40B4-BE49-F238E27FC236}">
                <a16:creationId xmlns:a16="http://schemas.microsoft.com/office/drawing/2014/main" id="{D01E31C8-A74A-2C40-5FC6-814A7E21DC2F}"/>
              </a:ext>
            </a:extLst>
          </p:cNvPr>
          <p:cNvSpPr>
            <a:spLocks noGrp="1"/>
          </p:cNvSpPr>
          <p:nvPr>
            <p:ph idx="4294967295"/>
          </p:nvPr>
        </p:nvSpPr>
        <p:spPr>
          <a:xfrm>
            <a:off x="5451644" y="1794810"/>
            <a:ext cx="6459020" cy="4081057"/>
          </a:xfrm>
        </p:spPr>
        <p:txBody>
          <a:bodyPr vert="horz" lIns="91440" tIns="45720" rIns="91440" bIns="45720" rtlCol="0" anchor="t">
            <a:normAutofit fontScale="92500" lnSpcReduction="10000"/>
          </a:bodyPr>
          <a:lstStyle/>
          <a:p>
            <a:pPr marL="0" indent="0">
              <a:spcAft>
                <a:spcPts val="1200"/>
              </a:spcAft>
              <a:buNone/>
            </a:pPr>
            <a:r>
              <a:rPr lang="en-US" dirty="0">
                <a:solidFill>
                  <a:srgbClr val="FFFFFF"/>
                </a:solidFill>
              </a:rPr>
              <a:t>California law permits housing providers to establish terms in a lease or rental agreement “that reasonably regulate the presence of guide dogs, signal dogs, or service dogs on the premises of a housing provider”. Cal. Civ. Code § 54.1 (b)(6)(B). </a:t>
            </a:r>
          </a:p>
          <a:p>
            <a:pPr marL="0" indent="0">
              <a:spcAft>
                <a:spcPts val="1200"/>
              </a:spcAft>
              <a:buNone/>
            </a:pPr>
            <a:r>
              <a:rPr lang="en-US" dirty="0">
                <a:solidFill>
                  <a:srgbClr val="FFFFFF"/>
                </a:solidFill>
              </a:rPr>
              <a:t>Arguably, this state law provision is preempted by the Fair Housing Act, which prohibits reasonable accommodations from being conditioned on execution of additional documents and/or agreement to additional terms and conditions.</a:t>
            </a:r>
          </a:p>
          <a:p>
            <a:pPr marL="0" indent="0">
              <a:spcBef>
                <a:spcPts val="0"/>
              </a:spcBef>
              <a:buNone/>
            </a:pPr>
            <a:r>
              <a:rPr lang="en-US" i="1" dirty="0">
                <a:solidFill>
                  <a:srgbClr val="FFFFFF"/>
                </a:solidFill>
              </a:rPr>
              <a:t>See </a:t>
            </a:r>
            <a:r>
              <a:rPr lang="en-US" dirty="0">
                <a:solidFill>
                  <a:srgbClr val="FFFFFF"/>
                </a:solidFill>
              </a:rPr>
              <a:t>42 U.S.C. § 3604(f)(2) and (3)(B); </a:t>
            </a:r>
          </a:p>
          <a:p>
            <a:pPr marL="0" indent="0">
              <a:spcBef>
                <a:spcPts val="0"/>
              </a:spcBef>
              <a:buNone/>
            </a:pPr>
            <a:r>
              <a:rPr lang="en-US" dirty="0">
                <a:solidFill>
                  <a:srgbClr val="FFFFFF"/>
                </a:solidFill>
              </a:rPr>
              <a:t>24 CFR § 100.65(a), (b)(1) and (b)(4); 24 CFR § 100.202(b) and (c)</a:t>
            </a:r>
          </a:p>
        </p:txBody>
      </p:sp>
      <p:sp>
        <p:nvSpPr>
          <p:cNvPr id="2" name="Title 1">
            <a:extLst>
              <a:ext uri="{FF2B5EF4-FFF2-40B4-BE49-F238E27FC236}">
                <a16:creationId xmlns:a16="http://schemas.microsoft.com/office/drawing/2014/main" id="{15F131DB-4C4C-484E-B926-92CE03E92445}"/>
              </a:ext>
            </a:extLst>
          </p:cNvPr>
          <p:cNvSpPr>
            <a:spLocks noGrp="1"/>
          </p:cNvSpPr>
          <p:nvPr>
            <p:ph type="title"/>
          </p:nvPr>
        </p:nvSpPr>
        <p:spPr>
          <a:xfrm>
            <a:off x="5451642" y="1123838"/>
            <a:ext cx="6451110" cy="670972"/>
          </a:xfrm>
        </p:spPr>
        <p:txBody>
          <a:bodyPr vert="horz" lIns="91440" tIns="45720" rIns="91440" bIns="45720" rtlCol="0" anchor="ctr">
            <a:normAutofit/>
          </a:bodyPr>
          <a:lstStyle/>
          <a:p>
            <a:r>
              <a:rPr lang="en-US" dirty="0"/>
              <a:t>Pet Addendums</a:t>
            </a:r>
          </a:p>
        </p:txBody>
      </p:sp>
    </p:spTree>
    <p:extLst>
      <p:ext uri="{BB962C8B-B14F-4D97-AF65-F5344CB8AC3E}">
        <p14:creationId xmlns:p14="http://schemas.microsoft.com/office/powerpoint/2010/main" val="3775560649"/>
      </p:ext>
    </p:extLst>
  </p:cSld>
  <p:clrMapOvr>
    <a:masterClrMapping/>
  </p:clrMapOvr>
</p:sld>
</file>

<file path=ppt/theme/theme1.xml><?xml version="1.0" encoding="utf-8"?>
<a:theme xmlns:a="http://schemas.openxmlformats.org/drawingml/2006/main" name="Frame">
  <a:themeElements>
    <a:clrScheme name="Custom 2">
      <a:dk1>
        <a:srgbClr val="000000"/>
      </a:dk1>
      <a:lt1>
        <a:srgbClr val="FFFFFF"/>
      </a:lt1>
      <a:dk2>
        <a:srgbClr val="545454"/>
      </a:dk2>
      <a:lt2>
        <a:srgbClr val="BFBFBF"/>
      </a:lt2>
      <a:accent1>
        <a:srgbClr val="217D91"/>
      </a:accent1>
      <a:accent2>
        <a:srgbClr val="FAB900"/>
      </a:accent2>
      <a:accent3>
        <a:srgbClr val="90BB23"/>
      </a:accent3>
      <a:accent4>
        <a:srgbClr val="EE7008"/>
      </a:accent4>
      <a:accent5>
        <a:srgbClr val="1AB39F"/>
      </a:accent5>
      <a:accent6>
        <a:srgbClr val="D5393D"/>
      </a:accent6>
      <a:hlink>
        <a:srgbClr val="314581"/>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{1B1BC043-0ACC-BF4F-8782-10CD94D365FE}tf10001124</Template>
  <TotalTime>1242</TotalTime>
  <Words>2853</Words>
  <Application>Microsoft Macintosh PowerPoint</Application>
  <PresentationFormat>Widescreen</PresentationFormat>
  <Paragraphs>150</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Corbel</vt:lpstr>
      <vt:lpstr>Wingdings</vt:lpstr>
      <vt:lpstr>Wingdings 2</vt:lpstr>
      <vt:lpstr>Frame</vt:lpstr>
      <vt:lpstr>Hot Topics: Assistance Animals  Michelle Uzeta Senior Counsel Disability Rights Education &amp; Defense Fund  April 14, 2023 </vt:lpstr>
      <vt:lpstr>Obligations Under the Fair Housing Act and  Fair Employment and Housing Act</vt:lpstr>
      <vt:lpstr>What is an Assistance Animal?</vt:lpstr>
      <vt:lpstr>Is Special Training or Certification Required?  </vt:lpstr>
      <vt:lpstr>What Kind of Questions Can a Housing Provider Ask? (1/2)</vt:lpstr>
      <vt:lpstr>What Kind of Questions Can a Housing Provider Ask? (2/2)</vt:lpstr>
      <vt:lpstr>Pet Deposits</vt:lpstr>
      <vt:lpstr>Pet Rules or Restrictions</vt:lpstr>
      <vt:lpstr>Pet Addendums</vt:lpstr>
      <vt:lpstr>Number of Assistance Animal Allowed</vt:lpstr>
      <vt:lpstr>Handler Responsibilities</vt:lpstr>
      <vt:lpstr>“Reasonable” Conditions </vt:lpstr>
      <vt:lpstr>“Reasonable” Conditions </vt:lpstr>
      <vt:lpstr>Interactive Process</vt:lpstr>
      <vt:lpstr>Interactive Process: FHA</vt:lpstr>
      <vt:lpstr>PowerPoint Presentation</vt:lpstr>
      <vt:lpstr>Interactive Process: FEHA</vt:lpstr>
      <vt:lpstr>PowerPoint Presentation</vt:lpstr>
      <vt:lpstr>Assistance Dog Exclusions</vt:lpstr>
      <vt:lpstr>PowerPoint Presentation</vt:lpstr>
      <vt:lpstr>Direct Threat </vt:lpstr>
      <vt:lpstr>Direct Treat: Factors Considered</vt:lpstr>
      <vt:lpstr>Direct Threat: Individualized Assessment Required</vt:lpstr>
      <vt:lpstr>Assistance Animals: Where Are They Allowed?</vt:lpstr>
      <vt:lpstr>California Assembly Bill 468 </vt:lpstr>
      <vt:lpstr>What is AB 468?</vt:lpstr>
      <vt:lpstr>How Does AB 468 Impact Fair Housing Rights?</vt:lpstr>
      <vt:lpstr>HYPOTHETICALS</vt:lpstr>
      <vt:lpstr>Blanca</vt:lpstr>
      <vt:lpstr>Answer: NO</vt:lpstr>
      <vt:lpstr>Bernie</vt:lpstr>
      <vt:lpstr>Answer:  Maybe and Yes</vt:lpstr>
      <vt:lpstr>Beth</vt:lpstr>
      <vt:lpstr>Answer: Yes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Topics:  Assistance Animals &amp; Section 8 Discrimination</dc:title>
  <dc:creator>Michelle Uzeta</dc:creator>
  <cp:lastModifiedBy>Tina Pinedo</cp:lastModifiedBy>
  <cp:revision>16</cp:revision>
  <dcterms:created xsi:type="dcterms:W3CDTF">2023-03-06T06:37:25Z</dcterms:created>
  <dcterms:modified xsi:type="dcterms:W3CDTF">2023-04-10T17:11:52Z</dcterms:modified>
</cp:coreProperties>
</file>