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9" r:id="rId3"/>
    <p:sldId id="260" r:id="rId4"/>
    <p:sldId id="267" r:id="rId5"/>
    <p:sldId id="257" r:id="rId6"/>
    <p:sldId id="261" r:id="rId7"/>
    <p:sldId id="262" r:id="rId8"/>
    <p:sldId id="263" r:id="rId9"/>
    <p:sldId id="342" r:id="rId10"/>
    <p:sldId id="265" r:id="rId11"/>
    <p:sldId id="268" r:id="rId12"/>
    <p:sldId id="264" r:id="rId13"/>
    <p:sldId id="343" r:id="rId14"/>
    <p:sldId id="340" r:id="rId15"/>
    <p:sldId id="344" r:id="rId16"/>
    <p:sldId id="269" r:id="rId17"/>
    <p:sldId id="258" r:id="rId18"/>
    <p:sldId id="345" r:id="rId19"/>
    <p:sldId id="270" r:id="rId20"/>
    <p:sldId id="271" r:id="rId21"/>
    <p:sldId id="324" r:id="rId22"/>
    <p:sldId id="327" r:id="rId23"/>
    <p:sldId id="325" r:id="rId24"/>
    <p:sldId id="323" r:id="rId25"/>
    <p:sldId id="328" r:id="rId26"/>
    <p:sldId id="346" r:id="rId27"/>
    <p:sldId id="329" r:id="rId28"/>
    <p:sldId id="330" r:id="rId29"/>
    <p:sldId id="331" r:id="rId30"/>
    <p:sldId id="338" r:id="rId31"/>
    <p:sldId id="332" r:id="rId32"/>
    <p:sldId id="333" r:id="rId33"/>
    <p:sldId id="334" r:id="rId34"/>
    <p:sldId id="335" r:id="rId35"/>
    <p:sldId id="336" r:id="rId36"/>
    <p:sldId id="337" r:id="rId37"/>
    <p:sldId id="349" r:id="rId38"/>
    <p:sldId id="487" r:id="rId39"/>
    <p:sldId id="339" r:id="rId40"/>
    <p:sldId id="347" r:id="rId41"/>
    <p:sldId id="348" r:id="rId42"/>
    <p:sldId id="34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D64"/>
    <a:srgbClr val="5F7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3" autoAdjust="0"/>
    <p:restoredTop sz="94660"/>
  </p:normalViewPr>
  <p:slideViewPr>
    <p:cSldViewPr snapToGrid="0">
      <p:cViewPr>
        <p:scale>
          <a:sx n="45" d="100"/>
          <a:sy n="45" d="100"/>
        </p:scale>
        <p:origin x="185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drap.umn.edu/covid-19/commentary-what-can-masks-do-part-1-science-behind-covid-19-protection" TargetMode="External"/><Relationship Id="rId2" Type="http://schemas.openxmlformats.org/officeDocument/2006/relationships/hyperlink" Target="https://www.pnas.org/doi/10.1073/pnas.2110117118" TargetMode="External"/><Relationship Id="rId1" Type="http://schemas.openxmlformats.org/officeDocument/2006/relationships/hyperlink" Target="https://www.ama-assn.org/delivering-care/public-health/what-doctors-wish-patients-knew-about-breakthrough-covid-infections" TargetMode="External"/><Relationship Id="rId4" Type="http://schemas.openxmlformats.org/officeDocument/2006/relationships/hyperlink" Target="https://www.npr.org/sections/goatsandsoda/2022/02/25/1083046757/coronavirus-faq-im-a-one-way-masker-what-strategy-will-give-me-optimal-protectio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drap.umn.edu/covid-19/commentary-what-can-masks-do-part-1-science-behind-covid-19-protection" TargetMode="External"/><Relationship Id="rId2" Type="http://schemas.openxmlformats.org/officeDocument/2006/relationships/hyperlink" Target="https://www.pnas.org/doi/10.1073/pnas.2110117118" TargetMode="External"/><Relationship Id="rId1" Type="http://schemas.openxmlformats.org/officeDocument/2006/relationships/hyperlink" Target="https://www.ama-assn.org/delivering-care/public-health/what-doctors-wish-patients-knew-about-breakthrough-covid-infections" TargetMode="External"/><Relationship Id="rId4" Type="http://schemas.openxmlformats.org/officeDocument/2006/relationships/hyperlink" Target="https://www.npr.org/sections/goatsandsoda/2022/02/25/1083046757/coronavirus-faq-im-a-one-way-masker-what-strategy-will-give-me-optimal-protecti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D1515-0E94-4D9E-9F9A-42E5164F82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8D131D-C959-481F-A31C-25B9F17EF6AF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Emma Martin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(she, her)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 Engagement Program Manager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Center for Independent Living (CIL)</a:t>
          </a:r>
        </a:p>
      </dgm:t>
    </dgm:pt>
    <dgm:pt modelId="{E74359E3-B0E0-4D20-A430-8C40763D4F56}" type="parTrans" cxnId="{964D9A4E-4C4C-4E51-A081-2AC1926C3D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924E1-8910-4CB0-A579-C254E9D97D29}" type="sibTrans" cxnId="{964D9A4E-4C4C-4E51-A081-2AC1926C3D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86ED9-8FAD-47EF-AF41-2BAD2B3E06E6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Beth Kenny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(they, them)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Member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Senior Disability Action (SDA)</a:t>
          </a:r>
        </a:p>
      </dgm:t>
    </dgm:pt>
    <dgm:pt modelId="{D34D4F29-5FA1-4CE6-8CF7-0D9887071F75}" type="parTrans" cxnId="{B5660FBD-4FB4-4810-BB1C-BA61EE1147F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0CDE0-F356-4F49-A21E-D71889FC5E01}" type="sibTrans" cxnId="{B5660FBD-4FB4-4810-BB1C-BA61EE1147F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E5A04-ACF9-4129-B6B9-32D9505152DC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Claudia Center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(she, her)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Legal Director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Disability Rights Education and Defense Fund (DREDF)</a:t>
          </a:r>
        </a:p>
      </dgm:t>
    </dgm:pt>
    <dgm:pt modelId="{1AAAF1DC-14C7-40C4-A253-60D9401401C2}" type="parTrans" cxnId="{E5422186-F6CE-4798-AD49-055231EB30D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7E1E7-A793-4E08-8392-74157562C5FE}" type="sibTrans" cxnId="{E5422186-F6CE-4798-AD49-055231EB30D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CD499-7816-424F-90B7-89BDBFB47026}" type="pres">
      <dgm:prSet presAssocID="{9B1D1515-0E94-4D9E-9F9A-42E5164F82F7}" presName="vert0" presStyleCnt="0">
        <dgm:presLayoutVars>
          <dgm:dir/>
          <dgm:animOne val="branch"/>
          <dgm:animLvl val="lvl"/>
        </dgm:presLayoutVars>
      </dgm:prSet>
      <dgm:spPr/>
    </dgm:pt>
    <dgm:pt modelId="{5F4F90B9-1918-C84D-9337-E3BD1AF0AD81}" type="pres">
      <dgm:prSet presAssocID="{A68D131D-C959-481F-A31C-25B9F17EF6AF}" presName="thickLine" presStyleLbl="alignNode1" presStyleIdx="0" presStyleCnt="3"/>
      <dgm:spPr/>
    </dgm:pt>
    <dgm:pt modelId="{5AAAB303-E94B-C74C-9B11-51EDA13C60AF}" type="pres">
      <dgm:prSet presAssocID="{A68D131D-C959-481F-A31C-25B9F17EF6AF}" presName="horz1" presStyleCnt="0"/>
      <dgm:spPr/>
    </dgm:pt>
    <dgm:pt modelId="{DA3B468D-1508-6B4B-99C7-6F6E8B4B2D68}" type="pres">
      <dgm:prSet presAssocID="{A68D131D-C959-481F-A31C-25B9F17EF6AF}" presName="tx1" presStyleLbl="revTx" presStyleIdx="0" presStyleCnt="3"/>
      <dgm:spPr/>
    </dgm:pt>
    <dgm:pt modelId="{F9D9DD6C-23D5-EB4B-B7E5-5AF42CEC88E1}" type="pres">
      <dgm:prSet presAssocID="{A68D131D-C959-481F-A31C-25B9F17EF6AF}" presName="vert1" presStyleCnt="0"/>
      <dgm:spPr/>
    </dgm:pt>
    <dgm:pt modelId="{1E397E68-380E-9341-BF9E-3BADE389B5C0}" type="pres">
      <dgm:prSet presAssocID="{EB586ED9-8FAD-47EF-AF41-2BAD2B3E06E6}" presName="thickLine" presStyleLbl="alignNode1" presStyleIdx="1" presStyleCnt="3"/>
      <dgm:spPr/>
    </dgm:pt>
    <dgm:pt modelId="{F69F8275-4568-B84D-BDA9-A8EB53E04DAF}" type="pres">
      <dgm:prSet presAssocID="{EB586ED9-8FAD-47EF-AF41-2BAD2B3E06E6}" presName="horz1" presStyleCnt="0"/>
      <dgm:spPr/>
    </dgm:pt>
    <dgm:pt modelId="{DACD2C91-1287-5A49-9617-FCA77BE4235A}" type="pres">
      <dgm:prSet presAssocID="{EB586ED9-8FAD-47EF-AF41-2BAD2B3E06E6}" presName="tx1" presStyleLbl="revTx" presStyleIdx="1" presStyleCnt="3"/>
      <dgm:spPr/>
    </dgm:pt>
    <dgm:pt modelId="{B6BC38E9-768D-C545-B413-E237122EE29D}" type="pres">
      <dgm:prSet presAssocID="{EB586ED9-8FAD-47EF-AF41-2BAD2B3E06E6}" presName="vert1" presStyleCnt="0"/>
      <dgm:spPr/>
    </dgm:pt>
    <dgm:pt modelId="{C0900302-9399-034A-9B85-AE359F3F4998}" type="pres">
      <dgm:prSet presAssocID="{0BEE5A04-ACF9-4129-B6B9-32D9505152DC}" presName="thickLine" presStyleLbl="alignNode1" presStyleIdx="2" presStyleCnt="3"/>
      <dgm:spPr/>
    </dgm:pt>
    <dgm:pt modelId="{0CB4C814-9EF7-5D4F-8485-659C52F7E4DE}" type="pres">
      <dgm:prSet presAssocID="{0BEE5A04-ACF9-4129-B6B9-32D9505152DC}" presName="horz1" presStyleCnt="0"/>
      <dgm:spPr/>
    </dgm:pt>
    <dgm:pt modelId="{EECCBB71-0A6B-2D44-9894-581DA556043B}" type="pres">
      <dgm:prSet presAssocID="{0BEE5A04-ACF9-4129-B6B9-32D9505152DC}" presName="tx1" presStyleLbl="revTx" presStyleIdx="2" presStyleCnt="3"/>
      <dgm:spPr/>
    </dgm:pt>
    <dgm:pt modelId="{80464C06-828D-CA43-A81E-A16A1E6AB1D9}" type="pres">
      <dgm:prSet presAssocID="{0BEE5A04-ACF9-4129-B6B9-32D9505152DC}" presName="vert1" presStyleCnt="0"/>
      <dgm:spPr/>
    </dgm:pt>
  </dgm:ptLst>
  <dgm:cxnLst>
    <dgm:cxn modelId="{964D9A4E-4C4C-4E51-A081-2AC1926C3D97}" srcId="{9B1D1515-0E94-4D9E-9F9A-42E5164F82F7}" destId="{A68D131D-C959-481F-A31C-25B9F17EF6AF}" srcOrd="0" destOrd="0" parTransId="{E74359E3-B0E0-4D20-A430-8C40763D4F56}" sibTransId="{951924E1-8910-4CB0-A579-C254E9D97D29}"/>
    <dgm:cxn modelId="{686A2D75-2CDD-F649-AB60-08A1028B482F}" type="presOf" srcId="{EB586ED9-8FAD-47EF-AF41-2BAD2B3E06E6}" destId="{DACD2C91-1287-5A49-9617-FCA77BE4235A}" srcOrd="0" destOrd="0" presId="urn:microsoft.com/office/officeart/2008/layout/LinedList"/>
    <dgm:cxn modelId="{E5422186-F6CE-4798-AD49-055231EB30D8}" srcId="{9B1D1515-0E94-4D9E-9F9A-42E5164F82F7}" destId="{0BEE5A04-ACF9-4129-B6B9-32D9505152DC}" srcOrd="2" destOrd="0" parTransId="{1AAAF1DC-14C7-40C4-A253-60D9401401C2}" sibTransId="{9037E1E7-A793-4E08-8392-74157562C5FE}"/>
    <dgm:cxn modelId="{998A198D-AA1E-8240-815C-B8F2A0C5DF97}" type="presOf" srcId="{0BEE5A04-ACF9-4129-B6B9-32D9505152DC}" destId="{EECCBB71-0A6B-2D44-9894-581DA556043B}" srcOrd="0" destOrd="0" presId="urn:microsoft.com/office/officeart/2008/layout/LinedList"/>
    <dgm:cxn modelId="{B05715A8-89B1-FB49-80BC-CD7595512BDD}" type="presOf" srcId="{A68D131D-C959-481F-A31C-25B9F17EF6AF}" destId="{DA3B468D-1508-6B4B-99C7-6F6E8B4B2D68}" srcOrd="0" destOrd="0" presId="urn:microsoft.com/office/officeart/2008/layout/LinedList"/>
    <dgm:cxn modelId="{B5660FBD-4FB4-4810-BB1C-BA61EE1147F8}" srcId="{9B1D1515-0E94-4D9E-9F9A-42E5164F82F7}" destId="{EB586ED9-8FAD-47EF-AF41-2BAD2B3E06E6}" srcOrd="1" destOrd="0" parTransId="{D34D4F29-5FA1-4CE6-8CF7-0D9887071F75}" sibTransId="{4E10CDE0-F356-4F49-A21E-D71889FC5E01}"/>
    <dgm:cxn modelId="{5DFCD4FA-FF73-2E4D-93C7-6B1A05F26476}" type="presOf" srcId="{9B1D1515-0E94-4D9E-9F9A-42E5164F82F7}" destId="{43CCD499-7816-424F-90B7-89BDBFB47026}" srcOrd="0" destOrd="0" presId="urn:microsoft.com/office/officeart/2008/layout/LinedList"/>
    <dgm:cxn modelId="{12EC7560-939F-8042-B7A5-8EBA4C1D7EE0}" type="presParOf" srcId="{43CCD499-7816-424F-90B7-89BDBFB47026}" destId="{5F4F90B9-1918-C84D-9337-E3BD1AF0AD81}" srcOrd="0" destOrd="0" presId="urn:microsoft.com/office/officeart/2008/layout/LinedList"/>
    <dgm:cxn modelId="{04FA5379-3CB1-F34E-9C4B-5B35DAA151B0}" type="presParOf" srcId="{43CCD499-7816-424F-90B7-89BDBFB47026}" destId="{5AAAB303-E94B-C74C-9B11-51EDA13C60AF}" srcOrd="1" destOrd="0" presId="urn:microsoft.com/office/officeart/2008/layout/LinedList"/>
    <dgm:cxn modelId="{BA4F42A5-CFC0-624B-AFC4-22D054894861}" type="presParOf" srcId="{5AAAB303-E94B-C74C-9B11-51EDA13C60AF}" destId="{DA3B468D-1508-6B4B-99C7-6F6E8B4B2D68}" srcOrd="0" destOrd="0" presId="urn:microsoft.com/office/officeart/2008/layout/LinedList"/>
    <dgm:cxn modelId="{8A489EB5-775F-3044-BCD5-4D0E5F11ABC5}" type="presParOf" srcId="{5AAAB303-E94B-C74C-9B11-51EDA13C60AF}" destId="{F9D9DD6C-23D5-EB4B-B7E5-5AF42CEC88E1}" srcOrd="1" destOrd="0" presId="urn:microsoft.com/office/officeart/2008/layout/LinedList"/>
    <dgm:cxn modelId="{0B641B66-A958-D64B-9D7E-96278BBA7B60}" type="presParOf" srcId="{43CCD499-7816-424F-90B7-89BDBFB47026}" destId="{1E397E68-380E-9341-BF9E-3BADE389B5C0}" srcOrd="2" destOrd="0" presId="urn:microsoft.com/office/officeart/2008/layout/LinedList"/>
    <dgm:cxn modelId="{D11CF8D5-FABA-4A49-A609-29FE6430970D}" type="presParOf" srcId="{43CCD499-7816-424F-90B7-89BDBFB47026}" destId="{F69F8275-4568-B84D-BDA9-A8EB53E04DAF}" srcOrd="3" destOrd="0" presId="urn:microsoft.com/office/officeart/2008/layout/LinedList"/>
    <dgm:cxn modelId="{8A2E30C8-2304-414C-9F43-60DE45800FA8}" type="presParOf" srcId="{F69F8275-4568-B84D-BDA9-A8EB53E04DAF}" destId="{DACD2C91-1287-5A49-9617-FCA77BE4235A}" srcOrd="0" destOrd="0" presId="urn:microsoft.com/office/officeart/2008/layout/LinedList"/>
    <dgm:cxn modelId="{C5570F14-6F1A-184B-B13E-7DCBE2DC0C55}" type="presParOf" srcId="{F69F8275-4568-B84D-BDA9-A8EB53E04DAF}" destId="{B6BC38E9-768D-C545-B413-E237122EE29D}" srcOrd="1" destOrd="0" presId="urn:microsoft.com/office/officeart/2008/layout/LinedList"/>
    <dgm:cxn modelId="{3C95AF5C-49A8-FC4C-9A13-3B474FADF67C}" type="presParOf" srcId="{43CCD499-7816-424F-90B7-89BDBFB47026}" destId="{C0900302-9399-034A-9B85-AE359F3F4998}" srcOrd="4" destOrd="0" presId="urn:microsoft.com/office/officeart/2008/layout/LinedList"/>
    <dgm:cxn modelId="{2D883067-2BEB-DE4A-A5A4-4D49426F7610}" type="presParOf" srcId="{43CCD499-7816-424F-90B7-89BDBFB47026}" destId="{0CB4C814-9EF7-5D4F-8485-659C52F7E4DE}" srcOrd="5" destOrd="0" presId="urn:microsoft.com/office/officeart/2008/layout/LinedList"/>
    <dgm:cxn modelId="{0AD9492E-B9FF-1D40-A038-78FEEC30126B}" type="presParOf" srcId="{0CB4C814-9EF7-5D4F-8485-659C52F7E4DE}" destId="{EECCBB71-0A6B-2D44-9894-581DA556043B}" srcOrd="0" destOrd="0" presId="urn:microsoft.com/office/officeart/2008/layout/LinedList"/>
    <dgm:cxn modelId="{DA2083B2-9A9A-4644-80D3-5B32D161ED95}" type="presParOf" srcId="{0CB4C814-9EF7-5D4F-8485-659C52F7E4DE}" destId="{80464C06-828D-CA43-A81E-A16A1E6AB1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01F33-AD24-48B9-9614-B2A69C77B3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DEA69-52EF-48AE-BFCF-E3AAA116AAB3}">
      <dgm:prSet custT="1"/>
      <dgm:spPr>
        <a:solidFill>
          <a:srgbClr val="5F7881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COVID Mitigation Measures in Healthcare – Claudia</a:t>
          </a:r>
        </a:p>
      </dgm:t>
    </dgm:pt>
    <dgm:pt modelId="{CE2DB2E2-9D7F-4ED5-9DB1-FD7FB71C1B9C}" type="parTrans" cxnId="{FDDF591B-193F-499A-BAA5-5647CDFDC0A7}">
      <dgm:prSet/>
      <dgm:spPr/>
      <dgm:t>
        <a:bodyPr/>
        <a:lstStyle/>
        <a:p>
          <a:endParaRPr lang="en-US" sz="1800"/>
        </a:p>
      </dgm:t>
    </dgm:pt>
    <dgm:pt modelId="{39FBC48A-98B6-43AE-89D6-1EAB39270842}" type="sibTrans" cxnId="{FDDF591B-193F-499A-BAA5-5647CDFDC0A7}">
      <dgm:prSet/>
      <dgm:spPr/>
      <dgm:t>
        <a:bodyPr/>
        <a:lstStyle/>
        <a:p>
          <a:endParaRPr lang="en-US" sz="1800"/>
        </a:p>
      </dgm:t>
    </dgm:pt>
    <dgm:pt modelId="{C9DE7ABC-618F-4096-905D-7D5BCA05E442}">
      <dgm:prSet custT="1"/>
      <dgm:spPr>
        <a:solidFill>
          <a:srgbClr val="5F7881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 of Current Healthcare Environment on Patients – Beth</a:t>
          </a:r>
        </a:p>
      </dgm:t>
    </dgm:pt>
    <dgm:pt modelId="{612705A2-A437-4323-9D65-47AEEDFC299C}" type="parTrans" cxnId="{3FB73A6A-16FE-4251-A3B4-51C079CF78E0}">
      <dgm:prSet/>
      <dgm:spPr/>
      <dgm:t>
        <a:bodyPr/>
        <a:lstStyle/>
        <a:p>
          <a:endParaRPr lang="en-US" sz="1800"/>
        </a:p>
      </dgm:t>
    </dgm:pt>
    <dgm:pt modelId="{B5D99AD3-2EE5-4EB2-B216-41B716D64BE7}" type="sibTrans" cxnId="{3FB73A6A-16FE-4251-A3B4-51C079CF78E0}">
      <dgm:prSet/>
      <dgm:spPr/>
      <dgm:t>
        <a:bodyPr/>
        <a:lstStyle/>
        <a:p>
          <a:endParaRPr lang="en-US" sz="1800"/>
        </a:p>
      </dgm:t>
    </dgm:pt>
    <dgm:pt modelId="{8E3E4B65-1F5F-497D-AAD0-D5F0B0A9744F}">
      <dgm:prSet custT="1"/>
      <dgm:spPr/>
      <dgm:t>
        <a:bodyPr/>
        <a:lstStyle/>
        <a:p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0DED98-2A9C-45F8-B7F7-24151C59EE52}" type="parTrans" cxnId="{2436640A-0710-4DEF-813C-506CEE898A4F}">
      <dgm:prSet/>
      <dgm:spPr/>
      <dgm:t>
        <a:bodyPr/>
        <a:lstStyle/>
        <a:p>
          <a:endParaRPr lang="en-US" sz="1800"/>
        </a:p>
      </dgm:t>
    </dgm:pt>
    <dgm:pt modelId="{2E2883B8-3119-401F-9F5E-0D93C50C4A41}" type="sibTrans" cxnId="{2436640A-0710-4DEF-813C-506CEE898A4F}">
      <dgm:prSet/>
      <dgm:spPr/>
      <dgm:t>
        <a:bodyPr/>
        <a:lstStyle/>
        <a:p>
          <a:endParaRPr lang="en-US" sz="1800"/>
        </a:p>
      </dgm:t>
    </dgm:pt>
    <dgm:pt modelId="{A25C820C-53DA-4DE7-9A65-62DCEBFDBC6B}">
      <dgm:prSet custT="1"/>
      <dgm:spPr>
        <a:solidFill>
          <a:srgbClr val="5F7881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ADA and Disability Rights – Claudia</a:t>
          </a:r>
        </a:p>
      </dgm:t>
    </dgm:pt>
    <dgm:pt modelId="{34E19344-B99F-49A9-AC12-AE2F247FB70D}" type="parTrans" cxnId="{5966F97C-44A6-4EB3-95B0-C54C3388086C}">
      <dgm:prSet/>
      <dgm:spPr/>
      <dgm:t>
        <a:bodyPr/>
        <a:lstStyle/>
        <a:p>
          <a:endParaRPr lang="en-US" sz="1800"/>
        </a:p>
      </dgm:t>
    </dgm:pt>
    <dgm:pt modelId="{F28EBE6F-25C1-46ED-9B04-2341EB3173CB}" type="sibTrans" cxnId="{5966F97C-44A6-4EB3-95B0-C54C3388086C}">
      <dgm:prSet/>
      <dgm:spPr/>
      <dgm:t>
        <a:bodyPr/>
        <a:lstStyle/>
        <a:p>
          <a:endParaRPr lang="en-US" sz="1800"/>
        </a:p>
      </dgm:t>
    </dgm:pt>
    <dgm:pt modelId="{DF3151B3-6B02-4D3B-9A96-CE138F9AE13A}">
      <dgm:prSet custT="1"/>
      <dgm:spPr>
        <a:solidFill>
          <a:srgbClr val="5F7881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to Make a Reasonable Accommodation Request – Claudia</a:t>
          </a:r>
        </a:p>
      </dgm:t>
    </dgm:pt>
    <dgm:pt modelId="{FC5EC9C5-EEC4-42EF-9AB2-00AF420C7A21}" type="parTrans" cxnId="{C156DF87-2EDA-4FF1-9EBD-30FA22E908E2}">
      <dgm:prSet/>
      <dgm:spPr/>
      <dgm:t>
        <a:bodyPr/>
        <a:lstStyle/>
        <a:p>
          <a:endParaRPr lang="en-US" sz="1800"/>
        </a:p>
      </dgm:t>
    </dgm:pt>
    <dgm:pt modelId="{87D235FE-3F8E-4D8D-8F40-B7372F648167}" type="sibTrans" cxnId="{C156DF87-2EDA-4FF1-9EBD-30FA22E908E2}">
      <dgm:prSet/>
      <dgm:spPr/>
      <dgm:t>
        <a:bodyPr/>
        <a:lstStyle/>
        <a:p>
          <a:endParaRPr lang="en-US" sz="1800"/>
        </a:p>
      </dgm:t>
    </dgm:pt>
    <dgm:pt modelId="{7DC024C0-EE7E-4EBE-965A-D4BBB583CF15}">
      <dgm:prSet custT="1"/>
      <dgm:spPr>
        <a:solidFill>
          <a:srgbClr val="5F7881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Next Steps if Your Request is Denied –  Beth</a:t>
          </a:r>
        </a:p>
      </dgm:t>
    </dgm:pt>
    <dgm:pt modelId="{4FCD6DCE-9C33-4A81-AC97-7FD76293B326}" type="parTrans" cxnId="{9B93556D-1BBF-468E-84B4-586C205126CC}">
      <dgm:prSet/>
      <dgm:spPr/>
      <dgm:t>
        <a:bodyPr/>
        <a:lstStyle/>
        <a:p>
          <a:endParaRPr lang="en-US" sz="1800"/>
        </a:p>
      </dgm:t>
    </dgm:pt>
    <dgm:pt modelId="{136A82AC-C327-463B-BAE8-766CBEA2B659}" type="sibTrans" cxnId="{9B93556D-1BBF-468E-84B4-586C205126CC}">
      <dgm:prSet/>
      <dgm:spPr/>
      <dgm:t>
        <a:bodyPr/>
        <a:lstStyle/>
        <a:p>
          <a:endParaRPr lang="en-US" sz="1800"/>
        </a:p>
      </dgm:t>
    </dgm:pt>
    <dgm:pt modelId="{6804F5D0-A19E-44A3-8F69-B8EC2B8B24E6}">
      <dgm:prSet custT="1"/>
      <dgm:spPr>
        <a:solidFill>
          <a:srgbClr val="5F7881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Questions and Answers</a:t>
          </a:r>
        </a:p>
      </dgm:t>
    </dgm:pt>
    <dgm:pt modelId="{77FCEAF3-F22B-49C8-83A1-CD5F6E00CD27}" type="parTrans" cxnId="{5ABEDD60-6206-4014-A992-BE9D1C8C676C}">
      <dgm:prSet/>
      <dgm:spPr/>
      <dgm:t>
        <a:bodyPr/>
        <a:lstStyle/>
        <a:p>
          <a:endParaRPr lang="en-US" sz="1800"/>
        </a:p>
      </dgm:t>
    </dgm:pt>
    <dgm:pt modelId="{0A7CAF9F-18EE-4E9B-BDE7-6B99BCAB6DD7}" type="sibTrans" cxnId="{5ABEDD60-6206-4014-A992-BE9D1C8C676C}">
      <dgm:prSet/>
      <dgm:spPr/>
      <dgm:t>
        <a:bodyPr/>
        <a:lstStyle/>
        <a:p>
          <a:endParaRPr lang="en-US" sz="1800"/>
        </a:p>
      </dgm:t>
    </dgm:pt>
    <dgm:pt modelId="{66F47651-B524-AA44-A6EF-D420AC157F63}" type="pres">
      <dgm:prSet presAssocID="{56E01F33-AD24-48B9-9614-B2A69C77B314}" presName="linear" presStyleCnt="0">
        <dgm:presLayoutVars>
          <dgm:animLvl val="lvl"/>
          <dgm:resizeHandles val="exact"/>
        </dgm:presLayoutVars>
      </dgm:prSet>
      <dgm:spPr/>
    </dgm:pt>
    <dgm:pt modelId="{62F0AAB8-86B9-CA42-8C84-61FFBEE2D2DF}" type="pres">
      <dgm:prSet presAssocID="{A8EDEA69-52EF-48AE-BFCF-E3AAA116AAB3}" presName="parentText" presStyleLbl="node1" presStyleIdx="0" presStyleCnt="6" custScaleY="94090" custLinFactY="-54014" custLinFactNeighborY="-100000">
        <dgm:presLayoutVars>
          <dgm:chMax val="0"/>
          <dgm:bulletEnabled val="1"/>
        </dgm:presLayoutVars>
      </dgm:prSet>
      <dgm:spPr/>
    </dgm:pt>
    <dgm:pt modelId="{41AD6249-2FD8-4FC3-81EA-67C6BA8237F6}" type="pres">
      <dgm:prSet presAssocID="{39FBC48A-98B6-43AE-89D6-1EAB39270842}" presName="spacer" presStyleCnt="0"/>
      <dgm:spPr/>
    </dgm:pt>
    <dgm:pt modelId="{B9411A6A-1B3B-4C46-B6B7-10F84CAD1063}" type="pres">
      <dgm:prSet presAssocID="{C9DE7ABC-618F-4096-905D-7D5BCA05E442}" presName="parentText" presStyleLbl="node1" presStyleIdx="1" presStyleCnt="6" custScaleY="94090" custLinFactY="-21751" custLinFactNeighborY="-100000">
        <dgm:presLayoutVars>
          <dgm:chMax val="0"/>
          <dgm:bulletEnabled val="1"/>
        </dgm:presLayoutVars>
      </dgm:prSet>
      <dgm:spPr/>
    </dgm:pt>
    <dgm:pt modelId="{B517BB55-1D17-A342-B786-F59D89F9A0F4}" type="pres">
      <dgm:prSet presAssocID="{C9DE7ABC-618F-4096-905D-7D5BCA05E442}" presName="childText" presStyleLbl="revTx" presStyleIdx="0" presStyleCnt="1">
        <dgm:presLayoutVars>
          <dgm:bulletEnabled val="1"/>
        </dgm:presLayoutVars>
      </dgm:prSet>
      <dgm:spPr/>
    </dgm:pt>
    <dgm:pt modelId="{922ADA07-9F6B-2A47-A904-118005EF5FDA}" type="pres">
      <dgm:prSet presAssocID="{A25C820C-53DA-4DE7-9A65-62DCEBFDBC6B}" presName="parentText" presStyleLbl="node1" presStyleIdx="2" presStyleCnt="6" custScaleY="94090" custLinFactY="-17964" custLinFactNeighborY="-100000">
        <dgm:presLayoutVars>
          <dgm:chMax val="0"/>
          <dgm:bulletEnabled val="1"/>
        </dgm:presLayoutVars>
      </dgm:prSet>
      <dgm:spPr/>
    </dgm:pt>
    <dgm:pt modelId="{843FED0C-CBB3-4625-866A-548D88DC35EF}" type="pres">
      <dgm:prSet presAssocID="{F28EBE6F-25C1-46ED-9B04-2341EB3173CB}" presName="spacer" presStyleCnt="0"/>
      <dgm:spPr/>
    </dgm:pt>
    <dgm:pt modelId="{E5C3F84F-1BE6-E143-BB5D-365D9A862B62}" type="pres">
      <dgm:prSet presAssocID="{DF3151B3-6B02-4D3B-9A96-CE138F9AE13A}" presName="parentText" presStyleLbl="node1" presStyleIdx="3" presStyleCnt="6" custScaleX="100465" custScaleY="94090" custLinFactY="-965" custLinFactNeighborY="-100000">
        <dgm:presLayoutVars>
          <dgm:chMax val="0"/>
          <dgm:bulletEnabled val="1"/>
        </dgm:presLayoutVars>
      </dgm:prSet>
      <dgm:spPr/>
    </dgm:pt>
    <dgm:pt modelId="{4DAB9CB1-CA56-4848-91BC-1B4F5E576A6F}" type="pres">
      <dgm:prSet presAssocID="{87D235FE-3F8E-4D8D-8F40-B7372F648167}" presName="spacer" presStyleCnt="0"/>
      <dgm:spPr/>
    </dgm:pt>
    <dgm:pt modelId="{0021CD06-B64E-0D48-938C-A76BBD7E07CC}" type="pres">
      <dgm:prSet presAssocID="{7DC024C0-EE7E-4EBE-965A-D4BBB583CF15}" presName="parentText" presStyleLbl="node1" presStyleIdx="4" presStyleCnt="6" custScaleX="101000" custScaleY="94090" custLinFactY="12987" custLinFactNeighborY="100000">
        <dgm:presLayoutVars>
          <dgm:chMax val="0"/>
          <dgm:bulletEnabled val="1"/>
        </dgm:presLayoutVars>
      </dgm:prSet>
      <dgm:spPr/>
    </dgm:pt>
    <dgm:pt modelId="{7E4B2BAA-4E67-FF42-BE82-59E375DCC5DF}" type="pres">
      <dgm:prSet presAssocID="{136A82AC-C327-463B-BAE8-766CBEA2B659}" presName="spacer" presStyleCnt="0"/>
      <dgm:spPr/>
    </dgm:pt>
    <dgm:pt modelId="{F9F986FC-CBA4-9D45-9D7E-C7B5CB810665}" type="pres">
      <dgm:prSet presAssocID="{6804F5D0-A19E-44A3-8F69-B8EC2B8B24E6}" presName="parentText" presStyleLbl="node1" presStyleIdx="5" presStyleCnt="6" custScaleY="94090" custLinFactY="30950" custLinFactNeighborY="100000">
        <dgm:presLayoutVars>
          <dgm:chMax val="0"/>
          <dgm:bulletEnabled val="1"/>
        </dgm:presLayoutVars>
      </dgm:prSet>
      <dgm:spPr/>
    </dgm:pt>
  </dgm:ptLst>
  <dgm:cxnLst>
    <dgm:cxn modelId="{2436640A-0710-4DEF-813C-506CEE898A4F}" srcId="{C9DE7ABC-618F-4096-905D-7D5BCA05E442}" destId="{8E3E4B65-1F5F-497D-AAD0-D5F0B0A9744F}" srcOrd="0" destOrd="0" parTransId="{1A0DED98-2A9C-45F8-B7F7-24151C59EE52}" sibTransId="{2E2883B8-3119-401F-9F5E-0D93C50C4A41}"/>
    <dgm:cxn modelId="{E31C990D-7E07-434E-B6A2-0EF5AB51FC50}" type="presOf" srcId="{56E01F33-AD24-48B9-9614-B2A69C77B314}" destId="{66F47651-B524-AA44-A6EF-D420AC157F63}" srcOrd="0" destOrd="0" presId="urn:microsoft.com/office/officeart/2005/8/layout/vList2"/>
    <dgm:cxn modelId="{FDDF591B-193F-499A-BAA5-5647CDFDC0A7}" srcId="{56E01F33-AD24-48B9-9614-B2A69C77B314}" destId="{A8EDEA69-52EF-48AE-BFCF-E3AAA116AAB3}" srcOrd="0" destOrd="0" parTransId="{CE2DB2E2-9D7F-4ED5-9DB1-FD7FB71C1B9C}" sibTransId="{39FBC48A-98B6-43AE-89D6-1EAB39270842}"/>
    <dgm:cxn modelId="{A640A929-83F6-8743-8575-F1759B219B19}" type="presOf" srcId="{A8EDEA69-52EF-48AE-BFCF-E3AAA116AAB3}" destId="{62F0AAB8-86B9-CA42-8C84-61FFBEE2D2DF}" srcOrd="0" destOrd="0" presId="urn:microsoft.com/office/officeart/2005/8/layout/vList2"/>
    <dgm:cxn modelId="{5F40A130-963A-854C-8D02-B97A1186C180}" type="presOf" srcId="{8E3E4B65-1F5F-497D-AAD0-D5F0B0A9744F}" destId="{B517BB55-1D17-A342-B786-F59D89F9A0F4}" srcOrd="0" destOrd="0" presId="urn:microsoft.com/office/officeart/2005/8/layout/vList2"/>
    <dgm:cxn modelId="{0AB45F55-0344-C84B-BCA3-F8EA8382DD22}" type="presOf" srcId="{C9DE7ABC-618F-4096-905D-7D5BCA05E442}" destId="{B9411A6A-1B3B-4C46-B6B7-10F84CAD1063}" srcOrd="0" destOrd="0" presId="urn:microsoft.com/office/officeart/2005/8/layout/vList2"/>
    <dgm:cxn modelId="{5ABEDD60-6206-4014-A992-BE9D1C8C676C}" srcId="{56E01F33-AD24-48B9-9614-B2A69C77B314}" destId="{6804F5D0-A19E-44A3-8F69-B8EC2B8B24E6}" srcOrd="5" destOrd="0" parTransId="{77FCEAF3-F22B-49C8-83A1-CD5F6E00CD27}" sibTransId="{0A7CAF9F-18EE-4E9B-BDE7-6B99BCAB6DD7}"/>
    <dgm:cxn modelId="{6CF5BA62-8B81-774F-8726-CF9F94A75657}" type="presOf" srcId="{A25C820C-53DA-4DE7-9A65-62DCEBFDBC6B}" destId="{922ADA07-9F6B-2A47-A904-118005EF5FDA}" srcOrd="0" destOrd="0" presId="urn:microsoft.com/office/officeart/2005/8/layout/vList2"/>
    <dgm:cxn modelId="{3FB73A6A-16FE-4251-A3B4-51C079CF78E0}" srcId="{56E01F33-AD24-48B9-9614-B2A69C77B314}" destId="{C9DE7ABC-618F-4096-905D-7D5BCA05E442}" srcOrd="1" destOrd="0" parTransId="{612705A2-A437-4323-9D65-47AEEDFC299C}" sibTransId="{B5D99AD3-2EE5-4EB2-B216-41B716D64BE7}"/>
    <dgm:cxn modelId="{9B93556D-1BBF-468E-84B4-586C205126CC}" srcId="{56E01F33-AD24-48B9-9614-B2A69C77B314}" destId="{7DC024C0-EE7E-4EBE-965A-D4BBB583CF15}" srcOrd="4" destOrd="0" parTransId="{4FCD6DCE-9C33-4A81-AC97-7FD76293B326}" sibTransId="{136A82AC-C327-463B-BAE8-766CBEA2B659}"/>
    <dgm:cxn modelId="{5966F97C-44A6-4EB3-95B0-C54C3388086C}" srcId="{56E01F33-AD24-48B9-9614-B2A69C77B314}" destId="{A25C820C-53DA-4DE7-9A65-62DCEBFDBC6B}" srcOrd="2" destOrd="0" parTransId="{34E19344-B99F-49A9-AC12-AE2F247FB70D}" sibTransId="{F28EBE6F-25C1-46ED-9B04-2341EB3173CB}"/>
    <dgm:cxn modelId="{C156DF87-2EDA-4FF1-9EBD-30FA22E908E2}" srcId="{56E01F33-AD24-48B9-9614-B2A69C77B314}" destId="{DF3151B3-6B02-4D3B-9A96-CE138F9AE13A}" srcOrd="3" destOrd="0" parTransId="{FC5EC9C5-EEC4-42EF-9AB2-00AF420C7A21}" sibTransId="{87D235FE-3F8E-4D8D-8F40-B7372F648167}"/>
    <dgm:cxn modelId="{679AA494-FF0F-094A-9FFC-D69FF557022F}" type="presOf" srcId="{7DC024C0-EE7E-4EBE-965A-D4BBB583CF15}" destId="{0021CD06-B64E-0D48-938C-A76BBD7E07CC}" srcOrd="0" destOrd="0" presId="urn:microsoft.com/office/officeart/2005/8/layout/vList2"/>
    <dgm:cxn modelId="{77B0E99A-6777-1948-93DA-D5641B564973}" type="presOf" srcId="{6804F5D0-A19E-44A3-8F69-B8EC2B8B24E6}" destId="{F9F986FC-CBA4-9D45-9D7E-C7B5CB810665}" srcOrd="0" destOrd="0" presId="urn:microsoft.com/office/officeart/2005/8/layout/vList2"/>
    <dgm:cxn modelId="{7478C5C5-0180-B147-8FFA-1112D21539AF}" type="presOf" srcId="{DF3151B3-6B02-4D3B-9A96-CE138F9AE13A}" destId="{E5C3F84F-1BE6-E143-BB5D-365D9A862B62}" srcOrd="0" destOrd="0" presId="urn:microsoft.com/office/officeart/2005/8/layout/vList2"/>
    <dgm:cxn modelId="{E315338E-D96D-5B48-A14A-68469295C5A5}" type="presParOf" srcId="{66F47651-B524-AA44-A6EF-D420AC157F63}" destId="{62F0AAB8-86B9-CA42-8C84-61FFBEE2D2DF}" srcOrd="0" destOrd="0" presId="urn:microsoft.com/office/officeart/2005/8/layout/vList2"/>
    <dgm:cxn modelId="{68391C4D-E7A8-4C79-9EF6-2633B12BA58A}" type="presParOf" srcId="{66F47651-B524-AA44-A6EF-D420AC157F63}" destId="{41AD6249-2FD8-4FC3-81EA-67C6BA8237F6}" srcOrd="1" destOrd="0" presId="urn:microsoft.com/office/officeart/2005/8/layout/vList2"/>
    <dgm:cxn modelId="{057851BA-F2D6-8349-BDCD-6498A0EE600F}" type="presParOf" srcId="{66F47651-B524-AA44-A6EF-D420AC157F63}" destId="{B9411A6A-1B3B-4C46-B6B7-10F84CAD1063}" srcOrd="2" destOrd="0" presId="urn:microsoft.com/office/officeart/2005/8/layout/vList2"/>
    <dgm:cxn modelId="{F434E7F4-BEC1-7F45-BAA7-17A83A1137C6}" type="presParOf" srcId="{66F47651-B524-AA44-A6EF-D420AC157F63}" destId="{B517BB55-1D17-A342-B786-F59D89F9A0F4}" srcOrd="3" destOrd="0" presId="urn:microsoft.com/office/officeart/2005/8/layout/vList2"/>
    <dgm:cxn modelId="{9B5CC1B7-F0ED-0A4E-86F6-FC1FCBE89454}" type="presParOf" srcId="{66F47651-B524-AA44-A6EF-D420AC157F63}" destId="{922ADA07-9F6B-2A47-A904-118005EF5FDA}" srcOrd="4" destOrd="0" presId="urn:microsoft.com/office/officeart/2005/8/layout/vList2"/>
    <dgm:cxn modelId="{8DD5320E-BC3E-4D5A-A3DA-62F6D71D4D72}" type="presParOf" srcId="{66F47651-B524-AA44-A6EF-D420AC157F63}" destId="{843FED0C-CBB3-4625-866A-548D88DC35EF}" srcOrd="5" destOrd="0" presId="urn:microsoft.com/office/officeart/2005/8/layout/vList2"/>
    <dgm:cxn modelId="{FC4E8ADE-29C3-0043-8129-B91DA6FB1E37}" type="presParOf" srcId="{66F47651-B524-AA44-A6EF-D420AC157F63}" destId="{E5C3F84F-1BE6-E143-BB5D-365D9A862B62}" srcOrd="6" destOrd="0" presId="urn:microsoft.com/office/officeart/2005/8/layout/vList2"/>
    <dgm:cxn modelId="{E6F42B46-3108-DC41-9DB2-BEE4E3BBC37D}" type="presParOf" srcId="{66F47651-B524-AA44-A6EF-D420AC157F63}" destId="{4DAB9CB1-CA56-4848-91BC-1B4F5E576A6F}" srcOrd="7" destOrd="0" presId="urn:microsoft.com/office/officeart/2005/8/layout/vList2"/>
    <dgm:cxn modelId="{0FACF5FF-FE27-7642-AC0D-791615B084DB}" type="presParOf" srcId="{66F47651-B524-AA44-A6EF-D420AC157F63}" destId="{0021CD06-B64E-0D48-938C-A76BBD7E07CC}" srcOrd="8" destOrd="0" presId="urn:microsoft.com/office/officeart/2005/8/layout/vList2"/>
    <dgm:cxn modelId="{091B7C4C-9ED3-4140-B747-A13385693998}" type="presParOf" srcId="{66F47651-B524-AA44-A6EF-D420AC157F63}" destId="{7E4B2BAA-4E67-FF42-BE82-59E375DCC5DF}" srcOrd="9" destOrd="0" presId="urn:microsoft.com/office/officeart/2005/8/layout/vList2"/>
    <dgm:cxn modelId="{C527A63D-D49F-9D4B-9D13-26AF9CB25BB4}" type="presParOf" srcId="{66F47651-B524-AA44-A6EF-D420AC157F63}" destId="{F9F986FC-CBA4-9D45-9D7E-C7B5CB8106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4158C-1183-4D1D-BF75-32D0CD4C61D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76FEB4-5798-46C5-9AC6-18969DAD9C20}">
      <dgm:prSet custT="1"/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Vaccinations do not prevent COVID infection, </a:t>
          </a:r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do not prevent all severe outcomes from COVID infection</a:t>
          </a:r>
          <a:endParaRPr lang="en-US" sz="28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F67C3BC-97F5-40BD-83E9-85753C80E556}" type="parTrans" cxnId="{45869FB4-9918-4A08-B00E-BBE6FFFCCE9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8D5EE7-540A-447E-A617-13B2161B57AE}" type="sibTrans" cxnId="{45869FB4-9918-4A08-B00E-BBE6FFFCCE9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6506E-CD4A-4613-8A57-0EF31D294FBE}">
      <dgm:prSet custT="1"/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One-way masking does not prevent all COVID infection</a:t>
          </a:r>
        </a:p>
      </dgm:t>
    </dgm:pt>
    <dgm:pt modelId="{A11C47A8-482D-4B6C-8B68-73E48E604015}" type="parTrans" cxnId="{0B724FCE-9A48-4DA0-88B4-7EE17B222C3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4D5C8-BB16-4D09-AC17-CED058A21839}" type="sibTrans" cxnId="{0B724FCE-9A48-4DA0-88B4-7EE17B222C3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E10D7-AF0F-4D84-AC7B-7E39CA679AAA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patients report contracting COVID even while wearing N-95 masks – this comports with </a:t>
          </a:r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studies</a:t>
          </a:r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using </a:t>
          </a:r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modeling</a:t>
          </a:r>
          <a:endParaRPr lang="en-US" sz="28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52583CCD-ED23-4FFC-84D7-69E6C42C623E}" type="parTrans" cxnId="{D3042B9B-C87D-4F18-A42F-CCCCA30BC07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F8F27-4EA1-471A-8C4A-AE7484B3CC97}" type="sibTrans" cxnId="{D3042B9B-C87D-4F18-A42F-CCCCA30BC07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579AC-A10A-416F-A0E2-8C7F63589B0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Masks are </a:t>
          </a:r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typically not professionally fit-tested</a:t>
          </a:r>
          <a:endParaRPr lang="en-US" sz="28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AC927CC-5A6A-44E8-83C9-E1D92F7845A8}" type="parTrans" cxnId="{52894796-CE6B-41AC-98B5-2745DAD78F7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3A65A-9497-41A9-8B82-F44DAD1226FE}" type="sibTrans" cxnId="{52894796-CE6B-41AC-98B5-2745DAD78F7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4F5EB-AEF8-4D3E-8084-D8A361C3BBE6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people cannot wear masks or wear them reliably</a:t>
          </a:r>
        </a:p>
      </dgm:t>
    </dgm:pt>
    <dgm:pt modelId="{B0EE43CC-4658-4480-8DF8-04819BD71F22}" type="parTrans" cxnId="{372E7A9B-00D4-4543-B004-EA9F07EEBCD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64C95-E3D7-4487-A2D0-A3DA70DDEDE8}" type="sibTrans" cxnId="{372E7A9B-00D4-4543-B004-EA9F07EEBCD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76C09-E5F1-4DD7-AAB8-3ECE1D74F00E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health care requires that masks be removed</a:t>
          </a:r>
        </a:p>
      </dgm:t>
    </dgm:pt>
    <dgm:pt modelId="{383D2FEB-3300-4671-82EC-555A19D8D287}" type="parTrans" cxnId="{B4F71F95-6F70-4BB0-9F06-F6977FA7300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72D6E-A365-440A-B94D-9DD96AD8F4E4}" type="sibTrans" cxnId="{B4F71F95-6F70-4BB0-9F06-F6977FA7300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5D1EA-B693-3E45-87B1-7D27492637B4}" type="pres">
      <dgm:prSet presAssocID="{C704158C-1183-4D1D-BF75-32D0CD4C61DB}" presName="linear" presStyleCnt="0">
        <dgm:presLayoutVars>
          <dgm:animLvl val="lvl"/>
          <dgm:resizeHandles val="exact"/>
        </dgm:presLayoutVars>
      </dgm:prSet>
      <dgm:spPr/>
    </dgm:pt>
    <dgm:pt modelId="{A0B6800A-6ADD-7449-914A-2D2E71F32D89}" type="pres">
      <dgm:prSet presAssocID="{7276FEB4-5798-46C5-9AC6-18969DAD9C20}" presName="parentText" presStyleLbl="node1" presStyleIdx="0" presStyleCnt="2" custScaleY="86310" custLinFactY="-3642" custLinFactNeighborX="-574" custLinFactNeighborY="-100000">
        <dgm:presLayoutVars>
          <dgm:chMax val="0"/>
          <dgm:bulletEnabled val="1"/>
        </dgm:presLayoutVars>
      </dgm:prSet>
      <dgm:spPr/>
    </dgm:pt>
    <dgm:pt modelId="{F93A5053-D83B-8E45-992D-BB95423C13D5}" type="pres">
      <dgm:prSet presAssocID="{E78D5EE7-540A-447E-A617-13B2161B57AE}" presName="spacer" presStyleCnt="0"/>
      <dgm:spPr/>
    </dgm:pt>
    <dgm:pt modelId="{84D1F3A3-64E2-F243-87A8-BE15236A5EAF}" type="pres">
      <dgm:prSet presAssocID="{18C6506E-CD4A-4613-8A57-0EF31D294FBE}" presName="parentText" presStyleLbl="node1" presStyleIdx="1" presStyleCnt="2" custScaleY="53459" custLinFactNeighborY="-4120">
        <dgm:presLayoutVars>
          <dgm:chMax val="0"/>
          <dgm:bulletEnabled val="1"/>
        </dgm:presLayoutVars>
      </dgm:prSet>
      <dgm:spPr/>
    </dgm:pt>
    <dgm:pt modelId="{5CBA9849-CC34-B244-B285-B9D3BF258DE8}" type="pres">
      <dgm:prSet presAssocID="{18C6506E-CD4A-4613-8A57-0EF31D294FBE}" presName="childText" presStyleLbl="revTx" presStyleIdx="0" presStyleCnt="1" custLinFactNeighborY="6898">
        <dgm:presLayoutVars>
          <dgm:bulletEnabled val="1"/>
        </dgm:presLayoutVars>
      </dgm:prSet>
      <dgm:spPr/>
    </dgm:pt>
  </dgm:ptLst>
  <dgm:cxnLst>
    <dgm:cxn modelId="{E004EF08-E0C4-1E48-9BA0-8504315E76FF}" type="presOf" srcId="{18C6506E-CD4A-4613-8A57-0EF31D294FBE}" destId="{84D1F3A3-64E2-F243-87A8-BE15236A5EAF}" srcOrd="0" destOrd="0" presId="urn:microsoft.com/office/officeart/2005/8/layout/vList2"/>
    <dgm:cxn modelId="{C1F3DD46-EA6A-894A-9FFD-F6B5A292E106}" type="presOf" srcId="{B564F5EB-AEF8-4D3E-8084-D8A361C3BBE6}" destId="{5CBA9849-CC34-B244-B285-B9D3BF258DE8}" srcOrd="0" destOrd="2" presId="urn:microsoft.com/office/officeart/2005/8/layout/vList2"/>
    <dgm:cxn modelId="{4D38C950-6530-634F-BA7F-53CAD296A597}" type="presOf" srcId="{C704158C-1183-4D1D-BF75-32D0CD4C61DB}" destId="{1865D1EA-B693-3E45-87B1-7D27492637B4}" srcOrd="0" destOrd="0" presId="urn:microsoft.com/office/officeart/2005/8/layout/vList2"/>
    <dgm:cxn modelId="{04D4CC8B-42A9-E846-ADB4-8BD8855C3091}" type="presOf" srcId="{E1EE10D7-AF0F-4D84-AC7B-7E39CA679AAA}" destId="{5CBA9849-CC34-B244-B285-B9D3BF258DE8}" srcOrd="0" destOrd="0" presId="urn:microsoft.com/office/officeart/2005/8/layout/vList2"/>
    <dgm:cxn modelId="{897BCD90-517F-5D4B-83AD-5B311404384C}" type="presOf" srcId="{FA2579AC-A10A-416F-A0E2-8C7F63589B05}" destId="{5CBA9849-CC34-B244-B285-B9D3BF258DE8}" srcOrd="0" destOrd="1" presId="urn:microsoft.com/office/officeart/2005/8/layout/vList2"/>
    <dgm:cxn modelId="{B4F71F95-6F70-4BB0-9F06-F6977FA73005}" srcId="{18C6506E-CD4A-4613-8A57-0EF31D294FBE}" destId="{01376C09-E5F1-4DD7-AAB8-3ECE1D74F00E}" srcOrd="3" destOrd="0" parTransId="{383D2FEB-3300-4671-82EC-555A19D8D287}" sibTransId="{40172D6E-A365-440A-B94D-9DD96AD8F4E4}"/>
    <dgm:cxn modelId="{52894796-CE6B-41AC-98B5-2745DAD78F7F}" srcId="{18C6506E-CD4A-4613-8A57-0EF31D294FBE}" destId="{FA2579AC-A10A-416F-A0E2-8C7F63589B05}" srcOrd="1" destOrd="0" parTransId="{8AC927CC-5A6A-44E8-83C9-E1D92F7845A8}" sibTransId="{8D73A65A-9497-41A9-8B82-F44DAD1226FE}"/>
    <dgm:cxn modelId="{D3042B9B-C87D-4F18-A42F-CCCCA30BC075}" srcId="{18C6506E-CD4A-4613-8A57-0EF31D294FBE}" destId="{E1EE10D7-AF0F-4D84-AC7B-7E39CA679AAA}" srcOrd="0" destOrd="0" parTransId="{52583CCD-ED23-4FFC-84D7-69E6C42C623E}" sibTransId="{F4AF8F27-4EA1-471A-8C4A-AE7484B3CC97}"/>
    <dgm:cxn modelId="{372E7A9B-00D4-4543-B004-EA9F07EEBCDC}" srcId="{18C6506E-CD4A-4613-8A57-0EF31D294FBE}" destId="{B564F5EB-AEF8-4D3E-8084-D8A361C3BBE6}" srcOrd="2" destOrd="0" parTransId="{B0EE43CC-4658-4480-8DF8-04819BD71F22}" sibTransId="{39864C95-E3D7-4487-A2D0-A3DA70DDEDE8}"/>
    <dgm:cxn modelId="{A22281B4-18A0-F348-95A7-8CEBF8DC56FD}" type="presOf" srcId="{01376C09-E5F1-4DD7-AAB8-3ECE1D74F00E}" destId="{5CBA9849-CC34-B244-B285-B9D3BF258DE8}" srcOrd="0" destOrd="3" presId="urn:microsoft.com/office/officeart/2005/8/layout/vList2"/>
    <dgm:cxn modelId="{45869FB4-9918-4A08-B00E-BBE6FFFCCE9E}" srcId="{C704158C-1183-4D1D-BF75-32D0CD4C61DB}" destId="{7276FEB4-5798-46C5-9AC6-18969DAD9C20}" srcOrd="0" destOrd="0" parTransId="{AF67C3BC-97F5-40BD-83E9-85753C80E556}" sibTransId="{E78D5EE7-540A-447E-A617-13B2161B57AE}"/>
    <dgm:cxn modelId="{0B724FCE-9A48-4DA0-88B4-7EE17B222C3E}" srcId="{C704158C-1183-4D1D-BF75-32D0CD4C61DB}" destId="{18C6506E-CD4A-4613-8A57-0EF31D294FBE}" srcOrd="1" destOrd="0" parTransId="{A11C47A8-482D-4B6C-8B68-73E48E604015}" sibTransId="{69D4D5C8-BB16-4D09-AC17-CED058A21839}"/>
    <dgm:cxn modelId="{8866AECF-47B1-0B49-9D15-0E81A8BF8D86}" type="presOf" srcId="{7276FEB4-5798-46C5-9AC6-18969DAD9C20}" destId="{A0B6800A-6ADD-7449-914A-2D2E71F32D89}" srcOrd="0" destOrd="0" presId="urn:microsoft.com/office/officeart/2005/8/layout/vList2"/>
    <dgm:cxn modelId="{C9A8B3E9-D4A2-8F49-BE1B-54014CD2FEBA}" type="presParOf" srcId="{1865D1EA-B693-3E45-87B1-7D27492637B4}" destId="{A0B6800A-6ADD-7449-914A-2D2E71F32D89}" srcOrd="0" destOrd="0" presId="urn:microsoft.com/office/officeart/2005/8/layout/vList2"/>
    <dgm:cxn modelId="{46716EC2-1CBB-2A40-82D9-76AC46134A5E}" type="presParOf" srcId="{1865D1EA-B693-3E45-87B1-7D27492637B4}" destId="{F93A5053-D83B-8E45-992D-BB95423C13D5}" srcOrd="1" destOrd="0" presId="urn:microsoft.com/office/officeart/2005/8/layout/vList2"/>
    <dgm:cxn modelId="{68294EAB-EF8B-0545-BDC5-8A2662CF5AE4}" type="presParOf" srcId="{1865D1EA-B693-3E45-87B1-7D27492637B4}" destId="{84D1F3A3-64E2-F243-87A8-BE15236A5EAF}" srcOrd="2" destOrd="0" presId="urn:microsoft.com/office/officeart/2005/8/layout/vList2"/>
    <dgm:cxn modelId="{760829CB-F0F6-044C-A6DE-F95CA602AB92}" type="presParOf" srcId="{1865D1EA-B693-3E45-87B1-7D27492637B4}" destId="{5CBA9849-CC34-B244-B285-B9D3BF258D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04158C-1183-4D1D-BF75-32D0CD4C61D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F38828-6AE1-4018-B085-52AC7088EA3B}">
      <dgm:prSet custT="1"/>
      <dgm:spPr/>
      <dgm:t>
        <a:bodyPr/>
        <a:lstStyle/>
        <a:p>
          <a:pPr>
            <a:defRPr b="1"/>
          </a:pPr>
          <a:r>
            <a:rPr lang="en-US" sz="3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Lack of risk management causes patients to be anxious and fearful during appointments, disrupting communication and assessments</a:t>
          </a:r>
        </a:p>
      </dgm:t>
    </dgm:pt>
    <dgm:pt modelId="{D92BC845-749F-4B06-B17A-0CD0216FC6F3}" type="parTrans" cxnId="{428FFA95-5335-4177-8AAE-87BF34C4285B}">
      <dgm:prSet/>
      <dgm:spPr/>
      <dgm:t>
        <a:bodyPr/>
        <a:lstStyle/>
        <a:p>
          <a:endParaRPr lang="en-US" sz="1600"/>
        </a:p>
      </dgm:t>
    </dgm:pt>
    <dgm:pt modelId="{F7C3C59D-F0A0-4D81-AEEE-BE29B99EC6A8}" type="sibTrans" cxnId="{428FFA95-5335-4177-8AAE-87BF34C4285B}">
      <dgm:prSet/>
      <dgm:spPr/>
      <dgm:t>
        <a:bodyPr/>
        <a:lstStyle/>
        <a:p>
          <a:endParaRPr lang="en-US"/>
        </a:p>
      </dgm:t>
    </dgm:pt>
    <dgm:pt modelId="{1865D1EA-B693-3E45-87B1-7D27492637B4}" type="pres">
      <dgm:prSet presAssocID="{C704158C-1183-4D1D-BF75-32D0CD4C61DB}" presName="linear" presStyleCnt="0">
        <dgm:presLayoutVars>
          <dgm:animLvl val="lvl"/>
          <dgm:resizeHandles val="exact"/>
        </dgm:presLayoutVars>
      </dgm:prSet>
      <dgm:spPr/>
    </dgm:pt>
    <dgm:pt modelId="{43537967-31B0-F64A-BFA8-B5FDE087B0AA}" type="pres">
      <dgm:prSet presAssocID="{21F38828-6AE1-4018-B085-52AC7088EA3B}" presName="parentText" presStyleLbl="node1" presStyleIdx="0" presStyleCnt="1" custScaleY="1092666" custLinFactNeighborX="362" custLinFactNeighborY="-534">
        <dgm:presLayoutVars>
          <dgm:chMax val="0"/>
          <dgm:bulletEnabled val="1"/>
        </dgm:presLayoutVars>
      </dgm:prSet>
      <dgm:spPr/>
    </dgm:pt>
  </dgm:ptLst>
  <dgm:cxnLst>
    <dgm:cxn modelId="{4B524102-A809-AE41-BCA9-5512672605D2}" type="presOf" srcId="{21F38828-6AE1-4018-B085-52AC7088EA3B}" destId="{43537967-31B0-F64A-BFA8-B5FDE087B0AA}" srcOrd="0" destOrd="0" presId="urn:microsoft.com/office/officeart/2005/8/layout/vList2"/>
    <dgm:cxn modelId="{4D38C950-6530-634F-BA7F-53CAD296A597}" type="presOf" srcId="{C704158C-1183-4D1D-BF75-32D0CD4C61DB}" destId="{1865D1EA-B693-3E45-87B1-7D27492637B4}" srcOrd="0" destOrd="0" presId="urn:microsoft.com/office/officeart/2005/8/layout/vList2"/>
    <dgm:cxn modelId="{428FFA95-5335-4177-8AAE-87BF34C4285B}" srcId="{C704158C-1183-4D1D-BF75-32D0CD4C61DB}" destId="{21F38828-6AE1-4018-B085-52AC7088EA3B}" srcOrd="0" destOrd="0" parTransId="{D92BC845-749F-4B06-B17A-0CD0216FC6F3}" sibTransId="{F7C3C59D-F0A0-4D81-AEEE-BE29B99EC6A8}"/>
    <dgm:cxn modelId="{B057BA1D-3DDB-4248-9991-27F5D9099E7A}" type="presParOf" srcId="{1865D1EA-B693-3E45-87B1-7D27492637B4}" destId="{43537967-31B0-F64A-BFA8-B5FDE087B0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F90B9-1918-C84D-9337-E3BD1AF0AD81}">
      <dsp:nvSpPr>
        <dsp:cNvPr id="0" name=""/>
        <dsp:cNvSpPr/>
      </dsp:nvSpPr>
      <dsp:spPr>
        <a:xfrm>
          <a:off x="0" y="2155"/>
          <a:ext cx="9835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B468D-1508-6B4B-99C7-6F6E8B4B2D68}">
      <dsp:nvSpPr>
        <dsp:cNvPr id="0" name=""/>
        <dsp:cNvSpPr/>
      </dsp:nvSpPr>
      <dsp:spPr>
        <a:xfrm>
          <a:off x="0" y="2155"/>
          <a:ext cx="9835698" cy="147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Emma Martin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(she, her)</a:t>
          </a:r>
          <a:b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Community Engagement Program Manager</a:t>
          </a:r>
          <a:b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Center for Independent Living (CIL)</a:t>
          </a:r>
        </a:p>
      </dsp:txBody>
      <dsp:txXfrm>
        <a:off x="0" y="2155"/>
        <a:ext cx="9835698" cy="1470388"/>
      </dsp:txXfrm>
    </dsp:sp>
    <dsp:sp modelId="{1E397E68-380E-9341-BF9E-3BADE389B5C0}">
      <dsp:nvSpPr>
        <dsp:cNvPr id="0" name=""/>
        <dsp:cNvSpPr/>
      </dsp:nvSpPr>
      <dsp:spPr>
        <a:xfrm>
          <a:off x="0" y="1472544"/>
          <a:ext cx="9835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D2C91-1287-5A49-9617-FCA77BE4235A}">
      <dsp:nvSpPr>
        <dsp:cNvPr id="0" name=""/>
        <dsp:cNvSpPr/>
      </dsp:nvSpPr>
      <dsp:spPr>
        <a:xfrm>
          <a:off x="0" y="1472544"/>
          <a:ext cx="9835698" cy="147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Beth Kenny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(they, them)</a:t>
          </a:r>
          <a:b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Member</a:t>
          </a:r>
          <a:b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Senior Disability Action (SDA)</a:t>
          </a:r>
        </a:p>
      </dsp:txBody>
      <dsp:txXfrm>
        <a:off x="0" y="1472544"/>
        <a:ext cx="9835698" cy="1470388"/>
      </dsp:txXfrm>
    </dsp:sp>
    <dsp:sp modelId="{C0900302-9399-034A-9B85-AE359F3F4998}">
      <dsp:nvSpPr>
        <dsp:cNvPr id="0" name=""/>
        <dsp:cNvSpPr/>
      </dsp:nvSpPr>
      <dsp:spPr>
        <a:xfrm>
          <a:off x="0" y="2942933"/>
          <a:ext cx="9835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CBB71-0A6B-2D44-9894-581DA556043B}">
      <dsp:nvSpPr>
        <dsp:cNvPr id="0" name=""/>
        <dsp:cNvSpPr/>
      </dsp:nvSpPr>
      <dsp:spPr>
        <a:xfrm>
          <a:off x="0" y="2942933"/>
          <a:ext cx="9835698" cy="147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Claudia Center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(she, her)</a:t>
          </a:r>
          <a:b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Legal Director</a:t>
          </a:r>
          <a:b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Disability Rights Education and Defense Fund (DREDF)</a:t>
          </a:r>
        </a:p>
      </dsp:txBody>
      <dsp:txXfrm>
        <a:off x="0" y="2942933"/>
        <a:ext cx="9835698" cy="1470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AAB8-86B9-CA42-8C84-61FFBEE2D2DF}">
      <dsp:nvSpPr>
        <dsp:cNvPr id="0" name=""/>
        <dsp:cNvSpPr/>
      </dsp:nvSpPr>
      <dsp:spPr>
        <a:xfrm>
          <a:off x="0" y="382305"/>
          <a:ext cx="7999984" cy="744960"/>
        </a:xfrm>
        <a:prstGeom prst="roundRect">
          <a:avLst/>
        </a:prstGeom>
        <a:solidFill>
          <a:srgbClr val="5F7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COVID Mitigation Measures in Healthcare – Claudia</a:t>
          </a:r>
        </a:p>
      </dsp:txBody>
      <dsp:txXfrm>
        <a:off x="36366" y="418671"/>
        <a:ext cx="7927252" cy="672228"/>
      </dsp:txXfrm>
    </dsp:sp>
    <dsp:sp modelId="{B9411A6A-1B3B-4C46-B6B7-10F84CAD1063}">
      <dsp:nvSpPr>
        <dsp:cNvPr id="0" name=""/>
        <dsp:cNvSpPr/>
      </dsp:nvSpPr>
      <dsp:spPr>
        <a:xfrm>
          <a:off x="0" y="1328814"/>
          <a:ext cx="7999984" cy="744960"/>
        </a:xfrm>
        <a:prstGeom prst="roundRect">
          <a:avLst/>
        </a:prstGeom>
        <a:solidFill>
          <a:srgbClr val="5F7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 of Current Healthcare Environment on Patients – Beth</a:t>
          </a:r>
        </a:p>
      </dsp:txBody>
      <dsp:txXfrm>
        <a:off x="36366" y="1365180"/>
        <a:ext cx="7927252" cy="672228"/>
      </dsp:txXfrm>
    </dsp:sp>
    <dsp:sp modelId="{B517BB55-1D17-A342-B786-F59D89F9A0F4}">
      <dsp:nvSpPr>
        <dsp:cNvPr id="0" name=""/>
        <dsp:cNvSpPr/>
      </dsp:nvSpPr>
      <dsp:spPr>
        <a:xfrm>
          <a:off x="0" y="2328628"/>
          <a:ext cx="7999984" cy="8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9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28628"/>
        <a:ext cx="7999984" cy="82638"/>
      </dsp:txXfrm>
    </dsp:sp>
    <dsp:sp modelId="{922ADA07-9F6B-2A47-A904-118005EF5FDA}">
      <dsp:nvSpPr>
        <dsp:cNvPr id="0" name=""/>
        <dsp:cNvSpPr/>
      </dsp:nvSpPr>
      <dsp:spPr>
        <a:xfrm>
          <a:off x="0" y="2254664"/>
          <a:ext cx="7999984" cy="744960"/>
        </a:xfrm>
        <a:prstGeom prst="roundRect">
          <a:avLst/>
        </a:prstGeom>
        <a:solidFill>
          <a:srgbClr val="5F7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ADA and Disability Rights – Claudia</a:t>
          </a:r>
        </a:p>
      </dsp:txBody>
      <dsp:txXfrm>
        <a:off x="36366" y="2291030"/>
        <a:ext cx="7927252" cy="672228"/>
      </dsp:txXfrm>
    </dsp:sp>
    <dsp:sp modelId="{E5C3F84F-1BE6-E143-BB5D-365D9A862B62}">
      <dsp:nvSpPr>
        <dsp:cNvPr id="0" name=""/>
        <dsp:cNvSpPr/>
      </dsp:nvSpPr>
      <dsp:spPr>
        <a:xfrm>
          <a:off x="0" y="3148586"/>
          <a:ext cx="7999984" cy="744960"/>
        </a:xfrm>
        <a:prstGeom prst="roundRect">
          <a:avLst/>
        </a:prstGeom>
        <a:solidFill>
          <a:srgbClr val="5F7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to Make a Reasonable Accommodation Request – Claudia</a:t>
          </a:r>
        </a:p>
      </dsp:txBody>
      <dsp:txXfrm>
        <a:off x="36366" y="3184952"/>
        <a:ext cx="7927252" cy="672228"/>
      </dsp:txXfrm>
    </dsp:sp>
    <dsp:sp modelId="{0021CD06-B64E-0D48-938C-A76BBD7E07CC}">
      <dsp:nvSpPr>
        <dsp:cNvPr id="0" name=""/>
        <dsp:cNvSpPr/>
      </dsp:nvSpPr>
      <dsp:spPr>
        <a:xfrm>
          <a:off x="0" y="4047128"/>
          <a:ext cx="7999984" cy="744960"/>
        </a:xfrm>
        <a:prstGeom prst="roundRect">
          <a:avLst/>
        </a:prstGeom>
        <a:solidFill>
          <a:srgbClr val="5F7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Next Steps if Your Request is Denied –  Beth</a:t>
          </a:r>
        </a:p>
      </dsp:txBody>
      <dsp:txXfrm>
        <a:off x="36366" y="4083494"/>
        <a:ext cx="7927252" cy="672228"/>
      </dsp:txXfrm>
    </dsp:sp>
    <dsp:sp modelId="{F9F986FC-CBA4-9D45-9D7E-C7B5CB810665}">
      <dsp:nvSpPr>
        <dsp:cNvPr id="0" name=""/>
        <dsp:cNvSpPr/>
      </dsp:nvSpPr>
      <dsp:spPr>
        <a:xfrm>
          <a:off x="0" y="4948683"/>
          <a:ext cx="7999984" cy="744960"/>
        </a:xfrm>
        <a:prstGeom prst="roundRect">
          <a:avLst/>
        </a:prstGeom>
        <a:solidFill>
          <a:srgbClr val="5F7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Questions and Answers</a:t>
          </a:r>
        </a:p>
      </dsp:txBody>
      <dsp:txXfrm>
        <a:off x="36366" y="4985049"/>
        <a:ext cx="7927252" cy="672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800A-6ADD-7449-914A-2D2E71F32D89}">
      <dsp:nvSpPr>
        <dsp:cNvPr id="0" name=""/>
        <dsp:cNvSpPr/>
      </dsp:nvSpPr>
      <dsp:spPr>
        <a:xfrm>
          <a:off x="0" y="0"/>
          <a:ext cx="10617199" cy="108303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Vaccinations do not prevent COVID infection, </a:t>
          </a: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do not prevent all severe outcomes from COVID infection</a:t>
          </a:r>
          <a:endParaRPr lang="en-US" sz="280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52870" y="52870"/>
        <a:ext cx="10511459" cy="977299"/>
      </dsp:txXfrm>
    </dsp:sp>
    <dsp:sp modelId="{84D1F3A3-64E2-F243-87A8-BE15236A5EAF}">
      <dsp:nvSpPr>
        <dsp:cNvPr id="0" name=""/>
        <dsp:cNvSpPr/>
      </dsp:nvSpPr>
      <dsp:spPr>
        <a:xfrm>
          <a:off x="0" y="1330358"/>
          <a:ext cx="10617199" cy="670816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One-way masking does not prevent all COVID infection</a:t>
          </a:r>
        </a:p>
      </dsp:txBody>
      <dsp:txXfrm>
        <a:off x="32747" y="1363105"/>
        <a:ext cx="10551705" cy="605322"/>
      </dsp:txXfrm>
    </dsp:sp>
    <dsp:sp modelId="{5CBA9849-CC34-B244-B285-B9D3BF258DE8}">
      <dsp:nvSpPr>
        <dsp:cNvPr id="0" name=""/>
        <dsp:cNvSpPr/>
      </dsp:nvSpPr>
      <dsp:spPr>
        <a:xfrm>
          <a:off x="0" y="2179200"/>
          <a:ext cx="10617199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patients report contracting COVID even while wearing N-95 masks – this comports with </a:t>
          </a: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studies</a:t>
          </a: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using </a:t>
          </a: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modeling</a:t>
          </a:r>
          <a:endParaRPr lang="en-US" sz="280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Masks are </a:t>
          </a: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typically not professionally fit-tested</a:t>
          </a:r>
          <a:endParaRPr lang="en-US" sz="280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people cannot wear masks or wear them reliably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health care requires that masks be removed</a:t>
          </a:r>
        </a:p>
      </dsp:txBody>
      <dsp:txXfrm>
        <a:off x="0" y="2179200"/>
        <a:ext cx="10617199" cy="2220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7967-31B0-F64A-BFA8-B5FDE087B0AA}">
      <dsp:nvSpPr>
        <dsp:cNvPr id="0" name=""/>
        <dsp:cNvSpPr/>
      </dsp:nvSpPr>
      <dsp:spPr>
        <a:xfrm>
          <a:off x="0" y="0"/>
          <a:ext cx="5055108" cy="33799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Lack of risk management causes patients to be anxious and fearful during appointments, disrupting communication and assessments</a:t>
          </a:r>
        </a:p>
      </dsp:txBody>
      <dsp:txXfrm>
        <a:off x="164997" y="164997"/>
        <a:ext cx="4725114" cy="304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662C-5312-4CB4-8988-D9E209E7F2E1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1B8F-7AFD-4C00-95FF-20AEAEDA0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9F10-FBA7-497C-B809-C766B4DDDA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F7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0CE9D8-C453-4960-A163-9AE9FCB1EA7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3854-6FEC-4EDA-8403-726AA85F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9193" y="6231448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200" spc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EC3854-6FEC-4EDA-8403-726AA85FB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2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clinical-care/underlyingcondition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calbar.ca.gov/attorney/LicenseeSearch/QuickSearch#searchlink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adatech@adapacific.or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DAPeerSuppor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ADAHealthcareSurve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ph.ca.gov/Programs/CID/DCDC/Pages/COVID-19/guidance-for-face-covering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lu/professionals/infectioncontrol/resphygiene.htm" TargetMode="External"/><Relationship Id="rId2" Type="http://schemas.openxmlformats.org/officeDocument/2006/relationships/hyperlink" Target="https://www.dir.ca.gov/dosh/dosh_publications/ATD-Guid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uckerbergsanfranciscogeneral.org/about-us/visitation-guidelines/" TargetMode="External"/><Relationship Id="rId2" Type="http://schemas.openxmlformats.org/officeDocument/2006/relationships/hyperlink" Target="https://sf.gov/information/know-when-masks-are-needed#:~:text=People%20who%20work%20in%20healthcare,or%20transportation%20organization%20requires%20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19.sccgov.org/health-order-requiring-use-face-masks-patient-care-areas-health-care-delivery-facilities-du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chealth.org/covid19/clf/pdf/HOOrder70-SNFMasking-0328-2023.pdf" TargetMode="External"/><Relationship Id="rId2" Type="http://schemas.openxmlformats.org/officeDocument/2006/relationships/hyperlink" Target="https://covid-19.acgov.org/covid19-assets/docs/hoo/23-2-manditory-mask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dars-sinai.org/patients-visitors/visit.html" TargetMode="External"/><Relationship Id="rId4" Type="http://schemas.openxmlformats.org/officeDocument/2006/relationships/hyperlink" Target="http://publichealth.lacounty.gov/acd/ncorona2019/mas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7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A9B1-1048-4C27-8A5E-7E1300041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870" y="1337366"/>
            <a:ext cx="7363673" cy="2091634"/>
          </a:xfr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Fighting for Safe Access in a Masks-Optional Healthcare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F04D5-03FF-4C18-93CD-AEB873AC1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8" y="2383183"/>
            <a:ext cx="6434757" cy="2843560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A Workshop on Making Reasonable Accommodation Requests Under the ADA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8A00D6A-08A6-1BA7-95B3-976BCD8E69A3}"/>
              </a:ext>
            </a:extLst>
          </p:cNvPr>
          <p:cNvSpPr txBox="1">
            <a:spLocks/>
          </p:cNvSpPr>
          <p:nvPr/>
        </p:nvSpPr>
        <p:spPr>
          <a:xfrm>
            <a:off x="2150229" y="4455212"/>
            <a:ext cx="4950668" cy="7127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3400" dirty="0">
                <a:solidFill>
                  <a:srgbClr val="FFFFFF"/>
                </a:solidFill>
              </a:rPr>
              <a:t>June 27, 2023</a:t>
            </a:r>
          </a:p>
        </p:txBody>
      </p:sp>
      <p:pic>
        <p:nvPicPr>
          <p:cNvPr id="5" name="Picture 4" descr="Close up of a person wearing a mask">
            <a:extLst>
              <a:ext uri="{FF2B5EF4-FFF2-40B4-BE49-F238E27FC236}">
                <a16:creationId xmlns:a16="http://schemas.microsoft.com/office/drawing/2014/main" id="{FF923C78-FBF9-9FB6-A187-EE77DAD81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9" b="54400"/>
          <a:stretch/>
        </p:blipFill>
        <p:spPr>
          <a:xfrm>
            <a:off x="8353119" y="1266914"/>
            <a:ext cx="2940875" cy="39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080" y="375272"/>
            <a:ext cx="4667039" cy="1544087"/>
          </a:xfrm>
        </p:spPr>
        <p:txBody>
          <a:bodyPr>
            <a:noAutofit/>
          </a:bodyPr>
          <a:lstStyle/>
          <a:p>
            <a:r>
              <a:rPr lang="en-US" sz="2400" dirty="0"/>
              <a:t>Remember these Takeaways – </a:t>
            </a:r>
            <a:br>
              <a:rPr lang="en-US" sz="2400" dirty="0"/>
            </a:br>
            <a:r>
              <a:rPr lang="en-US" sz="2400" dirty="0"/>
              <a:t>We’ll Come Back to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E293-6078-4619-819E-5098D915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080" y="2176272"/>
            <a:ext cx="4667039" cy="464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</a:rPr>
              <a:t>Most state mask mandates are over </a:t>
            </a:r>
            <a:r>
              <a:rPr lang="en-US" sz="2800" b="1" u="sng" dirty="0">
                <a:ea typeface="Calibri" panose="020F0502020204030204" pitchFamily="34" charset="0"/>
              </a:rPr>
              <a:t>BUT</a:t>
            </a:r>
            <a:r>
              <a:rPr lang="en-US" sz="2800" dirty="0">
                <a:ea typeface="Calibri" panose="020F0502020204030204" pitchFamily="34" charset="0"/>
              </a:rPr>
              <a:t> existing guidelines show:</a:t>
            </a:r>
          </a:p>
          <a:p>
            <a:r>
              <a:rPr lang="en-US" sz="2800" dirty="0">
                <a:ea typeface="Calibri" panose="020F0502020204030204" pitchFamily="34" charset="0"/>
              </a:rPr>
              <a:t>Masking is </a:t>
            </a:r>
            <a:r>
              <a:rPr lang="en-US" sz="2800" i="1" u="sng" dirty="0">
                <a:ea typeface="Calibri" panose="020F0502020204030204" pitchFamily="34" charset="0"/>
              </a:rPr>
              <a:t>feasible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</a:p>
          <a:p>
            <a:r>
              <a:rPr lang="en-US" sz="2800" dirty="0">
                <a:ea typeface="Calibri" panose="020F0502020204030204" pitchFamily="34" charset="0"/>
              </a:rPr>
              <a:t>Masking is </a:t>
            </a:r>
            <a:r>
              <a:rPr lang="en-US" sz="2800" i="1" u="sng" dirty="0">
                <a:ea typeface="Calibri" panose="020F0502020204030204" pitchFamily="34" charset="0"/>
              </a:rPr>
              <a:t>recommended</a:t>
            </a:r>
            <a:r>
              <a:rPr lang="en-US" sz="2800" dirty="0">
                <a:ea typeface="Calibri" panose="020F0502020204030204" pitchFamily="34" charset="0"/>
              </a:rPr>
              <a:t> for many settings</a:t>
            </a:r>
          </a:p>
          <a:p>
            <a:r>
              <a:rPr lang="en-US" sz="2800" dirty="0">
                <a:ea typeface="Calibri" panose="020F0502020204030204" pitchFamily="34" charset="0"/>
              </a:rPr>
              <a:t>Masking is still required in certain circumstances (see, e.g., </a:t>
            </a:r>
            <a:r>
              <a:rPr lang="en-US" sz="2800" dirty="0" err="1">
                <a:ea typeface="Calibri" panose="020F0502020204030204" pitchFamily="34" charset="0"/>
              </a:rPr>
              <a:t>CalOSHA</a:t>
            </a:r>
            <a:r>
              <a:rPr lang="en-US" sz="2800" dirty="0">
                <a:ea typeface="Calibri" panose="020F0502020204030204" pitchFamily="34" charset="0"/>
              </a:rPr>
              <a:t> “source control”)</a:t>
            </a:r>
          </a:p>
        </p:txBody>
      </p:sp>
      <p:pic>
        <p:nvPicPr>
          <p:cNvPr id="7" name="Picture 4" descr="a light blue disposable surgical mask">
            <a:extLst>
              <a:ext uri="{FF2B5EF4-FFF2-40B4-BE49-F238E27FC236}">
                <a16:creationId xmlns:a16="http://schemas.microsoft.com/office/drawing/2014/main" id="{B5F7EEC1-8CB1-C461-8236-8989D7F3C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7" r="19762"/>
          <a:stretch/>
        </p:blipFill>
        <p:spPr>
          <a:xfrm>
            <a:off x="18287" y="-1"/>
            <a:ext cx="6386357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ED68D-5411-03FF-A777-8787605D0F0B}"/>
              </a:ext>
            </a:extLst>
          </p:cNvPr>
          <p:cNvSpPr txBox="1"/>
          <p:nvPr/>
        </p:nvSpPr>
        <p:spPr>
          <a:xfrm>
            <a:off x="1431228" y="6506818"/>
            <a:ext cx="342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ID:  a light blue disposable surgical mask</a:t>
            </a:r>
          </a:p>
        </p:txBody>
      </p:sp>
    </p:spTree>
    <p:extLst>
      <p:ext uri="{BB962C8B-B14F-4D97-AF65-F5344CB8AC3E}">
        <p14:creationId xmlns:p14="http://schemas.microsoft.com/office/powerpoint/2010/main" val="398116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61D51-6229-4AFA-9188-BB108071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Current Healthcare Environment on Patients</a:t>
            </a:r>
          </a:p>
        </p:txBody>
      </p:sp>
    </p:spTree>
    <p:extLst>
      <p:ext uri="{BB962C8B-B14F-4D97-AF65-F5344CB8AC3E}">
        <p14:creationId xmlns:p14="http://schemas.microsoft.com/office/powerpoint/2010/main" val="123849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67" y="562356"/>
            <a:ext cx="9351263" cy="1188720"/>
          </a:xfrm>
        </p:spPr>
        <p:txBody>
          <a:bodyPr>
            <a:normAutofit/>
          </a:bodyPr>
          <a:lstStyle/>
          <a:p>
            <a:r>
              <a:rPr lang="en-US" sz="2400" dirty="0"/>
              <a:t>Impact on Patients Who are Vulnerable to </a:t>
            </a:r>
            <a:br>
              <a:rPr lang="en-US" sz="2400" dirty="0"/>
            </a:br>
            <a:r>
              <a:rPr lang="en-US" sz="2400" dirty="0"/>
              <a:t>Severe Effects from COVID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199D6E0-D254-65FB-9F20-D9D0A1CC4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471368"/>
              </p:ext>
            </p:extLst>
          </p:nvPr>
        </p:nvGraphicFramePr>
        <p:xfrm>
          <a:off x="965198" y="2137664"/>
          <a:ext cx="10617199" cy="446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00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602893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Impact on Patients Who are Vulnerable to </a:t>
            </a:r>
            <a:br>
              <a:rPr lang="en-US" sz="2400" dirty="0"/>
            </a:br>
            <a:r>
              <a:rPr lang="en-US" sz="2400" dirty="0"/>
              <a:t>Severe Effects from COVID (cont.)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199D6E0-D254-65FB-9F20-D9D0A1CC4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36561"/>
              </p:ext>
            </p:extLst>
          </p:nvPr>
        </p:nvGraphicFramePr>
        <p:xfrm>
          <a:off x="6417056" y="2450592"/>
          <a:ext cx="5055108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CF5FC2-BEC1-D9FB-2560-933EC0EEBCA1}"/>
              </a:ext>
            </a:extLst>
          </p:cNvPr>
          <p:cNvSpPr txBox="1">
            <a:spLocks/>
          </p:cNvSpPr>
          <p:nvPr/>
        </p:nvSpPr>
        <p:spPr>
          <a:xfrm>
            <a:off x="420624" y="2127502"/>
            <a:ext cx="5675376" cy="390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ctr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“No face mask provides 100% protection”</a:t>
            </a:r>
          </a:p>
          <a:p>
            <a:pPr algn="ctr">
              <a:buClr>
                <a:schemeClr val="tx1"/>
              </a:buClr>
              <a:buFontTx/>
              <a:buChar char="-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 Chin-Hong, MD</a:t>
            </a:r>
            <a:b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 San Francisco, infectious disease expert specializing in patients with suppressed immune systems</a:t>
            </a:r>
          </a:p>
        </p:txBody>
      </p:sp>
    </p:spTree>
    <p:extLst>
      <p:ext uri="{BB962C8B-B14F-4D97-AF65-F5344CB8AC3E}">
        <p14:creationId xmlns:p14="http://schemas.microsoft.com/office/powerpoint/2010/main" val="403612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968" y="458519"/>
            <a:ext cx="4993684" cy="1408176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2000" dirty="0"/>
              <a:t>Impact on Patients Who are Vulnerable to Severe Effects from COVID </a:t>
            </a:r>
            <a:r>
              <a:rPr lang="en-US" sz="2200" dirty="0"/>
              <a:t>(cont.)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32EA92-2413-4C2F-8EE6-887553BD4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968" y="2084832"/>
            <a:ext cx="4993684" cy="3811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Risk of delaying / avoiding care vs. risk of accessing care without mask mandates and COVID-19 protocols in place</a:t>
            </a:r>
            <a:endParaRPr lang="en-US" sz="2400" dirty="0">
              <a:ea typeface="Calibri" panose="020F0502020204030204" pitchFamily="34" charset="0"/>
            </a:endParaRPr>
          </a:p>
          <a:p>
            <a:r>
              <a:rPr lang="en-US" sz="2400" dirty="0" err="1">
                <a:ea typeface="Calibri" panose="020F0502020204030204" pitchFamily="34" charset="0"/>
              </a:rPr>
              <a:t>Fenit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Nirappil</a:t>
            </a:r>
            <a:r>
              <a:rPr lang="en-US" sz="2400" dirty="0">
                <a:ea typeface="Calibri" panose="020F0502020204030204" pitchFamily="34" charset="0"/>
              </a:rPr>
              <a:t>, “Masks come off in the last refuge for mandates: The doctor’s office,” Wash. Post (May 1, 2023) (accounts of patients)</a:t>
            </a:r>
          </a:p>
        </p:txBody>
      </p:sp>
      <p:pic>
        <p:nvPicPr>
          <p:cNvPr id="7" name="Content Placeholder 6" descr="Screenshot of an article in the Washington Post titled “Masks come off in the last refuge for mandates: the doctor’s office”, with a photo of a white person with brown hair sitting in bed under a yellow blanket, next to a dog">
            <a:extLst>
              <a:ext uri="{FF2B5EF4-FFF2-40B4-BE49-F238E27FC236}">
                <a16:creationId xmlns:a16="http://schemas.microsoft.com/office/drawing/2014/main" id="{2F8A5229-0FBE-4F20-80DF-FBB1DC8C07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8875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6583A-4677-A86E-93DD-A18733EFA380}"/>
              </a:ext>
            </a:extLst>
          </p:cNvPr>
          <p:cNvSpPr txBox="1"/>
          <p:nvPr/>
        </p:nvSpPr>
        <p:spPr>
          <a:xfrm>
            <a:off x="6241776" y="6004353"/>
            <a:ext cx="5950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ID:  Article in the Washington Post titled “Masks come off in the last refuge for mandates: the doctor’s office”, with a photo of a white person with brown hair sitting in bed under a yellow blanket, next to a dog</a:t>
            </a:r>
          </a:p>
        </p:txBody>
      </p:sp>
    </p:spTree>
    <p:extLst>
      <p:ext uri="{BB962C8B-B14F-4D97-AF65-F5344CB8AC3E}">
        <p14:creationId xmlns:p14="http://schemas.microsoft.com/office/powerpoint/2010/main" val="85240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770A837-622F-80ED-E55C-18668539164D}"/>
              </a:ext>
            </a:extLst>
          </p:cNvPr>
          <p:cNvSpPr txBox="1">
            <a:spLocks/>
          </p:cNvSpPr>
          <p:nvPr/>
        </p:nvSpPr>
        <p:spPr bwMode="black">
          <a:xfrm>
            <a:off x="6601968" y="458519"/>
            <a:ext cx="4993684" cy="140817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spc="200" baseline="0">
                <a:solidFill>
                  <a:srgbClr val="262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Impact on Patients Who are Vulnerable to Severe Effects from COVID </a:t>
            </a:r>
            <a:r>
              <a:rPr lang="en-US" sz="2200" dirty="0"/>
              <a:t>(cont.)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32EA92-2413-4C2F-8EE6-887553BD4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968" y="2073764"/>
            <a:ext cx="4993684" cy="32552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>
                <a:ea typeface="Calibri" panose="020F0502020204030204" pitchFamily="34" charset="0"/>
              </a:rPr>
              <a:t>Jonah </a:t>
            </a:r>
            <a:r>
              <a:rPr lang="en-US" sz="2600" dirty="0" err="1">
                <a:ea typeface="Calibri" panose="020F0502020204030204" pitchFamily="34" charset="0"/>
              </a:rPr>
              <a:t>Beleckis</a:t>
            </a:r>
            <a:r>
              <a:rPr lang="en-US" sz="2600" dirty="0">
                <a:ea typeface="Calibri" panose="020F0502020204030204" pitchFamily="34" charset="0"/>
              </a:rPr>
              <a:t>, “Vulnerable to COVID-19, patient calls retreat of hospital mask mandates a ‘betrayal,’” Wisc. Public Radio (June 14, 2023) (accounts of patients)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Article and radio piece on website for Wisconsin Public Radio titled “Vulnerable to COVID-19, patient calls retreat of hospital mask mandates a ‘betrayal,’” with photo of two white people standing outside, one with white cane and “I am a pre-existing condition” t-shirt">
            <a:extLst>
              <a:ext uri="{FF2B5EF4-FFF2-40B4-BE49-F238E27FC236}">
                <a16:creationId xmlns:a16="http://schemas.microsoft.com/office/drawing/2014/main" id="{F1ACB240-40EA-442C-A51F-553E7C5001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44617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6583A-4677-A86E-93DD-A18733EFA380}"/>
              </a:ext>
            </a:extLst>
          </p:cNvPr>
          <p:cNvSpPr txBox="1"/>
          <p:nvPr/>
        </p:nvSpPr>
        <p:spPr>
          <a:xfrm>
            <a:off x="6241796" y="5803185"/>
            <a:ext cx="59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ID:  Article and radio piece on website for Wisconsin Public Radio titled “Vulnerable to COVID-19, patient calls retreat of hospital mask mandates a ‘betrayal,’” with photo of two white people standing outside, one with white cane and “I am a pre-existing condition” t-shirt</a:t>
            </a:r>
          </a:p>
        </p:txBody>
      </p:sp>
    </p:spTree>
    <p:extLst>
      <p:ext uri="{BB962C8B-B14F-4D97-AF65-F5344CB8AC3E}">
        <p14:creationId xmlns:p14="http://schemas.microsoft.com/office/powerpoint/2010/main" val="104534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3DEFF-9735-4C57-9C73-242AD421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the ADA and Other Disability Rights Laws</a:t>
            </a:r>
          </a:p>
        </p:txBody>
      </p:sp>
    </p:spTree>
    <p:extLst>
      <p:ext uri="{BB962C8B-B14F-4D97-AF65-F5344CB8AC3E}">
        <p14:creationId xmlns:p14="http://schemas.microsoft.com/office/powerpoint/2010/main" val="110481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3C23-CE76-47D3-A27B-036D02B2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3" y="505969"/>
            <a:ext cx="6463614" cy="957071"/>
          </a:xfrm>
        </p:spPr>
        <p:txBody>
          <a:bodyPr>
            <a:normAutofit/>
          </a:bodyPr>
          <a:lstStyle/>
          <a:p>
            <a:r>
              <a:rPr lang="en-US" sz="2400" dirty="0"/>
              <a:t>Disability Rights Laws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FAA8-0FA6-41AC-9C75-CCB6EC24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53" y="1886906"/>
            <a:ext cx="6463614" cy="43310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a typeface="Calibri" panose="020F0502020204030204" pitchFamily="34" charset="0"/>
              </a:rPr>
              <a:t>State or local government healthcare providers: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ea typeface="Calibri" panose="020F0502020204030204" pitchFamily="34" charset="0"/>
              </a:rPr>
              <a:t>Title II of the Americans with Disabilities Act</a:t>
            </a:r>
            <a:r>
              <a:rPr lang="en-US" sz="2400" dirty="0">
                <a:ea typeface="Calibri" panose="020F0502020204030204" pitchFamily="34" charset="0"/>
              </a:rPr>
              <a:t> (ADA), </a:t>
            </a:r>
            <a:r>
              <a:rPr lang="fr-FR" sz="2400" dirty="0">
                <a:ea typeface="Calibri" panose="020F0502020204030204" pitchFamily="34" charset="0"/>
              </a:rPr>
              <a:t>42 U.S.C. § 12131, et </a:t>
            </a:r>
            <a:r>
              <a:rPr lang="fr-FR" sz="2400" dirty="0" err="1">
                <a:ea typeface="Calibri" panose="020F0502020204030204" pitchFamily="34" charset="0"/>
              </a:rPr>
              <a:t>seq</a:t>
            </a:r>
            <a:r>
              <a:rPr lang="fr-FR" sz="2400" dirty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Section 504 of the Rehabilitation Act, 29 U.S.C. § 794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Section 1557 of the Affordable Care Act (ACA), 42 U.S.C. § 18116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Section 11135 of the California Government Code</a:t>
            </a:r>
          </a:p>
        </p:txBody>
      </p:sp>
      <p:pic>
        <p:nvPicPr>
          <p:cNvPr id="5" name="Picture 4" descr="White marble front steps and columns of a building">
            <a:extLst>
              <a:ext uri="{FF2B5EF4-FFF2-40B4-BE49-F238E27FC236}">
                <a16:creationId xmlns:a16="http://schemas.microsoft.com/office/drawing/2014/main" id="{477F2540-4954-DBA9-D3D1-A9BE27897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12EAB-AF15-9EE3-E910-1049002E9962}"/>
              </a:ext>
            </a:extLst>
          </p:cNvPr>
          <p:cNvSpPr txBox="1"/>
          <p:nvPr/>
        </p:nvSpPr>
        <p:spPr>
          <a:xfrm>
            <a:off x="7709683" y="6399310"/>
            <a:ext cx="448231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ID: White marble front steps and columns of a building</a:t>
            </a:r>
          </a:p>
        </p:txBody>
      </p:sp>
    </p:spTree>
    <p:extLst>
      <p:ext uri="{BB962C8B-B14F-4D97-AF65-F5344CB8AC3E}">
        <p14:creationId xmlns:p14="http://schemas.microsoft.com/office/powerpoint/2010/main" val="129228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8998D6-6567-2FB7-BB37-6CE5C6C090F3}"/>
              </a:ext>
            </a:extLst>
          </p:cNvPr>
          <p:cNvSpPr txBox="1">
            <a:spLocks/>
          </p:cNvSpPr>
          <p:nvPr/>
        </p:nvSpPr>
        <p:spPr bwMode="black">
          <a:xfrm>
            <a:off x="595553" y="505969"/>
            <a:ext cx="6463614" cy="95707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spc="200" baseline="0">
                <a:solidFill>
                  <a:srgbClr val="262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Disability Rights Laws in Healthcare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FAA8-0FA6-41AC-9C75-CCB6EC24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54" y="1865376"/>
            <a:ext cx="6463614" cy="42438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ea typeface="Calibri" panose="020F0502020204030204" pitchFamily="34" charset="0"/>
              </a:rPr>
              <a:t>Private healthcare providers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ea typeface="Calibri" panose="020F0502020204030204" pitchFamily="34" charset="0"/>
              </a:rPr>
              <a:t>Title III of the ADA</a:t>
            </a:r>
            <a:r>
              <a:rPr lang="en-US" sz="2400" dirty="0">
                <a:ea typeface="Calibri" panose="020F0502020204030204" pitchFamily="34" charset="0"/>
              </a:rPr>
              <a:t>, </a:t>
            </a:r>
            <a:r>
              <a:rPr lang="fr-FR" sz="2400" dirty="0">
                <a:ea typeface="Calibri" panose="020F0502020204030204" pitchFamily="34" charset="0"/>
              </a:rPr>
              <a:t>42 U.S.C. § 12181, et </a:t>
            </a:r>
            <a:r>
              <a:rPr lang="fr-FR" sz="2400" dirty="0" err="1">
                <a:ea typeface="Calibri" panose="020F0502020204030204" pitchFamily="34" charset="0"/>
              </a:rPr>
              <a:t>seq</a:t>
            </a:r>
            <a:r>
              <a:rPr lang="fr-FR" sz="2400" dirty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Section 504 of the Rehabilitation Act, 29 U.S.C. § 794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Section 1557 of the ACA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California’s Unruh Civil Rights Act, </a:t>
            </a:r>
            <a:r>
              <a:rPr lang="fr-FR" sz="2400" dirty="0">
                <a:ea typeface="Calibri" panose="020F0502020204030204" pitchFamily="34" charset="0"/>
              </a:rPr>
              <a:t>Cal. </a:t>
            </a:r>
            <a:r>
              <a:rPr lang="fr-FR" sz="2400" dirty="0" err="1">
                <a:ea typeface="Calibri" panose="020F0502020204030204" pitchFamily="34" charset="0"/>
              </a:rPr>
              <a:t>Civ</a:t>
            </a:r>
            <a:r>
              <a:rPr lang="fr-FR" sz="2400" dirty="0">
                <a:ea typeface="Calibri" panose="020F0502020204030204" pitchFamily="34" charset="0"/>
              </a:rPr>
              <a:t>. Code § 51, et </a:t>
            </a:r>
            <a:r>
              <a:rPr lang="fr-FR" sz="2400" dirty="0" err="1">
                <a:ea typeface="Calibri" panose="020F0502020204030204" pitchFamily="34" charset="0"/>
              </a:rPr>
              <a:t>seq</a:t>
            </a:r>
            <a:r>
              <a:rPr lang="fr-FR" sz="2400" dirty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77F2540-4954-DBA9-D3D1-A9BE27897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682F2-45DD-D759-228C-357218A4535C}"/>
              </a:ext>
            </a:extLst>
          </p:cNvPr>
          <p:cNvSpPr txBox="1"/>
          <p:nvPr/>
        </p:nvSpPr>
        <p:spPr>
          <a:xfrm>
            <a:off x="7709683" y="6399310"/>
            <a:ext cx="448231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ID: White marble front steps and columns of a building</a:t>
            </a:r>
          </a:p>
        </p:txBody>
      </p:sp>
    </p:spTree>
    <p:extLst>
      <p:ext uri="{BB962C8B-B14F-4D97-AF65-F5344CB8AC3E}">
        <p14:creationId xmlns:p14="http://schemas.microsoft.com/office/powerpoint/2010/main" val="88251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73C23-CE76-47D3-A27B-036D02B2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rgbClr val="495D64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Disability Rights Laws in Healthcare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FAA8-0FA6-41AC-9C75-CCB6EC24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6" y="975360"/>
            <a:ext cx="6532474" cy="50413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ea typeface="Calibri" panose="020F0502020204030204" pitchFamily="34" charset="0"/>
              </a:rPr>
              <a:t>What do the laws require?</a:t>
            </a:r>
          </a:p>
          <a:p>
            <a:pPr lvl="1"/>
            <a:r>
              <a:rPr lang="en-US" sz="2800" b="1" u="sng" dirty="0">
                <a:ea typeface="Calibri" panose="020F0502020204030204" pitchFamily="34" charset="0"/>
              </a:rPr>
              <a:t>Equal access</a:t>
            </a:r>
            <a:r>
              <a:rPr lang="en-US" sz="2800" dirty="0">
                <a:ea typeface="Calibri" panose="020F0502020204030204" pitchFamily="34" charset="0"/>
              </a:rPr>
              <a:t> to programs and services for people with disabilities, including</a:t>
            </a:r>
          </a:p>
          <a:p>
            <a:pPr lvl="1"/>
            <a:r>
              <a:rPr lang="en-US" sz="2800" b="1" u="sng" dirty="0">
                <a:ea typeface="Calibri" panose="020F0502020204030204" pitchFamily="34" charset="0"/>
              </a:rPr>
              <a:t>Reasonable accommodations</a:t>
            </a:r>
            <a:r>
              <a:rPr lang="en-US" sz="2800" dirty="0">
                <a:ea typeface="Calibri" panose="020F0502020204030204" pitchFamily="34" charset="0"/>
              </a:rPr>
              <a:t> where “necessary” to nondiscrimination, </a:t>
            </a:r>
          </a:p>
          <a:p>
            <a:pPr lvl="2"/>
            <a:r>
              <a:rPr lang="en-US" sz="2600" dirty="0">
                <a:ea typeface="Calibri" panose="020F0502020204030204" pitchFamily="34" charset="0"/>
              </a:rPr>
              <a:t>unless the covered entity can demonstrate “fundamental alteration”</a:t>
            </a:r>
          </a:p>
          <a:p>
            <a:pPr lvl="1"/>
            <a:r>
              <a:rPr lang="en-US" sz="2800" dirty="0">
                <a:ea typeface="Calibri" panose="020F0502020204030204" pitchFamily="34" charset="0"/>
              </a:rPr>
              <a:t>No </a:t>
            </a:r>
            <a:r>
              <a:rPr lang="en-US" sz="2800" b="1" u="sng" dirty="0">
                <a:ea typeface="Calibri" panose="020F0502020204030204" pitchFamily="34" charset="0"/>
              </a:rPr>
              <a:t>retaliation</a:t>
            </a:r>
            <a:r>
              <a:rPr lang="en-US" sz="2800" dirty="0">
                <a:ea typeface="Calibri" panose="020F0502020204030204" pitchFamily="34" charset="0"/>
              </a:rPr>
              <a:t> or </a:t>
            </a:r>
            <a:r>
              <a:rPr lang="en-US" sz="2800" b="1" u="sng" dirty="0">
                <a:ea typeface="Calibri" panose="020F0502020204030204" pitchFamily="34" charset="0"/>
              </a:rPr>
              <a:t>interference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91C51-317C-4B9E-B0C6-CA70ACA7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97733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Who We Are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D7810BBD-4FFA-2D59-1A4A-3A75ED322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4319"/>
              </p:ext>
            </p:extLst>
          </p:nvPr>
        </p:nvGraphicFramePr>
        <p:xfrm>
          <a:off x="1178151" y="1975104"/>
          <a:ext cx="9835698" cy="441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02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FB-9DCF-406D-8A36-3070E201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24" y="355601"/>
            <a:ext cx="963777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What is a “Disability”? </a:t>
            </a:r>
            <a:br>
              <a:rPr lang="en-US" dirty="0"/>
            </a:br>
            <a:r>
              <a:rPr lang="en-US" dirty="0"/>
              <a:t>ADA Amendments Act of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A1F2-85F8-441E-A0FA-815B84CD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24" y="1847088"/>
            <a:ext cx="9637776" cy="47650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404040"/>
                </a:solidFill>
                <a:ea typeface="Calibri" panose="020F0502020204030204" pitchFamily="34" charset="0"/>
              </a:rPr>
              <a:t>Mental or physical impairment that substantially limits one or more major life activities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Or a record of such impairment, being regarded as having impairment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404040"/>
                </a:solidFill>
                <a:ea typeface="Calibri" panose="020F0502020204030204" pitchFamily="34" charset="0"/>
              </a:rPr>
              <a:t>“Substantially limits” construction –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Should not be “demanding standard,” see Findings and Purposes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No mitigating measures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Consider condition that is episodic or in remission in “active” phase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404040"/>
                </a:solidFill>
                <a:ea typeface="Calibri" panose="020F0502020204030204" pitchFamily="34" charset="0"/>
              </a:rPr>
              <a:t>“Major life activities” –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Expanded list of functional major life activities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Expanded concept and list of “major bodily functions”</a:t>
            </a:r>
          </a:p>
        </p:txBody>
      </p:sp>
    </p:spTree>
    <p:extLst>
      <p:ext uri="{BB962C8B-B14F-4D97-AF65-F5344CB8AC3E}">
        <p14:creationId xmlns:p14="http://schemas.microsoft.com/office/powerpoint/2010/main" val="194118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FB-9DCF-406D-8A36-3070E201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71" y="457200"/>
            <a:ext cx="9127458" cy="1101653"/>
          </a:xfrm>
        </p:spPr>
        <p:txBody>
          <a:bodyPr>
            <a:normAutofit/>
          </a:bodyPr>
          <a:lstStyle/>
          <a:p>
            <a:pPr defTabSz="758952"/>
            <a:r>
              <a:rPr lang="en-US" sz="2400" kern="1200" spc="166" baseline="0" dirty="0">
                <a:solidFill>
                  <a:srgbClr val="262626"/>
                </a:solidFill>
              </a:rPr>
              <a:t>What is a “Disability”? </a:t>
            </a:r>
            <a:br>
              <a:rPr lang="en-US" sz="2400" kern="1200" spc="166" baseline="0" dirty="0">
                <a:solidFill>
                  <a:srgbClr val="262626"/>
                </a:solidFill>
              </a:rPr>
            </a:br>
            <a:r>
              <a:rPr lang="en-US" sz="2400" kern="1200" spc="166" baseline="0" dirty="0">
                <a:solidFill>
                  <a:srgbClr val="262626"/>
                </a:solidFill>
              </a:rPr>
              <a:t>Major Life Activities (</a:t>
            </a:r>
            <a:r>
              <a:rPr lang="en-US" sz="2400" spc="166" dirty="0"/>
              <a:t>c</a:t>
            </a:r>
            <a:r>
              <a:rPr lang="en-US" sz="2400" kern="1200" spc="166" baseline="0" dirty="0">
                <a:solidFill>
                  <a:srgbClr val="262626"/>
                </a:solidFill>
              </a:rPr>
              <a:t>ont.)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76A79-8F62-4902-9114-47245A26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270" y="1810666"/>
            <a:ext cx="9127457" cy="568960"/>
          </a:xfrm>
        </p:spPr>
        <p:txBody>
          <a:bodyPr>
            <a:normAutofit/>
          </a:bodyPr>
          <a:lstStyle/>
          <a:p>
            <a:pPr marL="0" indent="0" algn="ctr" defTabSz="758952">
              <a:spcBef>
                <a:spcPts val="830"/>
              </a:spcBef>
              <a:buNone/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Citations: 42 U.S.C. § 12102; 28 C.F.R. § 35.108; 28 C.F.R. § 36.105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5FC32-5408-4B8B-9F2F-CF00D7A6E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2268" y="2593695"/>
            <a:ext cx="9127458" cy="3769360"/>
          </a:xfrm>
        </p:spPr>
        <p:txBody>
          <a:bodyPr numCol="3" spcCol="182880"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caring for oneself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performing manual tasks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seeing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hearing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eating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sleeping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walking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standing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sitting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reaching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lifting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bending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speaking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breathing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learning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reading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concentrating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thinking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writing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communicating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interacting with others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dirty="0"/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194048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3C85FD-C5C2-FF4B-073D-6FA56970EF90}"/>
              </a:ext>
            </a:extLst>
          </p:cNvPr>
          <p:cNvSpPr txBox="1">
            <a:spLocks/>
          </p:cNvSpPr>
          <p:nvPr/>
        </p:nvSpPr>
        <p:spPr bwMode="black">
          <a:xfrm>
            <a:off x="1532271" y="457200"/>
            <a:ext cx="9127458" cy="110165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spc="200" baseline="0">
                <a:solidFill>
                  <a:srgbClr val="262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758952"/>
            <a:r>
              <a:rPr lang="en-US" sz="2400" spc="166"/>
              <a:t>What is a “Disability”? </a:t>
            </a:r>
            <a:br>
              <a:rPr lang="en-US" sz="2400" spc="166"/>
            </a:br>
            <a:r>
              <a:rPr lang="en-US" sz="2400" spc="166"/>
              <a:t>Major Life Activities (cont.)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E4D6A26-7B96-2FE9-4171-0BA2806711C7}"/>
              </a:ext>
            </a:extLst>
          </p:cNvPr>
          <p:cNvSpPr txBox="1">
            <a:spLocks/>
          </p:cNvSpPr>
          <p:nvPr/>
        </p:nvSpPr>
        <p:spPr>
          <a:xfrm>
            <a:off x="1532270" y="1774090"/>
            <a:ext cx="9127457" cy="56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58952">
              <a:spcBef>
                <a:spcPts val="830"/>
              </a:spcBef>
              <a:buFont typeface="Arial" panose="020B0604020202020204" pitchFamily="34" charset="0"/>
              <a:buNone/>
            </a:pPr>
            <a:r>
              <a:rPr lang="en-US" dirty="0">
                <a:ea typeface="Calibri" panose="020F0502020204030204" pitchFamily="34" charset="0"/>
              </a:rPr>
              <a:t>Citations: 42 U.S.C. § 12102; 28 C.F.R. § 35.108; 28 C.F.R. § 36.105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76A79-8F62-4902-9114-47245A26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271" y="2590862"/>
            <a:ext cx="8667770" cy="568960"/>
          </a:xfrm>
        </p:spPr>
        <p:txBody>
          <a:bodyPr>
            <a:norm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26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Major Life </a:t>
            </a:r>
            <a:r>
              <a:rPr lang="en-US" sz="2600" dirty="0">
                <a:ea typeface="Calibri" panose="020F0502020204030204" pitchFamily="34" charset="0"/>
              </a:rPr>
              <a:t>A</a:t>
            </a:r>
            <a:r>
              <a:rPr lang="en-US" sz="26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ctivities = operation of major bodily function: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5FC32-5408-4B8B-9F2F-CF00D7A6E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2270" y="3370798"/>
            <a:ext cx="9127456" cy="3030002"/>
          </a:xfrm>
        </p:spPr>
        <p:txBody>
          <a:bodyPr numCol="3" spcCol="182880"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immune system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special sense organs and skin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normal cell growth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digestive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genitourinary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bowel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bladder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neurological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brain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respiratory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circulatory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cardiovascular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endocrine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hemic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lymphatic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musculoskeletal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reproductive</a:t>
            </a:r>
            <a:endParaRPr lang="en-US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6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FB-9DCF-406D-8A36-3070E201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31" y="374609"/>
            <a:ext cx="9125403" cy="1188720"/>
          </a:xfrm>
        </p:spPr>
        <p:txBody>
          <a:bodyPr>
            <a:normAutofit/>
          </a:bodyPr>
          <a:lstStyle/>
          <a:p>
            <a:r>
              <a:rPr lang="en-US" dirty="0"/>
              <a:t>What is a “Disability”?</a:t>
            </a:r>
            <a:br>
              <a:rPr lang="en-US" dirty="0"/>
            </a:br>
            <a:r>
              <a:rPr lang="en-US" dirty="0"/>
              <a:t>Predictive Assessments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0D539-E31E-C1A6-A6D6-1B571B973055}"/>
              </a:ext>
            </a:extLst>
          </p:cNvPr>
          <p:cNvSpPr txBox="1"/>
          <p:nvPr/>
        </p:nvSpPr>
        <p:spPr>
          <a:xfrm>
            <a:off x="2448100" y="1729216"/>
            <a:ext cx="7233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Citation: 28 C.F.R. § 35.108; 28 C.F.R. § 36.105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A1F2-85F8-441E-A0FA-815B84CD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792" y="2402840"/>
            <a:ext cx="8764770" cy="3947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</a:rPr>
              <a:t>Conditions that are virtually always disabilities: deafness, blindness, intellectual disability, partially or completely missing limbs or mobility impairments requiring the use of a wheelchair, autism, cancer, cerebral palsy, diabetes, epilepsy, HIV, multiple sclerosis, muscular dystrophy, major depressive disorder, bipolar disorder, post-traumatic stress disorder, obsessive compulsive disorder, schizophrenia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D4B8CB-F74C-AC9B-77A9-2FCADD37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68542">
            <a:off x="501150" y="2794365"/>
            <a:ext cx="2071362" cy="20713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47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B9CD-E76E-4FD1-9A4E-D448AF11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23" y="357689"/>
            <a:ext cx="7906777" cy="849319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br>
              <a:rPr lang="en-US" sz="2000" dirty="0"/>
            </a:br>
            <a:r>
              <a:rPr lang="en-US" dirty="0"/>
              <a:t>Disabilities include …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8BAA35A-EC93-4362-A73F-B7E9E519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32" y="1436624"/>
            <a:ext cx="11005312" cy="4744720"/>
          </a:xfrm>
        </p:spPr>
        <p:txBody>
          <a:bodyPr numCol="3">
            <a:normAutofit fontScale="92500" lnSpcReduction="10000"/>
          </a:bodyPr>
          <a:lstStyle/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Psychiatric Disabilities: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PTSD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Bipolar disorder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Schizophrenia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Depression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Anxiety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OCD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Traumatic Brain Injury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Intellectual &amp; Developmental Disabilities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Autism, Neurodiversity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Mobility Disabilities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Sensory Disabilities: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Deafness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Blindness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Learning Disabilities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Dyslexia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ADHD</a:t>
            </a: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Dementia, Alzheimer’s</a:t>
            </a:r>
            <a:endParaRPr lang="en-US" sz="24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marL="478962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</a:pPr>
            <a:r>
              <a:rPr lang="en-US" sz="2400" b="1" dirty="0">
                <a:solidFill>
                  <a:srgbClr val="404040"/>
                </a:solidFill>
                <a:ea typeface="Calibri" panose="020F0502020204030204" pitchFamily="34" charset="0"/>
              </a:rPr>
              <a:t>Chronic Illnesses like: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Asthma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COPD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Diabetes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High blood pressure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Kidney disease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History of cancer</a:t>
            </a:r>
          </a:p>
          <a:p>
            <a:pPr marL="707562" lvl="1" indent="-342900">
              <a:lnSpc>
                <a:spcPct val="150000"/>
              </a:lnSpc>
              <a:spcBef>
                <a:spcPts val="0"/>
              </a:spcBef>
              <a:buClr>
                <a:srgbClr val="495D6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ea typeface="Calibri" panose="020F0502020204030204" pitchFamily="34" charset="0"/>
              </a:rPr>
              <a:t>Long COVID</a:t>
            </a:r>
          </a:p>
        </p:txBody>
      </p:sp>
    </p:spTree>
    <p:extLst>
      <p:ext uri="{BB962C8B-B14F-4D97-AF65-F5344CB8AC3E}">
        <p14:creationId xmlns:p14="http://schemas.microsoft.com/office/powerpoint/2010/main" val="128763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E435-EB2C-4E70-BEC0-F67CC9B9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507492"/>
            <a:ext cx="9591040" cy="1188720"/>
          </a:xfrm>
          <a:noFill/>
          <a:ln>
            <a:solidFill>
              <a:srgbClr val="495D64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495D64"/>
                </a:solidFill>
              </a:rPr>
              <a:t>Why Masking of All Present During Appointment is “Reasonable”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19BEC-530E-421E-A35B-74FD4282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480" y="2038604"/>
            <a:ext cx="9591040" cy="4158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ea typeface="Calibri" panose="020F0502020204030204" pitchFamily="34" charset="0"/>
              </a:rPr>
              <a:t>What is “reasonable”? Courts consider: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Feasible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Ordinary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Not ordinary but justified given circumstances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ea typeface="Calibri" panose="020F0502020204030204" pitchFamily="34" charset="0"/>
              </a:rPr>
              <a:t>Masking of all: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Still required in some jurisdictions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Still required statewide in some circumstances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Feasible as demonstrated by past and present experience</a:t>
            </a:r>
          </a:p>
          <a:p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Modification justified by risk of severe health outcomes</a:t>
            </a:r>
          </a:p>
          <a:p>
            <a:endParaRPr lang="en-US" sz="3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3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0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7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E435-EB2C-4E70-BEC0-F67CC9B9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18" y="1152144"/>
            <a:ext cx="3431323" cy="393192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95D64"/>
                </a:solidFill>
              </a:rPr>
              <a:t>Possible Reasonable Accommodations </a:t>
            </a:r>
            <a:br>
              <a:rPr lang="en-US" sz="2400" b="1" dirty="0">
                <a:solidFill>
                  <a:srgbClr val="495D64"/>
                </a:solidFill>
              </a:rPr>
            </a:br>
            <a:r>
              <a:rPr lang="en-US" sz="2400" b="1" dirty="0">
                <a:solidFill>
                  <a:srgbClr val="495D64"/>
                </a:solidFill>
              </a:rPr>
              <a:t>for Mitigating Infection Risk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E74C7-4DCC-4413-BCA7-6B2463E9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365760"/>
            <a:ext cx="7187184" cy="6228080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Video telemedicine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Masking of staff during time at site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Masking of all people in environment during time at site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Increased ventilation at site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Separate space for waiting on site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Waiting in car or outside until appointment begins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Referral to site with COVID protocols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Outside appointment</a:t>
            </a:r>
          </a:p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At-home appointment</a:t>
            </a:r>
          </a:p>
        </p:txBody>
      </p:sp>
    </p:spTree>
    <p:extLst>
      <p:ext uri="{BB962C8B-B14F-4D97-AF65-F5344CB8AC3E}">
        <p14:creationId xmlns:p14="http://schemas.microsoft.com/office/powerpoint/2010/main" val="522899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C3498-42C1-475F-8932-9CEFC35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Reasonable Accommodation Request </a:t>
            </a:r>
          </a:p>
        </p:txBody>
      </p:sp>
    </p:spTree>
    <p:extLst>
      <p:ext uri="{BB962C8B-B14F-4D97-AF65-F5344CB8AC3E}">
        <p14:creationId xmlns:p14="http://schemas.microsoft.com/office/powerpoint/2010/main" val="3518612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3DCA8-6B23-4EB9-97DF-990365C6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393"/>
            <a:ext cx="6664960" cy="1433120"/>
          </a:xfrm>
        </p:spPr>
        <p:txBody>
          <a:bodyPr>
            <a:normAutofit/>
          </a:bodyPr>
          <a:lstStyle/>
          <a:p>
            <a:r>
              <a:rPr lang="en-US" sz="2400" dirty="0"/>
              <a:t>How to Make a Reasonable Accommodation Request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400"/>
            <a:ext cx="6664960" cy="48273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ea typeface="Calibri" panose="020F0502020204030204" pitchFamily="34" charset="0"/>
              </a:rPr>
              <a:t>Mode: In Writing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Calibri" panose="020F0502020204030204" pitchFamily="34" charset="0"/>
              </a:rPr>
              <a:t>Fine to use telephone, but confirm in writing by email or through healthcare portal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ea typeface="Calibri" panose="020F0502020204030204" pitchFamily="34" charset="0"/>
              </a:rPr>
              <a:t>Recipients of Email: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Calibri" panose="020F0502020204030204" pitchFamily="34" charset="0"/>
              </a:rPr>
              <a:t>Cast wide net to increase chances of getting to the right person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Calibri" panose="020F0502020204030204" pitchFamily="34" charset="0"/>
              </a:rPr>
              <a:t>Include people like patient coordinator, ADA coordinator, appointment coordinator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ea typeface="Calibri" panose="020F0502020204030204" pitchFamily="34" charset="0"/>
              </a:rPr>
              <a:t>Portal Request: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Calibri" panose="020F0502020204030204" pitchFamily="34" charset="0"/>
              </a:rPr>
              <a:t>Be specific: you are requesting a reasonable accommodation for a disability, ask for instructions</a:t>
            </a:r>
          </a:p>
        </p:txBody>
      </p:sp>
      <p:pic>
        <p:nvPicPr>
          <p:cNvPr id="7" name="Picture 6" descr="Sunlit desk">
            <a:extLst>
              <a:ext uri="{FF2B5EF4-FFF2-40B4-BE49-F238E27FC236}">
                <a16:creationId xmlns:a16="http://schemas.microsoft.com/office/drawing/2014/main" id="{EEDFED35-D0B8-302C-A8C6-BD2BACA18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3" r="31456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extBox 1" descr="Glasses laying on top of paper on a desk with a mug and computer in the background&#13;&#10;">
            <a:extLst>
              <a:ext uri="{FF2B5EF4-FFF2-40B4-BE49-F238E27FC236}">
                <a16:creationId xmlns:a16="http://schemas.microsoft.com/office/drawing/2014/main" id="{201804F4-7D31-6539-4A0C-C49BF78F2A69}"/>
              </a:ext>
            </a:extLst>
          </p:cNvPr>
          <p:cNvSpPr txBox="1"/>
          <p:nvPr/>
        </p:nvSpPr>
        <p:spPr>
          <a:xfrm>
            <a:off x="7911550" y="6387549"/>
            <a:ext cx="404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ID:  Glasses laying on top of paper on a desk with a mug and computer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93443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3DCA8-6B23-4EB9-97DF-990365C6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4660"/>
            <a:ext cx="10911840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Make a </a:t>
            </a:r>
            <a:br>
              <a:rPr lang="en-US" dirty="0"/>
            </a:br>
            <a:r>
              <a:rPr lang="en-US" dirty="0"/>
              <a:t>Reasonable Accommodation Request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91360"/>
            <a:ext cx="10911840" cy="48666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300" dirty="0">
                <a:ea typeface="Calibri" panose="020F0502020204030204" pitchFamily="34" charset="0"/>
              </a:rPr>
              <a:t>Elements of request for Reasonable Accommodation:</a:t>
            </a:r>
          </a:p>
          <a:p>
            <a:pPr lvl="1"/>
            <a:r>
              <a:rPr lang="en-US" sz="5900" b="1" dirty="0">
                <a:ea typeface="Calibri" panose="020F0502020204030204" pitchFamily="34" charset="0"/>
              </a:rPr>
              <a:t>Disability</a:t>
            </a:r>
          </a:p>
          <a:p>
            <a:pPr lvl="2"/>
            <a:r>
              <a:rPr lang="en-US" sz="5100" dirty="0">
                <a:ea typeface="Calibri" panose="020F0502020204030204" pitchFamily="34" charset="0"/>
              </a:rPr>
              <a:t>Introduce self and state condition(s) that create vulnerability</a:t>
            </a:r>
          </a:p>
          <a:p>
            <a:pPr lvl="2"/>
            <a:r>
              <a:rPr lang="en-US" sz="5100" u="sng" dirty="0">
                <a:ea typeface="Calibri" panose="020F0502020204030204" pitchFamily="34" charset="0"/>
              </a:rPr>
              <a:t>Briefly</a:t>
            </a:r>
            <a:r>
              <a:rPr lang="en-US" sz="5100" dirty="0">
                <a:ea typeface="Calibri" panose="020F0502020204030204" pitchFamily="34" charset="0"/>
              </a:rPr>
              <a:t> explain why condition is disability under the ADA</a:t>
            </a:r>
          </a:p>
          <a:p>
            <a:pPr lvl="1"/>
            <a:r>
              <a:rPr lang="en-US" sz="5900" b="1" dirty="0">
                <a:ea typeface="Calibri" panose="020F0502020204030204" pitchFamily="34" charset="0"/>
              </a:rPr>
              <a:t>Need Reasonable Accommodation</a:t>
            </a:r>
          </a:p>
          <a:p>
            <a:pPr lvl="2"/>
            <a:r>
              <a:rPr lang="en-US" sz="5100" dirty="0">
                <a:ea typeface="Calibri" panose="020F0502020204030204" pitchFamily="34" charset="0"/>
              </a:rPr>
              <a:t>State that you need reasonable accommodations to mitigate risk of transmission of COVID or another disease</a:t>
            </a:r>
          </a:p>
          <a:p>
            <a:pPr lvl="2"/>
            <a:r>
              <a:rPr lang="en-US" sz="5100" dirty="0">
                <a:ea typeface="Calibri" panose="020F0502020204030204" pitchFamily="34" charset="0"/>
              </a:rPr>
              <a:t>State particular accommodations you are seeking</a:t>
            </a:r>
          </a:p>
          <a:p>
            <a:pPr lvl="1"/>
            <a:r>
              <a:rPr lang="en-US" sz="5900" b="1" dirty="0">
                <a:ea typeface="Calibri" panose="020F0502020204030204" pitchFamily="34" charset="0"/>
              </a:rPr>
              <a:t>Willing to Communicate</a:t>
            </a:r>
          </a:p>
          <a:p>
            <a:pPr lvl="2"/>
            <a:r>
              <a:rPr lang="en-US" sz="5100" dirty="0">
                <a:ea typeface="Calibri" panose="020F0502020204030204" pitchFamily="34" charset="0"/>
              </a:rPr>
              <a:t>Make clear that you are willing to discuss your request, provide information, consider alternatives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380C-57B7-47CE-B061-148E78AA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3" y="1667764"/>
            <a:ext cx="2849599" cy="29773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Topics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to be Covered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E377117-DBEF-3BCD-9229-022927B34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631642"/>
              </p:ext>
            </p:extLst>
          </p:nvPr>
        </p:nvGraphicFramePr>
        <p:xfrm>
          <a:off x="3602736" y="335280"/>
          <a:ext cx="7999984" cy="625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534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E8E2FBC-3AD0-50FE-E79C-18C9F63F1EF6}"/>
              </a:ext>
            </a:extLst>
          </p:cNvPr>
          <p:cNvSpPr txBox="1">
            <a:spLocks/>
          </p:cNvSpPr>
          <p:nvPr/>
        </p:nvSpPr>
        <p:spPr bwMode="black">
          <a:xfrm>
            <a:off x="640080" y="454660"/>
            <a:ext cx="1113202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spc="200" baseline="0">
                <a:solidFill>
                  <a:srgbClr val="262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How to Make a </a:t>
            </a:r>
            <a:br>
              <a:rPr lang="en-US"/>
            </a:br>
            <a:r>
              <a:rPr lang="en-US"/>
              <a:t>Reasonable Accommodation Request (cont.)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11170"/>
            <a:ext cx="6400800" cy="45928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a typeface="Calibri" panose="020F0502020204030204" pitchFamily="34" charset="0"/>
              </a:rPr>
              <a:t>Additional helpful elements:</a:t>
            </a:r>
            <a:endParaRPr lang="en-US" sz="1600" dirty="0"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Calibri" panose="020F0502020204030204" pitchFamily="34" charset="0"/>
              </a:rPr>
              <a:t>Personal experiences as disabled person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Describe prior experience in which you experienced severe effects from COVID-19 or another illness and suffered harm (</a:t>
            </a:r>
            <a:r>
              <a:rPr lang="en-US" sz="2400" i="1" dirty="0">
                <a:ea typeface="Calibri" panose="020F0502020204030204" pitchFamily="34" charset="0"/>
              </a:rPr>
              <a:t>e.g.</a:t>
            </a:r>
            <a:r>
              <a:rPr lang="en-US" sz="2400" dirty="0">
                <a:ea typeface="Calibri" panose="020F0502020204030204" pitchFamily="34" charset="0"/>
              </a:rPr>
              <a:t>, missed substantial school or work)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Describe prior experience in which you were forced to be in a risky setting for a necessary appointment and experienced disruptive fear and anxiety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Calibri" panose="020F0502020204030204" pitchFamily="34" charset="0"/>
              </a:rPr>
              <a:t>Describe a prior experience in which you were accommodated for an appointment, and everyone found the accommodations to be feasible and appropriate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7" name="Picture 6" descr="Open doors leading down a white and glass hallway">
            <a:extLst>
              <a:ext uri="{FF2B5EF4-FFF2-40B4-BE49-F238E27FC236}">
                <a16:creationId xmlns:a16="http://schemas.microsoft.com/office/drawing/2014/main" id="{55E771F7-4F75-B82F-1538-68A7DD87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7241661" y="2189989"/>
            <a:ext cx="4530446" cy="2548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CF23D-52EF-47C0-9383-1C22461561A3}"/>
              </a:ext>
            </a:extLst>
          </p:cNvPr>
          <p:cNvSpPr txBox="1"/>
          <p:nvPr/>
        </p:nvSpPr>
        <p:spPr>
          <a:xfrm>
            <a:off x="7241660" y="4884676"/>
            <a:ext cx="458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ID: Open doors leading down a white and glass hallway</a:t>
            </a:r>
          </a:p>
        </p:txBody>
      </p:sp>
    </p:spTree>
    <p:extLst>
      <p:ext uri="{BB962C8B-B14F-4D97-AF65-F5344CB8AC3E}">
        <p14:creationId xmlns:p14="http://schemas.microsoft.com/office/powerpoint/2010/main" val="345535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F891E9-19FC-1376-A36C-F601F9DD2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873" b="25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93DCA8-6B23-4EB9-97DF-990365C6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86384"/>
            <a:ext cx="3310128" cy="4937760"/>
          </a:xfrm>
          <a:solidFill>
            <a:srgbClr val="FFFFFF">
              <a:alpha val="80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D1D1D"/>
                </a:solidFill>
              </a:rPr>
              <a:t>Sample Text: Reasonable Accommodation Request Pre-Scheduled Appointment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2" y="786384"/>
            <a:ext cx="7174990" cy="4937760"/>
          </a:xfrm>
          <a:solidFill>
            <a:srgbClr val="FFFFFF"/>
          </a:solidFill>
        </p:spPr>
        <p:txBody>
          <a:bodyPr lIns="182880" tIns="182880" bIns="0"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ea typeface="Calibri" panose="020F0502020204030204" pitchFamily="34" charset="0"/>
              </a:rPr>
              <a:t>Sample Introduction of Self and Disability: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</a:rPr>
              <a:t>Dear (Names),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</a:rPr>
              <a:t>I am a patient at (Name of Provider). I have several conditions including diabetes that put me at risk for severe outcomes from COVID-19, 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https://www.cdc.gov/coronavirus/2019-ncov/hcp/clinical-care/underlyingconditions.html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</a:rPr>
              <a:t>. As you likely know, diabetes is a “disability” under the Americans with Disabilities Act because it substantially limits several major life activities, including the endocrine function. </a:t>
            </a:r>
          </a:p>
        </p:txBody>
      </p:sp>
    </p:spTree>
    <p:extLst>
      <p:ext uri="{BB962C8B-B14F-4D97-AF65-F5344CB8AC3E}">
        <p14:creationId xmlns:p14="http://schemas.microsoft.com/office/powerpoint/2010/main" val="259953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3DCA8-6B23-4EB9-97DF-990365C6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52628"/>
            <a:ext cx="987552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Sample Text: Reasonable Accommodation Request Pre-Scheduled Appointment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926844"/>
            <a:ext cx="9875520" cy="4345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ea typeface="Calibri" panose="020F0502020204030204" pitchFamily="34" charset="0"/>
              </a:rPr>
              <a:t>Sample Statement of Need for Accommodation:</a:t>
            </a:r>
          </a:p>
          <a:p>
            <a:pPr marL="457200" lvl="1" indent="0">
              <a:buNone/>
            </a:pPr>
            <a:r>
              <a:rPr lang="en-US" sz="2400" dirty="0">
                <a:ea typeface="Calibri" panose="020F0502020204030204" pitchFamily="34" charset="0"/>
              </a:rPr>
              <a:t>I wear a mask to healthcare appointments, but no mask is 100% effective in preventing transmission of COVID-19 or other dangerous infectious diseases. Because of my disabilities, acquiring COVID-19 would threaten my health and well-being and potentially cause great harm. </a:t>
            </a:r>
          </a:p>
          <a:p>
            <a:pPr marL="457200" lvl="1" indent="0">
              <a:buNone/>
            </a:pPr>
            <a:r>
              <a:rPr lang="en-US" sz="2400" dirty="0">
                <a:ea typeface="Calibri" panose="020F0502020204030204" pitchFamily="34" charset="0"/>
              </a:rPr>
              <a:t>I need and am requesting reasonable accommodations to have an equal opportunity to access healthcare as a disabled person. I am requesting accommodations that will mitigate the risk of my acquiring COVID or another disease while at my upcoming appointment on (Date of Appointment). </a:t>
            </a:r>
          </a:p>
        </p:txBody>
      </p:sp>
    </p:spTree>
    <p:extLst>
      <p:ext uri="{BB962C8B-B14F-4D97-AF65-F5344CB8AC3E}">
        <p14:creationId xmlns:p14="http://schemas.microsoft.com/office/powerpoint/2010/main" val="177585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BDF3F6-949A-FD1B-933A-8920065BC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 t="7964" b="7767"/>
          <a:stretch/>
        </p:blipFill>
        <p:spPr>
          <a:xfrm>
            <a:off x="20" y="18298"/>
            <a:ext cx="12191980" cy="6857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93DCA8-6B23-4EB9-97DF-990365C6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626369"/>
            <a:ext cx="10131552" cy="1110991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2200" dirty="0"/>
              <a:t>Sample Text: Reasonable Accommodation Request</a:t>
            </a:r>
            <a:br>
              <a:rPr lang="en-US" sz="2200" dirty="0"/>
            </a:br>
            <a:r>
              <a:rPr lang="en-US" sz="2200" dirty="0"/>
              <a:t>Pre-Scheduled Appointment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3115"/>
            <a:ext cx="10131552" cy="41285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ea typeface="Calibri" panose="020F0502020204030204" pitchFamily="34" charset="0"/>
              </a:rPr>
              <a:t>Sample Statement of Requested Accommodations: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ea typeface="Calibri" panose="020F0502020204030204" pitchFamily="34" charset="0"/>
              </a:rPr>
              <a:t>Here are the accommodations that I think would work for me to be able to safely access my in-person healthcare appointment: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</a:rPr>
              <a:t> That I be permitted to wait in a separate space by myself instead of in a waiting room with unmasked people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</a:rPr>
              <a:t>That providers and staff wear high-quality N-95 masks while near me or interacting with me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ea typeface="Calibri" panose="020F0502020204030204" pitchFamily="34" charset="0"/>
              </a:rPr>
              <a:t>Please let me know if (Provider) can implement these accommodations. </a:t>
            </a:r>
          </a:p>
        </p:txBody>
      </p:sp>
    </p:spTree>
    <p:extLst>
      <p:ext uri="{BB962C8B-B14F-4D97-AF65-F5344CB8AC3E}">
        <p14:creationId xmlns:p14="http://schemas.microsoft.com/office/powerpoint/2010/main" val="374431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3D7E9D9-0A25-7F22-AC30-1E9B7D95A0C5}"/>
              </a:ext>
            </a:extLst>
          </p:cNvPr>
          <p:cNvSpPr txBox="1">
            <a:spLocks/>
          </p:cNvSpPr>
          <p:nvPr/>
        </p:nvSpPr>
        <p:spPr bwMode="black">
          <a:xfrm>
            <a:off x="1115568" y="626369"/>
            <a:ext cx="10131552" cy="1110991"/>
          </a:xfrm>
          <a:prstGeom prst="rect">
            <a:avLst/>
          </a:prstGeom>
          <a:solidFill>
            <a:srgbClr val="FFFFFF">
              <a:alpha val="80000"/>
            </a:srgb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spc="200" baseline="0">
                <a:solidFill>
                  <a:srgbClr val="262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/>
              <a:t>Sample Text: Reasonable Accommodation Request</a:t>
            </a:r>
            <a:br>
              <a:rPr lang="en-US" sz="2200" dirty="0"/>
            </a:br>
            <a:r>
              <a:rPr lang="en-US" sz="2200" dirty="0"/>
              <a:t>Pre-Scheduled Appointment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0523"/>
            <a:ext cx="10131552" cy="40711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500" dirty="0">
                <a:ea typeface="Calibri" panose="020F0502020204030204" pitchFamily="34" charset="0"/>
              </a:rPr>
              <a:t>Sample Statement of Willingness to Communicate:</a:t>
            </a:r>
          </a:p>
          <a:p>
            <a:pPr marL="457200" lvl="1" indent="0"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4000" dirty="0">
                <a:ea typeface="Calibri" panose="020F0502020204030204" pitchFamily="34" charset="0"/>
              </a:rPr>
              <a:t>I think that the accommodations that I have identified are the simplest and most feasible ways for (Provider) to accommodate my disability. However, I am open to having a discussion about the best way for (Provider) to meet my needs during my upcoming appointment. </a:t>
            </a:r>
          </a:p>
          <a:p>
            <a:pPr marL="457200" lvl="1" indent="0">
              <a:buNone/>
            </a:pPr>
            <a:r>
              <a:rPr lang="en-US" sz="4000" dirty="0">
                <a:ea typeface="Calibri" panose="020F0502020204030204" pitchFamily="34" charset="0"/>
              </a:rPr>
              <a:t>You may reach me at (Phone Number) or this email to discuss my request.</a:t>
            </a:r>
          </a:p>
          <a:p>
            <a:pPr marL="457200" lvl="1" indent="0">
              <a:buNone/>
            </a:pPr>
            <a:r>
              <a:rPr lang="en-US" sz="4000" dirty="0">
                <a:ea typeface="Calibri" panose="020F0502020204030204" pitchFamily="34" charset="0"/>
              </a:rPr>
              <a:t>Thank you for your prompt attention to this time-sensitive matter,</a:t>
            </a:r>
          </a:p>
          <a:p>
            <a:pPr marL="457200" lvl="1" indent="0">
              <a:buNone/>
            </a:pPr>
            <a:r>
              <a:rPr lang="en-US" sz="4000" dirty="0">
                <a:ea typeface="Calibri" panose="020F0502020204030204" pitchFamily="34" charset="0"/>
              </a:rPr>
              <a:t>(Your Name)</a:t>
            </a:r>
          </a:p>
        </p:txBody>
      </p:sp>
    </p:spTree>
    <p:extLst>
      <p:ext uri="{BB962C8B-B14F-4D97-AF65-F5344CB8AC3E}">
        <p14:creationId xmlns:p14="http://schemas.microsoft.com/office/powerpoint/2010/main" val="2444712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4051EC-DDA8-47E4-AC81-3FAE856E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if Your </a:t>
            </a:r>
            <a:br>
              <a:rPr lang="en-US" dirty="0"/>
            </a:br>
            <a:r>
              <a:rPr lang="en-US" dirty="0"/>
              <a:t>Request is Denied </a:t>
            </a:r>
          </a:p>
        </p:txBody>
      </p:sp>
    </p:spTree>
    <p:extLst>
      <p:ext uri="{BB962C8B-B14F-4D97-AF65-F5344CB8AC3E}">
        <p14:creationId xmlns:p14="http://schemas.microsoft.com/office/powerpoint/2010/main" val="809489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68F7-9D1D-4AC4-9227-58952A60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42" y="467418"/>
            <a:ext cx="895177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Next Steps if Your </a:t>
            </a:r>
            <a:br>
              <a:rPr lang="en-US" dirty="0"/>
            </a:br>
            <a:r>
              <a:rPr lang="en-US" dirty="0"/>
              <a:t>Request is Denied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8644D-59A5-4AF3-A6FA-10E7D8D1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42" y="1920240"/>
            <a:ext cx="8951778" cy="430784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404040"/>
                </a:solidFill>
                <a:ea typeface="Calibri" panose="020F0502020204030204" pitchFamily="34" charset="0"/>
              </a:rPr>
              <a:t>Elevate and escalate within the healthcare organization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Contact high-level administrators, follow up with phone calls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Contact the general counsel for the healthcare provider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04040"/>
                </a:solidFill>
                <a:ea typeface="Calibri" panose="020F0502020204030204" pitchFamily="34" charset="0"/>
              </a:rPr>
              <a:t>Use the State Bar of California “</a:t>
            </a:r>
            <a:r>
              <a:rPr lang="en-US" sz="2200" dirty="0">
                <a:solidFill>
                  <a:srgbClr val="404040"/>
                </a:solidFill>
                <a:ea typeface="Calibri" panose="020F0502020204030204" pitchFamily="34" charset="0"/>
                <a:hlinkClick r:id="rId2"/>
              </a:rPr>
              <a:t>Advanced Search</a:t>
            </a:r>
            <a:r>
              <a:rPr lang="en-US" sz="2200" dirty="0">
                <a:solidFill>
                  <a:srgbClr val="404040"/>
                </a:solidFill>
                <a:ea typeface="Calibri" panose="020F0502020204030204" pitchFamily="34" charset="0"/>
              </a:rPr>
              <a:t>” function to find the names of counsel, type the first word of the name of the provider in the Firm Name field and hit Search</a:t>
            </a:r>
          </a:p>
          <a:p>
            <a:r>
              <a:rPr lang="en-US" sz="3000" dirty="0">
                <a:solidFill>
                  <a:srgbClr val="404040"/>
                </a:solidFill>
                <a:ea typeface="Calibri" panose="020F0502020204030204" pitchFamily="34" charset="0"/>
              </a:rPr>
              <a:t>Ask to file a formal grievance and then do so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6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68F7-9D1D-4AC4-9227-58952A60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42" y="467418"/>
            <a:ext cx="895177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Next Steps if Your </a:t>
            </a:r>
            <a:br>
              <a:rPr lang="en-US" dirty="0"/>
            </a:br>
            <a:r>
              <a:rPr lang="en-US" dirty="0"/>
              <a:t>Request is Denied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8644D-59A5-4AF3-A6FA-10E7D8D1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42" y="1920240"/>
            <a:ext cx="8951778" cy="43078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Refer healthcare organization to the Pacific ADA Center.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404040"/>
                </a:solidFill>
                <a:ea typeface="Calibri" panose="020F0502020204030204" pitchFamily="34" charset="0"/>
              </a:rPr>
              <a:t>	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Pacific ADA Center Statement – June 27</a:t>
            </a:r>
            <a:r>
              <a:rPr lang="en-US" sz="2800" baseline="30000" dirty="0">
                <a:solidFill>
                  <a:srgbClr val="404040"/>
                </a:solidFill>
                <a:ea typeface="Calibri" panose="020F0502020204030204" pitchFamily="34" charset="0"/>
              </a:rPr>
              <a:t>th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, 2023</a:t>
            </a:r>
          </a:p>
          <a:p>
            <a:pPr marL="0" marR="0" indent="0" algn="l"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“Healthcare facilities, like hospitals and doctors' offices, must follow </a:t>
            </a:r>
            <a:r>
              <a:rPr lang="en-US" sz="1800" b="0" i="0" u="none" strike="noStrike" dirty="0">
                <a:solidFill>
                  <a:srgbClr val="070706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requirements. Some patients who visit healthcare facilities have disabilities that make them more likely to get diseases that are easily spread (such as COVID-19 or a lung virus like RSV). These patients also may be more likely to get very sick from these illnesses or take longer to get better.”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91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68F7-9D1D-4AC4-9227-58952A60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42" y="467418"/>
            <a:ext cx="895177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Next Steps if Your </a:t>
            </a:r>
            <a:br>
              <a:rPr lang="en-US" dirty="0"/>
            </a:br>
            <a:r>
              <a:rPr lang="en-US" dirty="0"/>
              <a:t>Request is Denied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8644D-59A5-4AF3-A6FA-10E7D8D1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42" y="1920240"/>
            <a:ext cx="8951778" cy="430784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Refer healthcare organization to the Pacific ADA Center.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4040"/>
                </a:solidFill>
                <a:ea typeface="Calibri" panose="020F0502020204030204" pitchFamily="34" charset="0"/>
              </a:rPr>
              <a:t>	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Pacific ADA Center Statement – June 27</a:t>
            </a:r>
            <a:r>
              <a:rPr lang="en-US" sz="2800" baseline="30000" dirty="0">
                <a:solidFill>
                  <a:srgbClr val="404040"/>
                </a:solidFill>
                <a:ea typeface="Calibri" panose="020F0502020204030204" pitchFamily="34" charset="0"/>
              </a:rPr>
              <a:t>th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, 2023</a:t>
            </a:r>
          </a:p>
          <a:p>
            <a:pPr marL="0" marR="0" indent="0" algn="l">
              <a:spcAft>
                <a:spcPts val="1200"/>
              </a:spcAft>
              <a:buNone/>
            </a:pPr>
            <a:r>
              <a:rPr lang="en-US" sz="1800" dirty="0">
                <a:solidFill>
                  <a:srgbClr val="212121"/>
                </a:solidFill>
              </a:rPr>
              <a:t>“H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ealthcare facilities must provide reasonable accommodations to protect patients with these types of disabilities. Accommodations can include: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telehealth (where it can be effective), 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 separate space to wait for appointments,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masking by all staff located near the patient,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better ventilation at the site by opening windows and running air filters, and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modifications. 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have questions about your rights as a person with a disability or about your responsibilities as a healthcare provider, you can contact the </a:t>
            </a:r>
            <a:r>
              <a:rPr lang="en-US" sz="1800" b="0" i="0" u="none" strike="noStrike" dirty="0">
                <a:solidFill>
                  <a:srgbClr val="070706"/>
                </a:solidFill>
                <a:effectLst/>
                <a:latin typeface="Arial" panose="020B0604020202020204" pitchFamily="34" charset="0"/>
              </a:rPr>
              <a:t>Pacific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u="none" strike="noStrike" dirty="0">
                <a:solidFill>
                  <a:srgbClr val="070706"/>
                </a:solidFill>
                <a:effectLst/>
                <a:latin typeface="Arial" panose="020B0604020202020204" pitchFamily="34" charset="0"/>
              </a:rPr>
              <a:t>ADA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Center.” 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	Phone: 1-800-949-4232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	Email: </a:t>
            </a:r>
            <a:r>
              <a:rPr lang="en-US" sz="1800" b="0" i="0" u="sng" strike="noStrike" dirty="0">
                <a:solidFill>
                  <a:srgbClr val="070706"/>
                </a:solidFill>
                <a:effectLst/>
                <a:latin typeface="Arial" panose="020B0604020202020204" pitchFamily="34" charset="0"/>
                <a:hlinkClick r:id="rId2" tooltip="mailto:adatech@adapacific.org"/>
              </a:rPr>
              <a:t>ada</a:t>
            </a: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2" tooltip="mailto:adatech@adapacific.org"/>
              </a:rPr>
              <a:t>tech@</a:t>
            </a:r>
            <a:r>
              <a:rPr lang="en-US" sz="1800" b="0" i="0" u="sng" strike="noStrike" dirty="0">
                <a:solidFill>
                  <a:srgbClr val="070706"/>
                </a:solidFill>
                <a:effectLst/>
                <a:latin typeface="Arial" panose="020B0604020202020204" pitchFamily="34" charset="0"/>
                <a:hlinkClick r:id="rId2" tooltip="mailto:adatech@adapacific.org"/>
              </a:rPr>
              <a:t>adapacific</a:t>
            </a: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2" tooltip="mailto:adatech@adapacific.org"/>
              </a:rPr>
              <a:t>.org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11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68F7-9D1D-4AC4-9227-58952A60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38480"/>
            <a:ext cx="8991600" cy="1188720"/>
          </a:xfrm>
        </p:spPr>
        <p:txBody>
          <a:bodyPr/>
          <a:lstStyle/>
          <a:p>
            <a:pPr algn="ctr"/>
            <a:r>
              <a:rPr lang="en-US" dirty="0"/>
              <a:t>Next Steps if Your Request is Denied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8644D-59A5-4AF3-A6FA-10E7D8D1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62556"/>
            <a:ext cx="8991600" cy="37078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>
                <a:ea typeface="Calibri" panose="020F0502020204030204" pitchFamily="34" charset="0"/>
              </a:rPr>
              <a:t>File a formal complaint with an administrative agency</a:t>
            </a:r>
          </a:p>
          <a:p>
            <a:pPr lvl="1"/>
            <a:r>
              <a:rPr lang="en-US" sz="2800" dirty="0">
                <a:ea typeface="Calibri" panose="020F0502020204030204" pitchFamily="34" charset="0"/>
              </a:rPr>
              <a:t>U.S. Department of Health and Human Services, Office for Civil Rights</a:t>
            </a:r>
          </a:p>
          <a:p>
            <a:pPr lvl="1"/>
            <a:r>
              <a:rPr lang="en-US" sz="2800" dirty="0">
                <a:ea typeface="Calibri" panose="020F0502020204030204" pitchFamily="34" charset="0"/>
              </a:rPr>
              <a:t>California Civil Rights Department</a:t>
            </a:r>
          </a:p>
          <a:p>
            <a:pPr lvl="1"/>
            <a:r>
              <a:rPr lang="en-US" sz="2800" dirty="0">
                <a:ea typeface="Calibri" panose="020F0502020204030204" pitchFamily="34" charset="0"/>
              </a:rPr>
              <a:t>California Department of Managed Health Care</a:t>
            </a:r>
          </a:p>
          <a:p>
            <a:pPr lvl="1"/>
            <a:r>
              <a:rPr lang="en-US" sz="2800" dirty="0">
                <a:ea typeface="Calibri" panose="020F0502020204030204" pitchFamily="34" charset="0"/>
              </a:rPr>
              <a:t>California Department of Insurance</a:t>
            </a: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100" dirty="0">
                <a:ea typeface="Calibri" panose="020F0502020204030204" pitchFamily="34" charset="0"/>
              </a:rPr>
              <a:t>NOTE: These procedures can be slow or ineffective. </a:t>
            </a:r>
          </a:p>
          <a:p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4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1735-C10F-4F69-A6E0-C8AE0A07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 Mitigation in Healthcare – </a:t>
            </a:r>
            <a:br>
              <a:rPr lang="en-US" dirty="0"/>
            </a:br>
            <a:r>
              <a:rPr lang="en-US" dirty="0"/>
              <a:t>History and Present</a:t>
            </a:r>
          </a:p>
        </p:txBody>
      </p:sp>
    </p:spTree>
    <p:extLst>
      <p:ext uri="{BB962C8B-B14F-4D97-AF65-F5344CB8AC3E}">
        <p14:creationId xmlns:p14="http://schemas.microsoft.com/office/powerpoint/2010/main" val="2911040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BDF3F6-949A-FD1B-933A-8920065BC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 t="7964" b="7767"/>
          <a:stretch/>
        </p:blipFill>
        <p:spPr>
          <a:xfrm>
            <a:off x="20" y="18298"/>
            <a:ext cx="12191980" cy="6857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93DCA8-6B23-4EB9-97DF-990365C6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626369"/>
            <a:ext cx="10131552" cy="1110991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What’s Next: Peer Support Office Hours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9D248-070A-4C95-863A-6DE80CF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3115"/>
            <a:ext cx="10131552" cy="41285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ea typeface="Calibri" panose="020F0502020204030204" pitchFamily="34" charset="0"/>
              </a:rPr>
              <a:t>Join Senior and Disability Action and CIL for Peer Support Office hours</a:t>
            </a:r>
            <a:endParaRPr lang="en-US" sz="1600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ea typeface="Calibri" panose="020F0502020204030204" pitchFamily="34" charset="0"/>
              </a:rPr>
              <a:t>Peers will be available to discuss potential reasonable accommodations, workshop sample language, and support with other parts of the reasonable accommodation process.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</a:rPr>
              <a:t>Join us on Thursday, July 6</a:t>
            </a:r>
            <a:r>
              <a:rPr lang="en-US" sz="2400" baseline="30000" dirty="0">
                <a:ea typeface="Calibri" panose="020F0502020204030204" pitchFamily="34" charset="0"/>
              </a:rPr>
              <a:t>th</a:t>
            </a:r>
            <a:r>
              <a:rPr lang="en-US" sz="2400" dirty="0">
                <a:ea typeface="Calibri" panose="020F0502020204030204" pitchFamily="34" charset="0"/>
              </a:rPr>
              <a:t>, from 12:00 p.m. – 1:00 p.m. on Zoom.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</a:rPr>
              <a:t>Register Here: </a:t>
            </a:r>
            <a:r>
              <a:rPr lang="en-US" sz="2400" dirty="0">
                <a:ea typeface="Calibri" panose="020F0502020204030204" pitchFamily="34" charset="0"/>
                <a:hlinkClick r:id="rId3"/>
              </a:rPr>
              <a:t>https://bit.ly/ADAPeerSupport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149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68F7-9D1D-4AC4-9227-58952A60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38480"/>
            <a:ext cx="8991600" cy="1188720"/>
          </a:xfrm>
        </p:spPr>
        <p:txBody>
          <a:bodyPr/>
          <a:lstStyle/>
          <a:p>
            <a:pPr algn="ctr"/>
            <a:r>
              <a:rPr lang="en-US" dirty="0"/>
              <a:t>What’s Next: Survey on Experience with Accommodations in Healthcare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8644D-59A5-4AF3-A6FA-10E7D8D1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62556"/>
            <a:ext cx="8991600" cy="3707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</a:rPr>
              <a:t>We want to hear from you regarding your experience requesting reasonable accommodations in healthcare! </a:t>
            </a:r>
          </a:p>
          <a:p>
            <a:r>
              <a:rPr lang="en-US" sz="2800" dirty="0">
                <a:ea typeface="Calibri" panose="020F0502020204030204" pitchFamily="34" charset="0"/>
              </a:rPr>
              <a:t>The short survey will better help our organizations and our communities understand what type of accommodations are being submitted, what type of accommodations are being met, and where/by which healthcare providers. </a:t>
            </a:r>
          </a:p>
          <a:p>
            <a:r>
              <a:rPr lang="en-US" sz="2800" dirty="0">
                <a:ea typeface="Calibri" panose="020F0502020204030204" pitchFamily="34" charset="0"/>
              </a:rPr>
              <a:t>Take the survey here: </a:t>
            </a:r>
            <a:r>
              <a:rPr lang="en-US" sz="2800" dirty="0">
                <a:ea typeface="Calibri" panose="020F0502020204030204" pitchFamily="34" charset="0"/>
                <a:hlinkClick r:id="rId2"/>
              </a:rPr>
              <a:t>https://bit.ly/ADAHealthcareSurvey</a:t>
            </a:r>
            <a:endParaRPr lang="en-US" sz="2800" dirty="0">
              <a:ea typeface="Calibri" panose="020F0502020204030204" pitchFamily="34" charset="0"/>
            </a:endParaRPr>
          </a:p>
          <a:p>
            <a:r>
              <a:rPr lang="en-US" sz="2800" dirty="0">
                <a:ea typeface="Calibri" panose="020F0502020204030204" pitchFamily="34" charset="0"/>
              </a:rPr>
              <a:t>The survey will also be sent out after the workshop</a:t>
            </a:r>
          </a:p>
          <a:p>
            <a:endParaRPr lang="en-US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3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72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C025F-6EA5-492E-9EDA-69BB1A29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Questions and Answers</a:t>
            </a:r>
          </a:p>
        </p:txBody>
      </p:sp>
      <p:pic>
        <p:nvPicPr>
          <p:cNvPr id="9" name="Graphic 8" descr="Icon with a question mark in it">
            <a:extLst>
              <a:ext uri="{FF2B5EF4-FFF2-40B4-BE49-F238E27FC236}">
                <a16:creationId xmlns:a16="http://schemas.microsoft.com/office/drawing/2014/main" id="{8BF6CDA5-3D87-4570-053C-A6BAAA48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5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12" y="592696"/>
            <a:ext cx="5925310" cy="1174991"/>
          </a:xfrm>
        </p:spPr>
        <p:txBody>
          <a:bodyPr>
            <a:noAutofit/>
          </a:bodyPr>
          <a:lstStyle/>
          <a:p>
            <a:r>
              <a:rPr lang="en-US" sz="2400" dirty="0"/>
              <a:t>COVID Mitigation in Healthcare – </a:t>
            </a:r>
            <a:br>
              <a:rPr lang="en-US" sz="2400" dirty="0"/>
            </a:br>
            <a:r>
              <a:rPr lang="en-US" sz="2400" dirty="0"/>
              <a:t>History and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E293-6078-4619-819E-5098D915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86" y="2092960"/>
            <a:ext cx="6845808" cy="43511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a typeface="Calibri" panose="020F0502020204030204" pitchFamily="34" charset="0"/>
              </a:rPr>
              <a:t>Federal Public Health Emergency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</a:rPr>
              <a:t>January 31, 2020, begins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</a:rPr>
              <a:t>May 11, 2023, ends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</a:rPr>
              <a:t>May 11, 2023, CDC stops calculating COVID-19 community levels</a:t>
            </a:r>
          </a:p>
          <a:p>
            <a:pPr>
              <a:lnSpc>
                <a:spcPct val="90000"/>
              </a:lnSpc>
            </a:pPr>
            <a:r>
              <a:rPr lang="en-US" b="1" dirty="0">
                <a:ea typeface="Calibri" panose="020F0502020204030204" pitchFamily="34" charset="0"/>
              </a:rPr>
              <a:t>California’s COVID-19 State of Emergency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</a:rPr>
              <a:t>March 20, 2020, begins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</a:rPr>
              <a:t>February 18, 2023, ends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</a:rPr>
              <a:t>April 3, 2023, mask mandate for high-risk settings (such as healthcare) ends</a:t>
            </a:r>
          </a:p>
        </p:txBody>
      </p:sp>
      <p:pic>
        <p:nvPicPr>
          <p:cNvPr id="5" name="Picture 4" descr="A black stethoscope laying across a keyboard">
            <a:extLst>
              <a:ext uri="{FF2B5EF4-FFF2-40B4-BE49-F238E27FC236}">
                <a16:creationId xmlns:a16="http://schemas.microsoft.com/office/drawing/2014/main" id="{8D2ABCAC-8417-C194-0C5D-AB00F825C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C935D-AD06-9581-85D1-25CB4779A43B}"/>
              </a:ext>
            </a:extLst>
          </p:cNvPr>
          <p:cNvSpPr txBox="1"/>
          <p:nvPr/>
        </p:nvSpPr>
        <p:spPr>
          <a:xfrm>
            <a:off x="7568594" y="6566052"/>
            <a:ext cx="3564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ID:  A black stethoscope laying across a keyboard</a:t>
            </a:r>
          </a:p>
        </p:txBody>
      </p:sp>
    </p:spTree>
    <p:extLst>
      <p:ext uri="{BB962C8B-B14F-4D97-AF65-F5344CB8AC3E}">
        <p14:creationId xmlns:p14="http://schemas.microsoft.com/office/powerpoint/2010/main" val="326936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A0C34E-C079-0060-640E-0212DEFC543A}"/>
              </a:ext>
            </a:extLst>
          </p:cNvPr>
          <p:cNvSpPr txBox="1">
            <a:spLocks/>
          </p:cNvSpPr>
          <p:nvPr/>
        </p:nvSpPr>
        <p:spPr bwMode="black">
          <a:xfrm>
            <a:off x="1169416" y="576580"/>
            <a:ext cx="985316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spc="200" baseline="0">
                <a:solidFill>
                  <a:srgbClr val="262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COVID Mitigation in Healthcare – </a:t>
            </a:r>
            <a:br>
              <a:rPr lang="en-US" dirty="0"/>
            </a:br>
            <a:r>
              <a:rPr lang="en-US" dirty="0"/>
              <a:t>Current California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E293-6078-4619-819E-5098D915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16" y="2194502"/>
            <a:ext cx="9853168" cy="3916992"/>
          </a:xfrm>
        </p:spPr>
        <p:txBody>
          <a:bodyPr>
            <a:noAutofit/>
          </a:bodyPr>
          <a:lstStyle/>
          <a:p>
            <a:r>
              <a:rPr lang="en-US" sz="3000" dirty="0">
                <a:ea typeface="Calibri" panose="020F0502020204030204" pitchFamily="34" charset="0"/>
              </a:rPr>
              <a:t>California Department of Public Health, </a:t>
            </a:r>
            <a:r>
              <a:rPr lang="en-US" sz="3000" dirty="0">
                <a:ea typeface="Calibri" panose="020F0502020204030204" pitchFamily="34" charset="0"/>
                <a:hlinkClick r:id="rId2"/>
              </a:rPr>
              <a:t>March 3, 2023, guidance document on masks</a:t>
            </a:r>
            <a:r>
              <a:rPr lang="en-US" sz="3000" dirty="0">
                <a:ea typeface="Calibri" panose="020F0502020204030204" pitchFamily="34" charset="0"/>
              </a:rPr>
              <a:t>:</a:t>
            </a:r>
          </a:p>
          <a:p>
            <a:pPr lvl="2"/>
            <a:r>
              <a:rPr lang="en-US" sz="2800" dirty="0">
                <a:ea typeface="Calibri" panose="020F0502020204030204" pitchFamily="34" charset="0"/>
              </a:rPr>
              <a:t>Mask mandates end April 3, 2023</a:t>
            </a:r>
          </a:p>
          <a:p>
            <a:pPr lvl="2"/>
            <a:r>
              <a:rPr lang="en-US" sz="2800" dirty="0">
                <a:ea typeface="Calibri" panose="020F0502020204030204" pitchFamily="34" charset="0"/>
              </a:rPr>
              <a:t>Masks “recommended” or “strongly recommended” in high-risk settings like healthcare based on community COVID levels – but CDC no longer tracking community levels</a:t>
            </a:r>
          </a:p>
        </p:txBody>
      </p:sp>
    </p:spTree>
    <p:extLst>
      <p:ext uri="{BB962C8B-B14F-4D97-AF65-F5344CB8AC3E}">
        <p14:creationId xmlns:p14="http://schemas.microsoft.com/office/powerpoint/2010/main" val="216614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6" y="576580"/>
            <a:ext cx="9853168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COVID Mitigation in Healthcare – </a:t>
            </a:r>
            <a:br>
              <a:rPr lang="en-US" dirty="0"/>
            </a:br>
            <a:r>
              <a:rPr lang="en-US" dirty="0"/>
              <a:t>Current California Rules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E293-6078-4619-819E-5098D915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16" y="2160016"/>
            <a:ext cx="9853168" cy="4389120"/>
          </a:xfrm>
        </p:spPr>
        <p:txBody>
          <a:bodyPr>
            <a:noAutofit/>
          </a:bodyPr>
          <a:lstStyle/>
          <a:p>
            <a:r>
              <a:rPr lang="en-US" sz="2400" dirty="0" err="1">
                <a:ea typeface="Calibri" panose="020F0502020204030204" pitchFamily="34" charset="0"/>
              </a:rPr>
              <a:t>CalOSHA</a:t>
            </a:r>
            <a:endParaRPr lang="en-US" sz="2400" dirty="0">
              <a:ea typeface="Calibri" panose="020F0502020204030204" pitchFamily="34" charset="0"/>
            </a:endParaRPr>
          </a:p>
          <a:p>
            <a:pPr lvl="1"/>
            <a:r>
              <a:rPr lang="en-US" sz="2400" dirty="0">
                <a:ea typeface="Calibri" panose="020F0502020204030204" pitchFamily="34" charset="0"/>
                <a:hlinkClick r:id="rId2"/>
              </a:rPr>
              <a:t>June 2023 California Workplace Guide covering healthcare</a:t>
            </a:r>
            <a:r>
              <a:rPr lang="en-US" sz="2400" dirty="0">
                <a:ea typeface="Calibri" panose="020F0502020204030204" pitchFamily="34" charset="0"/>
              </a:rPr>
              <a:t>: Surgical masks (with ties) or procedure masks (with ear loops) should be used for “source control” (aka symptomatic people)</a:t>
            </a:r>
          </a:p>
          <a:p>
            <a:pPr lvl="1"/>
            <a:r>
              <a:rPr lang="en-US" sz="2400" dirty="0">
                <a:ea typeface="Calibri" panose="020F0502020204030204" pitchFamily="34" charset="0"/>
                <a:hlinkClick r:id="rId3"/>
              </a:rPr>
              <a:t>Healthcare facilities must follow CDC “Respiratory Hygiene” rules</a:t>
            </a:r>
            <a:r>
              <a:rPr lang="en-US" sz="2400" dirty="0">
                <a:ea typeface="Calibri" panose="020F0502020204030204" pitchFamily="34" charset="0"/>
              </a:rPr>
              <a:t>: </a:t>
            </a:r>
          </a:p>
          <a:p>
            <a:pPr lvl="2"/>
            <a:r>
              <a:rPr lang="en-US" sz="2400" dirty="0">
                <a:ea typeface="Calibri" panose="020F0502020204030204" pitchFamily="34" charset="0"/>
              </a:rPr>
              <a:t>Offer masks to persons who are coughing</a:t>
            </a:r>
          </a:p>
          <a:p>
            <a:pPr lvl="2"/>
            <a:r>
              <a:rPr lang="en-US" sz="2400" dirty="0">
                <a:ea typeface="Calibri" panose="020F0502020204030204" pitchFamily="34" charset="0"/>
              </a:rPr>
              <a:t>Advise healthcare personnel to wear surgical or procedure mask when examining patient with symptoms of a respiratory infection</a:t>
            </a:r>
          </a:p>
        </p:txBody>
      </p:sp>
    </p:spTree>
    <p:extLst>
      <p:ext uri="{BB962C8B-B14F-4D97-AF65-F5344CB8AC3E}">
        <p14:creationId xmlns:p14="http://schemas.microsoft.com/office/powerpoint/2010/main" val="348495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345" y="467418"/>
            <a:ext cx="9188067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600" dirty="0"/>
              <a:t>COVID Mitigation in Healthcare – </a:t>
            </a:r>
            <a:br>
              <a:rPr lang="en-US" sz="2600" dirty="0"/>
            </a:br>
            <a:r>
              <a:rPr lang="en-US" sz="2600" dirty="0"/>
              <a:t>Local Practices May Vary –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E293-6078-4619-819E-5098D915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345" y="1843590"/>
            <a:ext cx="9188067" cy="412032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  <a:hlinkClick r:id="rId2"/>
              </a:rPr>
              <a:t>San Francisco County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: People who work in healthcare settings are still required to wear a mask when around patients</a:t>
            </a:r>
          </a:p>
          <a:p>
            <a:pPr lvl="3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  <a:hlinkClick r:id="rId3"/>
              </a:rPr>
              <a:t>San Francisco General</a:t>
            </a: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: masking required for all patients, staff and visitors in all areas where patients are present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21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  <a:hlinkClick r:id="rId4"/>
              </a:rPr>
              <a:t>Santa Clara County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: masking still required during “designated winter respiratory virus period”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1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036B-E87B-4FE2-B0E1-E12B4A9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345" y="467418"/>
            <a:ext cx="9404879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600" dirty="0"/>
              <a:t>COVID Mitigation in Healthcare – </a:t>
            </a:r>
            <a:br>
              <a:rPr lang="en-US" sz="2600" dirty="0"/>
            </a:br>
            <a:r>
              <a:rPr lang="en-US" sz="2600" dirty="0"/>
              <a:t>Local Practices May Vary – Examples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E293-6078-4619-819E-5098D915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345" y="1843590"/>
            <a:ext cx="9404879" cy="465881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  <a:hlinkClick r:id="rId2"/>
              </a:rPr>
              <a:t>Alameda County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  <a:hlinkClick r:id="rId3"/>
              </a:rPr>
              <a:t>Contra Costa County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: masking still required at Skilled Nursing Facilities (SNFs)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28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  <a:hlinkClick r:id="rId4"/>
              </a:rPr>
              <a:t>Los Angeles County</a:t>
            </a: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: masking still required in all patient care areas</a:t>
            </a:r>
          </a:p>
          <a:p>
            <a:pPr lvl="3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  <a:hlinkClick r:id="rId5"/>
              </a:rPr>
              <a:t>Cedar-Sinai</a:t>
            </a:r>
            <a:r>
              <a:rPr lang="en-US" sz="2600" dirty="0">
                <a:solidFill>
                  <a:srgbClr val="404040"/>
                </a:solidFill>
                <a:ea typeface="Calibri" panose="020F0502020204030204" pitchFamily="34" charset="0"/>
              </a:rPr>
              <a:t>: masking required in all patient care areas and anywhere a patient can be anticipated—including lobbies, elevators and waiting rooms</a:t>
            </a:r>
          </a:p>
          <a:p>
            <a:pPr lvl="1"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716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27EAD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10566</TotalTime>
  <Words>2870</Words>
  <Application>Microsoft Macintosh PowerPoint</Application>
  <PresentationFormat>Widescreen</PresentationFormat>
  <Paragraphs>299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Gill Sans MT</vt:lpstr>
      <vt:lpstr>Wingdings</vt:lpstr>
      <vt:lpstr>Parcel</vt:lpstr>
      <vt:lpstr>Fighting for Safe Access in a Masks-Optional Healthcare Environment</vt:lpstr>
      <vt:lpstr>Who We Are</vt:lpstr>
      <vt:lpstr>Topics  to be Covered</vt:lpstr>
      <vt:lpstr>COVID Mitigation in Healthcare –  History and Present</vt:lpstr>
      <vt:lpstr>COVID Mitigation in Healthcare –  History and Present</vt:lpstr>
      <vt:lpstr>PowerPoint Presentation</vt:lpstr>
      <vt:lpstr>COVID Mitigation in Healthcare –  Current California Rules (cont.)</vt:lpstr>
      <vt:lpstr>COVID Mitigation in Healthcare –  Local Practices May Vary – Examples</vt:lpstr>
      <vt:lpstr>COVID Mitigation in Healthcare –  Local Practices May Vary – Examples (cont.)</vt:lpstr>
      <vt:lpstr>Remember these Takeaways –  We’ll Come Back to Them</vt:lpstr>
      <vt:lpstr>Impact of Current Healthcare Environment on Patients</vt:lpstr>
      <vt:lpstr>Impact on Patients Who are Vulnerable to  Severe Effects from COVID</vt:lpstr>
      <vt:lpstr>Impact on Patients Who are Vulnerable to  Severe Effects from COVID (cont.)</vt:lpstr>
      <vt:lpstr>Impact on Patients Who are Vulnerable to Severe Effects from COVID (cont.)</vt:lpstr>
      <vt:lpstr>PowerPoint Presentation</vt:lpstr>
      <vt:lpstr>Introduction to the ADA and Other Disability Rights Laws</vt:lpstr>
      <vt:lpstr>Disability Rights Laws in Healthcare</vt:lpstr>
      <vt:lpstr>PowerPoint Presentation</vt:lpstr>
      <vt:lpstr>Disability Rights Laws in Healthcare (cont.)</vt:lpstr>
      <vt:lpstr>What is a “Disability”?  ADA Amendments Act of 2008</vt:lpstr>
      <vt:lpstr>What is a “Disability”?  Major Life Activities (cont.)</vt:lpstr>
      <vt:lpstr>PowerPoint Presentation</vt:lpstr>
      <vt:lpstr>What is a “Disability”? Predictive Assessments</vt:lpstr>
      <vt:lpstr> Disabilities include …  </vt:lpstr>
      <vt:lpstr>Why Masking of All Present During Appointment is “Reasonable”</vt:lpstr>
      <vt:lpstr>Possible Reasonable Accommodations  for Mitigating Infection Risk in Healthcare</vt:lpstr>
      <vt:lpstr>How to Make a Reasonable Accommodation Request </vt:lpstr>
      <vt:lpstr>How to Make a Reasonable Accommodation Request</vt:lpstr>
      <vt:lpstr>How to Make a  Reasonable Accommodation Request (cont.)</vt:lpstr>
      <vt:lpstr>PowerPoint Presentation</vt:lpstr>
      <vt:lpstr>Sample Text: Reasonable Accommodation Request Pre-Scheduled Appointment</vt:lpstr>
      <vt:lpstr>Sample Text: Reasonable Accommodation Request Pre-Scheduled Appointment (cont.)</vt:lpstr>
      <vt:lpstr>Sample Text: Reasonable Accommodation Request Pre-Scheduled Appointment (cont.)</vt:lpstr>
      <vt:lpstr>PowerPoint Presentation</vt:lpstr>
      <vt:lpstr>Next Steps if Your  Request is Denied </vt:lpstr>
      <vt:lpstr>Next Steps if Your  Request is Denied</vt:lpstr>
      <vt:lpstr>Next Steps if Your  Request is Denied (cont.)</vt:lpstr>
      <vt:lpstr>Next Steps if Your  Request is Denied (cont.)</vt:lpstr>
      <vt:lpstr>Next Steps if Your Request is Denied (cont.)</vt:lpstr>
      <vt:lpstr>What’s Next: Peer Support Office Hours</vt:lpstr>
      <vt:lpstr>What’s Next: Survey on Experience with Accommodations in Healthcare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Health Care and Mitigating Risk</dc:title>
  <dc:creator>Claudia Center</dc:creator>
  <cp:lastModifiedBy>Tina Pinedo</cp:lastModifiedBy>
  <cp:revision>43</cp:revision>
  <dcterms:created xsi:type="dcterms:W3CDTF">2023-06-02T21:26:36Z</dcterms:created>
  <dcterms:modified xsi:type="dcterms:W3CDTF">2023-06-28T21:40:07Z</dcterms:modified>
</cp:coreProperties>
</file>