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2"/>
  </p:notesMasterIdLst>
  <p:sldIdLst>
    <p:sldId id="256" r:id="rId2"/>
    <p:sldId id="257" r:id="rId3"/>
    <p:sldId id="258" r:id="rId4"/>
    <p:sldId id="273" r:id="rId5"/>
    <p:sldId id="272" r:id="rId6"/>
    <p:sldId id="259" r:id="rId7"/>
    <p:sldId id="271" r:id="rId8"/>
    <p:sldId id="274" r:id="rId9"/>
    <p:sldId id="260" r:id="rId10"/>
    <p:sldId id="261" r:id="rId11"/>
    <p:sldId id="262" r:id="rId12"/>
    <p:sldId id="275" r:id="rId13"/>
    <p:sldId id="276" r:id="rId14"/>
    <p:sldId id="289" r:id="rId15"/>
    <p:sldId id="263" r:id="rId16"/>
    <p:sldId id="288" r:id="rId17"/>
    <p:sldId id="265" r:id="rId18"/>
    <p:sldId id="270" r:id="rId19"/>
    <p:sldId id="290" r:id="rId20"/>
    <p:sldId id="269" r:id="rId21"/>
    <p:sldId id="277" r:id="rId22"/>
    <p:sldId id="268" r:id="rId23"/>
    <p:sldId id="267" r:id="rId24"/>
    <p:sldId id="278" r:id="rId25"/>
    <p:sldId id="283" r:id="rId26"/>
    <p:sldId id="280" r:id="rId27"/>
    <p:sldId id="281" r:id="rId28"/>
    <p:sldId id="285" r:id="rId29"/>
    <p:sldId id="282" r:id="rId30"/>
    <p:sldId id="28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61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93"/>
    <p:restoredTop sz="95741"/>
  </p:normalViewPr>
  <p:slideViewPr>
    <p:cSldViewPr snapToGrid="0">
      <p:cViewPr varScale="1">
        <p:scale>
          <a:sx n="100" d="100"/>
          <a:sy n="100" d="100"/>
        </p:scale>
        <p:origin x="176" y="7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hyperlink" Target="mailto:muzeta@dredf.org"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muzeta@dredf.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5F549-6E34-42BB-9D53-2C3902DE12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B84D88C-343C-465C-AC58-BD7E972E4DCE}">
      <dgm:prSet/>
      <dgm:spPr>
        <a:solidFill>
          <a:schemeClr val="tx1">
            <a:lumMod val="65000"/>
            <a:lumOff val="35000"/>
          </a:schemeClr>
        </a:solidFill>
      </dgm:spPr>
      <dgm:t>
        <a:bodyPr/>
        <a:lstStyle/>
        <a:p>
          <a:r>
            <a:rPr lang="en-US" baseline="0" dirty="0">
              <a:latin typeface="Atkinson Hyperlegible" pitchFamily="2" charset="77"/>
            </a:rPr>
            <a:t>Access to Facilities</a:t>
          </a:r>
          <a:endParaRPr lang="en-US" dirty="0">
            <a:latin typeface="Atkinson Hyperlegible" pitchFamily="2" charset="77"/>
          </a:endParaRPr>
        </a:p>
      </dgm:t>
    </dgm:pt>
    <dgm:pt modelId="{08C377E0-1690-4078-B92E-5AFEE386AE25}" type="parTrans" cxnId="{A7D32BEA-A787-4BF1-8E02-F28821824CD4}">
      <dgm:prSet/>
      <dgm:spPr/>
      <dgm:t>
        <a:bodyPr/>
        <a:lstStyle/>
        <a:p>
          <a:endParaRPr lang="en-US"/>
        </a:p>
      </dgm:t>
    </dgm:pt>
    <dgm:pt modelId="{2190DF6D-F299-4C98-A257-6823E8D143BF}" type="sibTrans" cxnId="{A7D32BEA-A787-4BF1-8E02-F28821824CD4}">
      <dgm:prSet/>
      <dgm:spPr/>
      <dgm:t>
        <a:bodyPr/>
        <a:lstStyle/>
        <a:p>
          <a:endParaRPr lang="en-US"/>
        </a:p>
      </dgm:t>
    </dgm:pt>
    <dgm:pt modelId="{D740F3F5-7A49-4030-9973-1D2608349104}">
      <dgm:prSet/>
      <dgm:spPr>
        <a:solidFill>
          <a:schemeClr val="tx1">
            <a:lumMod val="65000"/>
            <a:lumOff val="35000"/>
          </a:schemeClr>
        </a:solidFill>
      </dgm:spPr>
      <dgm:t>
        <a:bodyPr/>
        <a:lstStyle/>
        <a:p>
          <a:r>
            <a:rPr lang="en-US" baseline="0">
              <a:latin typeface="Atkinson Hyperlegible" pitchFamily="2" charset="77"/>
            </a:rPr>
            <a:t>Reasonable Accommodations</a:t>
          </a:r>
          <a:endParaRPr lang="en-US">
            <a:latin typeface="Atkinson Hyperlegible" pitchFamily="2" charset="77"/>
          </a:endParaRPr>
        </a:p>
      </dgm:t>
    </dgm:pt>
    <dgm:pt modelId="{A9BF9132-827C-4353-B799-937AB9537D9C}" type="parTrans" cxnId="{CBF2322E-C5DB-4971-B976-87072848D628}">
      <dgm:prSet/>
      <dgm:spPr/>
      <dgm:t>
        <a:bodyPr/>
        <a:lstStyle/>
        <a:p>
          <a:endParaRPr lang="en-US"/>
        </a:p>
      </dgm:t>
    </dgm:pt>
    <dgm:pt modelId="{EF8554B5-9C31-4CC5-89CE-3384A7A96500}" type="sibTrans" cxnId="{CBF2322E-C5DB-4971-B976-87072848D628}">
      <dgm:prSet/>
      <dgm:spPr/>
      <dgm:t>
        <a:bodyPr/>
        <a:lstStyle/>
        <a:p>
          <a:endParaRPr lang="en-US"/>
        </a:p>
      </dgm:t>
    </dgm:pt>
    <dgm:pt modelId="{1A27E879-581F-47A5-9C2D-9A1E769828E2}">
      <dgm:prSet/>
      <dgm:spPr>
        <a:solidFill>
          <a:schemeClr val="tx1">
            <a:lumMod val="65000"/>
            <a:lumOff val="35000"/>
          </a:schemeClr>
        </a:solidFill>
      </dgm:spPr>
      <dgm:t>
        <a:bodyPr/>
        <a:lstStyle/>
        <a:p>
          <a:r>
            <a:rPr lang="en-US" baseline="0">
              <a:latin typeface="Atkinson Hyperlegible" pitchFamily="2" charset="77"/>
            </a:rPr>
            <a:t>Effective Communication </a:t>
          </a:r>
          <a:endParaRPr lang="en-US">
            <a:latin typeface="Atkinson Hyperlegible" pitchFamily="2" charset="77"/>
          </a:endParaRPr>
        </a:p>
      </dgm:t>
    </dgm:pt>
    <dgm:pt modelId="{BDC8554D-FAB2-4FC0-AAA5-8B3711CB92AD}" type="parTrans" cxnId="{C1C7AADF-B78A-4392-BAB0-6D1B8BE9CE02}">
      <dgm:prSet/>
      <dgm:spPr/>
      <dgm:t>
        <a:bodyPr/>
        <a:lstStyle/>
        <a:p>
          <a:endParaRPr lang="en-US"/>
        </a:p>
      </dgm:t>
    </dgm:pt>
    <dgm:pt modelId="{6A374349-7731-43DD-8AAE-69AA80033912}" type="sibTrans" cxnId="{C1C7AADF-B78A-4392-BAB0-6D1B8BE9CE02}">
      <dgm:prSet/>
      <dgm:spPr/>
      <dgm:t>
        <a:bodyPr/>
        <a:lstStyle/>
        <a:p>
          <a:endParaRPr lang="en-US"/>
        </a:p>
      </dgm:t>
    </dgm:pt>
    <dgm:pt modelId="{3C89F6F4-34DC-AA4F-BCE9-61A06E1C6830}" type="pres">
      <dgm:prSet presAssocID="{FCB5F549-6E34-42BB-9D53-2C3902DE12F2}" presName="linear" presStyleCnt="0">
        <dgm:presLayoutVars>
          <dgm:dir/>
          <dgm:animLvl val="lvl"/>
          <dgm:resizeHandles val="exact"/>
        </dgm:presLayoutVars>
      </dgm:prSet>
      <dgm:spPr/>
    </dgm:pt>
    <dgm:pt modelId="{73FC8D52-157F-1E4E-B85A-A843DE446B43}" type="pres">
      <dgm:prSet presAssocID="{9B84D88C-343C-465C-AC58-BD7E972E4DCE}" presName="parentLin" presStyleCnt="0"/>
      <dgm:spPr/>
    </dgm:pt>
    <dgm:pt modelId="{1D7D04A4-6117-AB40-94B5-51C7132561EE}" type="pres">
      <dgm:prSet presAssocID="{9B84D88C-343C-465C-AC58-BD7E972E4DCE}" presName="parentLeftMargin" presStyleLbl="node1" presStyleIdx="0" presStyleCnt="3"/>
      <dgm:spPr/>
    </dgm:pt>
    <dgm:pt modelId="{87F6F384-CC5D-034C-8224-E8A625406964}" type="pres">
      <dgm:prSet presAssocID="{9B84D88C-343C-465C-AC58-BD7E972E4DCE}" presName="parentText" presStyleLbl="node1" presStyleIdx="0" presStyleCnt="3">
        <dgm:presLayoutVars>
          <dgm:chMax val="0"/>
          <dgm:bulletEnabled val="1"/>
        </dgm:presLayoutVars>
      </dgm:prSet>
      <dgm:spPr/>
    </dgm:pt>
    <dgm:pt modelId="{3B0557DD-6750-5B4C-B431-EFD4ECACA548}" type="pres">
      <dgm:prSet presAssocID="{9B84D88C-343C-465C-AC58-BD7E972E4DCE}" presName="negativeSpace" presStyleCnt="0"/>
      <dgm:spPr/>
    </dgm:pt>
    <dgm:pt modelId="{02B0D82D-C3E7-2C48-8341-F750504CFFA8}" type="pres">
      <dgm:prSet presAssocID="{9B84D88C-343C-465C-AC58-BD7E972E4DCE}" presName="childText" presStyleLbl="conFgAcc1" presStyleIdx="0" presStyleCnt="3">
        <dgm:presLayoutVars>
          <dgm:bulletEnabled val="1"/>
        </dgm:presLayoutVars>
      </dgm:prSet>
      <dgm:spPr/>
    </dgm:pt>
    <dgm:pt modelId="{70455BAA-C18F-0146-B1E9-B15BB319FC8C}" type="pres">
      <dgm:prSet presAssocID="{2190DF6D-F299-4C98-A257-6823E8D143BF}" presName="spaceBetweenRectangles" presStyleCnt="0"/>
      <dgm:spPr/>
    </dgm:pt>
    <dgm:pt modelId="{EBB28314-B778-1840-83EA-1B49B8FF19E0}" type="pres">
      <dgm:prSet presAssocID="{D740F3F5-7A49-4030-9973-1D2608349104}" presName="parentLin" presStyleCnt="0"/>
      <dgm:spPr/>
    </dgm:pt>
    <dgm:pt modelId="{BBE148BE-FA05-F049-917D-C4F4465288A4}" type="pres">
      <dgm:prSet presAssocID="{D740F3F5-7A49-4030-9973-1D2608349104}" presName="parentLeftMargin" presStyleLbl="node1" presStyleIdx="0" presStyleCnt="3"/>
      <dgm:spPr/>
    </dgm:pt>
    <dgm:pt modelId="{DC78D7EB-D378-2F47-9F84-2974D0F0B039}" type="pres">
      <dgm:prSet presAssocID="{D740F3F5-7A49-4030-9973-1D2608349104}" presName="parentText" presStyleLbl="node1" presStyleIdx="1" presStyleCnt="3">
        <dgm:presLayoutVars>
          <dgm:chMax val="0"/>
          <dgm:bulletEnabled val="1"/>
        </dgm:presLayoutVars>
      </dgm:prSet>
      <dgm:spPr/>
    </dgm:pt>
    <dgm:pt modelId="{13DD6D2F-472E-5140-B4DF-5608B66C41A4}" type="pres">
      <dgm:prSet presAssocID="{D740F3F5-7A49-4030-9973-1D2608349104}" presName="negativeSpace" presStyleCnt="0"/>
      <dgm:spPr/>
    </dgm:pt>
    <dgm:pt modelId="{C20D61B8-6430-844C-B52D-7F33360D30B8}" type="pres">
      <dgm:prSet presAssocID="{D740F3F5-7A49-4030-9973-1D2608349104}" presName="childText" presStyleLbl="conFgAcc1" presStyleIdx="1" presStyleCnt="3">
        <dgm:presLayoutVars>
          <dgm:bulletEnabled val="1"/>
        </dgm:presLayoutVars>
      </dgm:prSet>
      <dgm:spPr/>
    </dgm:pt>
    <dgm:pt modelId="{ED0BAD7E-5B2F-2547-8957-21A688E37D1F}" type="pres">
      <dgm:prSet presAssocID="{EF8554B5-9C31-4CC5-89CE-3384A7A96500}" presName="spaceBetweenRectangles" presStyleCnt="0"/>
      <dgm:spPr/>
    </dgm:pt>
    <dgm:pt modelId="{C520710C-7C1A-7B40-893F-733B66893D7C}" type="pres">
      <dgm:prSet presAssocID="{1A27E879-581F-47A5-9C2D-9A1E769828E2}" presName="parentLin" presStyleCnt="0"/>
      <dgm:spPr/>
    </dgm:pt>
    <dgm:pt modelId="{AEFADDD6-DB1C-7746-96D3-2A088098337E}" type="pres">
      <dgm:prSet presAssocID="{1A27E879-581F-47A5-9C2D-9A1E769828E2}" presName="parentLeftMargin" presStyleLbl="node1" presStyleIdx="1" presStyleCnt="3"/>
      <dgm:spPr/>
    </dgm:pt>
    <dgm:pt modelId="{C5833522-A898-E34E-837A-8700B9720135}" type="pres">
      <dgm:prSet presAssocID="{1A27E879-581F-47A5-9C2D-9A1E769828E2}" presName="parentText" presStyleLbl="node1" presStyleIdx="2" presStyleCnt="3">
        <dgm:presLayoutVars>
          <dgm:chMax val="0"/>
          <dgm:bulletEnabled val="1"/>
        </dgm:presLayoutVars>
      </dgm:prSet>
      <dgm:spPr/>
    </dgm:pt>
    <dgm:pt modelId="{F97580DE-CEF6-EA44-B7A6-7692C5114B41}" type="pres">
      <dgm:prSet presAssocID="{1A27E879-581F-47A5-9C2D-9A1E769828E2}" presName="negativeSpace" presStyleCnt="0"/>
      <dgm:spPr/>
    </dgm:pt>
    <dgm:pt modelId="{A576B091-A501-C64C-931A-4793F1D73010}" type="pres">
      <dgm:prSet presAssocID="{1A27E879-581F-47A5-9C2D-9A1E769828E2}" presName="childText" presStyleLbl="conFgAcc1" presStyleIdx="2" presStyleCnt="3">
        <dgm:presLayoutVars>
          <dgm:bulletEnabled val="1"/>
        </dgm:presLayoutVars>
      </dgm:prSet>
      <dgm:spPr/>
    </dgm:pt>
  </dgm:ptLst>
  <dgm:cxnLst>
    <dgm:cxn modelId="{7BE09B25-8D3F-3348-B5BF-49C2110C22CD}" type="presOf" srcId="{FCB5F549-6E34-42BB-9D53-2C3902DE12F2}" destId="{3C89F6F4-34DC-AA4F-BCE9-61A06E1C6830}" srcOrd="0" destOrd="0" presId="urn:microsoft.com/office/officeart/2005/8/layout/list1"/>
    <dgm:cxn modelId="{CBF2322E-C5DB-4971-B976-87072848D628}" srcId="{FCB5F549-6E34-42BB-9D53-2C3902DE12F2}" destId="{D740F3F5-7A49-4030-9973-1D2608349104}" srcOrd="1" destOrd="0" parTransId="{A9BF9132-827C-4353-B799-937AB9537D9C}" sibTransId="{EF8554B5-9C31-4CC5-89CE-3384A7A96500}"/>
    <dgm:cxn modelId="{6B14C85E-4A7E-A042-A484-9E9BF0F7D6D2}" type="presOf" srcId="{D740F3F5-7A49-4030-9973-1D2608349104}" destId="{DC78D7EB-D378-2F47-9F84-2974D0F0B039}" srcOrd="1" destOrd="0" presId="urn:microsoft.com/office/officeart/2005/8/layout/list1"/>
    <dgm:cxn modelId="{61406EA5-5FB2-2D40-A4EB-038DEA6359F8}" type="presOf" srcId="{1A27E879-581F-47A5-9C2D-9A1E769828E2}" destId="{C5833522-A898-E34E-837A-8700B9720135}" srcOrd="1" destOrd="0" presId="urn:microsoft.com/office/officeart/2005/8/layout/list1"/>
    <dgm:cxn modelId="{3E156DAB-E257-B04B-B2FE-06CCF98DA1ED}" type="presOf" srcId="{9B84D88C-343C-465C-AC58-BD7E972E4DCE}" destId="{1D7D04A4-6117-AB40-94B5-51C7132561EE}" srcOrd="0" destOrd="0" presId="urn:microsoft.com/office/officeart/2005/8/layout/list1"/>
    <dgm:cxn modelId="{2AC4D0B8-2B4A-D045-9022-4FF171A733B0}" type="presOf" srcId="{9B84D88C-343C-465C-AC58-BD7E972E4DCE}" destId="{87F6F384-CC5D-034C-8224-E8A625406964}" srcOrd="1" destOrd="0" presId="urn:microsoft.com/office/officeart/2005/8/layout/list1"/>
    <dgm:cxn modelId="{F6158EC2-9EC2-0B4C-99BB-15767D193A43}" type="presOf" srcId="{D740F3F5-7A49-4030-9973-1D2608349104}" destId="{BBE148BE-FA05-F049-917D-C4F4465288A4}" srcOrd="0" destOrd="0" presId="urn:microsoft.com/office/officeart/2005/8/layout/list1"/>
    <dgm:cxn modelId="{C1C7AADF-B78A-4392-BAB0-6D1B8BE9CE02}" srcId="{FCB5F549-6E34-42BB-9D53-2C3902DE12F2}" destId="{1A27E879-581F-47A5-9C2D-9A1E769828E2}" srcOrd="2" destOrd="0" parTransId="{BDC8554D-FAB2-4FC0-AAA5-8B3711CB92AD}" sibTransId="{6A374349-7731-43DD-8AAE-69AA80033912}"/>
    <dgm:cxn modelId="{A7D32BEA-A787-4BF1-8E02-F28821824CD4}" srcId="{FCB5F549-6E34-42BB-9D53-2C3902DE12F2}" destId="{9B84D88C-343C-465C-AC58-BD7E972E4DCE}" srcOrd="0" destOrd="0" parTransId="{08C377E0-1690-4078-B92E-5AFEE386AE25}" sibTransId="{2190DF6D-F299-4C98-A257-6823E8D143BF}"/>
    <dgm:cxn modelId="{696F2EED-138E-C74A-B269-AEB07E7016E9}" type="presOf" srcId="{1A27E879-581F-47A5-9C2D-9A1E769828E2}" destId="{AEFADDD6-DB1C-7746-96D3-2A088098337E}" srcOrd="0" destOrd="0" presId="urn:microsoft.com/office/officeart/2005/8/layout/list1"/>
    <dgm:cxn modelId="{2D689B54-7E42-A344-A95E-CF882DEB24C4}" type="presParOf" srcId="{3C89F6F4-34DC-AA4F-BCE9-61A06E1C6830}" destId="{73FC8D52-157F-1E4E-B85A-A843DE446B43}" srcOrd="0" destOrd="0" presId="urn:microsoft.com/office/officeart/2005/8/layout/list1"/>
    <dgm:cxn modelId="{54769DEB-F1AA-C743-A62A-F68EEB02339C}" type="presParOf" srcId="{73FC8D52-157F-1E4E-B85A-A843DE446B43}" destId="{1D7D04A4-6117-AB40-94B5-51C7132561EE}" srcOrd="0" destOrd="0" presId="urn:microsoft.com/office/officeart/2005/8/layout/list1"/>
    <dgm:cxn modelId="{555A1B3D-FA91-A04B-A7B1-66F13BBB4E9B}" type="presParOf" srcId="{73FC8D52-157F-1E4E-B85A-A843DE446B43}" destId="{87F6F384-CC5D-034C-8224-E8A625406964}" srcOrd="1" destOrd="0" presId="urn:microsoft.com/office/officeart/2005/8/layout/list1"/>
    <dgm:cxn modelId="{BDA1BDA2-F613-B44B-B711-CF00AE8B1116}" type="presParOf" srcId="{3C89F6F4-34DC-AA4F-BCE9-61A06E1C6830}" destId="{3B0557DD-6750-5B4C-B431-EFD4ECACA548}" srcOrd="1" destOrd="0" presId="urn:microsoft.com/office/officeart/2005/8/layout/list1"/>
    <dgm:cxn modelId="{A724C9A6-AA43-A441-ACC6-049C98308FDA}" type="presParOf" srcId="{3C89F6F4-34DC-AA4F-BCE9-61A06E1C6830}" destId="{02B0D82D-C3E7-2C48-8341-F750504CFFA8}" srcOrd="2" destOrd="0" presId="urn:microsoft.com/office/officeart/2005/8/layout/list1"/>
    <dgm:cxn modelId="{487BC820-CEE6-5548-BD61-3B4947D5F727}" type="presParOf" srcId="{3C89F6F4-34DC-AA4F-BCE9-61A06E1C6830}" destId="{70455BAA-C18F-0146-B1E9-B15BB319FC8C}" srcOrd="3" destOrd="0" presId="urn:microsoft.com/office/officeart/2005/8/layout/list1"/>
    <dgm:cxn modelId="{DB7B8D14-84D3-F94D-AD93-7C340A15B618}" type="presParOf" srcId="{3C89F6F4-34DC-AA4F-BCE9-61A06E1C6830}" destId="{EBB28314-B778-1840-83EA-1B49B8FF19E0}" srcOrd="4" destOrd="0" presId="urn:microsoft.com/office/officeart/2005/8/layout/list1"/>
    <dgm:cxn modelId="{0121907F-CBB5-6942-B421-A11D77DC3A2B}" type="presParOf" srcId="{EBB28314-B778-1840-83EA-1B49B8FF19E0}" destId="{BBE148BE-FA05-F049-917D-C4F4465288A4}" srcOrd="0" destOrd="0" presId="urn:microsoft.com/office/officeart/2005/8/layout/list1"/>
    <dgm:cxn modelId="{9CA6CCFB-D3C1-A644-9AC5-AB3D36F5D9DF}" type="presParOf" srcId="{EBB28314-B778-1840-83EA-1B49B8FF19E0}" destId="{DC78D7EB-D378-2F47-9F84-2974D0F0B039}" srcOrd="1" destOrd="0" presId="urn:microsoft.com/office/officeart/2005/8/layout/list1"/>
    <dgm:cxn modelId="{3E85371F-9B94-FC4C-B936-538A4FEA1BA2}" type="presParOf" srcId="{3C89F6F4-34DC-AA4F-BCE9-61A06E1C6830}" destId="{13DD6D2F-472E-5140-B4DF-5608B66C41A4}" srcOrd="5" destOrd="0" presId="urn:microsoft.com/office/officeart/2005/8/layout/list1"/>
    <dgm:cxn modelId="{CEBD7197-8159-3F4B-AFBB-F8DA68CE732B}" type="presParOf" srcId="{3C89F6F4-34DC-AA4F-BCE9-61A06E1C6830}" destId="{C20D61B8-6430-844C-B52D-7F33360D30B8}" srcOrd="6" destOrd="0" presId="urn:microsoft.com/office/officeart/2005/8/layout/list1"/>
    <dgm:cxn modelId="{F8ACAE73-FB1B-E048-B90C-3CAF50F1B585}" type="presParOf" srcId="{3C89F6F4-34DC-AA4F-BCE9-61A06E1C6830}" destId="{ED0BAD7E-5B2F-2547-8957-21A688E37D1F}" srcOrd="7" destOrd="0" presId="urn:microsoft.com/office/officeart/2005/8/layout/list1"/>
    <dgm:cxn modelId="{05C8D31C-A54B-1443-9FC0-36AA3E34000F}" type="presParOf" srcId="{3C89F6F4-34DC-AA4F-BCE9-61A06E1C6830}" destId="{C520710C-7C1A-7B40-893F-733B66893D7C}" srcOrd="8" destOrd="0" presId="urn:microsoft.com/office/officeart/2005/8/layout/list1"/>
    <dgm:cxn modelId="{96DF05C9-345B-3344-84C7-4E3EAB8EA0B5}" type="presParOf" srcId="{C520710C-7C1A-7B40-893F-733B66893D7C}" destId="{AEFADDD6-DB1C-7746-96D3-2A088098337E}" srcOrd="0" destOrd="0" presId="urn:microsoft.com/office/officeart/2005/8/layout/list1"/>
    <dgm:cxn modelId="{3A5043DF-7165-AF4A-BA91-9CBB90FFEDB9}" type="presParOf" srcId="{C520710C-7C1A-7B40-893F-733B66893D7C}" destId="{C5833522-A898-E34E-837A-8700B9720135}" srcOrd="1" destOrd="0" presId="urn:microsoft.com/office/officeart/2005/8/layout/list1"/>
    <dgm:cxn modelId="{E4C81D6D-4461-9C43-A1CA-02EF825FAA52}" type="presParOf" srcId="{3C89F6F4-34DC-AA4F-BCE9-61A06E1C6830}" destId="{F97580DE-CEF6-EA44-B7A6-7692C5114B41}" srcOrd="9" destOrd="0" presId="urn:microsoft.com/office/officeart/2005/8/layout/list1"/>
    <dgm:cxn modelId="{F2E98846-1842-924F-B4D9-D76AABCAF844}" type="presParOf" srcId="{3C89F6F4-34DC-AA4F-BCE9-61A06E1C6830}" destId="{A576B091-A501-C64C-931A-4793F1D7301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215087-4840-4B08-A490-45FEE960C7F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68AA8254-686F-4AA5-BCED-9AD3FE16D6E5}">
      <dgm:prSet/>
      <dgm:spPr/>
      <dgm:t>
        <a:bodyPr/>
        <a:lstStyle/>
        <a:p>
          <a:r>
            <a:rPr lang="en-US" dirty="0">
              <a:latin typeface="Atkinson Hyperlegible" pitchFamily="2" charset="77"/>
            </a:rPr>
            <a:t>A process that highly disfavors people with disabilities!</a:t>
          </a:r>
        </a:p>
      </dgm:t>
    </dgm:pt>
    <dgm:pt modelId="{B8AFBBC1-931B-4E9F-956D-B019AE41EE13}" type="parTrans" cxnId="{E09F15A5-F931-4926-8793-43B1FBCAD94F}">
      <dgm:prSet/>
      <dgm:spPr/>
      <dgm:t>
        <a:bodyPr/>
        <a:lstStyle/>
        <a:p>
          <a:endParaRPr lang="en-US"/>
        </a:p>
      </dgm:t>
    </dgm:pt>
    <dgm:pt modelId="{24994214-E83A-4A43-800F-F3EC83AAFDF2}" type="sibTrans" cxnId="{E09F15A5-F931-4926-8793-43B1FBCAD94F}">
      <dgm:prSet/>
      <dgm:spPr/>
      <dgm:t>
        <a:bodyPr/>
        <a:lstStyle/>
        <a:p>
          <a:endParaRPr lang="en-US"/>
        </a:p>
      </dgm:t>
    </dgm:pt>
    <dgm:pt modelId="{B0CE155C-3947-46EE-BBC1-2A92A97200DE}">
      <dgm:prSet/>
      <dgm:spPr/>
      <dgm:t>
        <a:bodyPr/>
        <a:lstStyle/>
        <a:p>
          <a:r>
            <a:rPr lang="en-US" dirty="0">
              <a:latin typeface="Atkinson Hyperlegible" pitchFamily="2" charset="77"/>
            </a:rPr>
            <a:t>DREDF would like to hear your stories.  </a:t>
          </a:r>
          <a:r>
            <a:rPr lang="en-US" dirty="0">
              <a:latin typeface="Atkinson Hyperlegible" pitchFamily="2" charset="77"/>
              <a:hlinkClick xmlns:r="http://schemas.openxmlformats.org/officeDocument/2006/relationships" r:id="rId1"/>
            </a:rPr>
            <a:t>muzeta@dredf.org</a:t>
          </a:r>
          <a:r>
            <a:rPr lang="en-US" dirty="0">
              <a:latin typeface="Atkinson Hyperlegible" pitchFamily="2" charset="77"/>
            </a:rPr>
            <a:t> </a:t>
          </a:r>
        </a:p>
      </dgm:t>
    </dgm:pt>
    <dgm:pt modelId="{5EC962D6-E3A3-4D57-9952-E58C3C757B3F}" type="parTrans" cxnId="{327D1455-C824-4BCB-98A4-0BE588BA7651}">
      <dgm:prSet/>
      <dgm:spPr/>
      <dgm:t>
        <a:bodyPr/>
        <a:lstStyle/>
        <a:p>
          <a:endParaRPr lang="en-US"/>
        </a:p>
      </dgm:t>
    </dgm:pt>
    <dgm:pt modelId="{E0E6FCEA-BCAE-489D-B586-8919203EC779}" type="sibTrans" cxnId="{327D1455-C824-4BCB-98A4-0BE588BA7651}">
      <dgm:prSet/>
      <dgm:spPr/>
      <dgm:t>
        <a:bodyPr/>
        <a:lstStyle/>
        <a:p>
          <a:endParaRPr lang="en-US"/>
        </a:p>
      </dgm:t>
    </dgm:pt>
    <dgm:pt modelId="{841BF3B0-38E5-564B-9648-48F5E4918B6B}" type="pres">
      <dgm:prSet presAssocID="{11215087-4840-4B08-A490-45FEE960C7F0}" presName="hierChild1" presStyleCnt="0">
        <dgm:presLayoutVars>
          <dgm:chPref val="1"/>
          <dgm:dir/>
          <dgm:animOne val="branch"/>
          <dgm:animLvl val="lvl"/>
          <dgm:resizeHandles/>
        </dgm:presLayoutVars>
      </dgm:prSet>
      <dgm:spPr/>
    </dgm:pt>
    <dgm:pt modelId="{875D15A6-2C97-5B4D-A1F2-D133B5A2C0BC}" type="pres">
      <dgm:prSet presAssocID="{68AA8254-686F-4AA5-BCED-9AD3FE16D6E5}" presName="hierRoot1" presStyleCnt="0"/>
      <dgm:spPr/>
    </dgm:pt>
    <dgm:pt modelId="{A0706898-0E7F-8942-AB02-0BE13E22DCED}" type="pres">
      <dgm:prSet presAssocID="{68AA8254-686F-4AA5-BCED-9AD3FE16D6E5}" presName="composite" presStyleCnt="0"/>
      <dgm:spPr/>
    </dgm:pt>
    <dgm:pt modelId="{35390EDA-E086-DB41-9709-8AC14F873585}" type="pres">
      <dgm:prSet presAssocID="{68AA8254-686F-4AA5-BCED-9AD3FE16D6E5}" presName="background" presStyleLbl="node0" presStyleIdx="0" presStyleCnt="2"/>
      <dgm:spPr/>
    </dgm:pt>
    <dgm:pt modelId="{77F86339-69C2-D34E-B5FE-1B6323FB8657}" type="pres">
      <dgm:prSet presAssocID="{68AA8254-686F-4AA5-BCED-9AD3FE16D6E5}" presName="text" presStyleLbl="fgAcc0" presStyleIdx="0" presStyleCnt="2" custLinFactNeighborY="-24308">
        <dgm:presLayoutVars>
          <dgm:chPref val="3"/>
        </dgm:presLayoutVars>
      </dgm:prSet>
      <dgm:spPr/>
    </dgm:pt>
    <dgm:pt modelId="{9365B608-B19A-DF41-BFAE-92993DD696F0}" type="pres">
      <dgm:prSet presAssocID="{68AA8254-686F-4AA5-BCED-9AD3FE16D6E5}" presName="hierChild2" presStyleCnt="0"/>
      <dgm:spPr/>
    </dgm:pt>
    <dgm:pt modelId="{9D442F98-9675-EA40-AE14-27D623557094}" type="pres">
      <dgm:prSet presAssocID="{B0CE155C-3947-46EE-BBC1-2A92A97200DE}" presName="hierRoot1" presStyleCnt="0"/>
      <dgm:spPr/>
    </dgm:pt>
    <dgm:pt modelId="{F50714FB-76FC-744F-945C-E16C1975D0DC}" type="pres">
      <dgm:prSet presAssocID="{B0CE155C-3947-46EE-BBC1-2A92A97200DE}" presName="composite" presStyleCnt="0"/>
      <dgm:spPr/>
    </dgm:pt>
    <dgm:pt modelId="{25D48868-688D-E44B-B2FA-573816028122}" type="pres">
      <dgm:prSet presAssocID="{B0CE155C-3947-46EE-BBC1-2A92A97200DE}" presName="background" presStyleLbl="node0" presStyleIdx="1" presStyleCnt="2"/>
      <dgm:spPr/>
    </dgm:pt>
    <dgm:pt modelId="{BD1238D5-D5C7-6A4A-9634-EC1ED05C1F3E}" type="pres">
      <dgm:prSet presAssocID="{B0CE155C-3947-46EE-BBC1-2A92A97200DE}" presName="text" presStyleLbl="fgAcc0" presStyleIdx="1" presStyleCnt="2" custLinFactNeighborY="-24308">
        <dgm:presLayoutVars>
          <dgm:chPref val="3"/>
        </dgm:presLayoutVars>
      </dgm:prSet>
      <dgm:spPr/>
    </dgm:pt>
    <dgm:pt modelId="{89888FB0-CE61-1742-8C8C-026D9FA913A3}" type="pres">
      <dgm:prSet presAssocID="{B0CE155C-3947-46EE-BBC1-2A92A97200DE}" presName="hierChild2" presStyleCnt="0"/>
      <dgm:spPr/>
    </dgm:pt>
  </dgm:ptLst>
  <dgm:cxnLst>
    <dgm:cxn modelId="{13531626-5273-2643-9DB3-D9A54A7EB556}" type="presOf" srcId="{B0CE155C-3947-46EE-BBC1-2A92A97200DE}" destId="{BD1238D5-D5C7-6A4A-9634-EC1ED05C1F3E}" srcOrd="0" destOrd="0" presId="urn:microsoft.com/office/officeart/2005/8/layout/hierarchy1"/>
    <dgm:cxn modelId="{73235E4F-8B4E-274B-B141-0AA2D7139FBB}" type="presOf" srcId="{68AA8254-686F-4AA5-BCED-9AD3FE16D6E5}" destId="{77F86339-69C2-D34E-B5FE-1B6323FB8657}" srcOrd="0" destOrd="0" presId="urn:microsoft.com/office/officeart/2005/8/layout/hierarchy1"/>
    <dgm:cxn modelId="{327D1455-C824-4BCB-98A4-0BE588BA7651}" srcId="{11215087-4840-4B08-A490-45FEE960C7F0}" destId="{B0CE155C-3947-46EE-BBC1-2A92A97200DE}" srcOrd="1" destOrd="0" parTransId="{5EC962D6-E3A3-4D57-9952-E58C3C757B3F}" sibTransId="{E0E6FCEA-BCAE-489D-B586-8919203EC779}"/>
    <dgm:cxn modelId="{E09F15A5-F931-4926-8793-43B1FBCAD94F}" srcId="{11215087-4840-4B08-A490-45FEE960C7F0}" destId="{68AA8254-686F-4AA5-BCED-9AD3FE16D6E5}" srcOrd="0" destOrd="0" parTransId="{B8AFBBC1-931B-4E9F-956D-B019AE41EE13}" sibTransId="{24994214-E83A-4A43-800F-F3EC83AAFDF2}"/>
    <dgm:cxn modelId="{8CD40ACE-A0AF-1445-8439-CC22E1EE8E97}" type="presOf" srcId="{11215087-4840-4B08-A490-45FEE960C7F0}" destId="{841BF3B0-38E5-564B-9648-48F5E4918B6B}" srcOrd="0" destOrd="0" presId="urn:microsoft.com/office/officeart/2005/8/layout/hierarchy1"/>
    <dgm:cxn modelId="{94BFE15F-AE31-794A-8101-C88C23C4EDE7}" type="presParOf" srcId="{841BF3B0-38E5-564B-9648-48F5E4918B6B}" destId="{875D15A6-2C97-5B4D-A1F2-D133B5A2C0BC}" srcOrd="0" destOrd="0" presId="urn:microsoft.com/office/officeart/2005/8/layout/hierarchy1"/>
    <dgm:cxn modelId="{E6C334DA-45CD-5B45-BE4F-637A187B2DE9}" type="presParOf" srcId="{875D15A6-2C97-5B4D-A1F2-D133B5A2C0BC}" destId="{A0706898-0E7F-8942-AB02-0BE13E22DCED}" srcOrd="0" destOrd="0" presId="urn:microsoft.com/office/officeart/2005/8/layout/hierarchy1"/>
    <dgm:cxn modelId="{FCCED0FF-08C0-A04A-9C50-7B1CE449330E}" type="presParOf" srcId="{A0706898-0E7F-8942-AB02-0BE13E22DCED}" destId="{35390EDA-E086-DB41-9709-8AC14F873585}" srcOrd="0" destOrd="0" presId="urn:microsoft.com/office/officeart/2005/8/layout/hierarchy1"/>
    <dgm:cxn modelId="{3BCEC95E-24F0-F041-8720-08F5BA748429}" type="presParOf" srcId="{A0706898-0E7F-8942-AB02-0BE13E22DCED}" destId="{77F86339-69C2-D34E-B5FE-1B6323FB8657}" srcOrd="1" destOrd="0" presId="urn:microsoft.com/office/officeart/2005/8/layout/hierarchy1"/>
    <dgm:cxn modelId="{3EB2D3E8-4217-BE42-8C11-FFCFF0F9C30A}" type="presParOf" srcId="{875D15A6-2C97-5B4D-A1F2-D133B5A2C0BC}" destId="{9365B608-B19A-DF41-BFAE-92993DD696F0}" srcOrd="1" destOrd="0" presId="urn:microsoft.com/office/officeart/2005/8/layout/hierarchy1"/>
    <dgm:cxn modelId="{4243A995-1A2C-9143-8ECC-3C87157D4A36}" type="presParOf" srcId="{841BF3B0-38E5-564B-9648-48F5E4918B6B}" destId="{9D442F98-9675-EA40-AE14-27D623557094}" srcOrd="1" destOrd="0" presId="urn:microsoft.com/office/officeart/2005/8/layout/hierarchy1"/>
    <dgm:cxn modelId="{29E6BA10-BD04-6947-9B7E-59D99D568F74}" type="presParOf" srcId="{9D442F98-9675-EA40-AE14-27D623557094}" destId="{F50714FB-76FC-744F-945C-E16C1975D0DC}" srcOrd="0" destOrd="0" presId="urn:microsoft.com/office/officeart/2005/8/layout/hierarchy1"/>
    <dgm:cxn modelId="{059DE01A-2904-4E41-94E7-C633236A6381}" type="presParOf" srcId="{F50714FB-76FC-744F-945C-E16C1975D0DC}" destId="{25D48868-688D-E44B-B2FA-573816028122}" srcOrd="0" destOrd="0" presId="urn:microsoft.com/office/officeart/2005/8/layout/hierarchy1"/>
    <dgm:cxn modelId="{D48CFB7D-1CD6-B547-B43B-F99C8DC89E3D}" type="presParOf" srcId="{F50714FB-76FC-744F-945C-E16C1975D0DC}" destId="{BD1238D5-D5C7-6A4A-9634-EC1ED05C1F3E}" srcOrd="1" destOrd="0" presId="urn:microsoft.com/office/officeart/2005/8/layout/hierarchy1"/>
    <dgm:cxn modelId="{68E97AD0-835C-054C-A6E6-3D89927E4826}" type="presParOf" srcId="{9D442F98-9675-EA40-AE14-27D623557094}" destId="{89888FB0-CE61-1742-8C8C-026D9FA913A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0D82D-C3E7-2C48-8341-F750504CFFA8}">
      <dsp:nvSpPr>
        <dsp:cNvPr id="0" name=""/>
        <dsp:cNvSpPr/>
      </dsp:nvSpPr>
      <dsp:spPr>
        <a:xfrm>
          <a:off x="0" y="483290"/>
          <a:ext cx="9601200" cy="806399"/>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F6F384-CC5D-034C-8224-E8A625406964}">
      <dsp:nvSpPr>
        <dsp:cNvPr id="0" name=""/>
        <dsp:cNvSpPr/>
      </dsp:nvSpPr>
      <dsp:spPr>
        <a:xfrm>
          <a:off x="480060" y="10970"/>
          <a:ext cx="6720839" cy="944640"/>
        </a:xfrm>
        <a:prstGeom prst="roundRect">
          <a:avLst/>
        </a:prstGeom>
        <a:solidFill>
          <a:schemeClr val="tx1">
            <a:lumMod val="65000"/>
            <a:lumOff val="3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1422400">
            <a:lnSpc>
              <a:spcPct val="90000"/>
            </a:lnSpc>
            <a:spcBef>
              <a:spcPct val="0"/>
            </a:spcBef>
            <a:spcAft>
              <a:spcPct val="35000"/>
            </a:spcAft>
            <a:buNone/>
          </a:pPr>
          <a:r>
            <a:rPr lang="en-US" sz="3200" kern="1200" baseline="0" dirty="0">
              <a:latin typeface="Atkinson Hyperlegible" pitchFamily="2" charset="77"/>
            </a:rPr>
            <a:t>Access to Facilities</a:t>
          </a:r>
          <a:endParaRPr lang="en-US" sz="3200" kern="1200" dirty="0">
            <a:latin typeface="Atkinson Hyperlegible" pitchFamily="2" charset="77"/>
          </a:endParaRPr>
        </a:p>
      </dsp:txBody>
      <dsp:txXfrm>
        <a:off x="526174" y="57084"/>
        <a:ext cx="6628611" cy="852412"/>
      </dsp:txXfrm>
    </dsp:sp>
    <dsp:sp modelId="{C20D61B8-6430-844C-B52D-7F33360D30B8}">
      <dsp:nvSpPr>
        <dsp:cNvPr id="0" name=""/>
        <dsp:cNvSpPr/>
      </dsp:nvSpPr>
      <dsp:spPr>
        <a:xfrm>
          <a:off x="0" y="1934810"/>
          <a:ext cx="9601200" cy="806399"/>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78D7EB-D378-2F47-9F84-2974D0F0B039}">
      <dsp:nvSpPr>
        <dsp:cNvPr id="0" name=""/>
        <dsp:cNvSpPr/>
      </dsp:nvSpPr>
      <dsp:spPr>
        <a:xfrm>
          <a:off x="480060" y="1462490"/>
          <a:ext cx="6720839" cy="944640"/>
        </a:xfrm>
        <a:prstGeom prst="roundRect">
          <a:avLst/>
        </a:prstGeom>
        <a:solidFill>
          <a:schemeClr val="tx1">
            <a:lumMod val="65000"/>
            <a:lumOff val="3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1422400">
            <a:lnSpc>
              <a:spcPct val="90000"/>
            </a:lnSpc>
            <a:spcBef>
              <a:spcPct val="0"/>
            </a:spcBef>
            <a:spcAft>
              <a:spcPct val="35000"/>
            </a:spcAft>
            <a:buNone/>
          </a:pPr>
          <a:r>
            <a:rPr lang="en-US" sz="3200" kern="1200" baseline="0">
              <a:latin typeface="Atkinson Hyperlegible" pitchFamily="2" charset="77"/>
            </a:rPr>
            <a:t>Reasonable Accommodations</a:t>
          </a:r>
          <a:endParaRPr lang="en-US" sz="3200" kern="1200">
            <a:latin typeface="Atkinson Hyperlegible" pitchFamily="2" charset="77"/>
          </a:endParaRPr>
        </a:p>
      </dsp:txBody>
      <dsp:txXfrm>
        <a:off x="526174" y="1508604"/>
        <a:ext cx="6628611" cy="852412"/>
      </dsp:txXfrm>
    </dsp:sp>
    <dsp:sp modelId="{A576B091-A501-C64C-931A-4793F1D73010}">
      <dsp:nvSpPr>
        <dsp:cNvPr id="0" name=""/>
        <dsp:cNvSpPr/>
      </dsp:nvSpPr>
      <dsp:spPr>
        <a:xfrm>
          <a:off x="0" y="3386330"/>
          <a:ext cx="9601200" cy="806399"/>
        </a:xfrm>
        <a:prstGeom prst="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833522-A898-E34E-837A-8700B9720135}">
      <dsp:nvSpPr>
        <dsp:cNvPr id="0" name=""/>
        <dsp:cNvSpPr/>
      </dsp:nvSpPr>
      <dsp:spPr>
        <a:xfrm>
          <a:off x="480060" y="2914010"/>
          <a:ext cx="6720839" cy="944640"/>
        </a:xfrm>
        <a:prstGeom prst="roundRect">
          <a:avLst/>
        </a:prstGeom>
        <a:solidFill>
          <a:schemeClr val="tx1">
            <a:lumMod val="65000"/>
            <a:lumOff val="3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32" tIns="0" rIns="254032" bIns="0" numCol="1" spcCol="1270" anchor="ctr" anchorCtr="0">
          <a:noAutofit/>
        </a:bodyPr>
        <a:lstStyle/>
        <a:p>
          <a:pPr marL="0" lvl="0" indent="0" algn="l" defTabSz="1422400">
            <a:lnSpc>
              <a:spcPct val="90000"/>
            </a:lnSpc>
            <a:spcBef>
              <a:spcPct val="0"/>
            </a:spcBef>
            <a:spcAft>
              <a:spcPct val="35000"/>
            </a:spcAft>
            <a:buNone/>
          </a:pPr>
          <a:r>
            <a:rPr lang="en-US" sz="3200" kern="1200" baseline="0">
              <a:latin typeface="Atkinson Hyperlegible" pitchFamily="2" charset="77"/>
            </a:rPr>
            <a:t>Effective Communication </a:t>
          </a:r>
          <a:endParaRPr lang="en-US" sz="3200" kern="1200">
            <a:latin typeface="Atkinson Hyperlegible" pitchFamily="2" charset="77"/>
          </a:endParaRPr>
        </a:p>
      </dsp:txBody>
      <dsp:txXfrm>
        <a:off x="526174" y="2960124"/>
        <a:ext cx="6628611" cy="852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90EDA-E086-DB41-9709-8AC14F873585}">
      <dsp:nvSpPr>
        <dsp:cNvPr id="0" name=""/>
        <dsp:cNvSpPr/>
      </dsp:nvSpPr>
      <dsp:spPr>
        <a:xfrm>
          <a:off x="1172" y="-367535"/>
          <a:ext cx="4113795" cy="26122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F86339-69C2-D34E-B5FE-1B6323FB8657}">
      <dsp:nvSpPr>
        <dsp:cNvPr id="0" name=""/>
        <dsp:cNvSpPr/>
      </dsp:nvSpPr>
      <dsp:spPr>
        <a:xfrm>
          <a:off x="458260" y="66698"/>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tkinson Hyperlegible" pitchFamily="2" charset="77"/>
            </a:rPr>
            <a:t>A process that highly disfavors people with disabilities!</a:t>
          </a:r>
        </a:p>
      </dsp:txBody>
      <dsp:txXfrm>
        <a:off x="534770" y="143208"/>
        <a:ext cx="3960775" cy="2459240"/>
      </dsp:txXfrm>
    </dsp:sp>
    <dsp:sp modelId="{25D48868-688D-E44B-B2FA-573816028122}">
      <dsp:nvSpPr>
        <dsp:cNvPr id="0" name=""/>
        <dsp:cNvSpPr/>
      </dsp:nvSpPr>
      <dsp:spPr>
        <a:xfrm>
          <a:off x="5029144" y="-367535"/>
          <a:ext cx="4113795" cy="2612260"/>
        </a:xfrm>
        <a:prstGeom prst="roundRect">
          <a:avLst>
            <a:gd name="adj" fmla="val 10000"/>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238D5-D5C7-6A4A-9634-EC1ED05C1F3E}">
      <dsp:nvSpPr>
        <dsp:cNvPr id="0" name=""/>
        <dsp:cNvSpPr/>
      </dsp:nvSpPr>
      <dsp:spPr>
        <a:xfrm>
          <a:off x="5486232" y="66698"/>
          <a:ext cx="4113795" cy="2612260"/>
        </a:xfrm>
        <a:prstGeom prst="roundRect">
          <a:avLst>
            <a:gd name="adj" fmla="val 10000"/>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Atkinson Hyperlegible" pitchFamily="2" charset="77"/>
            </a:rPr>
            <a:t>DREDF would like to hear your stories.  </a:t>
          </a:r>
          <a:r>
            <a:rPr lang="en-US" sz="3600" kern="1200" dirty="0">
              <a:latin typeface="Atkinson Hyperlegible" pitchFamily="2" charset="77"/>
              <a:hlinkClick xmlns:r="http://schemas.openxmlformats.org/officeDocument/2006/relationships" r:id="rId1"/>
            </a:rPr>
            <a:t>muzeta@dredf.org</a:t>
          </a:r>
          <a:r>
            <a:rPr lang="en-US" sz="3600" kern="1200" dirty="0">
              <a:latin typeface="Atkinson Hyperlegible" pitchFamily="2" charset="77"/>
            </a:rPr>
            <a:t> </a:t>
          </a:r>
        </a:p>
      </dsp:txBody>
      <dsp:txXfrm>
        <a:off x="5562742" y="143208"/>
        <a:ext cx="3960775" cy="24592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596B1-27AB-8D4A-A944-D467671E91DC}" type="datetimeFigureOut">
              <a:rPr lang="en-US" smtClean="0"/>
              <a:t>3/21/24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44A25-AD4A-3F40-A5C2-D0B93A64F915}" type="slidenum">
              <a:rPr lang="en-US" smtClean="0"/>
              <a:t>‹#›</a:t>
            </a:fld>
            <a:endParaRPr lang="en-US"/>
          </a:p>
        </p:txBody>
      </p:sp>
    </p:spTree>
    <p:extLst>
      <p:ext uri="{BB962C8B-B14F-4D97-AF65-F5344CB8AC3E}">
        <p14:creationId xmlns:p14="http://schemas.microsoft.com/office/powerpoint/2010/main" val="1946343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F44A25-AD4A-3F40-A5C2-D0B93A64F915}" type="slidenum">
              <a:rPr lang="en-US" smtClean="0"/>
              <a:t>25</a:t>
            </a:fld>
            <a:endParaRPr lang="en-US"/>
          </a:p>
        </p:txBody>
      </p:sp>
    </p:spTree>
    <p:extLst>
      <p:ext uri="{BB962C8B-B14F-4D97-AF65-F5344CB8AC3E}">
        <p14:creationId xmlns:p14="http://schemas.microsoft.com/office/powerpoint/2010/main" val="649019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D14B6F1-FAF4-434F-8454-B2AAAE7C01B1}" type="datetime1">
              <a:rPr lang="en-US" smtClean="0"/>
              <a:t>3/21/24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E2E445-12CD-444F-BF2F-1F1F6107FDBB}" type="datetime1">
              <a:rPr lang="en-US" smtClean="0"/>
              <a:t>3/21/24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C9D3CE-CD9A-FB40-9925-FA3D679B8B56}" type="datetime1">
              <a:rPr lang="en-US" smtClean="0"/>
              <a:t>3/21/24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C76CD-3604-2A49-881F-556AC42C0914}" type="datetime1">
              <a:rPr lang="en-US" smtClean="0"/>
              <a:t>3/21/24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110BB36-8D95-AA45-8C9B-C4D9405D2A87}" type="datetime1">
              <a:rPr lang="en-US" smtClean="0"/>
              <a:t>3/21/24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C5AFA0-9493-AB42-A460-226025365338}" type="datetime1">
              <a:rPr lang="en-US" smtClean="0"/>
              <a:t>3/21/24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A37EA0-3DB6-874C-839B-045FDBDE6AA2}" type="datetime1">
              <a:rPr lang="en-US" smtClean="0"/>
              <a:t>3/21/24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40EB39-5ADF-3542-9D6A-E860AC7ED62C}" type="datetime1">
              <a:rPr lang="en-US" smtClean="0"/>
              <a:t>3/21/24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D92029-57E0-214C-A35E-FC97092EC6C9}" type="datetime1">
              <a:rPr lang="en-US" smtClean="0"/>
              <a:t>3/21/24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8F4CE93-67F7-4B49-9969-D7E503AA8383}" type="datetime1">
              <a:rPr lang="en-US" smtClean="0"/>
              <a:t>3/21/24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7E9CDF-C645-7749-8F0B-C5E58B93ED6D}" type="datetime1">
              <a:rPr lang="en-US" smtClean="0"/>
              <a:t>3/21/24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1CD82CC5-C42A-2C43-B8E3-059B6759715F}" type="datetime1">
              <a:rPr lang="en-US" smtClean="0"/>
              <a:t>3/21/24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courts.ca.gov/documents/mc410.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courts.ca.gov/documents/Disability-Accommodations-in-California-Courts.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apa.courts.ca.gov/general-information/ada-information#:~:text=ADA%20Coordinator,should%20you%20have%20any%20questions" TargetMode="External"/><Relationship Id="rId2" Type="http://schemas.openxmlformats.org/officeDocument/2006/relationships/hyperlink" Target="https://www.yuba.courts.ca.gov/general-information/americans-disabilities-act-ad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anbenito.courts.ca.gov/general-information/ada-policy" TargetMode="External"/><Relationship Id="rId2" Type="http://schemas.openxmlformats.org/officeDocument/2006/relationships/hyperlink" Target="https://www.shasta.courts.ca.gov/General-Info/ADA.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uscourts.gov/sites/default/files/guide_vol05.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www.access-board.gov/ada/additional-resources/designing-accessible-courthouses.html" TargetMode="External"/><Relationship Id="rId2" Type="http://schemas.openxmlformats.org/officeDocument/2006/relationships/hyperlink" Target="https://www.ada.gov/law-and-regs/design-standards/" TargetMode="External"/><Relationship Id="rId1" Type="http://schemas.openxmlformats.org/officeDocument/2006/relationships/slideLayout" Target="../slideLayouts/slideLayout2.xml"/><Relationship Id="rId4" Type="http://schemas.openxmlformats.org/officeDocument/2006/relationships/hyperlink" Target="https://codes.iccsafe.org/content/CABC2022P1/chapter-11b-accessibility-to-public-buildings-public-accommodations-commercial-buildings-and-public-hous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E290-3B9F-95AA-F7D0-45417A3CE513}"/>
              </a:ext>
            </a:extLst>
          </p:cNvPr>
          <p:cNvSpPr>
            <a:spLocks noGrp="1"/>
          </p:cNvSpPr>
          <p:nvPr>
            <p:ph type="ctrTitle"/>
          </p:nvPr>
        </p:nvSpPr>
        <p:spPr/>
        <p:txBody>
          <a:bodyPr/>
          <a:lstStyle/>
          <a:p>
            <a:r>
              <a:rPr lang="en-US" sz="6600" cap="none" dirty="0">
                <a:latin typeface="Atkinson Hyperlegible" pitchFamily="2" charset="77"/>
              </a:rPr>
              <a:t>Disability Access in California Courts</a:t>
            </a:r>
          </a:p>
        </p:txBody>
      </p:sp>
      <p:sp>
        <p:nvSpPr>
          <p:cNvPr id="3" name="Subtitle 2">
            <a:extLst>
              <a:ext uri="{FF2B5EF4-FFF2-40B4-BE49-F238E27FC236}">
                <a16:creationId xmlns:a16="http://schemas.microsoft.com/office/drawing/2014/main" id="{A4CD9361-BFC8-5822-FE66-9B0194778C66}"/>
              </a:ext>
            </a:extLst>
          </p:cNvPr>
          <p:cNvSpPr>
            <a:spLocks noGrp="1"/>
          </p:cNvSpPr>
          <p:nvPr>
            <p:ph type="subTitle" idx="1"/>
          </p:nvPr>
        </p:nvSpPr>
        <p:spPr>
          <a:xfrm>
            <a:off x="2679905" y="4273779"/>
            <a:ext cx="6831673" cy="1086237"/>
          </a:xfrm>
        </p:spPr>
        <p:txBody>
          <a:bodyPr>
            <a:normAutofit fontScale="92500" lnSpcReduction="10000"/>
          </a:bodyPr>
          <a:lstStyle/>
          <a:p>
            <a:r>
              <a:rPr lang="en-US" dirty="0">
                <a:latin typeface="Atkinson Hyperlegible" pitchFamily="2" charset="77"/>
              </a:rPr>
              <a:t>Karma Quick-</a:t>
            </a:r>
            <a:r>
              <a:rPr lang="en-US" dirty="0" err="1">
                <a:latin typeface="Atkinson Hyperlegible" pitchFamily="2" charset="77"/>
              </a:rPr>
              <a:t>Panwala</a:t>
            </a:r>
            <a:r>
              <a:rPr lang="en-US" dirty="0">
                <a:latin typeface="Atkinson Hyperlegible" pitchFamily="2" charset="77"/>
              </a:rPr>
              <a:t>, CASE</a:t>
            </a:r>
          </a:p>
          <a:p>
            <a:r>
              <a:rPr lang="en-US" dirty="0">
                <a:latin typeface="Atkinson Hyperlegible" pitchFamily="2" charset="77"/>
              </a:rPr>
              <a:t>Michelle Uzeta, DREDF</a:t>
            </a:r>
            <a:br>
              <a:rPr lang="en-US" dirty="0">
                <a:latin typeface="Atkinson Hyperlegible" pitchFamily="2" charset="77"/>
              </a:rPr>
            </a:br>
            <a:r>
              <a:rPr lang="en-US" dirty="0">
                <a:latin typeface="Atkinson Hyperlegible" pitchFamily="2" charset="77"/>
              </a:rPr>
              <a:t>March 26, 2024</a:t>
            </a:r>
          </a:p>
        </p:txBody>
      </p:sp>
    </p:spTree>
    <p:extLst>
      <p:ext uri="{BB962C8B-B14F-4D97-AF65-F5344CB8AC3E}">
        <p14:creationId xmlns:p14="http://schemas.microsoft.com/office/powerpoint/2010/main" val="44940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B237-E96A-537C-11DA-D2DC86AF7415}"/>
              </a:ext>
            </a:extLst>
          </p:cNvPr>
          <p:cNvSpPr>
            <a:spLocks noGrp="1"/>
          </p:cNvSpPr>
          <p:nvPr>
            <p:ph type="title"/>
          </p:nvPr>
        </p:nvSpPr>
        <p:spPr>
          <a:xfrm>
            <a:off x="1371600" y="558800"/>
            <a:ext cx="9601200" cy="761448"/>
          </a:xfrm>
        </p:spPr>
        <p:txBody>
          <a:bodyPr>
            <a:normAutofit/>
          </a:bodyPr>
          <a:lstStyle/>
          <a:p>
            <a:r>
              <a:rPr lang="en-US" dirty="0">
                <a:latin typeface="Atkinson Hyperlegible" pitchFamily="2" charset="77"/>
              </a:rPr>
              <a:t>Reasonable Accommodations</a:t>
            </a:r>
          </a:p>
        </p:txBody>
      </p:sp>
      <p:sp>
        <p:nvSpPr>
          <p:cNvPr id="3" name="Content Placeholder 2">
            <a:extLst>
              <a:ext uri="{FF2B5EF4-FFF2-40B4-BE49-F238E27FC236}">
                <a16:creationId xmlns:a16="http://schemas.microsoft.com/office/drawing/2014/main" id="{3E386F73-E8FF-3B22-28AA-24F9BED7DBA3}"/>
              </a:ext>
            </a:extLst>
          </p:cNvPr>
          <p:cNvSpPr>
            <a:spLocks noGrp="1"/>
          </p:cNvSpPr>
          <p:nvPr>
            <p:ph idx="1"/>
          </p:nvPr>
        </p:nvSpPr>
        <p:spPr>
          <a:xfrm>
            <a:off x="1371600" y="1485900"/>
            <a:ext cx="9601200" cy="5067300"/>
          </a:xfrm>
        </p:spPr>
        <p:txBody>
          <a:bodyPr>
            <a:normAutofit fontScale="92500" lnSpcReduction="10000"/>
          </a:bodyPr>
          <a:lstStyle/>
          <a:p>
            <a:r>
              <a:rPr lang="en-US" dirty="0">
                <a:latin typeface="Atkinson Hyperlegible" pitchFamily="2" charset="77"/>
              </a:rPr>
              <a:t>A reasonable accommodation is a change to a policy, practice, or procedure, necessary to avoid discrimination based on disability</a:t>
            </a:r>
          </a:p>
          <a:p>
            <a:r>
              <a:rPr lang="en-US" dirty="0">
                <a:latin typeface="Atkinson Hyperlegible" pitchFamily="2" charset="77"/>
              </a:rPr>
              <a:t>E.g., change to policy</a:t>
            </a:r>
          </a:p>
          <a:p>
            <a:pPr lvl="1"/>
            <a:r>
              <a:rPr lang="en-US" dirty="0">
                <a:latin typeface="Atkinson Hyperlegible" pitchFamily="2" charset="77"/>
              </a:rPr>
              <a:t>Allowing service animals</a:t>
            </a:r>
          </a:p>
          <a:p>
            <a:r>
              <a:rPr lang="en-US" dirty="0">
                <a:latin typeface="Atkinson Hyperlegible" pitchFamily="2" charset="77"/>
              </a:rPr>
              <a:t>E.g., changes to practices or procedures </a:t>
            </a:r>
          </a:p>
          <a:p>
            <a:pPr lvl="1"/>
            <a:r>
              <a:rPr lang="en-US" dirty="0">
                <a:latin typeface="Atkinson Hyperlegible" pitchFamily="2" charset="77"/>
              </a:rPr>
              <a:t>Reassign a hearing to an accessible site, or </a:t>
            </a:r>
          </a:p>
          <a:p>
            <a:pPr lvl="1"/>
            <a:r>
              <a:rPr lang="en-US" dirty="0">
                <a:latin typeface="Atkinson Hyperlegible" pitchFamily="2" charset="77"/>
              </a:rPr>
              <a:t>Adjust schedules (as long as legal deadlines are not missed)</a:t>
            </a:r>
          </a:p>
          <a:p>
            <a:pPr lvl="1"/>
            <a:r>
              <a:rPr lang="en-US" dirty="0">
                <a:latin typeface="Atkinson Hyperlegible" pitchFamily="2" charset="77"/>
              </a:rPr>
              <a:t>Provision of assistive devices or services to ensure effective communication (e.g., captioning services, ASL interpreter, assistive listening devices, readers)</a:t>
            </a:r>
          </a:p>
          <a:p>
            <a:r>
              <a:rPr lang="en-US" dirty="0">
                <a:latin typeface="Atkinson Hyperlegible" pitchFamily="2" charset="77"/>
              </a:rPr>
              <a:t>Does not include accommodations of a strictly personal nature like: </a:t>
            </a:r>
            <a:endParaRPr lang="en-US" dirty="0">
              <a:effectLst/>
              <a:latin typeface="Atkinson Hyperlegible" pitchFamily="2" charset="77"/>
            </a:endParaRPr>
          </a:p>
          <a:p>
            <a:pPr lvl="1"/>
            <a:r>
              <a:rPr lang="en-US" dirty="0">
                <a:effectLst/>
                <a:latin typeface="Atkinson Hyperlegible" pitchFamily="2" charset="77"/>
              </a:rPr>
              <a:t>personal care assistant to help with eating or using the restroom</a:t>
            </a:r>
          </a:p>
          <a:p>
            <a:pPr lvl="1"/>
            <a:r>
              <a:rPr lang="en-US" dirty="0">
                <a:latin typeface="Atkinson Hyperlegible" pitchFamily="2" charset="77"/>
              </a:rPr>
              <a:t>personal </a:t>
            </a:r>
            <a:r>
              <a:rPr lang="en-US" dirty="0">
                <a:effectLst/>
                <a:latin typeface="Atkinson Hyperlegible" pitchFamily="2" charset="77"/>
              </a:rPr>
              <a:t>devices or items like hearing aids, walkers/wheelchairs or medication</a:t>
            </a:r>
            <a:endParaRPr lang="en-US" dirty="0">
              <a:latin typeface="Atkinson Hyperlegible" pitchFamily="2" charset="77"/>
            </a:endParaRPr>
          </a:p>
          <a:p>
            <a:pPr lvl="1"/>
            <a:r>
              <a:rPr lang="en-US" dirty="0">
                <a:latin typeface="Atkinson Hyperlegible" pitchFamily="2" charset="77"/>
              </a:rPr>
              <a:t>a</a:t>
            </a:r>
            <a:r>
              <a:rPr lang="en-US" dirty="0">
                <a:effectLst/>
                <a:latin typeface="Atkinson Hyperlegible" pitchFamily="2" charset="77"/>
              </a:rPr>
              <a:t> free lawyer, paralegal, or assistant </a:t>
            </a:r>
          </a:p>
          <a:p>
            <a:pPr lvl="1"/>
            <a:r>
              <a:rPr lang="en-US" dirty="0">
                <a:latin typeface="Atkinson Hyperlegible" pitchFamily="2" charset="77"/>
              </a:rPr>
              <a:t>transportation</a:t>
            </a:r>
          </a:p>
        </p:txBody>
      </p:sp>
      <p:sp>
        <p:nvSpPr>
          <p:cNvPr id="4" name="Slide Number Placeholder 4">
            <a:extLst>
              <a:ext uri="{FF2B5EF4-FFF2-40B4-BE49-F238E27FC236}">
                <a16:creationId xmlns:a16="http://schemas.microsoft.com/office/drawing/2014/main" id="{BE89177D-5ECB-7AE4-99FE-17404A9DEB26}"/>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10</a:t>
            </a:fld>
            <a:endParaRPr lang="en-US" sz="1800" dirty="0"/>
          </a:p>
        </p:txBody>
      </p:sp>
    </p:spTree>
    <p:extLst>
      <p:ext uri="{BB962C8B-B14F-4D97-AF65-F5344CB8AC3E}">
        <p14:creationId xmlns:p14="http://schemas.microsoft.com/office/powerpoint/2010/main" val="3659468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9D4D-AD4F-8067-2557-88B909959660}"/>
              </a:ext>
            </a:extLst>
          </p:cNvPr>
          <p:cNvSpPr>
            <a:spLocks noGrp="1"/>
          </p:cNvSpPr>
          <p:nvPr>
            <p:ph type="title"/>
          </p:nvPr>
        </p:nvSpPr>
        <p:spPr>
          <a:xfrm>
            <a:off x="1371600" y="685800"/>
            <a:ext cx="9601200" cy="1117600"/>
          </a:xfrm>
        </p:spPr>
        <p:txBody>
          <a:bodyPr>
            <a:normAutofit/>
          </a:bodyPr>
          <a:lstStyle/>
          <a:p>
            <a:r>
              <a:rPr lang="en-US" sz="3600" dirty="0">
                <a:latin typeface="Atkinson Hyperlegible" pitchFamily="2" charset="77"/>
              </a:rPr>
              <a:t>Requesting Case-Related Reasonable Accommodations from the Court</a:t>
            </a:r>
          </a:p>
        </p:txBody>
      </p:sp>
      <p:sp>
        <p:nvSpPr>
          <p:cNvPr id="3" name="Content Placeholder 2">
            <a:extLst>
              <a:ext uri="{FF2B5EF4-FFF2-40B4-BE49-F238E27FC236}">
                <a16:creationId xmlns:a16="http://schemas.microsoft.com/office/drawing/2014/main" id="{41459AF7-EBBE-8210-8D1D-F60F4AE8F817}"/>
              </a:ext>
            </a:extLst>
          </p:cNvPr>
          <p:cNvSpPr>
            <a:spLocks noGrp="1"/>
          </p:cNvSpPr>
          <p:nvPr>
            <p:ph idx="1"/>
          </p:nvPr>
        </p:nvSpPr>
        <p:spPr>
          <a:xfrm>
            <a:off x="1371600" y="2044700"/>
            <a:ext cx="9601200" cy="4279900"/>
          </a:xfrm>
        </p:spPr>
        <p:txBody>
          <a:bodyPr>
            <a:normAutofit fontScale="92500" lnSpcReduction="20000"/>
          </a:bodyPr>
          <a:lstStyle/>
          <a:p>
            <a:r>
              <a:rPr lang="en-US" dirty="0">
                <a:solidFill>
                  <a:schemeClr val="tx1"/>
                </a:solidFill>
                <a:effectLst/>
                <a:latin typeface="Atkinson Hyperlegible" pitchFamily="2" charset="77"/>
              </a:rPr>
              <a:t>The California courts have a system for requesting accommodations for court cases</a:t>
            </a:r>
          </a:p>
          <a:p>
            <a:r>
              <a:rPr lang="en-US" dirty="0">
                <a:solidFill>
                  <a:schemeClr val="tx1"/>
                </a:solidFill>
                <a:effectLst/>
                <a:latin typeface="Atkinson Hyperlegible" pitchFamily="2" charset="77"/>
              </a:rPr>
              <a:t>Courts must have at least one ADA Coordinator to handle accommodation requests. </a:t>
            </a:r>
          </a:p>
          <a:p>
            <a:r>
              <a:rPr lang="en-US" dirty="0">
                <a:solidFill>
                  <a:schemeClr val="tx1"/>
                </a:solidFill>
                <a:effectLst/>
                <a:latin typeface="Atkinson Hyperlegible" pitchFamily="2" charset="77"/>
              </a:rPr>
              <a:t>Requests can be made by:</a:t>
            </a:r>
          </a:p>
          <a:p>
            <a:pPr lvl="1"/>
            <a:r>
              <a:rPr lang="en-US" dirty="0">
                <a:solidFill>
                  <a:schemeClr val="tx1"/>
                </a:solidFill>
                <a:effectLst/>
                <a:latin typeface="Atkinson Hyperlegible" pitchFamily="2" charset="77"/>
              </a:rPr>
              <a:t>Calling and asking the ADA Coordinator, </a:t>
            </a:r>
          </a:p>
          <a:p>
            <a:pPr lvl="1"/>
            <a:r>
              <a:rPr lang="en-US" dirty="0">
                <a:solidFill>
                  <a:schemeClr val="tx1"/>
                </a:solidFill>
                <a:effectLst/>
                <a:latin typeface="Atkinson Hyperlegible" pitchFamily="2" charset="77"/>
              </a:rPr>
              <a:t>Sending a letter to the ADA Coordinator, or </a:t>
            </a:r>
          </a:p>
          <a:p>
            <a:pPr lvl="1"/>
            <a:r>
              <a:rPr lang="en-US" dirty="0">
                <a:solidFill>
                  <a:schemeClr val="tx1"/>
                </a:solidFill>
                <a:effectLst/>
                <a:latin typeface="Atkinson Hyperlegible" pitchFamily="2" charset="77"/>
              </a:rPr>
              <a:t>Filling out form MC-410 (Judicial Council form “Request for Disability Accommodation”) </a:t>
            </a:r>
            <a:r>
              <a:rPr lang="en-US" dirty="0">
                <a:solidFill>
                  <a:schemeClr val="tx1"/>
                </a:solidFill>
                <a:effectLst/>
                <a:latin typeface="Atkinson Hyperlegible" pitchFamily="2" charset="77"/>
                <a:hlinkClick r:id="rId2"/>
              </a:rPr>
              <a:t>https://www.courts.ca.gov/documents/mc410.pdf</a:t>
            </a:r>
            <a:endParaRPr lang="en-US" dirty="0">
              <a:solidFill>
                <a:schemeClr val="tx1"/>
              </a:solidFill>
              <a:effectLst/>
              <a:latin typeface="Atkinson Hyperlegible" pitchFamily="2" charset="77"/>
            </a:endParaRPr>
          </a:p>
          <a:p>
            <a:r>
              <a:rPr lang="en-US" dirty="0">
                <a:solidFill>
                  <a:schemeClr val="tx1"/>
                </a:solidFill>
                <a:latin typeface="Atkinson Hyperlegible" pitchFamily="2" charset="77"/>
              </a:rPr>
              <a:t>Accommodations can also be requested in open court, and the court can handle the request. BUT - the court must first ask if the requestor waives confidentially.  If not waived, court should recess and address in chambers.</a:t>
            </a:r>
          </a:p>
          <a:p>
            <a:pPr lvl="1"/>
            <a:r>
              <a:rPr lang="en-US" dirty="0">
                <a:solidFill>
                  <a:schemeClr val="tx1"/>
                </a:solidFill>
                <a:latin typeface="Atkinson Hyperlegible" pitchFamily="2" charset="77"/>
              </a:rPr>
              <a:t>The court must address the request without an evidentiary hearing or the use of a court reporter. </a:t>
            </a:r>
          </a:p>
          <a:p>
            <a:pPr lvl="1"/>
            <a:r>
              <a:rPr lang="en-US" dirty="0">
                <a:solidFill>
                  <a:schemeClr val="tx1"/>
                </a:solidFill>
                <a:latin typeface="Atkinson Hyperlegible" pitchFamily="2" charset="77"/>
              </a:rPr>
              <a:t>The request is not made part of the case file and must be kept strictly confidential. </a:t>
            </a:r>
          </a:p>
        </p:txBody>
      </p:sp>
      <p:sp>
        <p:nvSpPr>
          <p:cNvPr id="4" name="Slide Number Placeholder 4">
            <a:extLst>
              <a:ext uri="{FF2B5EF4-FFF2-40B4-BE49-F238E27FC236}">
                <a16:creationId xmlns:a16="http://schemas.microsoft.com/office/drawing/2014/main" id="{40BFE0ED-A903-992D-4F9A-C04893ACECDB}"/>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11</a:t>
            </a:fld>
            <a:endParaRPr lang="en-US" sz="1800" dirty="0"/>
          </a:p>
        </p:txBody>
      </p:sp>
    </p:spTree>
    <p:extLst>
      <p:ext uri="{BB962C8B-B14F-4D97-AF65-F5344CB8AC3E}">
        <p14:creationId xmlns:p14="http://schemas.microsoft.com/office/powerpoint/2010/main" val="3916838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9C26-30EE-9FCC-BED4-5EE001761647}"/>
              </a:ext>
            </a:extLst>
          </p:cNvPr>
          <p:cNvSpPr>
            <a:spLocks noGrp="1"/>
          </p:cNvSpPr>
          <p:nvPr>
            <p:ph type="title"/>
          </p:nvPr>
        </p:nvSpPr>
        <p:spPr>
          <a:xfrm>
            <a:off x="3363863" y="475821"/>
            <a:ext cx="7705164" cy="483458"/>
          </a:xfrm>
        </p:spPr>
        <p:txBody>
          <a:bodyPr>
            <a:normAutofit fontScale="90000"/>
          </a:bodyPr>
          <a:lstStyle/>
          <a:p>
            <a:r>
              <a:rPr lang="en-US" sz="4000" dirty="0">
                <a:latin typeface="Atkinson Hyperlegible" pitchFamily="2" charset="77"/>
              </a:rPr>
              <a:t>Practice Tips</a:t>
            </a:r>
          </a:p>
        </p:txBody>
      </p:sp>
      <p:sp>
        <p:nvSpPr>
          <p:cNvPr id="12" name="Rectangle 11">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86D374F7-4149-A15E-E720-886C0187381A}"/>
              </a:ext>
            </a:extLst>
          </p:cNvPr>
          <p:cNvSpPr>
            <a:spLocks noGrp="1"/>
          </p:cNvSpPr>
          <p:nvPr>
            <p:ph idx="1"/>
          </p:nvPr>
        </p:nvSpPr>
        <p:spPr>
          <a:xfrm>
            <a:off x="3363863" y="1117600"/>
            <a:ext cx="8472537" cy="5335410"/>
          </a:xfrm>
        </p:spPr>
        <p:txBody>
          <a:bodyPr>
            <a:noAutofit/>
          </a:bodyPr>
          <a:lstStyle/>
          <a:p>
            <a:r>
              <a:rPr lang="en-US" sz="1900" dirty="0">
                <a:solidFill>
                  <a:schemeClr val="tx1"/>
                </a:solidFill>
                <a:latin typeface="Atkinson Hyperlegible" pitchFamily="2" charset="77"/>
              </a:rPr>
              <a:t>Accommodations should be requested as far in advance as possible </a:t>
            </a:r>
          </a:p>
          <a:p>
            <a:pPr lvl="1"/>
            <a:r>
              <a:rPr lang="en-US" sz="1900" dirty="0">
                <a:solidFill>
                  <a:schemeClr val="tx1"/>
                </a:solidFill>
                <a:latin typeface="Atkinson Hyperlegible" pitchFamily="2" charset="77"/>
              </a:rPr>
              <a:t>Helps ensure full consideration of the request</a:t>
            </a:r>
          </a:p>
          <a:p>
            <a:pPr lvl="1"/>
            <a:r>
              <a:rPr lang="en-US" sz="1900" dirty="0">
                <a:solidFill>
                  <a:schemeClr val="tx1"/>
                </a:solidFill>
                <a:latin typeface="Atkinson Hyperlegible" pitchFamily="2" charset="77"/>
              </a:rPr>
              <a:t>ADA coordinator may need additional information</a:t>
            </a:r>
          </a:p>
          <a:p>
            <a:pPr lvl="1"/>
            <a:r>
              <a:rPr lang="en-US" sz="1900" dirty="0">
                <a:solidFill>
                  <a:schemeClr val="tx1"/>
                </a:solidFill>
                <a:latin typeface="Atkinson Hyperlegible" pitchFamily="2" charset="77"/>
              </a:rPr>
              <a:t>Helps ensure there is sufficient time to arrange the accommodation</a:t>
            </a:r>
          </a:p>
          <a:p>
            <a:r>
              <a:rPr lang="en-US" sz="1900" dirty="0">
                <a:solidFill>
                  <a:schemeClr val="tx1"/>
                </a:solidFill>
                <a:latin typeface="Atkinson Hyperlegible" pitchFamily="2" charset="77"/>
              </a:rPr>
              <a:t>Include date/time; case # and type of case; reason why you need the accommodation (related to your disability); any other information about the request you believe is important.</a:t>
            </a:r>
          </a:p>
          <a:p>
            <a:r>
              <a:rPr lang="en-US" sz="1900" dirty="0">
                <a:solidFill>
                  <a:schemeClr val="tx1"/>
                </a:solidFill>
                <a:latin typeface="Atkinson Hyperlegible" pitchFamily="2" charset="77"/>
              </a:rPr>
              <a:t>Both CRC 1.100 and MC-410 form say to request accommodations “at least 5 days” in advance </a:t>
            </a:r>
          </a:p>
          <a:p>
            <a:pPr lvl="1"/>
            <a:r>
              <a:rPr lang="en-US" sz="1900" dirty="0">
                <a:solidFill>
                  <a:schemeClr val="tx1"/>
                </a:solidFill>
                <a:latin typeface="Atkinson Hyperlegible" pitchFamily="2" charset="77"/>
              </a:rPr>
              <a:t>NOT a bright line cut off for requests (conflicts with ADA)</a:t>
            </a:r>
          </a:p>
          <a:p>
            <a:pPr lvl="1"/>
            <a:r>
              <a:rPr lang="en-US" sz="1900" dirty="0">
                <a:solidFill>
                  <a:schemeClr val="tx1"/>
                </a:solidFill>
                <a:latin typeface="Atkinson Hyperlegible" pitchFamily="2" charset="77"/>
              </a:rPr>
              <a:t>Requests must be considered regardless of when the request is made</a:t>
            </a:r>
          </a:p>
          <a:p>
            <a:r>
              <a:rPr lang="en-US" sz="1900" dirty="0">
                <a:solidFill>
                  <a:schemeClr val="tx1"/>
                </a:solidFill>
                <a:latin typeface="Atkinson Hyperlegible" pitchFamily="2" charset="77"/>
              </a:rPr>
              <a:t>Important to document / make a record of your request, and any related communications</a:t>
            </a:r>
          </a:p>
          <a:p>
            <a:r>
              <a:rPr lang="en-US" sz="1900" dirty="0">
                <a:solidFill>
                  <a:schemeClr val="tx1"/>
                </a:solidFill>
                <a:latin typeface="Atkinson Hyperlegible" pitchFamily="2" charset="77"/>
              </a:rPr>
              <a:t>Best to use the MC-410 form</a:t>
            </a:r>
          </a:p>
        </p:txBody>
      </p:sp>
      <p:sp>
        <p:nvSpPr>
          <p:cNvPr id="4" name="Slide Number Placeholder 4">
            <a:extLst>
              <a:ext uri="{FF2B5EF4-FFF2-40B4-BE49-F238E27FC236}">
                <a16:creationId xmlns:a16="http://schemas.microsoft.com/office/drawing/2014/main" id="{1A820976-7E18-B75E-526D-4E6EAAF2EDFA}"/>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12</a:t>
            </a:fld>
            <a:endParaRPr lang="en-US" sz="1800" dirty="0"/>
          </a:p>
        </p:txBody>
      </p:sp>
    </p:spTree>
    <p:extLst>
      <p:ext uri="{BB962C8B-B14F-4D97-AF65-F5344CB8AC3E}">
        <p14:creationId xmlns:p14="http://schemas.microsoft.com/office/powerpoint/2010/main" val="3561757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43DF48-642D-C38F-BA2F-15A5AD060D03}"/>
              </a:ext>
            </a:extLst>
          </p:cNvPr>
          <p:cNvSpPr>
            <a:spLocks noGrp="1"/>
          </p:cNvSpPr>
          <p:nvPr>
            <p:ph type="title"/>
          </p:nvPr>
        </p:nvSpPr>
        <p:spPr>
          <a:xfrm>
            <a:off x="619643" y="517162"/>
            <a:ext cx="5958837" cy="1240789"/>
          </a:xfrm>
        </p:spPr>
        <p:txBody>
          <a:bodyPr>
            <a:normAutofit fontScale="90000"/>
          </a:bodyPr>
          <a:lstStyle/>
          <a:p>
            <a:r>
              <a:rPr lang="en-US" dirty="0">
                <a:latin typeface="Atkinson Hyperlegible" pitchFamily="2" charset="77"/>
              </a:rPr>
              <a:t>After an Accommodation Request is Made</a:t>
            </a:r>
          </a:p>
        </p:txBody>
      </p:sp>
      <p:sp>
        <p:nvSpPr>
          <p:cNvPr id="3" name="Content Placeholder 2">
            <a:extLst>
              <a:ext uri="{FF2B5EF4-FFF2-40B4-BE49-F238E27FC236}">
                <a16:creationId xmlns:a16="http://schemas.microsoft.com/office/drawing/2014/main" id="{656D8954-46C7-AAFB-2597-2659E3FEBB3D}"/>
              </a:ext>
            </a:extLst>
          </p:cNvPr>
          <p:cNvSpPr>
            <a:spLocks noGrp="1"/>
          </p:cNvSpPr>
          <p:nvPr>
            <p:ph idx="1"/>
          </p:nvPr>
        </p:nvSpPr>
        <p:spPr>
          <a:xfrm>
            <a:off x="619643" y="1778835"/>
            <a:ext cx="5958837" cy="4562004"/>
          </a:xfrm>
        </p:spPr>
        <p:txBody>
          <a:bodyPr>
            <a:normAutofit/>
          </a:bodyPr>
          <a:lstStyle/>
          <a:p>
            <a:r>
              <a:rPr lang="en-US" dirty="0">
                <a:latin typeface="Atkinson Hyperlegible" pitchFamily="2" charset="77"/>
              </a:rPr>
              <a:t>Court may grant the requested accommodation in whole or in part</a:t>
            </a:r>
          </a:p>
          <a:p>
            <a:r>
              <a:rPr lang="en-US" dirty="0">
                <a:latin typeface="Atkinson Hyperlegible" pitchFamily="2" charset="77"/>
              </a:rPr>
              <a:t>Court may offer an alternative accommodation</a:t>
            </a:r>
          </a:p>
          <a:p>
            <a:pPr lvl="1"/>
            <a:r>
              <a:rPr lang="en-US" dirty="0">
                <a:latin typeface="Atkinson Hyperlegible" pitchFamily="2" charset="77"/>
              </a:rPr>
              <a:t>Court’s obligation is to provide an accommodation that will allow effective participation in court’s services, programs and activities (not necessarily what the person with the disability wants)</a:t>
            </a:r>
          </a:p>
          <a:p>
            <a:pPr lvl="1"/>
            <a:r>
              <a:rPr lang="en-US" dirty="0">
                <a:latin typeface="Atkinson Hyperlegible" pitchFamily="2" charset="77"/>
              </a:rPr>
              <a:t>Effective communication context – regulations expressly require “primary consideration” of requested auxiliary aide or service </a:t>
            </a:r>
          </a:p>
          <a:p>
            <a:pPr lvl="1"/>
            <a:r>
              <a:rPr lang="en-US" dirty="0">
                <a:latin typeface="Atkinson Hyperlegible" pitchFamily="2" charset="77"/>
              </a:rPr>
              <a:t>If the alternative suggested is not effective, ask for review or appeal</a:t>
            </a:r>
          </a:p>
          <a:p>
            <a:pPr marL="530352" lvl="1" indent="0">
              <a:buNone/>
            </a:pPr>
            <a:endParaRPr lang="en-US" sz="1400" dirty="0">
              <a:latin typeface="Atkinson Hyperlegible" pitchFamily="2" charset="77"/>
            </a:endParaRPr>
          </a:p>
          <a:p>
            <a:pPr lvl="1"/>
            <a:endParaRPr lang="en-US" sz="1400" dirty="0">
              <a:latin typeface="Atkinson Hyperlegible" pitchFamily="2" charset="77"/>
            </a:endParaRPr>
          </a:p>
        </p:txBody>
      </p:sp>
      <p:sp>
        <p:nvSpPr>
          <p:cNvPr id="14" name="Rectangle 13">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9" name="Graphic 8" descr="Icon of a judge with a gavel">
            <a:extLst>
              <a:ext uri="{FF2B5EF4-FFF2-40B4-BE49-F238E27FC236}">
                <a16:creationId xmlns:a16="http://schemas.microsoft.com/office/drawing/2014/main" id="{E8AD78B9-839F-B50C-B37F-AAECB8CE3593}"/>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25340" y="1548547"/>
            <a:ext cx="3760906" cy="3760906"/>
          </a:xfrm>
          <a:prstGeom prst="rect">
            <a:avLst/>
          </a:prstGeom>
        </p:spPr>
      </p:pic>
      <p:sp>
        <p:nvSpPr>
          <p:cNvPr id="4" name="Slide Number Placeholder 4">
            <a:extLst>
              <a:ext uri="{FF2B5EF4-FFF2-40B4-BE49-F238E27FC236}">
                <a16:creationId xmlns:a16="http://schemas.microsoft.com/office/drawing/2014/main" id="{8D539134-D1DE-E895-3413-673F70CF8C1D}"/>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13</a:t>
            </a:fld>
            <a:endParaRPr lang="en-US" sz="1800" dirty="0"/>
          </a:p>
        </p:txBody>
      </p:sp>
    </p:spTree>
    <p:extLst>
      <p:ext uri="{BB962C8B-B14F-4D97-AF65-F5344CB8AC3E}">
        <p14:creationId xmlns:p14="http://schemas.microsoft.com/office/powerpoint/2010/main" val="4255081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93D97C6-63EF-4CA6-B01D-25E2772DC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656222-4315-DEBD-134E-62E876F69140}"/>
              </a:ext>
            </a:extLst>
          </p:cNvPr>
          <p:cNvSpPr>
            <a:spLocks noGrp="1"/>
          </p:cNvSpPr>
          <p:nvPr>
            <p:ph type="title"/>
          </p:nvPr>
        </p:nvSpPr>
        <p:spPr>
          <a:xfrm>
            <a:off x="5100824" y="685800"/>
            <a:ext cx="6176776" cy="1485900"/>
          </a:xfrm>
        </p:spPr>
        <p:txBody>
          <a:bodyPr>
            <a:noAutofit/>
          </a:bodyPr>
          <a:lstStyle/>
          <a:p>
            <a:r>
              <a:rPr lang="en-US" sz="3600" dirty="0">
                <a:latin typeface="Atkinson Hyperlegible" pitchFamily="2" charset="77"/>
              </a:rPr>
              <a:t>After an Accommodation Request is Made (continued)</a:t>
            </a:r>
          </a:p>
        </p:txBody>
      </p:sp>
      <p:pic>
        <p:nvPicPr>
          <p:cNvPr id="8" name="Graphic 7" descr="Close with solid fill">
            <a:extLst>
              <a:ext uri="{FF2B5EF4-FFF2-40B4-BE49-F238E27FC236}">
                <a16:creationId xmlns:a16="http://schemas.microsoft.com/office/drawing/2014/main" id="{85C2CED6-ACE7-F0F4-57AE-4C757CA6A629}"/>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634276" y="1881930"/>
            <a:ext cx="3093388" cy="3093388"/>
          </a:xfrm>
          <a:prstGeom prst="rect">
            <a:avLst/>
          </a:prstGeom>
        </p:spPr>
      </p:pic>
      <p:sp>
        <p:nvSpPr>
          <p:cNvPr id="20" name="Rectangle 19">
            <a:extLst>
              <a:ext uri="{FF2B5EF4-FFF2-40B4-BE49-F238E27FC236}">
                <a16:creationId xmlns:a16="http://schemas.microsoft.com/office/drawing/2014/main" id="{5DA4A40B-EDCE-42FC-B189-AEFB4F82E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939CE5E1-B6DD-68A5-FFAE-935B8DF784C4}"/>
              </a:ext>
            </a:extLst>
          </p:cNvPr>
          <p:cNvSpPr>
            <a:spLocks noGrp="1"/>
          </p:cNvSpPr>
          <p:nvPr>
            <p:ph idx="1"/>
          </p:nvPr>
        </p:nvSpPr>
        <p:spPr>
          <a:xfrm>
            <a:off x="5100824" y="1881930"/>
            <a:ext cx="6176776" cy="3985470"/>
          </a:xfrm>
        </p:spPr>
        <p:txBody>
          <a:bodyPr>
            <a:normAutofit fontScale="92500"/>
          </a:bodyPr>
          <a:lstStyle/>
          <a:p>
            <a:r>
              <a:rPr lang="en-US" sz="2400" dirty="0">
                <a:latin typeface="Atkinson Hyperlegible" pitchFamily="2" charset="77"/>
              </a:rPr>
              <a:t>Court may deny the accommodation</a:t>
            </a:r>
          </a:p>
          <a:p>
            <a:pPr lvl="1"/>
            <a:r>
              <a:rPr lang="en-US" sz="2400" dirty="0">
                <a:latin typeface="Atkinson Hyperlegible" pitchFamily="2" charset="77"/>
              </a:rPr>
              <a:t>Request does not meet the requirements of Rule 1.100</a:t>
            </a:r>
          </a:p>
          <a:p>
            <a:pPr lvl="1"/>
            <a:r>
              <a:rPr lang="en-US" sz="2400" dirty="0">
                <a:latin typeface="Atkinson Hyperlegible" pitchFamily="2" charset="77"/>
              </a:rPr>
              <a:t>Undue financial or administrative burden</a:t>
            </a:r>
          </a:p>
          <a:p>
            <a:pPr lvl="1"/>
            <a:r>
              <a:rPr lang="en-US" sz="2400" dirty="0">
                <a:latin typeface="Atkinson Hyperlegible" pitchFamily="2" charset="77"/>
              </a:rPr>
              <a:t>Fundamentally alters the nature of the court’s service, program, or activity</a:t>
            </a:r>
          </a:p>
          <a:p>
            <a:r>
              <a:rPr lang="en-US" sz="2400" dirty="0">
                <a:latin typeface="Atkinson Hyperlegible" pitchFamily="2" charset="77"/>
              </a:rPr>
              <a:t>Court must communicate the reasons for the denial in writing</a:t>
            </a:r>
          </a:p>
          <a:p>
            <a:r>
              <a:rPr lang="en-US" sz="2400" dirty="0">
                <a:latin typeface="Atkinson Hyperlegible" pitchFamily="2" charset="77"/>
              </a:rPr>
              <a:t>Triggers the right to appeal</a:t>
            </a:r>
          </a:p>
          <a:p>
            <a:endParaRPr lang="en-US" sz="2400" dirty="0">
              <a:latin typeface="Atkinson Hyperlegible" pitchFamily="2" charset="77"/>
            </a:endParaRPr>
          </a:p>
        </p:txBody>
      </p:sp>
      <p:sp>
        <p:nvSpPr>
          <p:cNvPr id="5" name="Slide Number Placeholder 4">
            <a:extLst>
              <a:ext uri="{FF2B5EF4-FFF2-40B4-BE49-F238E27FC236}">
                <a16:creationId xmlns:a16="http://schemas.microsoft.com/office/drawing/2014/main" id="{202EAA2C-F7D4-7816-BEAC-352E3900FE2A}"/>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14</a:t>
            </a:fld>
            <a:endParaRPr lang="en-US" sz="1800" dirty="0"/>
          </a:p>
        </p:txBody>
      </p:sp>
    </p:spTree>
    <p:extLst>
      <p:ext uri="{BB962C8B-B14F-4D97-AF65-F5344CB8AC3E}">
        <p14:creationId xmlns:p14="http://schemas.microsoft.com/office/powerpoint/2010/main" val="2022252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2DBA1D-41A2-5AFA-B3E7-B7825B5F75F1}"/>
              </a:ext>
            </a:extLst>
          </p:cNvPr>
          <p:cNvSpPr>
            <a:spLocks noGrp="1"/>
          </p:cNvSpPr>
          <p:nvPr>
            <p:ph type="title"/>
          </p:nvPr>
        </p:nvSpPr>
        <p:spPr>
          <a:xfrm>
            <a:off x="5100824" y="685800"/>
            <a:ext cx="6176776" cy="1485900"/>
          </a:xfrm>
        </p:spPr>
        <p:txBody>
          <a:bodyPr>
            <a:normAutofit/>
          </a:bodyPr>
          <a:lstStyle/>
          <a:p>
            <a:r>
              <a:rPr lang="en-US" sz="3700" dirty="0">
                <a:latin typeface="Atkinson Hyperlegible" pitchFamily="2" charset="77"/>
              </a:rPr>
              <a:t>Challenging an Accommodation Denial</a:t>
            </a:r>
          </a:p>
        </p:txBody>
      </p:sp>
      <p:pic>
        <p:nvPicPr>
          <p:cNvPr id="7" name="Picture 6" descr="Front steps and columns of a majestic city building">
            <a:extLst>
              <a:ext uri="{FF2B5EF4-FFF2-40B4-BE49-F238E27FC236}">
                <a16:creationId xmlns:a16="http://schemas.microsoft.com/office/drawing/2014/main" id="{CF414E23-0BAA-B098-FDC1-975256D447E7}"/>
              </a:ext>
            </a:extLst>
          </p:cNvPr>
          <p:cNvPicPr>
            <a:picLocks noChangeAspect="1"/>
          </p:cNvPicPr>
          <p:nvPr/>
        </p:nvPicPr>
        <p:blipFill rotWithShape="1">
          <a:blip r:embed="rId2">
            <a:extLst>
              <a:ext uri="{28A0092B-C50C-407E-A947-70E740481C1C}">
                <a14:useLocalDpi xmlns:a14="http://schemas.microsoft.com/office/drawing/2010/main"/>
              </a:ext>
            </a:extLst>
          </a:blip>
          <a:srcRect b="-1"/>
          <a:stretch/>
        </p:blipFill>
        <p:spPr>
          <a:xfrm>
            <a:off x="-1" y="10"/>
            <a:ext cx="4373546" cy="6857990"/>
          </a:xfrm>
          <a:prstGeom prst="rect">
            <a:avLst/>
          </a:prstGeom>
        </p:spPr>
      </p:pic>
      <p:sp>
        <p:nvSpPr>
          <p:cNvPr id="13" name="Rectangle 12">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DE8D187-BCC3-BDF9-C6AC-7C51A14BDC35}"/>
              </a:ext>
            </a:extLst>
          </p:cNvPr>
          <p:cNvSpPr>
            <a:spLocks noGrp="1"/>
          </p:cNvSpPr>
          <p:nvPr>
            <p:ph idx="1"/>
          </p:nvPr>
        </p:nvSpPr>
        <p:spPr>
          <a:xfrm>
            <a:off x="5100824" y="1930400"/>
            <a:ext cx="6291076" cy="4383462"/>
          </a:xfrm>
        </p:spPr>
        <p:txBody>
          <a:bodyPr>
            <a:normAutofit/>
          </a:bodyPr>
          <a:lstStyle/>
          <a:p>
            <a:r>
              <a:rPr lang="en-US" sz="2400" dirty="0">
                <a:effectLst/>
                <a:latin typeface="Atkinson Hyperlegible" pitchFamily="2" charset="77"/>
              </a:rPr>
              <a:t>Rule 1.100 states:</a:t>
            </a:r>
          </a:p>
          <a:p>
            <a:pPr lvl="1"/>
            <a:r>
              <a:rPr lang="en-US" sz="2400" dirty="0">
                <a:effectLst/>
                <a:latin typeface="Atkinson Hyperlegible" pitchFamily="2" charset="77"/>
              </a:rPr>
              <a:t>If denial is by </a:t>
            </a:r>
            <a:r>
              <a:rPr lang="en-US" sz="2400" b="1" dirty="0">
                <a:effectLst/>
                <a:latin typeface="Atkinson Hyperlegible" pitchFamily="2" charset="77"/>
              </a:rPr>
              <a:t>non-judicial personnel</a:t>
            </a:r>
            <a:r>
              <a:rPr lang="en-US" sz="2400" dirty="0">
                <a:effectLst/>
                <a:latin typeface="Atkinson Hyperlegible" pitchFamily="2" charset="77"/>
              </a:rPr>
              <a:t>, submit a written request for review to the presiding judge or designated judicial officer </a:t>
            </a:r>
            <a:r>
              <a:rPr lang="en-US" sz="2400" b="1" dirty="0">
                <a:effectLst/>
                <a:latin typeface="Atkinson Hyperlegible" pitchFamily="2" charset="77"/>
              </a:rPr>
              <a:t>within 10 days</a:t>
            </a:r>
          </a:p>
          <a:p>
            <a:pPr lvl="1"/>
            <a:r>
              <a:rPr lang="en-US" sz="2400" dirty="0">
                <a:latin typeface="Atkinson Hyperlegible" pitchFamily="2" charset="77"/>
              </a:rPr>
              <a:t>If denial is made by a </a:t>
            </a:r>
            <a:r>
              <a:rPr lang="en-US" sz="2400" b="1" dirty="0">
                <a:latin typeface="Atkinson Hyperlegible" pitchFamily="2" charset="77"/>
              </a:rPr>
              <a:t>judge or other judicial officer</a:t>
            </a:r>
            <a:r>
              <a:rPr lang="en-US" sz="2400" dirty="0">
                <a:latin typeface="Atkinson Hyperlegible" pitchFamily="2" charset="77"/>
              </a:rPr>
              <a:t>, file a petition for writ of mandate in the appropriate reviewing court (appellate division or Court of Appeal) </a:t>
            </a:r>
            <a:r>
              <a:rPr lang="en-US" sz="2400" b="1" dirty="0">
                <a:latin typeface="Atkinson Hyperlegible" pitchFamily="2" charset="77"/>
              </a:rPr>
              <a:t>within 10 days</a:t>
            </a:r>
            <a:endParaRPr lang="en-US" sz="2400" b="1" dirty="0">
              <a:effectLst/>
              <a:latin typeface="Atkinson Hyperlegible" pitchFamily="2" charset="77"/>
            </a:endParaRPr>
          </a:p>
        </p:txBody>
      </p:sp>
      <p:sp>
        <p:nvSpPr>
          <p:cNvPr id="4" name="Slide Number Placeholder 4">
            <a:extLst>
              <a:ext uri="{FF2B5EF4-FFF2-40B4-BE49-F238E27FC236}">
                <a16:creationId xmlns:a16="http://schemas.microsoft.com/office/drawing/2014/main" id="{CC895BAC-2789-C710-935E-679820848EBF}"/>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15</a:t>
            </a:fld>
            <a:endParaRPr lang="en-US" sz="1800" dirty="0"/>
          </a:p>
        </p:txBody>
      </p:sp>
    </p:spTree>
    <p:extLst>
      <p:ext uri="{BB962C8B-B14F-4D97-AF65-F5344CB8AC3E}">
        <p14:creationId xmlns:p14="http://schemas.microsoft.com/office/powerpoint/2010/main" val="4248660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2DB7D3-AFA2-FCA1-A1E0-7C078B722BA8}"/>
              </a:ext>
            </a:extLst>
          </p:cNvPr>
          <p:cNvSpPr>
            <a:spLocks noGrp="1"/>
          </p:cNvSpPr>
          <p:nvPr>
            <p:ph type="title"/>
          </p:nvPr>
        </p:nvSpPr>
        <p:spPr>
          <a:xfrm>
            <a:off x="324395" y="401864"/>
            <a:ext cx="5793475" cy="850900"/>
          </a:xfrm>
        </p:spPr>
        <p:txBody>
          <a:bodyPr>
            <a:normAutofit fontScale="90000"/>
          </a:bodyPr>
          <a:lstStyle/>
          <a:p>
            <a:r>
              <a:rPr lang="en-US" sz="2800" dirty="0">
                <a:latin typeface="Atkinson Hyperlegible" pitchFamily="2" charset="77"/>
              </a:rPr>
              <a:t>Challenging an Accommodation Denial (continued)</a:t>
            </a:r>
          </a:p>
        </p:txBody>
      </p:sp>
      <p:sp>
        <p:nvSpPr>
          <p:cNvPr id="3" name="Content Placeholder 2">
            <a:extLst>
              <a:ext uri="{FF2B5EF4-FFF2-40B4-BE49-F238E27FC236}">
                <a16:creationId xmlns:a16="http://schemas.microsoft.com/office/drawing/2014/main" id="{0960AA3D-C88B-EC02-0DED-36827F99B9B5}"/>
              </a:ext>
            </a:extLst>
          </p:cNvPr>
          <p:cNvSpPr>
            <a:spLocks noGrp="1"/>
          </p:cNvSpPr>
          <p:nvPr>
            <p:ph idx="1"/>
          </p:nvPr>
        </p:nvSpPr>
        <p:spPr>
          <a:xfrm>
            <a:off x="324395" y="1252764"/>
            <a:ext cx="6444705" cy="5203372"/>
          </a:xfrm>
        </p:spPr>
        <p:txBody>
          <a:bodyPr>
            <a:normAutofit lnSpcReduction="10000"/>
          </a:bodyPr>
          <a:lstStyle/>
          <a:p>
            <a:r>
              <a:rPr lang="en-US" dirty="0">
                <a:effectLst/>
                <a:latin typeface="Atkinson Hyperlegible" pitchFamily="2" charset="77"/>
              </a:rPr>
              <a:t>Materials from the Judicial Council are... inconsistent and confusing</a:t>
            </a:r>
          </a:p>
          <a:p>
            <a:pPr lvl="1"/>
            <a:r>
              <a:rPr lang="en-US" dirty="0">
                <a:effectLst/>
                <a:latin typeface="Atkinson Hyperlegible" pitchFamily="2" charset="77"/>
              </a:rPr>
              <a:t>MC-410 form refers to Rule 1.100</a:t>
            </a:r>
          </a:p>
          <a:p>
            <a:pPr lvl="1"/>
            <a:r>
              <a:rPr lang="en-US" dirty="0">
                <a:latin typeface="Atkinson Hyperlegible" pitchFamily="2" charset="77"/>
              </a:rPr>
              <a:t>Brochure entitled “Disability Accommodations in California Courts” states that if the </a:t>
            </a:r>
            <a:r>
              <a:rPr lang="en-US" dirty="0">
                <a:effectLst/>
                <a:latin typeface="Atkinson Hyperlegible" pitchFamily="2" charset="77"/>
              </a:rPr>
              <a:t>request was denied by a </a:t>
            </a:r>
            <a:r>
              <a:rPr lang="en-US" b="1" dirty="0">
                <a:effectLst/>
                <a:latin typeface="Atkinson Hyperlegible" pitchFamily="2" charset="77"/>
              </a:rPr>
              <a:t>court staff person </a:t>
            </a:r>
            <a:r>
              <a:rPr lang="en-US" dirty="0">
                <a:effectLst/>
                <a:latin typeface="Atkinson Hyperlegible" pitchFamily="2" charset="77"/>
              </a:rPr>
              <a:t>(not a judge or judicial officer), the requestor must give the ADA coordinator or the court a letter objecting to the denial within </a:t>
            </a:r>
            <a:r>
              <a:rPr lang="en-US" b="1" dirty="0">
                <a:effectLst/>
                <a:latin typeface="Atkinson Hyperlegible" pitchFamily="2" charset="77"/>
              </a:rPr>
              <a:t>10</a:t>
            </a:r>
            <a:r>
              <a:rPr lang="en-US" dirty="0">
                <a:effectLst/>
                <a:latin typeface="Atkinson Hyperlegible" pitchFamily="2" charset="77"/>
              </a:rPr>
              <a:t> </a:t>
            </a:r>
            <a:r>
              <a:rPr lang="en-US" b="1" dirty="0">
                <a:effectLst/>
                <a:latin typeface="Atkinson Hyperlegible" pitchFamily="2" charset="77"/>
              </a:rPr>
              <a:t>days </a:t>
            </a:r>
            <a:r>
              <a:rPr lang="en-US" b="1" i="0" dirty="0">
                <a:latin typeface="Atkinson Hyperlegible" pitchFamily="2" charset="77"/>
              </a:rPr>
              <a:t> </a:t>
            </a:r>
            <a:r>
              <a:rPr lang="en-US" i="0" dirty="0">
                <a:effectLst/>
                <a:latin typeface="Atkinson Hyperlegible" pitchFamily="2" charset="77"/>
                <a:hlinkClick r:id="rId2"/>
              </a:rPr>
              <a:t>https://www.courts.ca.gov/documents/Disability-Accommodations-in-California-Courts.pdf</a:t>
            </a:r>
            <a:r>
              <a:rPr lang="en-US" i="0" dirty="0">
                <a:latin typeface="Atkinson Hyperlegible" pitchFamily="2" charset="77"/>
              </a:rPr>
              <a:t> </a:t>
            </a:r>
            <a:endParaRPr lang="en-US" i="0" dirty="0">
              <a:effectLst/>
              <a:latin typeface="Atkinson Hyperlegible" pitchFamily="2" charset="77"/>
            </a:endParaRPr>
          </a:p>
          <a:p>
            <a:pPr lvl="1"/>
            <a:r>
              <a:rPr lang="en-US" dirty="0">
                <a:effectLst/>
                <a:latin typeface="Atkinson Hyperlegible" pitchFamily="2" charset="77"/>
              </a:rPr>
              <a:t>The 10-day timeline starts on the date the denial was delivered in person or the date it was mailed.  </a:t>
            </a:r>
          </a:p>
          <a:p>
            <a:r>
              <a:rPr lang="en-US" b="1" i="1" dirty="0">
                <a:effectLst/>
                <a:latin typeface="Atkinson Hyperlegible" pitchFamily="2" charset="77"/>
              </a:rPr>
              <a:t>Warning! </a:t>
            </a:r>
            <a:r>
              <a:rPr lang="en-US" dirty="0">
                <a:effectLst/>
                <a:latin typeface="Atkinson Hyperlegible" pitchFamily="2" charset="77"/>
              </a:rPr>
              <a:t>Even if the denial was received by mail, there is no extra time provided to file for review or petition.</a:t>
            </a:r>
          </a:p>
        </p:txBody>
      </p:sp>
      <p:sp>
        <p:nvSpPr>
          <p:cNvPr id="15" name="Rectangle 14">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6" name="Picture 15" descr="Calendar on table">
            <a:extLst>
              <a:ext uri="{FF2B5EF4-FFF2-40B4-BE49-F238E27FC236}">
                <a16:creationId xmlns:a16="http://schemas.microsoft.com/office/drawing/2014/main" id="{7A70569D-14DA-E0B2-E9BC-D4457887F649}"/>
              </a:ext>
            </a:extLst>
          </p:cNvPr>
          <p:cNvPicPr>
            <a:picLocks noChangeAspect="1"/>
          </p:cNvPicPr>
          <p:nvPr/>
        </p:nvPicPr>
        <p:blipFill rotWithShape="1">
          <a:blip r:embed="rId3">
            <a:extLst>
              <a:ext uri="{28A0092B-C50C-407E-A947-70E740481C1C}">
                <a14:useLocalDpi xmlns:a14="http://schemas.microsoft.com/office/drawing/2010/main"/>
              </a:ext>
            </a:extLst>
          </a:blip>
          <a:srcRect b="-1"/>
          <a:stretch/>
        </p:blipFill>
        <p:spPr>
          <a:xfrm>
            <a:off x="7612260" y="10"/>
            <a:ext cx="4579739" cy="6857990"/>
          </a:xfrm>
          <a:prstGeom prst="rect">
            <a:avLst/>
          </a:prstGeom>
        </p:spPr>
      </p:pic>
      <p:sp>
        <p:nvSpPr>
          <p:cNvPr id="5" name="Slide Number Placeholder 4">
            <a:extLst>
              <a:ext uri="{FF2B5EF4-FFF2-40B4-BE49-F238E27FC236}">
                <a16:creationId xmlns:a16="http://schemas.microsoft.com/office/drawing/2014/main" id="{5176D7FD-EFCF-840F-724F-4B6ECC02208E}"/>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16</a:t>
            </a:fld>
            <a:endParaRPr lang="en-US" sz="1800" dirty="0"/>
          </a:p>
        </p:txBody>
      </p:sp>
    </p:spTree>
    <p:extLst>
      <p:ext uri="{BB962C8B-B14F-4D97-AF65-F5344CB8AC3E}">
        <p14:creationId xmlns:p14="http://schemas.microsoft.com/office/powerpoint/2010/main" val="816585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C3486-435F-E688-D323-F0C4EC1F966B}"/>
              </a:ext>
            </a:extLst>
          </p:cNvPr>
          <p:cNvSpPr>
            <a:spLocks noGrp="1"/>
          </p:cNvSpPr>
          <p:nvPr>
            <p:ph type="title"/>
          </p:nvPr>
        </p:nvSpPr>
        <p:spPr>
          <a:xfrm>
            <a:off x="1371600" y="599606"/>
            <a:ext cx="9601200" cy="1240079"/>
          </a:xfrm>
        </p:spPr>
        <p:txBody>
          <a:bodyPr>
            <a:normAutofit fontScale="90000"/>
          </a:bodyPr>
          <a:lstStyle/>
          <a:p>
            <a:r>
              <a:rPr lang="en-US" dirty="0">
                <a:latin typeface="Atkinson Hyperlegible" pitchFamily="2" charset="77"/>
              </a:rPr>
              <a:t>Survey of Superior Court Websites</a:t>
            </a:r>
            <a:br>
              <a:rPr lang="en-US" dirty="0">
                <a:latin typeface="Atkinson Hyperlegible" pitchFamily="2" charset="77"/>
              </a:rPr>
            </a:br>
            <a:endParaRPr lang="en-US" i="1" dirty="0">
              <a:latin typeface="Atkinson Hyperlegible" pitchFamily="2" charset="77"/>
            </a:endParaRPr>
          </a:p>
        </p:txBody>
      </p:sp>
      <p:sp>
        <p:nvSpPr>
          <p:cNvPr id="3" name="Content Placeholder 2">
            <a:extLst>
              <a:ext uri="{FF2B5EF4-FFF2-40B4-BE49-F238E27FC236}">
                <a16:creationId xmlns:a16="http://schemas.microsoft.com/office/drawing/2014/main" id="{9833FDBB-FB38-020C-C498-31E4C237C110}"/>
              </a:ext>
            </a:extLst>
          </p:cNvPr>
          <p:cNvSpPr>
            <a:spLocks noGrp="1"/>
          </p:cNvSpPr>
          <p:nvPr>
            <p:ph idx="1"/>
          </p:nvPr>
        </p:nvSpPr>
        <p:spPr>
          <a:xfrm>
            <a:off x="1371600" y="1509485"/>
            <a:ext cx="9601200" cy="4561115"/>
          </a:xfrm>
        </p:spPr>
        <p:txBody>
          <a:bodyPr>
            <a:normAutofit/>
          </a:bodyPr>
          <a:lstStyle/>
          <a:p>
            <a:r>
              <a:rPr lang="en-US" dirty="0">
                <a:latin typeface="Atkinson Hyperlegible" pitchFamily="2" charset="77"/>
              </a:rPr>
              <a:t>Most provide link to MC-410 form</a:t>
            </a:r>
          </a:p>
          <a:p>
            <a:r>
              <a:rPr lang="en-US" dirty="0">
                <a:latin typeface="Atkinson Hyperlegible" pitchFamily="2" charset="77"/>
              </a:rPr>
              <a:t>Some reference and/or provide link to Rule 1.100</a:t>
            </a:r>
          </a:p>
          <a:p>
            <a:r>
              <a:rPr lang="en-US" dirty="0">
                <a:latin typeface="Atkinson Hyperlegible" pitchFamily="2" charset="77"/>
              </a:rPr>
              <a:t>Few provide a link to the Judicial Council’s “Disability Accommodations in California Courts” Brochure</a:t>
            </a:r>
          </a:p>
          <a:p>
            <a:r>
              <a:rPr lang="en-US" dirty="0">
                <a:latin typeface="Atkinson Hyperlegible" pitchFamily="2" charset="77"/>
              </a:rPr>
              <a:t>Not all provide contact information for the ADA Coordinator</a:t>
            </a:r>
          </a:p>
          <a:p>
            <a:r>
              <a:rPr lang="en-US" dirty="0">
                <a:latin typeface="Atkinson Hyperlegible" pitchFamily="2" charset="77"/>
              </a:rPr>
              <a:t>None provide sample requests for review or appeals</a:t>
            </a:r>
          </a:p>
          <a:p>
            <a:r>
              <a:rPr lang="en-US" dirty="0">
                <a:latin typeface="Atkinson Hyperlegible" pitchFamily="2" charset="77"/>
              </a:rPr>
              <a:t>None provide information about how to contact the presiding judge or how to get help or guidance on writs</a:t>
            </a:r>
          </a:p>
          <a:p>
            <a:r>
              <a:rPr lang="en-US" dirty="0">
                <a:latin typeface="Atkinson Hyperlegible" pitchFamily="2" charset="77"/>
              </a:rPr>
              <a:t>Very few advise people of the 10-day period within which case-related denials must be appealed – some confuse readers by referring to their general ADA grievance policies (referencing a 30 or 60-day timeline for filing); or by outlining / providing for an informal review or reconsideration process</a:t>
            </a:r>
          </a:p>
          <a:p>
            <a:pPr lvl="1"/>
            <a:endParaRPr lang="en-US" dirty="0">
              <a:latin typeface="Atkinson Hyperlegible" pitchFamily="2" charset="77"/>
            </a:endParaRPr>
          </a:p>
        </p:txBody>
      </p:sp>
      <p:sp>
        <p:nvSpPr>
          <p:cNvPr id="4" name="Slide Number Placeholder 4">
            <a:extLst>
              <a:ext uri="{FF2B5EF4-FFF2-40B4-BE49-F238E27FC236}">
                <a16:creationId xmlns:a16="http://schemas.microsoft.com/office/drawing/2014/main" id="{B797DE66-2B1C-CCD7-895E-08D9A30B8387}"/>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17</a:t>
            </a:fld>
            <a:endParaRPr lang="en-US" sz="1800" dirty="0"/>
          </a:p>
        </p:txBody>
      </p:sp>
    </p:spTree>
    <p:extLst>
      <p:ext uri="{BB962C8B-B14F-4D97-AF65-F5344CB8AC3E}">
        <p14:creationId xmlns:p14="http://schemas.microsoft.com/office/powerpoint/2010/main" val="3005518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B237-E96A-537C-11DA-D2DC86AF7415}"/>
              </a:ext>
            </a:extLst>
          </p:cNvPr>
          <p:cNvSpPr>
            <a:spLocks noGrp="1"/>
          </p:cNvSpPr>
          <p:nvPr>
            <p:ph type="title"/>
          </p:nvPr>
        </p:nvSpPr>
        <p:spPr>
          <a:xfrm>
            <a:off x="1371600" y="494748"/>
            <a:ext cx="9601200" cy="787400"/>
          </a:xfrm>
        </p:spPr>
        <p:txBody>
          <a:bodyPr>
            <a:normAutofit/>
          </a:bodyPr>
          <a:lstStyle/>
          <a:p>
            <a:r>
              <a:rPr lang="en-US" dirty="0">
                <a:latin typeface="Atkinson Hyperlegible" pitchFamily="2" charset="77"/>
              </a:rPr>
              <a:t>Examples</a:t>
            </a:r>
          </a:p>
        </p:txBody>
      </p:sp>
      <p:sp>
        <p:nvSpPr>
          <p:cNvPr id="3" name="Content Placeholder 2">
            <a:extLst>
              <a:ext uri="{FF2B5EF4-FFF2-40B4-BE49-F238E27FC236}">
                <a16:creationId xmlns:a16="http://schemas.microsoft.com/office/drawing/2014/main" id="{3E386F73-E8FF-3B22-28AA-24F9BED7DBA3}"/>
              </a:ext>
            </a:extLst>
          </p:cNvPr>
          <p:cNvSpPr>
            <a:spLocks noGrp="1"/>
          </p:cNvSpPr>
          <p:nvPr>
            <p:ph idx="1"/>
          </p:nvPr>
        </p:nvSpPr>
        <p:spPr>
          <a:xfrm>
            <a:off x="1371600" y="1295400"/>
            <a:ext cx="9601200" cy="5410200"/>
          </a:xfrm>
        </p:spPr>
        <p:txBody>
          <a:bodyPr>
            <a:noAutofit/>
          </a:bodyPr>
          <a:lstStyle/>
          <a:p>
            <a:r>
              <a:rPr lang="en-US" sz="2400" dirty="0">
                <a:latin typeface="Atkinson Hyperlegible" pitchFamily="2" charset="77"/>
              </a:rPr>
              <a:t>Yuba County Superior Court: </a:t>
            </a:r>
            <a:r>
              <a:rPr lang="en-US" sz="2400" dirty="0">
                <a:latin typeface="Atkinson Hyperlegible" pitchFamily="2" charset="77"/>
                <a:hlinkClick r:id="rId2"/>
              </a:rPr>
              <a:t>https://www.yuba.courts.ca.gov/general-information/americans-disabilities-act-ada</a:t>
            </a:r>
            <a:r>
              <a:rPr lang="en-US" sz="2400" dirty="0">
                <a:latin typeface="Atkinson Hyperlegible" pitchFamily="2" charset="77"/>
              </a:rPr>
              <a:t> </a:t>
            </a:r>
          </a:p>
          <a:p>
            <a:pPr lvl="1"/>
            <a:r>
              <a:rPr lang="en-US" sz="2400" dirty="0">
                <a:latin typeface="Atkinson Hyperlegible" pitchFamily="2" charset="77"/>
              </a:rPr>
              <a:t>Link to the </a:t>
            </a:r>
            <a:r>
              <a:rPr lang="en-US" sz="2400" dirty="0">
                <a:effectLst/>
                <a:latin typeface="Atkinson Hyperlegible" pitchFamily="2" charset="77"/>
                <a:ea typeface="Arial" panose="020B0604020202020204" pitchFamily="34" charset="0"/>
              </a:rPr>
              <a:t>MC-410 form; nothing on Rule 1.100</a:t>
            </a:r>
          </a:p>
          <a:p>
            <a:pPr lvl="1"/>
            <a:r>
              <a:rPr lang="en-US" sz="2400" dirty="0">
                <a:latin typeface="Atkinson Hyperlegible" pitchFamily="2" charset="77"/>
                <a:ea typeface="Arial" panose="020B0604020202020204" pitchFamily="34" charset="0"/>
              </a:rPr>
              <a:t>Link to County’s g</a:t>
            </a:r>
            <a:r>
              <a:rPr lang="en-US" sz="2400" dirty="0">
                <a:effectLst/>
                <a:latin typeface="Atkinson Hyperlegible" pitchFamily="2" charset="77"/>
                <a:ea typeface="Arial" panose="020B0604020202020204" pitchFamily="34" charset="0"/>
              </a:rPr>
              <a:t>eneral ADA grievance procedure which has 60-day timeline for filing complaints </a:t>
            </a:r>
          </a:p>
          <a:p>
            <a:pPr lvl="1"/>
            <a:r>
              <a:rPr lang="en-US" sz="2400" dirty="0">
                <a:effectLst/>
                <a:latin typeface="Atkinson Hyperlegible" pitchFamily="2" charset="77"/>
                <a:ea typeface="Arial" panose="020B0604020202020204" pitchFamily="34" charset="0"/>
              </a:rPr>
              <a:t>Nothing on 10-day timeline for accommodation appeals</a:t>
            </a:r>
          </a:p>
          <a:p>
            <a:r>
              <a:rPr lang="en-US" sz="2400" dirty="0">
                <a:latin typeface="Atkinson Hyperlegible" pitchFamily="2" charset="77"/>
                <a:ea typeface="Arial" panose="020B0604020202020204" pitchFamily="34" charset="0"/>
              </a:rPr>
              <a:t>Napa County Superior Court: </a:t>
            </a:r>
            <a:r>
              <a:rPr lang="en-US" sz="2400" dirty="0">
                <a:latin typeface="Atkinson Hyperlegible" pitchFamily="2" charset="77"/>
                <a:ea typeface="Arial" panose="020B0604020202020204" pitchFamily="34" charset="0"/>
                <a:hlinkClick r:id="rId3"/>
              </a:rPr>
              <a:t>https://www.napa.courts.ca.gov/general-information/ada-information#:~:text=ADA%20Coordinator,should%20you%20have%20any%20questions</a:t>
            </a:r>
            <a:r>
              <a:rPr lang="en-US" sz="2400" dirty="0">
                <a:latin typeface="Atkinson Hyperlegible" pitchFamily="2" charset="77"/>
                <a:ea typeface="Arial" panose="020B0604020202020204" pitchFamily="34" charset="0"/>
              </a:rPr>
              <a:t>  </a:t>
            </a:r>
          </a:p>
          <a:p>
            <a:pPr lvl="1"/>
            <a:r>
              <a:rPr lang="en-US" sz="2400" dirty="0">
                <a:effectLst/>
                <a:latin typeface="Atkinson Hyperlegible" pitchFamily="2" charset="77"/>
                <a:ea typeface="Arial" panose="020B0604020202020204" pitchFamily="34" charset="0"/>
              </a:rPr>
              <a:t>Only references general ADA grievance / reconsideration process; nothing on 10-day timeline</a:t>
            </a:r>
          </a:p>
        </p:txBody>
      </p:sp>
      <p:sp>
        <p:nvSpPr>
          <p:cNvPr id="4" name="Slide Number Placeholder 4">
            <a:extLst>
              <a:ext uri="{FF2B5EF4-FFF2-40B4-BE49-F238E27FC236}">
                <a16:creationId xmlns:a16="http://schemas.microsoft.com/office/drawing/2014/main" id="{A5359A3D-E9FF-8734-B43F-6D4671F9DBE9}"/>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18</a:t>
            </a:fld>
            <a:endParaRPr lang="en-US" sz="1800" dirty="0"/>
          </a:p>
        </p:txBody>
      </p:sp>
    </p:spTree>
    <p:extLst>
      <p:ext uri="{BB962C8B-B14F-4D97-AF65-F5344CB8AC3E}">
        <p14:creationId xmlns:p14="http://schemas.microsoft.com/office/powerpoint/2010/main" val="2418628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B237-E96A-537C-11DA-D2DC86AF7415}"/>
              </a:ext>
            </a:extLst>
          </p:cNvPr>
          <p:cNvSpPr>
            <a:spLocks noGrp="1"/>
          </p:cNvSpPr>
          <p:nvPr>
            <p:ph type="title"/>
          </p:nvPr>
        </p:nvSpPr>
        <p:spPr>
          <a:xfrm>
            <a:off x="1371600" y="457200"/>
            <a:ext cx="9601200" cy="787400"/>
          </a:xfrm>
        </p:spPr>
        <p:txBody>
          <a:bodyPr>
            <a:normAutofit/>
          </a:bodyPr>
          <a:lstStyle/>
          <a:p>
            <a:r>
              <a:rPr lang="en-US" dirty="0">
                <a:latin typeface="Atkinson Hyperlegible" pitchFamily="2" charset="77"/>
              </a:rPr>
              <a:t>Examples (continued)</a:t>
            </a:r>
          </a:p>
        </p:txBody>
      </p:sp>
      <p:sp>
        <p:nvSpPr>
          <p:cNvPr id="3" name="Content Placeholder 2">
            <a:extLst>
              <a:ext uri="{FF2B5EF4-FFF2-40B4-BE49-F238E27FC236}">
                <a16:creationId xmlns:a16="http://schemas.microsoft.com/office/drawing/2014/main" id="{3E386F73-E8FF-3B22-28AA-24F9BED7DBA3}"/>
              </a:ext>
            </a:extLst>
          </p:cNvPr>
          <p:cNvSpPr>
            <a:spLocks noGrp="1"/>
          </p:cNvSpPr>
          <p:nvPr>
            <p:ph idx="1"/>
          </p:nvPr>
        </p:nvSpPr>
        <p:spPr>
          <a:xfrm>
            <a:off x="1371600" y="1384300"/>
            <a:ext cx="9601200" cy="5321300"/>
          </a:xfrm>
        </p:spPr>
        <p:txBody>
          <a:bodyPr>
            <a:noAutofit/>
          </a:bodyPr>
          <a:lstStyle/>
          <a:p>
            <a:r>
              <a:rPr lang="en-US" sz="2400" dirty="0">
                <a:latin typeface="Atkinson Hyperlegible" pitchFamily="2" charset="77"/>
              </a:rPr>
              <a:t>Shasta County County Superior Court: </a:t>
            </a:r>
            <a:r>
              <a:rPr lang="en-US" sz="2400" dirty="0">
                <a:latin typeface="Atkinson Hyperlegible" pitchFamily="2" charset="77"/>
                <a:hlinkClick r:id="rId2"/>
              </a:rPr>
              <a:t>https://www.shasta.courts.ca.gov/General-Info/ADA.shtml</a:t>
            </a:r>
            <a:r>
              <a:rPr lang="en-US" sz="2400" dirty="0">
                <a:latin typeface="Atkinson Hyperlegible" pitchFamily="2" charset="77"/>
              </a:rPr>
              <a:t> </a:t>
            </a:r>
          </a:p>
          <a:p>
            <a:pPr lvl="1"/>
            <a:r>
              <a:rPr lang="en-US" sz="2400" dirty="0">
                <a:latin typeface="Atkinson Hyperlegible" pitchFamily="2" charset="77"/>
              </a:rPr>
              <a:t>No links to MC-410 or Rule 1.100</a:t>
            </a:r>
          </a:p>
          <a:p>
            <a:pPr lvl="1"/>
            <a:r>
              <a:rPr lang="en-US" sz="2400" dirty="0">
                <a:latin typeface="Atkinson Hyperlegible" pitchFamily="2" charset="77"/>
              </a:rPr>
              <a:t>No ADA coordinator or contact identified</a:t>
            </a:r>
          </a:p>
          <a:p>
            <a:pPr lvl="1"/>
            <a:r>
              <a:rPr lang="en-US" sz="2400" dirty="0">
                <a:latin typeface="Atkinson Hyperlegible" pitchFamily="2" charset="77"/>
              </a:rPr>
              <a:t>References right to appeal, but not the 10-day timeline or any details</a:t>
            </a:r>
          </a:p>
          <a:p>
            <a:r>
              <a:rPr lang="en-US" sz="2400" dirty="0">
                <a:latin typeface="Atkinson Hyperlegible" pitchFamily="2" charset="77"/>
              </a:rPr>
              <a:t>San Benito County Superior Court: </a:t>
            </a:r>
            <a:r>
              <a:rPr lang="en-US" sz="2400" dirty="0">
                <a:latin typeface="Atkinson Hyperlegible" pitchFamily="2" charset="77"/>
                <a:hlinkClick r:id="rId3"/>
              </a:rPr>
              <a:t>https://www.sanbenito.courts.ca.gov/general-information/ada-policy</a:t>
            </a:r>
            <a:endParaRPr lang="en-US" sz="2400" dirty="0">
              <a:latin typeface="Atkinson Hyperlegible" pitchFamily="2" charset="77"/>
            </a:endParaRPr>
          </a:p>
          <a:p>
            <a:pPr lvl="1"/>
            <a:r>
              <a:rPr lang="en-US" sz="2400" dirty="0">
                <a:latin typeface="Atkinson Hyperlegible" pitchFamily="2" charset="77"/>
              </a:rPr>
              <a:t>No appeal information provided whatsoever</a:t>
            </a:r>
          </a:p>
        </p:txBody>
      </p:sp>
      <p:sp>
        <p:nvSpPr>
          <p:cNvPr id="4" name="Slide Number Placeholder 4">
            <a:extLst>
              <a:ext uri="{FF2B5EF4-FFF2-40B4-BE49-F238E27FC236}">
                <a16:creationId xmlns:a16="http://schemas.microsoft.com/office/drawing/2014/main" id="{A5359A3D-E9FF-8734-B43F-6D4671F9DBE9}"/>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19</a:t>
            </a:fld>
            <a:endParaRPr lang="en-US" sz="1800" dirty="0"/>
          </a:p>
        </p:txBody>
      </p:sp>
    </p:spTree>
    <p:extLst>
      <p:ext uri="{BB962C8B-B14F-4D97-AF65-F5344CB8AC3E}">
        <p14:creationId xmlns:p14="http://schemas.microsoft.com/office/powerpoint/2010/main" val="1205755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39D4D-AD4F-8067-2557-88B909959660}"/>
              </a:ext>
            </a:extLst>
          </p:cNvPr>
          <p:cNvSpPr>
            <a:spLocks noGrp="1"/>
          </p:cNvSpPr>
          <p:nvPr>
            <p:ph type="title"/>
          </p:nvPr>
        </p:nvSpPr>
        <p:spPr>
          <a:xfrm>
            <a:off x="1371600" y="825500"/>
            <a:ext cx="3282695" cy="1346200"/>
          </a:xfrm>
        </p:spPr>
        <p:txBody>
          <a:bodyPr>
            <a:normAutofit/>
          </a:bodyPr>
          <a:lstStyle/>
          <a:p>
            <a:r>
              <a:rPr lang="en-US" dirty="0">
                <a:latin typeface="Atkinson Hyperlegible" pitchFamily="2" charset="77"/>
              </a:rPr>
              <a:t>Agenda</a:t>
            </a:r>
          </a:p>
        </p:txBody>
      </p:sp>
      <p:sp>
        <p:nvSpPr>
          <p:cNvPr id="3" name="Content Placeholder 2">
            <a:extLst>
              <a:ext uri="{FF2B5EF4-FFF2-40B4-BE49-F238E27FC236}">
                <a16:creationId xmlns:a16="http://schemas.microsoft.com/office/drawing/2014/main" id="{41459AF7-EBBE-8210-8D1D-F60F4AE8F817}"/>
              </a:ext>
            </a:extLst>
          </p:cNvPr>
          <p:cNvSpPr>
            <a:spLocks noGrp="1"/>
          </p:cNvSpPr>
          <p:nvPr>
            <p:ph idx="1"/>
          </p:nvPr>
        </p:nvSpPr>
        <p:spPr>
          <a:xfrm>
            <a:off x="1371600" y="1816100"/>
            <a:ext cx="5080000" cy="4051300"/>
          </a:xfrm>
        </p:spPr>
        <p:txBody>
          <a:bodyPr>
            <a:normAutofit/>
          </a:bodyPr>
          <a:lstStyle/>
          <a:p>
            <a:r>
              <a:rPr lang="en-US" sz="2400" dirty="0"/>
              <a:t>What laws require court services, programs and activities to be accessible? </a:t>
            </a:r>
          </a:p>
          <a:p>
            <a:r>
              <a:rPr lang="en-US" sz="2400" dirty="0"/>
              <a:t>How to get reasonable accommodations from the court.</a:t>
            </a:r>
          </a:p>
          <a:p>
            <a:r>
              <a:rPr lang="en-US" sz="2400" dirty="0"/>
              <a:t>Effective communication in the courts.</a:t>
            </a:r>
          </a:p>
          <a:p>
            <a:endParaRPr lang="en-US" sz="2400" dirty="0"/>
          </a:p>
          <a:p>
            <a:endParaRPr lang="en-US" sz="2400" dirty="0"/>
          </a:p>
        </p:txBody>
      </p:sp>
      <p:pic>
        <p:nvPicPr>
          <p:cNvPr id="7" name="Graphic 6" descr="Scales of Justice">
            <a:extLst>
              <a:ext uri="{FF2B5EF4-FFF2-40B4-BE49-F238E27FC236}">
                <a16:creationId xmlns:a16="http://schemas.microsoft.com/office/drawing/2014/main" id="{699AE4DF-57F5-2108-D751-2D8F3488182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56167" y="1358900"/>
            <a:ext cx="3810053" cy="3810053"/>
          </a:xfrm>
          <a:prstGeom prst="rect">
            <a:avLst/>
          </a:prstGeom>
        </p:spPr>
      </p:pic>
      <p:sp>
        <p:nvSpPr>
          <p:cNvPr id="5" name="Slide Number Placeholder 4">
            <a:extLst>
              <a:ext uri="{FF2B5EF4-FFF2-40B4-BE49-F238E27FC236}">
                <a16:creationId xmlns:a16="http://schemas.microsoft.com/office/drawing/2014/main" id="{BF9A0D93-5E7C-F564-EA8B-8D52B5C0F606}"/>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2</a:t>
            </a:fld>
            <a:endParaRPr lang="en-US" sz="1800" dirty="0"/>
          </a:p>
        </p:txBody>
      </p:sp>
    </p:spTree>
    <p:extLst>
      <p:ext uri="{BB962C8B-B14F-4D97-AF65-F5344CB8AC3E}">
        <p14:creationId xmlns:p14="http://schemas.microsoft.com/office/powerpoint/2010/main" val="2855716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B237-E96A-537C-11DA-D2DC86AF7415}"/>
              </a:ext>
            </a:extLst>
          </p:cNvPr>
          <p:cNvSpPr>
            <a:spLocks noGrp="1"/>
          </p:cNvSpPr>
          <p:nvPr>
            <p:ph type="title"/>
          </p:nvPr>
        </p:nvSpPr>
        <p:spPr/>
        <p:txBody>
          <a:bodyPr>
            <a:normAutofit/>
          </a:bodyPr>
          <a:lstStyle/>
          <a:p>
            <a:r>
              <a:rPr lang="en-US" dirty="0">
                <a:latin typeface="Atkinson Hyperlegible" pitchFamily="2" charset="77"/>
              </a:rPr>
              <a:t>The Result?</a:t>
            </a:r>
          </a:p>
        </p:txBody>
      </p:sp>
      <p:graphicFrame>
        <p:nvGraphicFramePr>
          <p:cNvPr id="5" name="Content Placeholder 2">
            <a:extLst>
              <a:ext uri="{FF2B5EF4-FFF2-40B4-BE49-F238E27FC236}">
                <a16:creationId xmlns:a16="http://schemas.microsoft.com/office/drawing/2014/main" id="{19A979BB-6E47-4D51-BC61-DA282ED6E7DF}"/>
              </a:ext>
            </a:extLst>
          </p:cNvPr>
          <p:cNvGraphicFramePr>
            <a:graphicFrameLocks noGrp="1"/>
          </p:cNvGraphicFramePr>
          <p:nvPr>
            <p:ph idx="1"/>
            <p:extLst>
              <p:ext uri="{D42A27DB-BD31-4B8C-83A1-F6EECF244321}">
                <p14:modId xmlns:p14="http://schemas.microsoft.com/office/powerpoint/2010/main" val="650635896"/>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4">
            <a:extLst>
              <a:ext uri="{FF2B5EF4-FFF2-40B4-BE49-F238E27FC236}">
                <a16:creationId xmlns:a16="http://schemas.microsoft.com/office/drawing/2014/main" id="{AA9545F8-FC8E-3986-4903-25DA1A958851}"/>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latin typeface="Atkinson Hyperlegible" pitchFamily="2" charset="77"/>
              </a:rPr>
              <a:t>20</a:t>
            </a:fld>
            <a:endParaRPr lang="en-US" sz="1800" dirty="0">
              <a:latin typeface="Atkinson Hyperlegible" pitchFamily="2" charset="77"/>
            </a:endParaRPr>
          </a:p>
        </p:txBody>
      </p:sp>
    </p:spTree>
    <p:extLst>
      <p:ext uri="{BB962C8B-B14F-4D97-AF65-F5344CB8AC3E}">
        <p14:creationId xmlns:p14="http://schemas.microsoft.com/office/powerpoint/2010/main" val="388734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CF250-5048-8F06-2816-4F917BEA3247}"/>
              </a:ext>
            </a:extLst>
          </p:cNvPr>
          <p:cNvSpPr>
            <a:spLocks noGrp="1"/>
          </p:cNvSpPr>
          <p:nvPr>
            <p:ph type="ctrTitle"/>
          </p:nvPr>
        </p:nvSpPr>
        <p:spPr>
          <a:xfrm>
            <a:off x="1915385" y="2379887"/>
            <a:ext cx="8361229" cy="2098226"/>
          </a:xfrm>
        </p:spPr>
        <p:txBody>
          <a:bodyPr/>
          <a:lstStyle/>
          <a:p>
            <a:r>
              <a:rPr lang="en-US" cap="none" dirty="0">
                <a:latin typeface="Atkinson Hyperlegible" pitchFamily="2" charset="77"/>
              </a:rPr>
              <a:t>Effective Communication</a:t>
            </a:r>
          </a:p>
        </p:txBody>
      </p:sp>
    </p:spTree>
    <p:extLst>
      <p:ext uri="{BB962C8B-B14F-4D97-AF65-F5344CB8AC3E}">
        <p14:creationId xmlns:p14="http://schemas.microsoft.com/office/powerpoint/2010/main" val="3958019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B237-E96A-537C-11DA-D2DC86AF7415}"/>
              </a:ext>
            </a:extLst>
          </p:cNvPr>
          <p:cNvSpPr>
            <a:spLocks noGrp="1"/>
          </p:cNvSpPr>
          <p:nvPr>
            <p:ph type="title"/>
          </p:nvPr>
        </p:nvSpPr>
        <p:spPr/>
        <p:txBody>
          <a:bodyPr>
            <a:normAutofit/>
          </a:bodyPr>
          <a:lstStyle/>
          <a:p>
            <a:r>
              <a:rPr lang="en-US" dirty="0">
                <a:latin typeface="Atkinson Hyperlegible" pitchFamily="2" charset="77"/>
              </a:rPr>
              <a:t>What is “Effective Communication” and Why is it Important?  </a:t>
            </a:r>
          </a:p>
        </p:txBody>
      </p:sp>
      <p:sp>
        <p:nvSpPr>
          <p:cNvPr id="3" name="Content Placeholder 2">
            <a:extLst>
              <a:ext uri="{FF2B5EF4-FFF2-40B4-BE49-F238E27FC236}">
                <a16:creationId xmlns:a16="http://schemas.microsoft.com/office/drawing/2014/main" id="{3E386F73-E8FF-3B22-28AA-24F9BED7DBA3}"/>
              </a:ext>
            </a:extLst>
          </p:cNvPr>
          <p:cNvSpPr>
            <a:spLocks noGrp="1"/>
          </p:cNvSpPr>
          <p:nvPr>
            <p:ph idx="1"/>
          </p:nvPr>
        </p:nvSpPr>
        <p:spPr>
          <a:xfrm>
            <a:off x="1371600" y="2510724"/>
            <a:ext cx="9601200" cy="3356675"/>
          </a:xfrm>
        </p:spPr>
        <p:txBody>
          <a:bodyPr>
            <a:normAutofit/>
          </a:bodyPr>
          <a:lstStyle/>
          <a:p>
            <a:r>
              <a:rPr lang="en-US" sz="2400" dirty="0">
                <a:latin typeface="Atkinson Hyperlegible" pitchFamily="2" charset="77"/>
              </a:rPr>
              <a:t>People who have vision, hearing, or speech disabilities (“communication disabilities”) use different ways to communicate. </a:t>
            </a:r>
          </a:p>
          <a:p>
            <a:r>
              <a:rPr lang="en-US" sz="2400" dirty="0">
                <a:latin typeface="Atkinson Hyperlegible" pitchFamily="2" charset="77"/>
              </a:rPr>
              <a:t>Effective communication is communication that allows a person with a vision, hearing, or speech disability to communicate with, receive information from, and convey information to, a covered entity like the courts.</a:t>
            </a:r>
          </a:p>
          <a:p>
            <a:r>
              <a:rPr lang="en-US" sz="2400" dirty="0">
                <a:latin typeface="Atkinson Hyperlegible" pitchFamily="2" charset="77"/>
              </a:rPr>
              <a:t>Effective communication is essential to ensuring equal access to and use of the courts’ services, programs and activities!  </a:t>
            </a:r>
          </a:p>
        </p:txBody>
      </p:sp>
      <p:sp>
        <p:nvSpPr>
          <p:cNvPr id="4" name="Slide Number Placeholder 4">
            <a:extLst>
              <a:ext uri="{FF2B5EF4-FFF2-40B4-BE49-F238E27FC236}">
                <a16:creationId xmlns:a16="http://schemas.microsoft.com/office/drawing/2014/main" id="{310523C8-DFD3-96BE-3F25-CD1F916E854A}"/>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22</a:t>
            </a:fld>
            <a:endParaRPr lang="en-US" sz="1800" dirty="0"/>
          </a:p>
        </p:txBody>
      </p:sp>
    </p:spTree>
    <p:extLst>
      <p:ext uri="{BB962C8B-B14F-4D97-AF65-F5344CB8AC3E}">
        <p14:creationId xmlns:p14="http://schemas.microsoft.com/office/powerpoint/2010/main" val="1641800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B237-E96A-537C-11DA-D2DC86AF7415}"/>
              </a:ext>
            </a:extLst>
          </p:cNvPr>
          <p:cNvSpPr>
            <a:spLocks noGrp="1"/>
          </p:cNvSpPr>
          <p:nvPr>
            <p:ph type="title"/>
          </p:nvPr>
        </p:nvSpPr>
        <p:spPr/>
        <p:txBody>
          <a:bodyPr>
            <a:normAutofit/>
          </a:bodyPr>
          <a:lstStyle/>
          <a:p>
            <a:r>
              <a:rPr lang="en-US" dirty="0">
                <a:latin typeface="Atkinson Hyperlegible" pitchFamily="2" charset="77"/>
              </a:rPr>
              <a:t>What do Disability Rights Laws say about Effective Communication?</a:t>
            </a:r>
          </a:p>
        </p:txBody>
      </p:sp>
      <p:sp>
        <p:nvSpPr>
          <p:cNvPr id="3" name="Content Placeholder 2">
            <a:extLst>
              <a:ext uri="{FF2B5EF4-FFF2-40B4-BE49-F238E27FC236}">
                <a16:creationId xmlns:a16="http://schemas.microsoft.com/office/drawing/2014/main" id="{3E386F73-E8FF-3B22-28AA-24F9BED7DBA3}"/>
              </a:ext>
            </a:extLst>
          </p:cNvPr>
          <p:cNvSpPr>
            <a:spLocks noGrp="1"/>
          </p:cNvSpPr>
          <p:nvPr>
            <p:ph idx="1"/>
          </p:nvPr>
        </p:nvSpPr>
        <p:spPr>
          <a:xfrm>
            <a:off x="1371600" y="2286000"/>
            <a:ext cx="9601200" cy="3886200"/>
          </a:xfrm>
        </p:spPr>
        <p:txBody>
          <a:bodyPr>
            <a:normAutofit fontScale="92500" lnSpcReduction="20000"/>
          </a:bodyPr>
          <a:lstStyle/>
          <a:p>
            <a:r>
              <a:rPr lang="en-US" sz="2400" dirty="0">
                <a:latin typeface="Atkinson Hyperlegible" pitchFamily="2" charset="77"/>
              </a:rPr>
              <a:t>The ADA provides that public entities must take appropriate steps to ensure that communications with people with disabilities are as effective as communications with others</a:t>
            </a:r>
          </a:p>
          <a:p>
            <a:r>
              <a:rPr lang="en-US" sz="2400" dirty="0">
                <a:latin typeface="Atkinson Hyperlegible" pitchFamily="2" charset="77"/>
              </a:rPr>
              <a:t>Applies to the California Courts</a:t>
            </a:r>
          </a:p>
          <a:p>
            <a:r>
              <a:rPr lang="en-US" sz="2400" dirty="0">
                <a:latin typeface="Atkinson Hyperlegible" pitchFamily="2" charset="77"/>
              </a:rPr>
              <a:t>The right to effective communication extends to all people with communication disabilities involved in court proceedings, including:</a:t>
            </a:r>
          </a:p>
          <a:p>
            <a:pPr lvl="1"/>
            <a:r>
              <a:rPr lang="en-US" sz="2400" dirty="0">
                <a:latin typeface="Atkinson Hyperlegible" pitchFamily="2" charset="77"/>
              </a:rPr>
              <a:t>parties</a:t>
            </a:r>
          </a:p>
          <a:p>
            <a:pPr lvl="1"/>
            <a:r>
              <a:rPr lang="en-US" sz="2400" dirty="0">
                <a:latin typeface="Atkinson Hyperlegible" pitchFamily="2" charset="77"/>
              </a:rPr>
              <a:t>witnesses</a:t>
            </a:r>
          </a:p>
          <a:p>
            <a:pPr lvl="1"/>
            <a:r>
              <a:rPr lang="en-US" sz="2400" dirty="0">
                <a:latin typeface="Atkinson Hyperlegible" pitchFamily="2" charset="77"/>
              </a:rPr>
              <a:t>lawyers</a:t>
            </a:r>
          </a:p>
          <a:p>
            <a:pPr lvl="1"/>
            <a:r>
              <a:rPr lang="en-US" sz="2400" dirty="0">
                <a:latin typeface="Atkinson Hyperlegible" pitchFamily="2" charset="77"/>
              </a:rPr>
              <a:t>Jurors</a:t>
            </a:r>
          </a:p>
          <a:p>
            <a:pPr lvl="1"/>
            <a:r>
              <a:rPr lang="en-US" sz="2400" dirty="0">
                <a:latin typeface="Atkinson Hyperlegible" pitchFamily="2" charset="77"/>
              </a:rPr>
              <a:t>spectators.</a:t>
            </a:r>
          </a:p>
        </p:txBody>
      </p:sp>
      <p:sp>
        <p:nvSpPr>
          <p:cNvPr id="4" name="Slide Number Placeholder 4">
            <a:extLst>
              <a:ext uri="{FF2B5EF4-FFF2-40B4-BE49-F238E27FC236}">
                <a16:creationId xmlns:a16="http://schemas.microsoft.com/office/drawing/2014/main" id="{F30F368D-2B77-F070-26D0-002C25BEB469}"/>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23</a:t>
            </a:fld>
            <a:endParaRPr lang="en-US" sz="1800" dirty="0"/>
          </a:p>
        </p:txBody>
      </p:sp>
    </p:spTree>
    <p:extLst>
      <p:ext uri="{BB962C8B-B14F-4D97-AF65-F5344CB8AC3E}">
        <p14:creationId xmlns:p14="http://schemas.microsoft.com/office/powerpoint/2010/main" val="2628275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6416-F690-740D-6A8F-D65298541E95}"/>
              </a:ext>
            </a:extLst>
          </p:cNvPr>
          <p:cNvSpPr>
            <a:spLocks noGrp="1"/>
          </p:cNvSpPr>
          <p:nvPr>
            <p:ph type="title"/>
          </p:nvPr>
        </p:nvSpPr>
        <p:spPr>
          <a:xfrm>
            <a:off x="5100824" y="685800"/>
            <a:ext cx="6176776" cy="1485900"/>
          </a:xfrm>
        </p:spPr>
        <p:txBody>
          <a:bodyPr>
            <a:normAutofit/>
          </a:bodyPr>
          <a:lstStyle/>
          <a:p>
            <a:r>
              <a:rPr lang="en-US" sz="3400" dirty="0">
                <a:latin typeface="Atkinson Hyperlegible" pitchFamily="2" charset="77"/>
              </a:rPr>
              <a:t>What Steps Must Courts Take to Ensure Communication is “Effective”?</a:t>
            </a:r>
          </a:p>
        </p:txBody>
      </p:sp>
      <p:pic>
        <p:nvPicPr>
          <p:cNvPr id="5" name="Picture 4" descr="Magnifying glass and question mark">
            <a:extLst>
              <a:ext uri="{FF2B5EF4-FFF2-40B4-BE49-F238E27FC236}">
                <a16:creationId xmlns:a16="http://schemas.microsoft.com/office/drawing/2014/main" id="{B61311C2-B3CE-C4B4-4329-DEC8F6E3C38C}"/>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1" y="10"/>
            <a:ext cx="4373546" cy="6857990"/>
          </a:xfrm>
          <a:prstGeom prst="rect">
            <a:avLst/>
          </a:prstGeom>
        </p:spPr>
      </p:pic>
      <p:sp>
        <p:nvSpPr>
          <p:cNvPr id="11" name="Rectangle 10">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BF03BA5-BAF4-AC87-043F-160E26315117}"/>
              </a:ext>
            </a:extLst>
          </p:cNvPr>
          <p:cNvSpPr>
            <a:spLocks noGrp="1"/>
          </p:cNvSpPr>
          <p:nvPr>
            <p:ph idx="1"/>
          </p:nvPr>
        </p:nvSpPr>
        <p:spPr>
          <a:xfrm>
            <a:off x="5100824" y="2438400"/>
            <a:ext cx="6176776" cy="3429000"/>
          </a:xfrm>
        </p:spPr>
        <p:txBody>
          <a:bodyPr>
            <a:normAutofit/>
          </a:bodyPr>
          <a:lstStyle/>
          <a:p>
            <a:r>
              <a:rPr lang="en-US" sz="2400" dirty="0">
                <a:latin typeface="Atkinson Hyperlegible" pitchFamily="2" charset="77"/>
              </a:rPr>
              <a:t>Courts must provide people with disabilities with </a:t>
            </a:r>
            <a:r>
              <a:rPr lang="en-US" sz="2400" b="1" dirty="0">
                <a:latin typeface="Atkinson Hyperlegible" pitchFamily="2" charset="77"/>
              </a:rPr>
              <a:t>auxiliary aids and services </a:t>
            </a:r>
            <a:r>
              <a:rPr lang="en-US" sz="2400" dirty="0">
                <a:latin typeface="Atkinson Hyperlegible" pitchFamily="2" charset="77"/>
              </a:rPr>
              <a:t>where necessary to give them an equal opportunity to participate in, and enjoy the benefits of the court’s services, programs, or activities.</a:t>
            </a:r>
          </a:p>
        </p:txBody>
      </p:sp>
      <p:sp>
        <p:nvSpPr>
          <p:cNvPr id="4" name="Slide Number Placeholder 4">
            <a:extLst>
              <a:ext uri="{FF2B5EF4-FFF2-40B4-BE49-F238E27FC236}">
                <a16:creationId xmlns:a16="http://schemas.microsoft.com/office/drawing/2014/main" id="{B14061E6-1F32-B832-E78C-4D0DD0BC6942}"/>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24</a:t>
            </a:fld>
            <a:endParaRPr lang="en-US" sz="1800" dirty="0"/>
          </a:p>
        </p:txBody>
      </p:sp>
    </p:spTree>
    <p:extLst>
      <p:ext uri="{BB962C8B-B14F-4D97-AF65-F5344CB8AC3E}">
        <p14:creationId xmlns:p14="http://schemas.microsoft.com/office/powerpoint/2010/main" val="486857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C185-DB48-FBAE-C923-B7EBDAB89518}"/>
              </a:ext>
            </a:extLst>
          </p:cNvPr>
          <p:cNvSpPr>
            <a:spLocks noGrp="1"/>
          </p:cNvSpPr>
          <p:nvPr>
            <p:ph type="title"/>
          </p:nvPr>
        </p:nvSpPr>
        <p:spPr>
          <a:xfrm>
            <a:off x="1219200" y="493331"/>
            <a:ext cx="9601200" cy="655983"/>
          </a:xfrm>
        </p:spPr>
        <p:txBody>
          <a:bodyPr>
            <a:normAutofit fontScale="90000"/>
          </a:bodyPr>
          <a:lstStyle/>
          <a:p>
            <a:r>
              <a:rPr lang="en-US" dirty="0">
                <a:latin typeface="Atkinson Hyperlegible" pitchFamily="2" charset="77"/>
              </a:rPr>
              <a:t>Examples of “Auxiliary Aids and Services”</a:t>
            </a:r>
            <a:endParaRPr lang="en-US" sz="4000" i="1" dirty="0">
              <a:latin typeface="Atkinson Hyperlegible" pitchFamily="2" charset="77"/>
            </a:endParaRPr>
          </a:p>
        </p:txBody>
      </p:sp>
      <p:sp>
        <p:nvSpPr>
          <p:cNvPr id="3" name="Content Placeholder 2">
            <a:extLst>
              <a:ext uri="{FF2B5EF4-FFF2-40B4-BE49-F238E27FC236}">
                <a16:creationId xmlns:a16="http://schemas.microsoft.com/office/drawing/2014/main" id="{EC7579BA-7D07-1B1E-4469-3ACDDFDB4D34}"/>
              </a:ext>
            </a:extLst>
          </p:cNvPr>
          <p:cNvSpPr>
            <a:spLocks noGrp="1"/>
          </p:cNvSpPr>
          <p:nvPr>
            <p:ph sz="half" idx="1"/>
          </p:nvPr>
        </p:nvSpPr>
        <p:spPr>
          <a:xfrm>
            <a:off x="1219200" y="1302026"/>
            <a:ext cx="10558670" cy="4082143"/>
          </a:xfrm>
        </p:spPr>
        <p:txBody>
          <a:bodyPr numCol="2">
            <a:noAutofit/>
          </a:bodyPr>
          <a:lstStyle/>
          <a:p>
            <a:pPr algn="l"/>
            <a:r>
              <a:rPr lang="en-US" sz="1800" b="0" i="0" u="none" strike="noStrike" dirty="0">
                <a:solidFill>
                  <a:srgbClr val="000000"/>
                </a:solidFill>
                <a:effectLst/>
                <a:latin typeface="Atkinson Hyperlegible" pitchFamily="2" charset="77"/>
              </a:rPr>
              <a:t>Qualified interpreters on-site or through video remote interpreting (VRI) services</a:t>
            </a:r>
          </a:p>
          <a:p>
            <a:pPr algn="l"/>
            <a:r>
              <a:rPr lang="en-US" sz="1800" dirty="0">
                <a:solidFill>
                  <a:srgbClr val="000000"/>
                </a:solidFill>
                <a:latin typeface="Atkinson Hyperlegible" pitchFamily="2" charset="77"/>
              </a:rPr>
              <a:t>N</a:t>
            </a:r>
            <a:r>
              <a:rPr lang="en-US" sz="1800" b="0" i="0" u="none" strike="noStrike" dirty="0">
                <a:solidFill>
                  <a:srgbClr val="000000"/>
                </a:solidFill>
                <a:effectLst/>
                <a:latin typeface="Atkinson Hyperlegible" pitchFamily="2" charset="77"/>
              </a:rPr>
              <a:t>otetakers</a:t>
            </a:r>
          </a:p>
          <a:p>
            <a:pPr algn="l"/>
            <a:r>
              <a:rPr lang="en-US" sz="1800" dirty="0">
                <a:solidFill>
                  <a:srgbClr val="000000"/>
                </a:solidFill>
                <a:latin typeface="Atkinson Hyperlegible" pitchFamily="2" charset="77"/>
              </a:rPr>
              <a:t>W</a:t>
            </a:r>
            <a:r>
              <a:rPr lang="en-US" sz="1800" b="0" i="0" u="none" strike="noStrike" dirty="0">
                <a:solidFill>
                  <a:srgbClr val="000000"/>
                </a:solidFill>
                <a:effectLst/>
                <a:latin typeface="Atkinson Hyperlegible" pitchFamily="2" charset="77"/>
              </a:rPr>
              <a:t>ritten materials</a:t>
            </a:r>
            <a:r>
              <a:rPr lang="en-US" sz="1800" dirty="0">
                <a:solidFill>
                  <a:srgbClr val="000000"/>
                </a:solidFill>
                <a:latin typeface="Atkinson Hyperlegible" pitchFamily="2" charset="77"/>
              </a:rPr>
              <a:t> / </a:t>
            </a:r>
            <a:r>
              <a:rPr lang="en-US" sz="1800" b="0" i="0" u="none" strike="noStrike" dirty="0">
                <a:solidFill>
                  <a:srgbClr val="000000"/>
                </a:solidFill>
                <a:effectLst/>
                <a:latin typeface="Atkinson Hyperlegible" pitchFamily="2" charset="77"/>
              </a:rPr>
              <a:t>exchange of written notes</a:t>
            </a:r>
          </a:p>
          <a:p>
            <a:pPr algn="l"/>
            <a:r>
              <a:rPr lang="en-US" sz="1800" dirty="0">
                <a:solidFill>
                  <a:srgbClr val="000000"/>
                </a:solidFill>
                <a:latin typeface="Atkinson Hyperlegible" pitchFamily="2" charset="77"/>
              </a:rPr>
              <a:t>Assistive </a:t>
            </a:r>
            <a:r>
              <a:rPr lang="en-US" sz="1800" b="0" i="0" u="none" strike="noStrike" dirty="0">
                <a:solidFill>
                  <a:srgbClr val="000000"/>
                </a:solidFill>
                <a:effectLst/>
                <a:latin typeface="Atkinson Hyperlegible" pitchFamily="2" charset="77"/>
              </a:rPr>
              <a:t>listening devices or systems</a:t>
            </a:r>
          </a:p>
          <a:p>
            <a:pPr algn="l"/>
            <a:r>
              <a:rPr lang="en-US" sz="1800" dirty="0">
                <a:solidFill>
                  <a:srgbClr val="000000"/>
                </a:solidFill>
                <a:latin typeface="Atkinson Hyperlegible" pitchFamily="2" charset="77"/>
              </a:rPr>
              <a:t>O</a:t>
            </a:r>
            <a:r>
              <a:rPr lang="en-US" sz="1800" b="0" i="0" u="none" strike="noStrike" dirty="0">
                <a:solidFill>
                  <a:srgbClr val="000000"/>
                </a:solidFill>
                <a:effectLst/>
                <a:latin typeface="Atkinson Hyperlegible" pitchFamily="2" charset="77"/>
              </a:rPr>
              <a:t>pen and closed captioning, including real-time captioning </a:t>
            </a:r>
          </a:p>
          <a:p>
            <a:pPr algn="l"/>
            <a:r>
              <a:rPr lang="en-US" sz="1800" dirty="0">
                <a:solidFill>
                  <a:srgbClr val="000000"/>
                </a:solidFill>
                <a:latin typeface="Atkinson Hyperlegible" pitchFamily="2" charset="77"/>
              </a:rPr>
              <a:t>V</a:t>
            </a:r>
            <a:r>
              <a:rPr lang="en-US" sz="1800" b="0" i="0" u="none" strike="noStrike" dirty="0">
                <a:solidFill>
                  <a:srgbClr val="000000"/>
                </a:solidFill>
                <a:effectLst/>
                <a:latin typeface="Atkinson Hyperlegible" pitchFamily="2" charset="77"/>
              </a:rPr>
              <a:t>oice, text, and video-based telecommunications products and systems, including text telephones (TTYs), videophones, and captioned telephones</a:t>
            </a:r>
          </a:p>
          <a:p>
            <a:pPr algn="l"/>
            <a:r>
              <a:rPr lang="en-US" sz="1800" dirty="0">
                <a:solidFill>
                  <a:srgbClr val="000000"/>
                </a:solidFill>
                <a:latin typeface="Atkinson Hyperlegible" pitchFamily="2" charset="77"/>
              </a:rPr>
              <a:t>V</a:t>
            </a:r>
            <a:r>
              <a:rPr lang="en-US" sz="1800" b="0" i="0" u="none" strike="noStrike" dirty="0">
                <a:solidFill>
                  <a:srgbClr val="000000"/>
                </a:solidFill>
                <a:effectLst/>
                <a:latin typeface="Atkinson Hyperlegible" pitchFamily="2" charset="77"/>
              </a:rPr>
              <a:t>ideotext displays</a:t>
            </a:r>
          </a:p>
          <a:p>
            <a:pPr algn="l"/>
            <a:r>
              <a:rPr lang="en-US" sz="1800" dirty="0">
                <a:solidFill>
                  <a:srgbClr val="000000"/>
                </a:solidFill>
                <a:latin typeface="Atkinson Hyperlegible" pitchFamily="2" charset="77"/>
              </a:rPr>
              <a:t>O</a:t>
            </a:r>
            <a:r>
              <a:rPr lang="en-US" sz="1800" b="0" i="0" u="none" strike="noStrike" dirty="0">
                <a:solidFill>
                  <a:srgbClr val="000000"/>
                </a:solidFill>
                <a:effectLst/>
                <a:latin typeface="Atkinson Hyperlegible" pitchFamily="2" charset="77"/>
              </a:rPr>
              <a:t>ther effective methods of making aurally delivered information available to individuals who are deaf or hard of hearing</a:t>
            </a:r>
          </a:p>
          <a:p>
            <a:r>
              <a:rPr lang="en-US" sz="1800" b="0" i="0" u="none" strike="noStrike" dirty="0">
                <a:solidFill>
                  <a:srgbClr val="000000"/>
                </a:solidFill>
                <a:effectLst/>
                <a:latin typeface="Atkinson Hyperlegible" pitchFamily="2" charset="77"/>
              </a:rPr>
              <a:t>Qualified readers</a:t>
            </a:r>
          </a:p>
          <a:p>
            <a:r>
              <a:rPr lang="en-US" sz="1800" dirty="0">
                <a:solidFill>
                  <a:srgbClr val="000000"/>
                </a:solidFill>
                <a:latin typeface="Atkinson Hyperlegible" pitchFamily="2" charset="77"/>
              </a:rPr>
              <a:t>T</a:t>
            </a:r>
            <a:r>
              <a:rPr lang="en-US" sz="1800" b="0" i="0" u="none" strike="noStrike" dirty="0">
                <a:solidFill>
                  <a:srgbClr val="000000"/>
                </a:solidFill>
                <a:effectLst/>
                <a:latin typeface="Atkinson Hyperlegible" pitchFamily="2" charset="77"/>
              </a:rPr>
              <a:t>aped texts</a:t>
            </a:r>
          </a:p>
          <a:p>
            <a:r>
              <a:rPr lang="en-US" sz="1800" dirty="0">
                <a:solidFill>
                  <a:srgbClr val="000000"/>
                </a:solidFill>
                <a:latin typeface="Atkinson Hyperlegible" pitchFamily="2" charset="77"/>
              </a:rPr>
              <a:t>A</a:t>
            </a:r>
            <a:r>
              <a:rPr lang="en-US" sz="1800" b="0" i="0" u="none" strike="noStrike" dirty="0">
                <a:solidFill>
                  <a:srgbClr val="000000"/>
                </a:solidFill>
                <a:effectLst/>
                <a:latin typeface="Atkinson Hyperlegible" pitchFamily="2" charset="77"/>
              </a:rPr>
              <a:t>udio recordings</a:t>
            </a:r>
          </a:p>
          <a:p>
            <a:r>
              <a:rPr lang="en-US" sz="1800" b="0" i="0" u="none" strike="noStrike" dirty="0" err="1">
                <a:solidFill>
                  <a:srgbClr val="000000"/>
                </a:solidFill>
                <a:effectLst/>
                <a:latin typeface="Atkinson Hyperlegible" pitchFamily="2" charset="77"/>
              </a:rPr>
              <a:t>Brailled</a:t>
            </a:r>
            <a:r>
              <a:rPr lang="en-US" sz="1800" b="0" i="0" u="none" strike="noStrike" dirty="0">
                <a:solidFill>
                  <a:srgbClr val="000000"/>
                </a:solidFill>
                <a:effectLst/>
                <a:latin typeface="Atkinson Hyperlegible" pitchFamily="2" charset="77"/>
              </a:rPr>
              <a:t> materials and displays</a:t>
            </a:r>
          </a:p>
          <a:p>
            <a:r>
              <a:rPr lang="en-US" sz="1800" dirty="0">
                <a:solidFill>
                  <a:srgbClr val="000000"/>
                </a:solidFill>
                <a:latin typeface="Atkinson Hyperlegible" pitchFamily="2" charset="77"/>
              </a:rPr>
              <a:t>S</a:t>
            </a:r>
            <a:r>
              <a:rPr lang="en-US" sz="1800" b="0" i="0" u="none" strike="noStrike" dirty="0">
                <a:solidFill>
                  <a:srgbClr val="000000"/>
                </a:solidFill>
                <a:effectLst/>
                <a:latin typeface="Atkinson Hyperlegible" pitchFamily="2" charset="77"/>
              </a:rPr>
              <a:t>creen reader software</a:t>
            </a:r>
          </a:p>
          <a:p>
            <a:r>
              <a:rPr lang="en-US" sz="1800" dirty="0">
                <a:solidFill>
                  <a:srgbClr val="000000"/>
                </a:solidFill>
                <a:latin typeface="Atkinson Hyperlegible" pitchFamily="2" charset="77"/>
              </a:rPr>
              <a:t>M</a:t>
            </a:r>
            <a:r>
              <a:rPr lang="en-US" sz="1800" b="0" i="0" u="none" strike="noStrike" dirty="0">
                <a:solidFill>
                  <a:srgbClr val="000000"/>
                </a:solidFill>
                <a:effectLst/>
                <a:latin typeface="Atkinson Hyperlegible" pitchFamily="2" charset="77"/>
              </a:rPr>
              <a:t>agnification software</a:t>
            </a:r>
          </a:p>
          <a:p>
            <a:r>
              <a:rPr lang="en-US" sz="1800" dirty="0">
                <a:solidFill>
                  <a:srgbClr val="000000"/>
                </a:solidFill>
                <a:latin typeface="Atkinson Hyperlegible" pitchFamily="2" charset="77"/>
              </a:rPr>
              <a:t>S</a:t>
            </a:r>
            <a:r>
              <a:rPr lang="en-US" sz="1800" b="0" i="0" u="none" strike="noStrike" dirty="0">
                <a:solidFill>
                  <a:srgbClr val="000000"/>
                </a:solidFill>
                <a:effectLst/>
                <a:latin typeface="Atkinson Hyperlegible" pitchFamily="2" charset="77"/>
              </a:rPr>
              <a:t>econdary auditory programs (SAP)</a:t>
            </a:r>
          </a:p>
          <a:p>
            <a:r>
              <a:rPr lang="en-US" sz="1800" dirty="0">
                <a:solidFill>
                  <a:srgbClr val="000000"/>
                </a:solidFill>
                <a:latin typeface="Atkinson Hyperlegible" pitchFamily="2" charset="77"/>
              </a:rPr>
              <a:t>L</a:t>
            </a:r>
            <a:r>
              <a:rPr lang="en-US" sz="1800" b="0" i="0" u="none" strike="noStrike" dirty="0">
                <a:solidFill>
                  <a:srgbClr val="000000"/>
                </a:solidFill>
                <a:effectLst/>
                <a:latin typeface="Atkinson Hyperlegible" pitchFamily="2" charset="77"/>
              </a:rPr>
              <a:t>arge print materials</a:t>
            </a:r>
          </a:p>
          <a:p>
            <a:r>
              <a:rPr lang="en-US" sz="1800" dirty="0">
                <a:solidFill>
                  <a:srgbClr val="000000"/>
                </a:solidFill>
                <a:latin typeface="Atkinson Hyperlegible" pitchFamily="2" charset="77"/>
              </a:rPr>
              <a:t>A</a:t>
            </a:r>
            <a:r>
              <a:rPr lang="en-US" sz="1800" b="0" i="0" u="none" strike="noStrike" dirty="0">
                <a:solidFill>
                  <a:srgbClr val="000000"/>
                </a:solidFill>
                <a:effectLst/>
                <a:latin typeface="Atkinson Hyperlegible" pitchFamily="2" charset="77"/>
              </a:rPr>
              <a:t>ccessible electronic and information technology </a:t>
            </a:r>
            <a:endParaRPr lang="en-US" sz="1800" dirty="0">
              <a:solidFill>
                <a:srgbClr val="000000"/>
              </a:solidFill>
              <a:latin typeface="Atkinson Hyperlegible" pitchFamily="2" charset="77"/>
            </a:endParaRPr>
          </a:p>
          <a:p>
            <a:r>
              <a:rPr lang="en-US" sz="1800" b="0" i="0" u="none" strike="noStrike" dirty="0">
                <a:solidFill>
                  <a:srgbClr val="000000"/>
                </a:solidFill>
                <a:effectLst/>
                <a:latin typeface="Atkinson Hyperlegible" pitchFamily="2" charset="77"/>
              </a:rPr>
              <a:t>Or other effective methods of making visually delivered materials available to individuals who are blind or have low vision</a:t>
            </a:r>
          </a:p>
        </p:txBody>
      </p:sp>
      <p:sp>
        <p:nvSpPr>
          <p:cNvPr id="5" name="Slide Number Placeholder 4">
            <a:extLst>
              <a:ext uri="{FF2B5EF4-FFF2-40B4-BE49-F238E27FC236}">
                <a16:creationId xmlns:a16="http://schemas.microsoft.com/office/drawing/2014/main" id="{ECFCDCC0-497D-C342-9FC3-B1321A77188D}"/>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25</a:t>
            </a:fld>
            <a:endParaRPr lang="en-US" sz="1800" dirty="0"/>
          </a:p>
        </p:txBody>
      </p:sp>
    </p:spTree>
    <p:extLst>
      <p:ext uri="{BB962C8B-B14F-4D97-AF65-F5344CB8AC3E}">
        <p14:creationId xmlns:p14="http://schemas.microsoft.com/office/powerpoint/2010/main" val="220318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3C2EB-5C5C-48D9-9ACF-88CE56E61772}"/>
              </a:ext>
            </a:extLst>
          </p:cNvPr>
          <p:cNvSpPr>
            <a:spLocks noGrp="1"/>
          </p:cNvSpPr>
          <p:nvPr>
            <p:ph type="title"/>
          </p:nvPr>
        </p:nvSpPr>
        <p:spPr>
          <a:xfrm>
            <a:off x="1371600" y="1083366"/>
            <a:ext cx="9601200" cy="1485900"/>
          </a:xfrm>
        </p:spPr>
        <p:txBody>
          <a:bodyPr/>
          <a:lstStyle/>
          <a:p>
            <a:r>
              <a:rPr lang="en-US" dirty="0">
                <a:latin typeface="Atkinson Hyperlegible" pitchFamily="2" charset="77"/>
              </a:rPr>
              <a:t>Case-by-Case Determination</a:t>
            </a:r>
          </a:p>
        </p:txBody>
      </p:sp>
      <p:sp>
        <p:nvSpPr>
          <p:cNvPr id="3" name="Content Placeholder 2">
            <a:extLst>
              <a:ext uri="{FF2B5EF4-FFF2-40B4-BE49-F238E27FC236}">
                <a16:creationId xmlns:a16="http://schemas.microsoft.com/office/drawing/2014/main" id="{EC033AD1-EA22-976B-C117-76AC57A2F0F4}"/>
              </a:ext>
            </a:extLst>
          </p:cNvPr>
          <p:cNvSpPr>
            <a:spLocks noGrp="1"/>
          </p:cNvSpPr>
          <p:nvPr>
            <p:ph idx="1"/>
          </p:nvPr>
        </p:nvSpPr>
        <p:spPr>
          <a:xfrm>
            <a:off x="1371600" y="2035866"/>
            <a:ext cx="9601200" cy="3581400"/>
          </a:xfrm>
        </p:spPr>
        <p:txBody>
          <a:bodyPr>
            <a:normAutofit/>
          </a:bodyPr>
          <a:lstStyle/>
          <a:p>
            <a:r>
              <a:rPr lang="en-US" sz="2200" dirty="0">
                <a:latin typeface="Atkinson Hyperlegible" pitchFamily="2" charset="77"/>
              </a:rPr>
              <a:t>The type of auxiliary aid or service necessary to ensure effective communication will vary from situation to situation. Factors:</a:t>
            </a:r>
          </a:p>
          <a:p>
            <a:pPr lvl="1"/>
            <a:r>
              <a:rPr lang="en-US" sz="2200" dirty="0">
                <a:latin typeface="Atkinson Hyperlegible" pitchFamily="2" charset="77"/>
              </a:rPr>
              <a:t>the person’s regular method(s) of communication</a:t>
            </a:r>
          </a:p>
          <a:p>
            <a:pPr lvl="1"/>
            <a:r>
              <a:rPr lang="en-US" sz="2200" dirty="0">
                <a:latin typeface="Atkinson Hyperlegible" pitchFamily="2" charset="77"/>
              </a:rPr>
              <a:t>the nature, length, and complexity of the communication </a:t>
            </a:r>
          </a:p>
          <a:p>
            <a:pPr lvl="1"/>
            <a:r>
              <a:rPr lang="en-US" sz="2200" dirty="0">
                <a:latin typeface="Atkinson Hyperlegible" pitchFamily="2" charset="77"/>
              </a:rPr>
              <a:t>the context in which the communication is taking place </a:t>
            </a:r>
          </a:p>
          <a:p>
            <a:r>
              <a:rPr lang="en-US" sz="2200" dirty="0">
                <a:latin typeface="Atkinson Hyperlegible" pitchFamily="2" charset="77"/>
              </a:rPr>
              <a:t>To be effective, auxiliary aids and services must be provided in accessible formats, in a timely manner, and in a way that protects the privacy and independence of the individual with a disability.</a:t>
            </a:r>
          </a:p>
        </p:txBody>
      </p:sp>
      <p:sp>
        <p:nvSpPr>
          <p:cNvPr id="4" name="Slide Number Placeholder 4">
            <a:extLst>
              <a:ext uri="{FF2B5EF4-FFF2-40B4-BE49-F238E27FC236}">
                <a16:creationId xmlns:a16="http://schemas.microsoft.com/office/drawing/2014/main" id="{19656B0D-6DC4-0412-231C-8C4626F6B7FF}"/>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26</a:t>
            </a:fld>
            <a:endParaRPr lang="en-US" sz="1800" dirty="0"/>
          </a:p>
        </p:txBody>
      </p:sp>
    </p:spTree>
    <p:extLst>
      <p:ext uri="{BB962C8B-B14F-4D97-AF65-F5344CB8AC3E}">
        <p14:creationId xmlns:p14="http://schemas.microsoft.com/office/powerpoint/2010/main" val="95504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E373B-0E42-E65B-F913-90052A28BC52}"/>
              </a:ext>
            </a:extLst>
          </p:cNvPr>
          <p:cNvSpPr>
            <a:spLocks noGrp="1"/>
          </p:cNvSpPr>
          <p:nvPr>
            <p:ph type="title"/>
          </p:nvPr>
        </p:nvSpPr>
        <p:spPr>
          <a:xfrm>
            <a:off x="1391478" y="914400"/>
            <a:ext cx="9601200" cy="705678"/>
          </a:xfrm>
        </p:spPr>
        <p:txBody>
          <a:bodyPr/>
          <a:lstStyle/>
          <a:p>
            <a:r>
              <a:rPr lang="en-US" dirty="0">
                <a:latin typeface="Atkinson Hyperlegible" pitchFamily="2" charset="77"/>
              </a:rPr>
              <a:t>Primary Consideration </a:t>
            </a:r>
          </a:p>
        </p:txBody>
      </p:sp>
      <p:sp>
        <p:nvSpPr>
          <p:cNvPr id="3" name="Content Placeholder 2">
            <a:extLst>
              <a:ext uri="{FF2B5EF4-FFF2-40B4-BE49-F238E27FC236}">
                <a16:creationId xmlns:a16="http://schemas.microsoft.com/office/drawing/2014/main" id="{83A57D09-58A9-A5C7-5DBF-BAEE1849D222}"/>
              </a:ext>
            </a:extLst>
          </p:cNvPr>
          <p:cNvSpPr>
            <a:spLocks noGrp="1"/>
          </p:cNvSpPr>
          <p:nvPr>
            <p:ph idx="1"/>
          </p:nvPr>
        </p:nvSpPr>
        <p:spPr>
          <a:xfrm>
            <a:off x="1391478" y="1967948"/>
            <a:ext cx="9601200" cy="3581400"/>
          </a:xfrm>
        </p:spPr>
        <p:txBody>
          <a:bodyPr>
            <a:normAutofit fontScale="92500"/>
          </a:bodyPr>
          <a:lstStyle/>
          <a:p>
            <a:r>
              <a:rPr lang="en-US" sz="2400" dirty="0">
                <a:latin typeface="Atkinson Hyperlegible" pitchFamily="2" charset="77"/>
              </a:rPr>
              <a:t>In determining what types of auxiliary aids and services are necessary, the courts </a:t>
            </a:r>
            <a:r>
              <a:rPr lang="en-US" sz="2400" b="1" dirty="0">
                <a:latin typeface="Atkinson Hyperlegible" pitchFamily="2" charset="77"/>
              </a:rPr>
              <a:t>must give primary consideration </a:t>
            </a:r>
            <a:r>
              <a:rPr lang="en-US" sz="2400" dirty="0">
                <a:latin typeface="Atkinson Hyperlegible" pitchFamily="2" charset="77"/>
              </a:rPr>
              <a:t>to the specific aid or service requested by the individual with the disability. </a:t>
            </a:r>
          </a:p>
          <a:p>
            <a:r>
              <a:rPr lang="en-US" sz="2400" dirty="0">
                <a:latin typeface="Atkinson Hyperlegible" pitchFamily="2" charset="77"/>
              </a:rPr>
              <a:t>Courts must honor the disabled person’s choice, unless it can demonstrate</a:t>
            </a:r>
          </a:p>
          <a:p>
            <a:pPr lvl="1"/>
            <a:r>
              <a:rPr lang="en-US" sz="2400" dirty="0">
                <a:latin typeface="Atkinson Hyperlegible" pitchFamily="2" charset="77"/>
              </a:rPr>
              <a:t>that another equally effective means of communication is available</a:t>
            </a:r>
          </a:p>
          <a:p>
            <a:pPr lvl="1"/>
            <a:r>
              <a:rPr lang="en-US" sz="2400" dirty="0">
                <a:latin typeface="Atkinson Hyperlegible" pitchFamily="2" charset="77"/>
              </a:rPr>
              <a:t>that the request would result in a fundamental alteration or in an undue burden - in which case the court has an obligation to provide an </a:t>
            </a:r>
            <a:r>
              <a:rPr lang="en-US" sz="2400" u="sng" dirty="0">
                <a:latin typeface="Atkinson Hyperlegible" pitchFamily="2" charset="77"/>
              </a:rPr>
              <a:t>alternative</a:t>
            </a:r>
            <a:r>
              <a:rPr lang="en-US" sz="2400" dirty="0">
                <a:latin typeface="Atkinson Hyperlegible" pitchFamily="2" charset="77"/>
              </a:rPr>
              <a:t> aid or service that provides effective communication if one is available.</a:t>
            </a:r>
          </a:p>
        </p:txBody>
      </p:sp>
      <p:sp>
        <p:nvSpPr>
          <p:cNvPr id="4" name="Slide Number Placeholder 4">
            <a:extLst>
              <a:ext uri="{FF2B5EF4-FFF2-40B4-BE49-F238E27FC236}">
                <a16:creationId xmlns:a16="http://schemas.microsoft.com/office/drawing/2014/main" id="{DD713366-1F11-3D94-81C2-66064740EE20}"/>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27</a:t>
            </a:fld>
            <a:endParaRPr lang="en-US" sz="1800" dirty="0"/>
          </a:p>
        </p:txBody>
      </p:sp>
    </p:spTree>
    <p:extLst>
      <p:ext uri="{BB962C8B-B14F-4D97-AF65-F5344CB8AC3E}">
        <p14:creationId xmlns:p14="http://schemas.microsoft.com/office/powerpoint/2010/main" val="1354069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0272-B6EB-A17C-9F6A-42B94988607A}"/>
              </a:ext>
            </a:extLst>
          </p:cNvPr>
          <p:cNvSpPr>
            <a:spLocks noGrp="1"/>
          </p:cNvSpPr>
          <p:nvPr>
            <p:ph type="title"/>
          </p:nvPr>
        </p:nvSpPr>
        <p:spPr>
          <a:xfrm>
            <a:off x="1371600" y="586410"/>
            <a:ext cx="9601200" cy="1153362"/>
          </a:xfrm>
        </p:spPr>
        <p:txBody>
          <a:bodyPr>
            <a:normAutofit fontScale="90000"/>
          </a:bodyPr>
          <a:lstStyle/>
          <a:p>
            <a:r>
              <a:rPr lang="en-US" sz="4000" dirty="0">
                <a:latin typeface="Atkinson Hyperlegible" pitchFamily="2" charset="77"/>
              </a:rPr>
              <a:t>What About Effective Communication in the Federal District Courts?</a:t>
            </a:r>
          </a:p>
        </p:txBody>
      </p:sp>
      <p:sp>
        <p:nvSpPr>
          <p:cNvPr id="3" name="Content Placeholder 2">
            <a:extLst>
              <a:ext uri="{FF2B5EF4-FFF2-40B4-BE49-F238E27FC236}">
                <a16:creationId xmlns:a16="http://schemas.microsoft.com/office/drawing/2014/main" id="{88FB3797-746D-B471-6D8C-E3EACD49602F}"/>
              </a:ext>
            </a:extLst>
          </p:cNvPr>
          <p:cNvSpPr>
            <a:spLocks noGrp="1"/>
          </p:cNvSpPr>
          <p:nvPr>
            <p:ph idx="1"/>
          </p:nvPr>
        </p:nvSpPr>
        <p:spPr>
          <a:xfrm>
            <a:off x="1371600" y="1739772"/>
            <a:ext cx="9601200" cy="3581400"/>
          </a:xfrm>
        </p:spPr>
        <p:txBody>
          <a:bodyPr>
            <a:noAutofit/>
          </a:bodyPr>
          <a:lstStyle/>
          <a:p>
            <a:r>
              <a:rPr lang="en-US" sz="2200" dirty="0">
                <a:latin typeface="Atkinson Hyperlegible" pitchFamily="2" charset="77"/>
              </a:rPr>
              <a:t>The ADA and Section 504 of the Rehabilitation Act do not apply to the federal judiciary. However, the Judicial Conference of the Administrative Office of the United States Courts has adopted a policy that all federal courts will “provide reasonable accommodations to persons with communications disabilities.”  </a:t>
            </a:r>
          </a:p>
          <a:p>
            <a:pPr lvl="1"/>
            <a:r>
              <a:rPr lang="en-US" sz="2200" dirty="0">
                <a:latin typeface="Atkinson Hyperlegible" pitchFamily="2" charset="77"/>
              </a:rPr>
              <a:t>Federal court policy requires federal courts to provide sign language interpreters or other appropriate auxiliary aids and services, at no charge to deaf or hard of hearing court participants.  </a:t>
            </a:r>
          </a:p>
          <a:p>
            <a:pPr lvl="1"/>
            <a:r>
              <a:rPr lang="en-US" sz="2200" dirty="0">
                <a:latin typeface="Atkinson Hyperlegible" pitchFamily="2" charset="77"/>
              </a:rPr>
              <a:t>Federal court policy allows federal courts to decide whether to provide accommodations for court spectators who are deaf or hard of hearing.  </a:t>
            </a:r>
          </a:p>
          <a:p>
            <a:r>
              <a:rPr lang="en-US" sz="2200" dirty="0">
                <a:latin typeface="Atkinson Hyperlegible" pitchFamily="2" charset="77"/>
              </a:rPr>
              <a:t>These guidelines are published in the Guide to Judiciary Policies and Procedures: </a:t>
            </a:r>
            <a:r>
              <a:rPr lang="en-US" sz="2200" dirty="0">
                <a:latin typeface="Atkinson Hyperlegible" pitchFamily="2" charset="77"/>
                <a:hlinkClick r:id="rId2"/>
              </a:rPr>
              <a:t>https://www.uscourts.gov/sites/default/files/guide_vol05.pdf</a:t>
            </a:r>
            <a:r>
              <a:rPr lang="en-US" sz="2200" dirty="0">
                <a:latin typeface="Atkinson Hyperlegible" pitchFamily="2" charset="77"/>
              </a:rPr>
              <a:t> </a:t>
            </a:r>
          </a:p>
        </p:txBody>
      </p:sp>
      <p:sp>
        <p:nvSpPr>
          <p:cNvPr id="5" name="Slide Number Placeholder 4">
            <a:extLst>
              <a:ext uri="{FF2B5EF4-FFF2-40B4-BE49-F238E27FC236}">
                <a16:creationId xmlns:a16="http://schemas.microsoft.com/office/drawing/2014/main" id="{8014A117-9E62-E88A-4434-8BDFCC32EA94}"/>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28</a:t>
            </a:fld>
            <a:endParaRPr lang="en-US" sz="1800" dirty="0"/>
          </a:p>
        </p:txBody>
      </p:sp>
    </p:spTree>
    <p:extLst>
      <p:ext uri="{BB962C8B-B14F-4D97-AF65-F5344CB8AC3E}">
        <p14:creationId xmlns:p14="http://schemas.microsoft.com/office/powerpoint/2010/main" val="3281153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C804-B1A5-188A-1851-79CECDA76598}"/>
              </a:ext>
            </a:extLst>
          </p:cNvPr>
          <p:cNvSpPr>
            <a:spLocks noGrp="1"/>
          </p:cNvSpPr>
          <p:nvPr>
            <p:ph type="title"/>
          </p:nvPr>
        </p:nvSpPr>
        <p:spPr/>
        <p:txBody>
          <a:bodyPr/>
          <a:lstStyle/>
          <a:p>
            <a:r>
              <a:rPr lang="en-US" dirty="0">
                <a:latin typeface="Atkinson Hyperlegible" pitchFamily="2" charset="77"/>
              </a:rPr>
              <a:t>Sharing of Personal Experiences </a:t>
            </a:r>
          </a:p>
        </p:txBody>
      </p:sp>
      <p:sp>
        <p:nvSpPr>
          <p:cNvPr id="3" name="Content Placeholder 2">
            <a:extLst>
              <a:ext uri="{FF2B5EF4-FFF2-40B4-BE49-F238E27FC236}">
                <a16:creationId xmlns:a16="http://schemas.microsoft.com/office/drawing/2014/main" id="{60EAD584-A87A-C847-861F-D0F18893C9CC}"/>
              </a:ext>
            </a:extLst>
          </p:cNvPr>
          <p:cNvSpPr>
            <a:spLocks noGrp="1"/>
          </p:cNvSpPr>
          <p:nvPr>
            <p:ph idx="1"/>
          </p:nvPr>
        </p:nvSpPr>
        <p:spPr>
          <a:xfrm>
            <a:off x="1371600" y="1759226"/>
            <a:ext cx="9601200" cy="3581400"/>
          </a:xfrm>
        </p:spPr>
        <p:txBody>
          <a:bodyPr>
            <a:normAutofit/>
          </a:bodyPr>
          <a:lstStyle/>
          <a:p>
            <a:r>
              <a:rPr lang="en-US" sz="2400" i="1" dirty="0">
                <a:latin typeface="Atkinson Hyperlegible" pitchFamily="2" charset="77"/>
              </a:rPr>
              <a:t>Quick v. Superior Court</a:t>
            </a:r>
            <a:r>
              <a:rPr lang="en-US" sz="2400" dirty="0">
                <a:latin typeface="Atkinson Hyperlegible" pitchFamily="2" charset="77"/>
              </a:rPr>
              <a:t>, Case No. 14–cv–02565–VC</a:t>
            </a:r>
          </a:p>
          <a:p>
            <a:pPr lvl="1"/>
            <a:r>
              <a:rPr lang="en-US" sz="2400" dirty="0">
                <a:latin typeface="Atkinson Hyperlegible" pitchFamily="2" charset="77"/>
              </a:rPr>
              <a:t>Court repeatedly failed and refused to provide CART services, when necessary to ensure that public court proceedings were readily accessible to and usable </a:t>
            </a:r>
          </a:p>
          <a:p>
            <a:pPr marL="530352" lvl="1" indent="0">
              <a:buNone/>
            </a:pPr>
            <a:endParaRPr lang="en-US" sz="2400" dirty="0">
              <a:latin typeface="Atkinson Hyperlegible" pitchFamily="2" charset="77"/>
            </a:endParaRPr>
          </a:p>
          <a:p>
            <a:r>
              <a:rPr lang="en-US" sz="2400" dirty="0">
                <a:latin typeface="Atkinson Hyperlegible" pitchFamily="2" charset="77"/>
              </a:rPr>
              <a:t>Office of Administrative Hearings</a:t>
            </a:r>
          </a:p>
        </p:txBody>
      </p:sp>
      <p:sp>
        <p:nvSpPr>
          <p:cNvPr id="4" name="Slide Number Placeholder 4">
            <a:extLst>
              <a:ext uri="{FF2B5EF4-FFF2-40B4-BE49-F238E27FC236}">
                <a16:creationId xmlns:a16="http://schemas.microsoft.com/office/drawing/2014/main" id="{E3E37FE2-B334-F9A2-B18A-9C23A503479E}"/>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29</a:t>
            </a:fld>
            <a:endParaRPr lang="en-US" sz="1800" dirty="0"/>
          </a:p>
        </p:txBody>
      </p:sp>
    </p:spTree>
    <p:extLst>
      <p:ext uri="{BB962C8B-B14F-4D97-AF65-F5344CB8AC3E}">
        <p14:creationId xmlns:p14="http://schemas.microsoft.com/office/powerpoint/2010/main" val="178002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BA1D-41A2-5AFA-B3E7-B7825B5F75F1}"/>
              </a:ext>
            </a:extLst>
          </p:cNvPr>
          <p:cNvSpPr>
            <a:spLocks noGrp="1"/>
          </p:cNvSpPr>
          <p:nvPr>
            <p:ph type="title"/>
          </p:nvPr>
        </p:nvSpPr>
        <p:spPr>
          <a:xfrm>
            <a:off x="3363864" y="685800"/>
            <a:ext cx="8155036" cy="584200"/>
          </a:xfrm>
        </p:spPr>
        <p:txBody>
          <a:bodyPr>
            <a:normAutofit fontScale="90000"/>
          </a:bodyPr>
          <a:lstStyle/>
          <a:p>
            <a:r>
              <a:rPr lang="en-US" sz="3600" dirty="0">
                <a:latin typeface="Atkinson Hyperlegible" pitchFamily="2" charset="77"/>
              </a:rPr>
              <a:t>Why is access to the court important? </a:t>
            </a:r>
          </a:p>
        </p:txBody>
      </p:sp>
      <p:sp>
        <p:nvSpPr>
          <p:cNvPr id="19" name="Rectangle 18">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DE8D187-BCC3-BDF9-C6AC-7C51A14BDC35}"/>
              </a:ext>
            </a:extLst>
          </p:cNvPr>
          <p:cNvSpPr>
            <a:spLocks noGrp="1"/>
          </p:cNvSpPr>
          <p:nvPr>
            <p:ph idx="1"/>
          </p:nvPr>
        </p:nvSpPr>
        <p:spPr>
          <a:xfrm>
            <a:off x="3363864" y="1409701"/>
            <a:ext cx="8370936" cy="4872346"/>
          </a:xfrm>
        </p:spPr>
        <p:txBody>
          <a:bodyPr>
            <a:noAutofit/>
          </a:bodyPr>
          <a:lstStyle/>
          <a:p>
            <a:r>
              <a:rPr lang="en-US" dirty="0">
                <a:latin typeface="Atkinson Hyperlegible" pitchFamily="2" charset="77"/>
              </a:rPr>
              <a:t>The 2022 Justice Gap Measurement Survey showed that 82% of low-income households with disabilities experienced at least one civil legal problem in the past year, and 48% experienced at least five</a:t>
            </a:r>
          </a:p>
          <a:p>
            <a:pPr lvl="1"/>
            <a:r>
              <a:rPr lang="en-US" b="0" u="none" strike="noStrike" dirty="0">
                <a:effectLst/>
                <a:latin typeface="Atkinson Hyperlegible" pitchFamily="2" charset="77"/>
              </a:rPr>
              <a:t>Several of the top ten most burdensome civil legal problems, including employment discrimination, access to healthcare, disputes over disability benefits and poor working conditions, disproportionately affect people with disabilities</a:t>
            </a:r>
          </a:p>
          <a:p>
            <a:r>
              <a:rPr lang="en-US" b="0" i="0" u="none" strike="noStrike" dirty="0">
                <a:effectLst/>
                <a:latin typeface="Atkinson Hyperlegible" pitchFamily="2" charset="77"/>
              </a:rPr>
              <a:t>People with disabilities are over-represented in the criminal justice system as compared to people without disabilities</a:t>
            </a:r>
          </a:p>
          <a:p>
            <a:pPr lvl="1"/>
            <a:r>
              <a:rPr lang="en-US" b="0" u="none" strike="noStrike" dirty="0">
                <a:effectLst/>
                <a:latin typeface="Atkinson Hyperlegible" pitchFamily="2" charset="77"/>
              </a:rPr>
              <a:t>The rate of violent crimes against people with disabilities is estimated to be 4x the rate for people without disabilities </a:t>
            </a:r>
          </a:p>
          <a:p>
            <a:pPr lvl="1"/>
            <a:r>
              <a:rPr lang="en-US" b="0" u="none" strike="noStrike" dirty="0">
                <a:effectLst/>
                <a:latin typeface="Atkinson Hyperlegible" pitchFamily="2" charset="77"/>
              </a:rPr>
              <a:t>Approximately two in five (38%) of people incarcerated in state and federal prisons report having at least one disability</a:t>
            </a:r>
            <a:endParaRPr lang="en-US" dirty="0">
              <a:latin typeface="Atkinson Hyperlegible" pitchFamily="2" charset="77"/>
            </a:endParaRPr>
          </a:p>
        </p:txBody>
      </p:sp>
      <p:sp>
        <p:nvSpPr>
          <p:cNvPr id="4" name="Slide Number Placeholder 4">
            <a:extLst>
              <a:ext uri="{FF2B5EF4-FFF2-40B4-BE49-F238E27FC236}">
                <a16:creationId xmlns:a16="http://schemas.microsoft.com/office/drawing/2014/main" id="{B92DE1C2-65EA-7136-3091-B1AB48F2B61A}"/>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3</a:t>
            </a:fld>
            <a:endParaRPr lang="en-US" sz="1800" dirty="0"/>
          </a:p>
        </p:txBody>
      </p:sp>
    </p:spTree>
    <p:extLst>
      <p:ext uri="{BB962C8B-B14F-4D97-AF65-F5344CB8AC3E}">
        <p14:creationId xmlns:p14="http://schemas.microsoft.com/office/powerpoint/2010/main" val="2385992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C79B-FD68-D985-8297-A81FB4083ECE}"/>
              </a:ext>
            </a:extLst>
          </p:cNvPr>
          <p:cNvSpPr>
            <a:spLocks noGrp="1"/>
          </p:cNvSpPr>
          <p:nvPr>
            <p:ph type="title"/>
          </p:nvPr>
        </p:nvSpPr>
        <p:spPr/>
        <p:txBody>
          <a:bodyPr/>
          <a:lstStyle/>
          <a:p>
            <a:r>
              <a:rPr lang="en-US" cap="none" dirty="0"/>
              <a:t>Questions?</a:t>
            </a:r>
          </a:p>
        </p:txBody>
      </p:sp>
    </p:spTree>
    <p:extLst>
      <p:ext uri="{BB962C8B-B14F-4D97-AF65-F5344CB8AC3E}">
        <p14:creationId xmlns:p14="http://schemas.microsoft.com/office/powerpoint/2010/main" val="2669936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C35D-C72E-7FEB-CC90-1A1624385FC4}"/>
              </a:ext>
            </a:extLst>
          </p:cNvPr>
          <p:cNvSpPr>
            <a:spLocks noGrp="1"/>
          </p:cNvSpPr>
          <p:nvPr>
            <p:ph type="title"/>
          </p:nvPr>
        </p:nvSpPr>
        <p:spPr>
          <a:xfrm>
            <a:off x="3363864" y="685800"/>
            <a:ext cx="7705164" cy="1092200"/>
          </a:xfrm>
        </p:spPr>
        <p:txBody>
          <a:bodyPr>
            <a:normAutofit/>
          </a:bodyPr>
          <a:lstStyle/>
          <a:p>
            <a:r>
              <a:rPr lang="en-US" sz="3200" dirty="0">
                <a:latin typeface="Atkinson Hyperlegible" pitchFamily="2" charset="77"/>
              </a:rPr>
              <a:t>Why is access to the court important? (continued)</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260E2DB-2199-DC70-909C-8D14FD4D34BD}"/>
              </a:ext>
            </a:extLst>
          </p:cNvPr>
          <p:cNvSpPr>
            <a:spLocks noGrp="1"/>
          </p:cNvSpPr>
          <p:nvPr>
            <p:ph idx="1"/>
          </p:nvPr>
        </p:nvSpPr>
        <p:spPr>
          <a:xfrm>
            <a:off x="3363864" y="1778000"/>
            <a:ext cx="8193136" cy="4394200"/>
          </a:xfrm>
        </p:spPr>
        <p:txBody>
          <a:bodyPr>
            <a:noAutofit/>
          </a:bodyPr>
          <a:lstStyle/>
          <a:p>
            <a:r>
              <a:rPr lang="en-US" dirty="0">
                <a:latin typeface="Atkinson Hyperlegible" pitchFamily="2" charset="77"/>
              </a:rPr>
              <a:t>People with disabilities experience a range of disability-related barriers as they use the legal system </a:t>
            </a:r>
          </a:p>
          <a:p>
            <a:pPr lvl="1"/>
            <a:r>
              <a:rPr lang="en-US" dirty="0">
                <a:latin typeface="Atkinson Hyperlegible" pitchFamily="2" charset="77"/>
              </a:rPr>
              <a:t>Court technology platforms that are not accessible to blind users </a:t>
            </a:r>
          </a:p>
          <a:p>
            <a:pPr lvl="1"/>
            <a:r>
              <a:rPr lang="en-US" dirty="0">
                <a:latin typeface="Atkinson Hyperlegible" pitchFamily="2" charset="77"/>
              </a:rPr>
              <a:t>Courtrooms lack physical access (e.g., witness or jury boxes are inaccessible; inaccessible entrances and restrooms; etc.)</a:t>
            </a:r>
          </a:p>
          <a:p>
            <a:pPr lvl="1"/>
            <a:r>
              <a:rPr lang="en-US" dirty="0">
                <a:latin typeface="Atkinson Hyperlegible" pitchFamily="2" charset="77"/>
              </a:rPr>
              <a:t>Failure to accommodate (e.g., allowing service animals in the courtroom)</a:t>
            </a:r>
          </a:p>
          <a:p>
            <a:pPr lvl="1"/>
            <a:r>
              <a:rPr lang="en-US" dirty="0">
                <a:latin typeface="Atkinson Hyperlegible" pitchFamily="2" charset="77"/>
              </a:rPr>
              <a:t>No effective communication (e.g., failure to provide captioning or sign language interpretation)</a:t>
            </a:r>
          </a:p>
          <a:p>
            <a:r>
              <a:rPr lang="en-US" dirty="0">
                <a:latin typeface="Atkinson Hyperlegible" pitchFamily="2" charset="77"/>
              </a:rPr>
              <a:t>Access concerns are compounded by stigmas (e.g., people with disabilities are not credible; lack the ability to make decisions in their legal matters;  and don’t deserve redress for harms they experience) </a:t>
            </a:r>
          </a:p>
        </p:txBody>
      </p:sp>
      <p:sp>
        <p:nvSpPr>
          <p:cNvPr id="4" name="Slide Number Placeholder 4">
            <a:extLst>
              <a:ext uri="{FF2B5EF4-FFF2-40B4-BE49-F238E27FC236}">
                <a16:creationId xmlns:a16="http://schemas.microsoft.com/office/drawing/2014/main" id="{CFE646AB-D9E7-CDBA-E3DD-7C17F0962FAD}"/>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4</a:t>
            </a:fld>
            <a:endParaRPr lang="en-US" sz="1800" dirty="0"/>
          </a:p>
        </p:txBody>
      </p:sp>
    </p:spTree>
    <p:extLst>
      <p:ext uri="{BB962C8B-B14F-4D97-AF65-F5344CB8AC3E}">
        <p14:creationId xmlns:p14="http://schemas.microsoft.com/office/powerpoint/2010/main" val="365582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6335C5-2AF7-9F22-405C-6D32E358833F}"/>
              </a:ext>
            </a:extLst>
          </p:cNvPr>
          <p:cNvSpPr>
            <a:spLocks noGrp="1"/>
          </p:cNvSpPr>
          <p:nvPr>
            <p:ph type="title"/>
          </p:nvPr>
        </p:nvSpPr>
        <p:spPr>
          <a:xfrm>
            <a:off x="655201" y="685800"/>
            <a:ext cx="5793475" cy="1485900"/>
          </a:xfrm>
        </p:spPr>
        <p:txBody>
          <a:bodyPr>
            <a:normAutofit/>
          </a:bodyPr>
          <a:lstStyle/>
          <a:p>
            <a:r>
              <a:rPr lang="en-US" sz="3400" dirty="0">
                <a:latin typeface="Atkinson Hyperlegible" pitchFamily="2" charset="77"/>
              </a:rPr>
              <a:t>What Laws and Rules Require California’s Courts to be Accessible?</a:t>
            </a:r>
          </a:p>
        </p:txBody>
      </p:sp>
      <p:sp>
        <p:nvSpPr>
          <p:cNvPr id="3" name="Content Placeholder 2">
            <a:extLst>
              <a:ext uri="{FF2B5EF4-FFF2-40B4-BE49-F238E27FC236}">
                <a16:creationId xmlns:a16="http://schemas.microsoft.com/office/drawing/2014/main" id="{CAC3380B-8981-E60A-2475-D366E0188676}"/>
              </a:ext>
            </a:extLst>
          </p:cNvPr>
          <p:cNvSpPr>
            <a:spLocks noGrp="1"/>
          </p:cNvSpPr>
          <p:nvPr>
            <p:ph idx="1"/>
          </p:nvPr>
        </p:nvSpPr>
        <p:spPr>
          <a:xfrm>
            <a:off x="655202" y="2171700"/>
            <a:ext cx="6073257" cy="3581400"/>
          </a:xfrm>
        </p:spPr>
        <p:txBody>
          <a:bodyPr>
            <a:normAutofit/>
          </a:bodyPr>
          <a:lstStyle/>
          <a:p>
            <a:pPr marL="0" indent="0">
              <a:buNone/>
            </a:pPr>
            <a:endParaRPr lang="en-US" sz="2400" dirty="0">
              <a:latin typeface="Atkinson Hyperlegible" pitchFamily="2" charset="77"/>
            </a:endParaRPr>
          </a:p>
          <a:p>
            <a:r>
              <a:rPr lang="en-US" sz="2400" dirty="0">
                <a:latin typeface="Atkinson Hyperlegible" pitchFamily="2" charset="77"/>
              </a:rPr>
              <a:t>Americans with Disabilities Act – Title II</a:t>
            </a:r>
          </a:p>
          <a:p>
            <a:r>
              <a:rPr lang="en-US" sz="2400" dirty="0">
                <a:latin typeface="Atkinson Hyperlegible" pitchFamily="2" charset="77"/>
              </a:rPr>
              <a:t>California Government Code Section 11135</a:t>
            </a:r>
          </a:p>
          <a:p>
            <a:r>
              <a:rPr lang="en-US" sz="2400" dirty="0">
                <a:latin typeface="Atkinson Hyperlegible" pitchFamily="2" charset="77"/>
              </a:rPr>
              <a:t>Rule 1.100 of the California Rules of Court</a:t>
            </a:r>
          </a:p>
          <a:p>
            <a:r>
              <a:rPr lang="en-US" sz="2400" dirty="0">
                <a:latin typeface="Atkinson Hyperlegible" pitchFamily="2" charset="77"/>
              </a:rPr>
              <a:t>Possibly... Section 504 of the Rehabilitation Act</a:t>
            </a:r>
          </a:p>
        </p:txBody>
      </p:sp>
      <p:sp>
        <p:nvSpPr>
          <p:cNvPr id="18" name="Rectangle 17">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4" descr="Illuminated exterior of the City Hall in San Francisco">
            <a:extLst>
              <a:ext uri="{FF2B5EF4-FFF2-40B4-BE49-F238E27FC236}">
                <a16:creationId xmlns:a16="http://schemas.microsoft.com/office/drawing/2014/main" id="{D54A9B75-4040-EEAF-59FF-7C2C98334616}"/>
              </a:ext>
            </a:extLst>
          </p:cNvPr>
          <p:cNvPicPr>
            <a:picLocks noChangeAspect="1"/>
          </p:cNvPicPr>
          <p:nvPr/>
        </p:nvPicPr>
        <p:blipFill rotWithShape="1">
          <a:blip r:embed="rId2">
            <a:extLst>
              <a:ext uri="{28A0092B-C50C-407E-A947-70E740481C1C}">
                <a14:useLocalDpi xmlns:a14="http://schemas.microsoft.com/office/drawing/2010/main"/>
              </a:ext>
            </a:extLst>
          </a:blip>
          <a:srcRect b="-1"/>
          <a:stretch/>
        </p:blipFill>
        <p:spPr>
          <a:xfrm>
            <a:off x="7612260" y="10"/>
            <a:ext cx="4579739" cy="6857990"/>
          </a:xfrm>
          <a:prstGeom prst="rect">
            <a:avLst/>
          </a:prstGeom>
        </p:spPr>
      </p:pic>
      <p:sp>
        <p:nvSpPr>
          <p:cNvPr id="4" name="Slide Number Placeholder 4">
            <a:extLst>
              <a:ext uri="{FF2B5EF4-FFF2-40B4-BE49-F238E27FC236}">
                <a16:creationId xmlns:a16="http://schemas.microsoft.com/office/drawing/2014/main" id="{AF4B7FF6-1217-5106-9195-2B634A18060D}"/>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b="1" smtClean="0">
                <a:solidFill>
                  <a:schemeClr val="bg1"/>
                </a:solidFill>
              </a:rPr>
              <a:t>5</a:t>
            </a:fld>
            <a:endParaRPr lang="en-US" sz="1800" b="1" dirty="0">
              <a:solidFill>
                <a:schemeClr val="bg1"/>
              </a:solidFill>
            </a:endParaRPr>
          </a:p>
        </p:txBody>
      </p:sp>
    </p:spTree>
    <p:extLst>
      <p:ext uri="{BB962C8B-B14F-4D97-AF65-F5344CB8AC3E}">
        <p14:creationId xmlns:p14="http://schemas.microsoft.com/office/powerpoint/2010/main" val="1032179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9261-06E8-88FF-7724-5A88CFED34A9}"/>
              </a:ext>
            </a:extLst>
          </p:cNvPr>
          <p:cNvSpPr>
            <a:spLocks noGrp="1"/>
          </p:cNvSpPr>
          <p:nvPr>
            <p:ph type="title"/>
          </p:nvPr>
        </p:nvSpPr>
        <p:spPr>
          <a:xfrm>
            <a:off x="1130300" y="543762"/>
            <a:ext cx="9601200" cy="685800"/>
          </a:xfrm>
        </p:spPr>
        <p:txBody>
          <a:bodyPr>
            <a:normAutofit fontScale="90000"/>
          </a:bodyPr>
          <a:lstStyle/>
          <a:p>
            <a:r>
              <a:rPr lang="en-US" b="1" dirty="0">
                <a:latin typeface="Atkinson Hyperlegible" pitchFamily="2" charset="77"/>
              </a:rPr>
              <a:t>Americans with Disabilities Act (ADA)</a:t>
            </a:r>
          </a:p>
        </p:txBody>
      </p:sp>
      <p:sp>
        <p:nvSpPr>
          <p:cNvPr id="3" name="Content Placeholder 2">
            <a:extLst>
              <a:ext uri="{FF2B5EF4-FFF2-40B4-BE49-F238E27FC236}">
                <a16:creationId xmlns:a16="http://schemas.microsoft.com/office/drawing/2014/main" id="{406C975B-235A-5991-4A73-B1CF5083BF36}"/>
              </a:ext>
            </a:extLst>
          </p:cNvPr>
          <p:cNvSpPr>
            <a:spLocks noGrp="1"/>
          </p:cNvSpPr>
          <p:nvPr>
            <p:ph idx="1"/>
          </p:nvPr>
        </p:nvSpPr>
        <p:spPr>
          <a:xfrm>
            <a:off x="1130300" y="1285038"/>
            <a:ext cx="10477500" cy="5029200"/>
          </a:xfrm>
        </p:spPr>
        <p:txBody>
          <a:bodyPr>
            <a:normAutofit lnSpcReduction="10000"/>
          </a:bodyPr>
          <a:lstStyle/>
          <a:p>
            <a:r>
              <a:rPr lang="en-US" dirty="0">
                <a:latin typeface="Atkinson Hyperlegible" pitchFamily="2" charset="77"/>
              </a:rPr>
              <a:t>Federal law applicable to all state and local government entities, including CA courts. </a:t>
            </a:r>
          </a:p>
          <a:p>
            <a:r>
              <a:rPr lang="en-US" dirty="0">
                <a:latin typeface="Atkinson Hyperlegible" pitchFamily="2" charset="77"/>
              </a:rPr>
              <a:t>Prohibits courts from excluding people with disabilities from participating in or benefitting from their services, programs, or activities, or otherwise discriminating against them</a:t>
            </a:r>
          </a:p>
          <a:p>
            <a:r>
              <a:rPr lang="en-US" dirty="0">
                <a:latin typeface="Atkinson Hyperlegible" pitchFamily="2" charset="77"/>
              </a:rPr>
              <a:t>Intended to ensure that court users with disabilities have equal and full access to the court system. </a:t>
            </a:r>
          </a:p>
          <a:p>
            <a:pPr lvl="1"/>
            <a:r>
              <a:rPr lang="en-US" dirty="0">
                <a:latin typeface="Atkinson Hyperlegible" pitchFamily="2" charset="77"/>
              </a:rPr>
              <a:t>Parties</a:t>
            </a:r>
          </a:p>
          <a:p>
            <a:pPr lvl="1"/>
            <a:r>
              <a:rPr lang="en-US" dirty="0">
                <a:latin typeface="Atkinson Hyperlegible" pitchFamily="2" charset="77"/>
              </a:rPr>
              <a:t>Spectators</a:t>
            </a:r>
          </a:p>
          <a:p>
            <a:pPr lvl="1"/>
            <a:r>
              <a:rPr lang="en-US" dirty="0">
                <a:latin typeface="Atkinson Hyperlegible" pitchFamily="2" charset="77"/>
              </a:rPr>
              <a:t>Attorneys</a:t>
            </a:r>
          </a:p>
          <a:p>
            <a:pPr lvl="1"/>
            <a:r>
              <a:rPr lang="en-US" dirty="0">
                <a:latin typeface="Atkinson Hyperlegible" pitchFamily="2" charset="77"/>
              </a:rPr>
              <a:t>Witnesses</a:t>
            </a:r>
          </a:p>
          <a:p>
            <a:pPr lvl="1"/>
            <a:r>
              <a:rPr lang="en-US" dirty="0">
                <a:latin typeface="Atkinson Hyperlegible" pitchFamily="2" charset="77"/>
              </a:rPr>
              <a:t>Jurors</a:t>
            </a:r>
          </a:p>
          <a:p>
            <a:r>
              <a:rPr lang="en-US" dirty="0">
                <a:latin typeface="Atkinson Hyperlegible" pitchFamily="2" charset="77"/>
              </a:rPr>
              <a:t>People with disabilities includes persons who have a physical or mental medical condition that limits one or more major life activities, have a record of such a condition, or are regarded as having such a condition. Examples of major life activities include walking, seeing, hearing, speaking, or breathing, or caring for oneself.</a:t>
            </a:r>
          </a:p>
        </p:txBody>
      </p:sp>
      <p:sp>
        <p:nvSpPr>
          <p:cNvPr id="4" name="Slide Number Placeholder 4">
            <a:extLst>
              <a:ext uri="{FF2B5EF4-FFF2-40B4-BE49-F238E27FC236}">
                <a16:creationId xmlns:a16="http://schemas.microsoft.com/office/drawing/2014/main" id="{C5EF4200-7E5D-C973-F8F9-22BE896615B9}"/>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6</a:t>
            </a:fld>
            <a:endParaRPr lang="en-US" sz="1800" dirty="0"/>
          </a:p>
        </p:txBody>
      </p:sp>
    </p:spTree>
    <p:extLst>
      <p:ext uri="{BB962C8B-B14F-4D97-AF65-F5344CB8AC3E}">
        <p14:creationId xmlns:p14="http://schemas.microsoft.com/office/powerpoint/2010/main" val="2244784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484222-9C6D-4D66-3722-2B99D9A5FE64}"/>
              </a:ext>
            </a:extLst>
          </p:cNvPr>
          <p:cNvSpPr>
            <a:spLocks noGrp="1"/>
          </p:cNvSpPr>
          <p:nvPr>
            <p:ph idx="1"/>
          </p:nvPr>
        </p:nvSpPr>
        <p:spPr>
          <a:xfrm>
            <a:off x="1371600" y="622300"/>
            <a:ext cx="10325100" cy="5676900"/>
          </a:xfrm>
        </p:spPr>
        <p:txBody>
          <a:bodyPr>
            <a:normAutofit/>
          </a:bodyPr>
          <a:lstStyle/>
          <a:p>
            <a:pPr marL="0" indent="0">
              <a:buNone/>
            </a:pPr>
            <a:r>
              <a:rPr lang="en-US" sz="3200" b="1" dirty="0">
                <a:latin typeface="Atkinson Hyperlegible" pitchFamily="2" charset="77"/>
              </a:rPr>
              <a:t>California Government Code 11135</a:t>
            </a:r>
          </a:p>
          <a:p>
            <a:r>
              <a:rPr lang="en-US" dirty="0">
                <a:latin typeface="Atkinson Hyperlegible" pitchFamily="2" charset="77"/>
              </a:rPr>
              <a:t>State law prohibiting discrimination based on disability by:</a:t>
            </a:r>
          </a:p>
          <a:p>
            <a:pPr lvl="1"/>
            <a:r>
              <a:rPr lang="en-US" dirty="0">
                <a:latin typeface="Atkinson Hyperlegible" pitchFamily="2" charset="77"/>
              </a:rPr>
              <a:t>any program or activity that is conducted, operated, or administered by the state or by any state agency</a:t>
            </a:r>
          </a:p>
          <a:p>
            <a:pPr lvl="1"/>
            <a:r>
              <a:rPr lang="en-US" dirty="0">
                <a:latin typeface="Atkinson Hyperlegible" pitchFamily="2" charset="77"/>
              </a:rPr>
              <a:t>any program or activity that is funded directly by the state</a:t>
            </a:r>
          </a:p>
          <a:p>
            <a:pPr lvl="1"/>
            <a:r>
              <a:rPr lang="en-US" dirty="0">
                <a:latin typeface="Atkinson Hyperlegible" pitchFamily="2" charset="77"/>
              </a:rPr>
              <a:t>any program or activity that receives any financial assistance from the state</a:t>
            </a:r>
          </a:p>
          <a:p>
            <a:r>
              <a:rPr lang="en-US" dirty="0">
                <a:latin typeface="Atkinson Hyperlegible" pitchFamily="2" charset="77"/>
              </a:rPr>
              <a:t>Incorporates by reference the protections and prohibitions contained in the ADA </a:t>
            </a:r>
            <a:br>
              <a:rPr lang="en-US" dirty="0">
                <a:latin typeface="Atkinson Hyperlegible" pitchFamily="2" charset="77"/>
              </a:rPr>
            </a:br>
            <a:endParaRPr lang="en-US" dirty="0">
              <a:latin typeface="Atkinson Hyperlegible" pitchFamily="2" charset="77"/>
            </a:endParaRPr>
          </a:p>
          <a:p>
            <a:pPr marL="0" indent="0">
              <a:buNone/>
            </a:pPr>
            <a:r>
              <a:rPr lang="en-US" sz="3200" b="1" dirty="0">
                <a:latin typeface="Atkinson Hyperlegible" pitchFamily="2" charset="77"/>
              </a:rPr>
              <a:t>Rule 1.100 - California Rules of Court</a:t>
            </a:r>
          </a:p>
          <a:p>
            <a:r>
              <a:rPr lang="en-US" dirty="0">
                <a:effectLst/>
                <a:latin typeface="Atkinson Hyperlegible" pitchFamily="2" charset="77"/>
              </a:rPr>
              <a:t>Allows court participants with disabilities, including lawyers, parties, witnesses, and jurors, to request reasonable accommodations from the court. </a:t>
            </a:r>
          </a:p>
          <a:p>
            <a:r>
              <a:rPr lang="en-US" dirty="0">
                <a:latin typeface="Atkinson Hyperlegible" pitchFamily="2" charset="77"/>
              </a:rPr>
              <a:t>Sets forth the policies and procedures of the Court for requesting, processing, and appealing the denial of accommodation requests</a:t>
            </a:r>
            <a:endParaRPr lang="en-US" dirty="0">
              <a:effectLst/>
              <a:latin typeface="Atkinson Hyperlegible" pitchFamily="2" charset="77"/>
            </a:endParaRPr>
          </a:p>
          <a:p>
            <a:pPr marL="0" indent="0">
              <a:buNone/>
            </a:pPr>
            <a:endParaRPr lang="en-US" dirty="0">
              <a:latin typeface="Atkinson Hyperlegible" pitchFamily="2" charset="77"/>
            </a:endParaRPr>
          </a:p>
          <a:p>
            <a:pPr marL="0" indent="0">
              <a:buNone/>
            </a:pPr>
            <a:endParaRPr lang="en-US" dirty="0">
              <a:latin typeface="Atkinson Hyperlegible" pitchFamily="2" charset="77"/>
            </a:endParaRPr>
          </a:p>
        </p:txBody>
      </p:sp>
      <p:sp>
        <p:nvSpPr>
          <p:cNvPr id="2" name="Slide Number Placeholder 4">
            <a:extLst>
              <a:ext uri="{FF2B5EF4-FFF2-40B4-BE49-F238E27FC236}">
                <a16:creationId xmlns:a16="http://schemas.microsoft.com/office/drawing/2014/main" id="{F20BFE12-E43D-5BDB-EF2A-9502595CF273}"/>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7</a:t>
            </a:fld>
            <a:endParaRPr lang="en-US" sz="1800" dirty="0"/>
          </a:p>
        </p:txBody>
      </p:sp>
    </p:spTree>
    <p:extLst>
      <p:ext uri="{BB962C8B-B14F-4D97-AF65-F5344CB8AC3E}">
        <p14:creationId xmlns:p14="http://schemas.microsoft.com/office/powerpoint/2010/main" val="379325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BF01F-A254-A570-4507-E188D3F9AB14}"/>
              </a:ext>
            </a:extLst>
          </p:cNvPr>
          <p:cNvSpPr>
            <a:spLocks noGrp="1"/>
          </p:cNvSpPr>
          <p:nvPr>
            <p:ph type="title"/>
          </p:nvPr>
        </p:nvSpPr>
        <p:spPr>
          <a:xfrm>
            <a:off x="1371600" y="685800"/>
            <a:ext cx="9601200" cy="1485900"/>
          </a:xfrm>
        </p:spPr>
        <p:txBody>
          <a:bodyPr>
            <a:normAutofit/>
          </a:bodyPr>
          <a:lstStyle/>
          <a:p>
            <a:r>
              <a:rPr lang="en-US" dirty="0">
                <a:latin typeface="Atkinson Hyperlegible" pitchFamily="2" charset="77"/>
              </a:rPr>
              <a:t>What Do These Authorities Require?</a:t>
            </a:r>
          </a:p>
        </p:txBody>
      </p:sp>
      <p:graphicFrame>
        <p:nvGraphicFramePr>
          <p:cNvPr id="5" name="Content Placeholder 2">
            <a:extLst>
              <a:ext uri="{FF2B5EF4-FFF2-40B4-BE49-F238E27FC236}">
                <a16:creationId xmlns:a16="http://schemas.microsoft.com/office/drawing/2014/main" id="{9FB68A36-6A30-EB32-AC57-8BD344F5CBB1}"/>
              </a:ext>
            </a:extLst>
          </p:cNvPr>
          <p:cNvGraphicFramePr>
            <a:graphicFrameLocks noGrp="1"/>
          </p:cNvGraphicFramePr>
          <p:nvPr>
            <p:ph idx="1"/>
            <p:extLst>
              <p:ext uri="{D42A27DB-BD31-4B8C-83A1-F6EECF244321}">
                <p14:modId xmlns:p14="http://schemas.microsoft.com/office/powerpoint/2010/main" val="2391400445"/>
              </p:ext>
            </p:extLst>
          </p:nvPr>
        </p:nvGraphicFramePr>
        <p:xfrm>
          <a:off x="1371600" y="1663700"/>
          <a:ext cx="9601200" cy="4203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4">
            <a:extLst>
              <a:ext uri="{FF2B5EF4-FFF2-40B4-BE49-F238E27FC236}">
                <a16:creationId xmlns:a16="http://schemas.microsoft.com/office/drawing/2014/main" id="{0884422B-AD90-7D59-8976-D233F8324700}"/>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8</a:t>
            </a:fld>
            <a:endParaRPr lang="en-US" sz="1800" dirty="0"/>
          </a:p>
        </p:txBody>
      </p:sp>
    </p:spTree>
    <p:extLst>
      <p:ext uri="{BB962C8B-B14F-4D97-AF65-F5344CB8AC3E}">
        <p14:creationId xmlns:p14="http://schemas.microsoft.com/office/powerpoint/2010/main" val="990064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C3486-435F-E688-D323-F0C4EC1F966B}"/>
              </a:ext>
            </a:extLst>
          </p:cNvPr>
          <p:cNvSpPr>
            <a:spLocks noGrp="1"/>
          </p:cNvSpPr>
          <p:nvPr>
            <p:ph type="title"/>
          </p:nvPr>
        </p:nvSpPr>
        <p:spPr>
          <a:xfrm>
            <a:off x="1104900" y="482600"/>
            <a:ext cx="9601200" cy="660400"/>
          </a:xfrm>
        </p:spPr>
        <p:txBody>
          <a:bodyPr>
            <a:normAutofit fontScale="90000"/>
          </a:bodyPr>
          <a:lstStyle/>
          <a:p>
            <a:r>
              <a:rPr lang="en-US" dirty="0">
                <a:latin typeface="Atkinson Hyperlegible" pitchFamily="2" charset="77"/>
              </a:rPr>
              <a:t>Access to Facilities</a:t>
            </a:r>
          </a:p>
        </p:txBody>
      </p:sp>
      <p:sp>
        <p:nvSpPr>
          <p:cNvPr id="3" name="Content Placeholder 2">
            <a:extLst>
              <a:ext uri="{FF2B5EF4-FFF2-40B4-BE49-F238E27FC236}">
                <a16:creationId xmlns:a16="http://schemas.microsoft.com/office/drawing/2014/main" id="{9833FDBB-FB38-020C-C498-31E4C237C110}"/>
              </a:ext>
            </a:extLst>
          </p:cNvPr>
          <p:cNvSpPr>
            <a:spLocks noGrp="1"/>
          </p:cNvSpPr>
          <p:nvPr>
            <p:ph idx="1"/>
          </p:nvPr>
        </p:nvSpPr>
        <p:spPr>
          <a:xfrm>
            <a:off x="1104900" y="1282700"/>
            <a:ext cx="10693400" cy="5092700"/>
          </a:xfrm>
        </p:spPr>
        <p:txBody>
          <a:bodyPr>
            <a:noAutofit/>
          </a:bodyPr>
          <a:lstStyle/>
          <a:p>
            <a:r>
              <a:rPr lang="en-US" sz="1800" dirty="0">
                <a:latin typeface="Atkinson Hyperlegible" pitchFamily="2" charset="77"/>
              </a:rPr>
              <a:t>State courts are required to operate each service, program, or activity so that it is readily accessible to and usable by individuals with disabilities when looked at in its entirety</a:t>
            </a:r>
          </a:p>
          <a:p>
            <a:pPr lvl="1"/>
            <a:r>
              <a:rPr lang="en-US" sz="1800" dirty="0">
                <a:latin typeface="Atkinson Hyperlegible" pitchFamily="2" charset="77"/>
              </a:rPr>
              <a:t>Does not necessarily require a public entity to make each of its existing facilities accessible</a:t>
            </a:r>
          </a:p>
          <a:p>
            <a:pPr lvl="1"/>
            <a:r>
              <a:rPr lang="en-US" sz="1800" dirty="0">
                <a:latin typeface="Atkinson Hyperlegible" pitchFamily="2" charset="77"/>
              </a:rPr>
              <a:t>Does not require the courts to take any action that would threaten or destroy the historic significance of an historic property</a:t>
            </a:r>
          </a:p>
          <a:p>
            <a:pPr lvl="1"/>
            <a:r>
              <a:rPr lang="en-US" sz="1800" dirty="0">
                <a:latin typeface="Atkinson Hyperlegible" pitchFamily="2" charset="77"/>
              </a:rPr>
              <a:t>Compliance may be achieved through “other methods” (e.g., reassignment of services to accessible buildings, delivery of services at alternate accessible sites, alteration of existing facilities and construction of new facilities)</a:t>
            </a:r>
          </a:p>
          <a:p>
            <a:pPr lvl="1"/>
            <a:r>
              <a:rPr lang="en-US" sz="1800" dirty="0">
                <a:latin typeface="Atkinson Hyperlegible" pitchFamily="2" charset="77"/>
              </a:rPr>
              <a:t>Newly constructed and altered facilities must be designed to be accessible</a:t>
            </a:r>
          </a:p>
          <a:p>
            <a:r>
              <a:rPr lang="en-US" sz="1800" dirty="0">
                <a:latin typeface="Atkinson Hyperlegible" pitchFamily="2" charset="77"/>
              </a:rPr>
              <a:t>ADA Standards for Accessible Design: </a:t>
            </a:r>
            <a:r>
              <a:rPr lang="en-US" sz="1800" dirty="0">
                <a:latin typeface="Atkinson Hyperlegible" pitchFamily="2" charset="77"/>
                <a:hlinkClick r:id="rId2"/>
              </a:rPr>
              <a:t>https://www.ada.gov/law-and-regs/design-standards/</a:t>
            </a:r>
            <a:r>
              <a:rPr lang="en-US" sz="1800" dirty="0">
                <a:latin typeface="Atkinson Hyperlegible" pitchFamily="2" charset="77"/>
              </a:rPr>
              <a:t>   </a:t>
            </a:r>
          </a:p>
          <a:p>
            <a:r>
              <a:rPr lang="en-US" sz="1800" dirty="0">
                <a:latin typeface="Atkinson Hyperlegible" pitchFamily="2" charset="77"/>
              </a:rPr>
              <a:t>Access Board’s “Designing Accessible Courthouses”: </a:t>
            </a:r>
            <a:r>
              <a:rPr lang="en-US" sz="1800" dirty="0">
                <a:latin typeface="Atkinson Hyperlegible" pitchFamily="2" charset="77"/>
                <a:hlinkClick r:id="rId3"/>
              </a:rPr>
              <a:t>https://www.access-board.gov/ada/additional-resources/designing-accessible-courthouses.html</a:t>
            </a:r>
            <a:r>
              <a:rPr lang="en-US" sz="1800" dirty="0">
                <a:latin typeface="Atkinson Hyperlegible" pitchFamily="2" charset="77"/>
              </a:rPr>
              <a:t> </a:t>
            </a:r>
          </a:p>
          <a:p>
            <a:r>
              <a:rPr lang="en-US" sz="1800" dirty="0">
                <a:latin typeface="Atkinson Hyperlegible" pitchFamily="2" charset="77"/>
              </a:rPr>
              <a:t>California Accessibility Standards: </a:t>
            </a:r>
            <a:r>
              <a:rPr lang="en-US" sz="1800" dirty="0">
                <a:latin typeface="Atkinson Hyperlegible" pitchFamily="2" charset="77"/>
                <a:hlinkClick r:id="rId4"/>
              </a:rPr>
              <a:t>https://codes.iccsafe.org/content/CABC2022P1/chapter-11b-accessibility-to-public-buildings-public-accommodations-commercial-buildings-and-public-housing</a:t>
            </a:r>
            <a:r>
              <a:rPr lang="en-US" sz="1800" dirty="0">
                <a:latin typeface="Atkinson Hyperlegible" pitchFamily="2" charset="77"/>
              </a:rPr>
              <a:t> </a:t>
            </a:r>
          </a:p>
        </p:txBody>
      </p:sp>
      <p:sp>
        <p:nvSpPr>
          <p:cNvPr id="4" name="Slide Number Placeholder 4">
            <a:extLst>
              <a:ext uri="{FF2B5EF4-FFF2-40B4-BE49-F238E27FC236}">
                <a16:creationId xmlns:a16="http://schemas.microsoft.com/office/drawing/2014/main" id="{73516BCA-7B0E-C1A2-CA2A-599385F7DF13}"/>
              </a:ext>
            </a:extLst>
          </p:cNvPr>
          <p:cNvSpPr>
            <a:spLocks noGrp="1"/>
          </p:cNvSpPr>
          <p:nvPr>
            <p:ph type="sldNum" sz="quarter" idx="12"/>
          </p:nvPr>
        </p:nvSpPr>
        <p:spPr>
          <a:xfrm>
            <a:off x="10416954" y="6314238"/>
            <a:ext cx="1596292" cy="404614"/>
          </a:xfrm>
        </p:spPr>
        <p:txBody>
          <a:bodyPr/>
          <a:lstStyle/>
          <a:p>
            <a:fld id="{69E57DC2-970A-4B3E-BB1C-7A09969E49DF}" type="slidenum">
              <a:rPr lang="en-US" sz="1800" smtClean="0"/>
              <a:t>9</a:t>
            </a:fld>
            <a:endParaRPr lang="en-US" sz="1800" dirty="0"/>
          </a:p>
        </p:txBody>
      </p:sp>
    </p:spTree>
    <p:extLst>
      <p:ext uri="{BB962C8B-B14F-4D97-AF65-F5344CB8AC3E}">
        <p14:creationId xmlns:p14="http://schemas.microsoft.com/office/powerpoint/2010/main" val="3987473246"/>
      </p:ext>
    </p:extLst>
  </p:cSld>
  <p:clrMapOvr>
    <a:masterClrMapping/>
  </p:clrMapOvr>
</p:sld>
</file>

<file path=ppt/theme/theme1.xml><?xml version="1.0" encoding="utf-8"?>
<a:theme xmlns:a="http://schemas.openxmlformats.org/drawingml/2006/main" name="Crop">
  <a:themeElements>
    <a:clrScheme name="Custom 9">
      <a:dk1>
        <a:srgbClr val="000000"/>
      </a:dk1>
      <a:lt1>
        <a:srgbClr val="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3164B1"/>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Crop</Template>
  <TotalTime>5130</TotalTime>
  <Words>2625</Words>
  <Application>Microsoft Macintosh PowerPoint</Application>
  <PresentationFormat>Widescreen</PresentationFormat>
  <Paragraphs>225</Paragraphs>
  <Slides>30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Aptos</vt:lpstr>
      <vt:lpstr>Atkinson Hyperlegible</vt:lpstr>
      <vt:lpstr>Franklin Gothic Book</vt:lpstr>
      <vt:lpstr>Crop</vt:lpstr>
      <vt:lpstr>Disability Access in California Courts</vt:lpstr>
      <vt:lpstr>Agenda</vt:lpstr>
      <vt:lpstr>Why is access to the court important? </vt:lpstr>
      <vt:lpstr>Why is access to the court important? (continued)</vt:lpstr>
      <vt:lpstr>What Laws and Rules Require California’s Courts to be Accessible?</vt:lpstr>
      <vt:lpstr>Americans with Disabilities Act (ADA)</vt:lpstr>
      <vt:lpstr>PowerPoint Presentation</vt:lpstr>
      <vt:lpstr>What Do These Authorities Require?</vt:lpstr>
      <vt:lpstr>Access to Facilities</vt:lpstr>
      <vt:lpstr>Reasonable Accommodations</vt:lpstr>
      <vt:lpstr>Requesting Case-Related Reasonable Accommodations from the Court</vt:lpstr>
      <vt:lpstr>Practice Tips</vt:lpstr>
      <vt:lpstr>After an Accommodation Request is Made</vt:lpstr>
      <vt:lpstr>After an Accommodation Request is Made (continued)</vt:lpstr>
      <vt:lpstr>Challenging an Accommodation Denial</vt:lpstr>
      <vt:lpstr>Challenging an Accommodation Denial (continued)</vt:lpstr>
      <vt:lpstr>Survey of Superior Court Websites </vt:lpstr>
      <vt:lpstr>Examples</vt:lpstr>
      <vt:lpstr>Examples (continued)</vt:lpstr>
      <vt:lpstr>The Result?</vt:lpstr>
      <vt:lpstr>Effective Communication</vt:lpstr>
      <vt:lpstr>What is “Effective Communication” and Why is it Important?  </vt:lpstr>
      <vt:lpstr>What do Disability Rights Laws say about Effective Communication?</vt:lpstr>
      <vt:lpstr>What Steps Must Courts Take to Ensure Communication is “Effective”?</vt:lpstr>
      <vt:lpstr>Examples of “Auxiliary Aids and Services”</vt:lpstr>
      <vt:lpstr>Case-by-Case Determination</vt:lpstr>
      <vt:lpstr>Primary Consideration </vt:lpstr>
      <vt:lpstr>What About Effective Communication in the Federal District Courts?</vt:lpstr>
      <vt:lpstr>Sharing of Personal Experiences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Access in California Courts</dc:title>
  <dc:creator>Michelle Uzeta</dc:creator>
  <cp:lastModifiedBy>Tina Pinedo</cp:lastModifiedBy>
  <cp:revision>11</cp:revision>
  <dcterms:created xsi:type="dcterms:W3CDTF">2024-03-14T21:24:06Z</dcterms:created>
  <dcterms:modified xsi:type="dcterms:W3CDTF">2024-03-21T21:40:45Z</dcterms:modified>
</cp:coreProperties>
</file>