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54"/>
  </p:notesMasterIdLst>
  <p:sldIdLst>
    <p:sldId id="334" r:id="rId2"/>
    <p:sldId id="315" r:id="rId3"/>
    <p:sldId id="257" r:id="rId4"/>
    <p:sldId id="348" r:id="rId5"/>
    <p:sldId id="258" r:id="rId6"/>
    <p:sldId id="282" r:id="rId7"/>
    <p:sldId id="337" r:id="rId8"/>
    <p:sldId id="339" r:id="rId9"/>
    <p:sldId id="343" r:id="rId10"/>
    <p:sldId id="345" r:id="rId11"/>
    <p:sldId id="344" r:id="rId12"/>
    <p:sldId id="288" r:id="rId13"/>
    <p:sldId id="340" r:id="rId14"/>
    <p:sldId id="318" r:id="rId15"/>
    <p:sldId id="336" r:id="rId16"/>
    <p:sldId id="309" r:id="rId17"/>
    <p:sldId id="276" r:id="rId18"/>
    <p:sldId id="301" r:id="rId19"/>
    <p:sldId id="272" r:id="rId20"/>
    <p:sldId id="314" r:id="rId21"/>
    <p:sldId id="304" r:id="rId22"/>
    <p:sldId id="271" r:id="rId23"/>
    <p:sldId id="335" r:id="rId24"/>
    <p:sldId id="341" r:id="rId25"/>
    <p:sldId id="286" r:id="rId26"/>
    <p:sldId id="289" r:id="rId27"/>
    <p:sldId id="307" r:id="rId28"/>
    <p:sldId id="347" r:id="rId29"/>
    <p:sldId id="262" r:id="rId30"/>
    <p:sldId id="263" r:id="rId31"/>
    <p:sldId id="320" r:id="rId32"/>
    <p:sldId id="319" r:id="rId33"/>
    <p:sldId id="267" r:id="rId34"/>
    <p:sldId id="322" r:id="rId35"/>
    <p:sldId id="324" r:id="rId36"/>
    <p:sldId id="323" r:id="rId37"/>
    <p:sldId id="325" r:id="rId38"/>
    <p:sldId id="326" r:id="rId39"/>
    <p:sldId id="330" r:id="rId40"/>
    <p:sldId id="321" r:id="rId41"/>
    <p:sldId id="328" r:id="rId42"/>
    <p:sldId id="329" r:id="rId43"/>
    <p:sldId id="269" r:id="rId44"/>
    <p:sldId id="327" r:id="rId45"/>
    <p:sldId id="333" r:id="rId46"/>
    <p:sldId id="331" r:id="rId47"/>
    <p:sldId id="270" r:id="rId48"/>
    <p:sldId id="264" r:id="rId49"/>
    <p:sldId id="332" r:id="rId50"/>
    <p:sldId id="306" r:id="rId51"/>
    <p:sldId id="265" r:id="rId52"/>
    <p:sldId id="30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788"/>
    <a:srgbClr val="F8FDFE"/>
    <a:srgbClr val="D6F2FD"/>
    <a:srgbClr val="217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81"/>
    <p:restoredTop sz="95788"/>
  </p:normalViewPr>
  <p:slideViewPr>
    <p:cSldViewPr snapToGrid="0">
      <p:cViewPr varScale="1">
        <p:scale>
          <a:sx n="71" d="100"/>
          <a:sy n="71" d="100"/>
        </p:scale>
        <p:origin x="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C1169-0719-41D9-97A8-063E0AE5591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C3911A-1365-4E6F-BA42-903AEAB3C579}">
      <dgm:prSet custT="1"/>
      <dgm:spPr/>
      <dgm:t>
        <a:bodyPr/>
        <a:lstStyle/>
        <a:p>
          <a:pPr>
            <a:lnSpc>
              <a:spcPct val="100000"/>
            </a:lnSpc>
          </a:pPr>
          <a:r>
            <a:rPr lang="en-US" sz="2000" dirty="0"/>
            <a:t>A determination that an assistance animal poses a direct threat must be based on an </a:t>
          </a:r>
          <a:r>
            <a:rPr lang="en-US" sz="2000" b="1" dirty="0"/>
            <a:t>individualized assessment</a:t>
          </a:r>
          <a:r>
            <a:rPr lang="en-US" sz="2000" dirty="0"/>
            <a:t>.</a:t>
          </a:r>
        </a:p>
      </dgm:t>
    </dgm:pt>
    <dgm:pt modelId="{2D38FEE6-3CBD-4D20-A3DC-996BA9675A3A}" type="parTrans" cxnId="{4B67D6E7-CACF-499C-A9DA-BD76F9FA827C}">
      <dgm:prSet/>
      <dgm:spPr/>
      <dgm:t>
        <a:bodyPr/>
        <a:lstStyle/>
        <a:p>
          <a:endParaRPr lang="en-US"/>
        </a:p>
      </dgm:t>
    </dgm:pt>
    <dgm:pt modelId="{CDD74891-9938-4ADC-BDA2-C3D484D74369}" type="sibTrans" cxnId="{4B67D6E7-CACF-499C-A9DA-BD76F9FA827C}">
      <dgm:prSet/>
      <dgm:spPr/>
      <dgm:t>
        <a:bodyPr/>
        <a:lstStyle/>
        <a:p>
          <a:endParaRPr lang="en-US"/>
        </a:p>
      </dgm:t>
    </dgm:pt>
    <dgm:pt modelId="{9E4D12AA-8318-493E-947A-8D1605E46AD0}">
      <dgm:prSet custT="1"/>
      <dgm:spPr/>
      <dgm:t>
        <a:bodyPr/>
        <a:lstStyle/>
        <a:p>
          <a:pPr>
            <a:lnSpc>
              <a:spcPct val="100000"/>
            </a:lnSpc>
          </a:pPr>
          <a:r>
            <a:rPr lang="en-US" sz="2000" dirty="0"/>
            <a:t>The assessment must rely on </a:t>
          </a:r>
          <a:r>
            <a:rPr lang="en-US" sz="2000" b="1" dirty="0"/>
            <a:t>objective evidence </a:t>
          </a:r>
          <a:r>
            <a:rPr lang="en-US" sz="2000" dirty="0"/>
            <a:t>about the </a:t>
          </a:r>
          <a:r>
            <a:rPr lang="en-US" sz="2000" b="1" dirty="0"/>
            <a:t>specific animal's actual conduct</a:t>
          </a:r>
          <a:r>
            <a:rPr lang="en-US" sz="2000" dirty="0"/>
            <a:t>. </a:t>
          </a:r>
        </a:p>
      </dgm:t>
    </dgm:pt>
    <dgm:pt modelId="{E7D28C25-D375-4F63-A55B-BD6376F78674}" type="parTrans" cxnId="{C6FF8D6F-7BEB-40EF-B5E4-7356780DF68E}">
      <dgm:prSet/>
      <dgm:spPr/>
      <dgm:t>
        <a:bodyPr/>
        <a:lstStyle/>
        <a:p>
          <a:endParaRPr lang="en-US"/>
        </a:p>
      </dgm:t>
    </dgm:pt>
    <dgm:pt modelId="{52D86519-FDA0-487E-9A80-21B3D6CC501C}" type="sibTrans" cxnId="{C6FF8D6F-7BEB-40EF-B5E4-7356780DF68E}">
      <dgm:prSet/>
      <dgm:spPr/>
      <dgm:t>
        <a:bodyPr/>
        <a:lstStyle/>
        <a:p>
          <a:endParaRPr lang="en-US"/>
        </a:p>
      </dgm:t>
    </dgm:pt>
    <dgm:pt modelId="{4210E679-8140-47DB-B23E-FA64FE0D9630}">
      <dgm:prSet custT="1"/>
      <dgm:spPr/>
      <dgm:t>
        <a:bodyPr/>
        <a:lstStyle/>
        <a:p>
          <a:pPr>
            <a:lnSpc>
              <a:spcPct val="100000"/>
            </a:lnSpc>
          </a:pPr>
          <a:r>
            <a:rPr lang="en-US" sz="2000" dirty="0"/>
            <a:t>The determination cannot be made on evidence that is so old it is </a:t>
          </a:r>
          <a:r>
            <a:rPr lang="en-US" sz="2000" b="1" dirty="0"/>
            <a:t>not credible or reliable</a:t>
          </a:r>
          <a:r>
            <a:rPr lang="en-US" sz="2000" dirty="0"/>
            <a:t>, or on </a:t>
          </a:r>
          <a:r>
            <a:rPr lang="en-US" sz="2000" b="1" dirty="0"/>
            <a:t>mere speculation or fear.</a:t>
          </a:r>
          <a:endParaRPr lang="en-US" sz="2000" dirty="0"/>
        </a:p>
      </dgm:t>
    </dgm:pt>
    <dgm:pt modelId="{32A4D271-4434-41A4-BFAC-E24CAEEDFBAF}" type="parTrans" cxnId="{5C1A84E9-2383-4FBC-B462-C1B1348BFDCE}">
      <dgm:prSet/>
      <dgm:spPr/>
      <dgm:t>
        <a:bodyPr/>
        <a:lstStyle/>
        <a:p>
          <a:endParaRPr lang="en-US"/>
        </a:p>
      </dgm:t>
    </dgm:pt>
    <dgm:pt modelId="{3B0C818F-4FA7-4218-B49F-243754525721}" type="sibTrans" cxnId="{5C1A84E9-2383-4FBC-B462-C1B1348BFDCE}">
      <dgm:prSet/>
      <dgm:spPr/>
      <dgm:t>
        <a:bodyPr/>
        <a:lstStyle/>
        <a:p>
          <a:endParaRPr lang="en-US"/>
        </a:p>
      </dgm:t>
    </dgm:pt>
    <dgm:pt modelId="{87986C37-D4B6-423C-AA7A-299C82E0B9C0}" type="pres">
      <dgm:prSet presAssocID="{AE7C1169-0719-41D9-97A8-063E0AE55916}" presName="root" presStyleCnt="0">
        <dgm:presLayoutVars>
          <dgm:dir/>
          <dgm:resizeHandles val="exact"/>
        </dgm:presLayoutVars>
      </dgm:prSet>
      <dgm:spPr/>
    </dgm:pt>
    <dgm:pt modelId="{6462D243-794A-44FD-BDB1-B052878D79A8}" type="pres">
      <dgm:prSet presAssocID="{1CC3911A-1365-4E6F-BA42-903AEAB3C579}" presName="compNode" presStyleCnt="0"/>
      <dgm:spPr/>
    </dgm:pt>
    <dgm:pt modelId="{FEE0C0AC-62FC-45C4-A60F-A06417052F43}" type="pres">
      <dgm:prSet presAssocID="{1CC3911A-1365-4E6F-BA42-903AEAB3C579}" presName="bgRect" presStyleLbl="bgShp" presStyleIdx="0" presStyleCnt="3"/>
      <dgm:spPr>
        <a:solidFill>
          <a:schemeClr val="bg2">
            <a:lumMod val="20000"/>
            <a:lumOff val="80000"/>
          </a:schemeClr>
        </a:solidFill>
      </dgm:spPr>
    </dgm:pt>
    <dgm:pt modelId="{90799A1D-3C0B-40FB-B4EB-EFF61991A272}" type="pres">
      <dgm:prSet presAssocID="{1CC3911A-1365-4E6F-BA42-903AEAB3C5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E86EBC60-B814-4058-8BF1-E827E4339FB7}" type="pres">
      <dgm:prSet presAssocID="{1CC3911A-1365-4E6F-BA42-903AEAB3C579}" presName="spaceRect" presStyleCnt="0"/>
      <dgm:spPr/>
    </dgm:pt>
    <dgm:pt modelId="{E4560015-A898-4B1C-8C12-A8004F0CD4C0}" type="pres">
      <dgm:prSet presAssocID="{1CC3911A-1365-4E6F-BA42-903AEAB3C579}" presName="parTx" presStyleLbl="revTx" presStyleIdx="0" presStyleCnt="3">
        <dgm:presLayoutVars>
          <dgm:chMax val="0"/>
          <dgm:chPref val="0"/>
        </dgm:presLayoutVars>
      </dgm:prSet>
      <dgm:spPr/>
    </dgm:pt>
    <dgm:pt modelId="{EE550F4C-7BCD-4657-B799-6755E374F49F}" type="pres">
      <dgm:prSet presAssocID="{CDD74891-9938-4ADC-BDA2-C3D484D74369}" presName="sibTrans" presStyleCnt="0"/>
      <dgm:spPr/>
    </dgm:pt>
    <dgm:pt modelId="{D397DFDA-2970-4F6C-982B-CD2F2BB04FA5}" type="pres">
      <dgm:prSet presAssocID="{9E4D12AA-8318-493E-947A-8D1605E46AD0}" presName="compNode" presStyleCnt="0"/>
      <dgm:spPr/>
    </dgm:pt>
    <dgm:pt modelId="{91753511-3E39-44C2-BE4A-8D7F62B34277}" type="pres">
      <dgm:prSet presAssocID="{9E4D12AA-8318-493E-947A-8D1605E46AD0}" presName="bgRect" presStyleLbl="bgShp" presStyleIdx="1" presStyleCnt="3"/>
      <dgm:spPr>
        <a:solidFill>
          <a:schemeClr val="bg2">
            <a:lumMod val="20000"/>
            <a:lumOff val="80000"/>
          </a:schemeClr>
        </a:solidFill>
      </dgm:spPr>
    </dgm:pt>
    <dgm:pt modelId="{204C0394-8AEA-4D4C-9665-686A83E1C4C1}" type="pres">
      <dgm:prSet presAssocID="{9E4D12AA-8318-493E-947A-8D1605E46A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0B903862-5A22-4BDF-B686-FF256833EEDF}" type="pres">
      <dgm:prSet presAssocID="{9E4D12AA-8318-493E-947A-8D1605E46AD0}" presName="spaceRect" presStyleCnt="0"/>
      <dgm:spPr/>
    </dgm:pt>
    <dgm:pt modelId="{8A3D694F-88F8-4BD9-B444-FF4A1F9D3E99}" type="pres">
      <dgm:prSet presAssocID="{9E4D12AA-8318-493E-947A-8D1605E46AD0}" presName="parTx" presStyleLbl="revTx" presStyleIdx="1" presStyleCnt="3">
        <dgm:presLayoutVars>
          <dgm:chMax val="0"/>
          <dgm:chPref val="0"/>
        </dgm:presLayoutVars>
      </dgm:prSet>
      <dgm:spPr/>
    </dgm:pt>
    <dgm:pt modelId="{DD2B687C-CEC3-49CA-B6FE-23F60D09DF24}" type="pres">
      <dgm:prSet presAssocID="{52D86519-FDA0-487E-9A80-21B3D6CC501C}" presName="sibTrans" presStyleCnt="0"/>
      <dgm:spPr/>
    </dgm:pt>
    <dgm:pt modelId="{31760FE4-9CD5-42A9-BB0D-0B4DE0C87B26}" type="pres">
      <dgm:prSet presAssocID="{4210E679-8140-47DB-B23E-FA64FE0D9630}" presName="compNode" presStyleCnt="0"/>
      <dgm:spPr/>
    </dgm:pt>
    <dgm:pt modelId="{3878655E-4C1C-4E6C-9686-5D3206C15D19}" type="pres">
      <dgm:prSet presAssocID="{4210E679-8140-47DB-B23E-FA64FE0D9630}" presName="bgRect" presStyleLbl="bgShp" presStyleIdx="2" presStyleCnt="3"/>
      <dgm:spPr>
        <a:solidFill>
          <a:schemeClr val="bg2">
            <a:lumMod val="20000"/>
            <a:lumOff val="80000"/>
          </a:schemeClr>
        </a:solidFill>
      </dgm:spPr>
    </dgm:pt>
    <dgm:pt modelId="{480C58DB-699E-44C8-BECF-9AD6C28C49DC}" type="pres">
      <dgm:prSet presAssocID="{4210E679-8140-47DB-B23E-FA64FE0D96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9B52491D-52CC-457E-A1F3-FA5AA2D55CAA}" type="pres">
      <dgm:prSet presAssocID="{4210E679-8140-47DB-B23E-FA64FE0D9630}" presName="spaceRect" presStyleCnt="0"/>
      <dgm:spPr/>
    </dgm:pt>
    <dgm:pt modelId="{1CE120DB-C09A-4A7C-808B-1870E636C1FE}" type="pres">
      <dgm:prSet presAssocID="{4210E679-8140-47DB-B23E-FA64FE0D9630}" presName="parTx" presStyleLbl="revTx" presStyleIdx="2" presStyleCnt="3">
        <dgm:presLayoutVars>
          <dgm:chMax val="0"/>
          <dgm:chPref val="0"/>
        </dgm:presLayoutVars>
      </dgm:prSet>
      <dgm:spPr/>
    </dgm:pt>
  </dgm:ptLst>
  <dgm:cxnLst>
    <dgm:cxn modelId="{D523B92F-EF49-401D-BCE6-0BC7DB36B5EF}" type="presOf" srcId="{9E4D12AA-8318-493E-947A-8D1605E46AD0}" destId="{8A3D694F-88F8-4BD9-B444-FF4A1F9D3E99}" srcOrd="0" destOrd="0" presId="urn:microsoft.com/office/officeart/2018/2/layout/IconVerticalSolidList"/>
    <dgm:cxn modelId="{9612094D-A434-4829-90F5-E0935C73749F}" type="presOf" srcId="{4210E679-8140-47DB-B23E-FA64FE0D9630}" destId="{1CE120DB-C09A-4A7C-808B-1870E636C1FE}" srcOrd="0" destOrd="0" presId="urn:microsoft.com/office/officeart/2018/2/layout/IconVerticalSolidList"/>
    <dgm:cxn modelId="{C6FF8D6F-7BEB-40EF-B5E4-7356780DF68E}" srcId="{AE7C1169-0719-41D9-97A8-063E0AE55916}" destId="{9E4D12AA-8318-493E-947A-8D1605E46AD0}" srcOrd="1" destOrd="0" parTransId="{E7D28C25-D375-4F63-A55B-BD6376F78674}" sibTransId="{52D86519-FDA0-487E-9A80-21B3D6CC501C}"/>
    <dgm:cxn modelId="{FF762CCE-2083-4A4A-B93C-C5765AD70E48}" type="presOf" srcId="{AE7C1169-0719-41D9-97A8-063E0AE55916}" destId="{87986C37-D4B6-423C-AA7A-299C82E0B9C0}" srcOrd="0" destOrd="0" presId="urn:microsoft.com/office/officeart/2018/2/layout/IconVerticalSolidList"/>
    <dgm:cxn modelId="{4B67D6E7-CACF-499C-A9DA-BD76F9FA827C}" srcId="{AE7C1169-0719-41D9-97A8-063E0AE55916}" destId="{1CC3911A-1365-4E6F-BA42-903AEAB3C579}" srcOrd="0" destOrd="0" parTransId="{2D38FEE6-3CBD-4D20-A3DC-996BA9675A3A}" sibTransId="{CDD74891-9938-4ADC-BDA2-C3D484D74369}"/>
    <dgm:cxn modelId="{5C1A84E9-2383-4FBC-B462-C1B1348BFDCE}" srcId="{AE7C1169-0719-41D9-97A8-063E0AE55916}" destId="{4210E679-8140-47DB-B23E-FA64FE0D9630}" srcOrd="2" destOrd="0" parTransId="{32A4D271-4434-41A4-BFAC-E24CAEEDFBAF}" sibTransId="{3B0C818F-4FA7-4218-B49F-243754525721}"/>
    <dgm:cxn modelId="{1E10DCED-849A-475E-9122-44471C155D21}" type="presOf" srcId="{1CC3911A-1365-4E6F-BA42-903AEAB3C579}" destId="{E4560015-A898-4B1C-8C12-A8004F0CD4C0}" srcOrd="0" destOrd="0" presId="urn:microsoft.com/office/officeart/2018/2/layout/IconVerticalSolidList"/>
    <dgm:cxn modelId="{2DFC2D2D-80C3-4607-9350-15F9F3D2DA58}" type="presParOf" srcId="{87986C37-D4B6-423C-AA7A-299C82E0B9C0}" destId="{6462D243-794A-44FD-BDB1-B052878D79A8}" srcOrd="0" destOrd="0" presId="urn:microsoft.com/office/officeart/2018/2/layout/IconVerticalSolidList"/>
    <dgm:cxn modelId="{84A4B3F2-88BC-41A1-96FE-6F762052C609}" type="presParOf" srcId="{6462D243-794A-44FD-BDB1-B052878D79A8}" destId="{FEE0C0AC-62FC-45C4-A60F-A06417052F43}" srcOrd="0" destOrd="0" presId="urn:microsoft.com/office/officeart/2018/2/layout/IconVerticalSolidList"/>
    <dgm:cxn modelId="{09CE7CED-0BA8-4F08-B0B5-A4D04D0985A2}" type="presParOf" srcId="{6462D243-794A-44FD-BDB1-B052878D79A8}" destId="{90799A1D-3C0B-40FB-B4EB-EFF61991A272}" srcOrd="1" destOrd="0" presId="urn:microsoft.com/office/officeart/2018/2/layout/IconVerticalSolidList"/>
    <dgm:cxn modelId="{2C22A796-36C1-410C-BC86-5D02A326F004}" type="presParOf" srcId="{6462D243-794A-44FD-BDB1-B052878D79A8}" destId="{E86EBC60-B814-4058-8BF1-E827E4339FB7}" srcOrd="2" destOrd="0" presId="urn:microsoft.com/office/officeart/2018/2/layout/IconVerticalSolidList"/>
    <dgm:cxn modelId="{269E843D-6D7A-4DFD-9438-B7289BB0A9D0}" type="presParOf" srcId="{6462D243-794A-44FD-BDB1-B052878D79A8}" destId="{E4560015-A898-4B1C-8C12-A8004F0CD4C0}" srcOrd="3" destOrd="0" presId="urn:microsoft.com/office/officeart/2018/2/layout/IconVerticalSolidList"/>
    <dgm:cxn modelId="{7D54B196-3994-4A9F-A2EE-1A8A8FC80F20}" type="presParOf" srcId="{87986C37-D4B6-423C-AA7A-299C82E0B9C0}" destId="{EE550F4C-7BCD-4657-B799-6755E374F49F}" srcOrd="1" destOrd="0" presId="urn:microsoft.com/office/officeart/2018/2/layout/IconVerticalSolidList"/>
    <dgm:cxn modelId="{01FAE8C5-0B78-488B-8CB5-B6008209539D}" type="presParOf" srcId="{87986C37-D4B6-423C-AA7A-299C82E0B9C0}" destId="{D397DFDA-2970-4F6C-982B-CD2F2BB04FA5}" srcOrd="2" destOrd="0" presId="urn:microsoft.com/office/officeart/2018/2/layout/IconVerticalSolidList"/>
    <dgm:cxn modelId="{AE7BE38E-904A-4D6C-83F3-3BC23B5D0B98}" type="presParOf" srcId="{D397DFDA-2970-4F6C-982B-CD2F2BB04FA5}" destId="{91753511-3E39-44C2-BE4A-8D7F62B34277}" srcOrd="0" destOrd="0" presId="urn:microsoft.com/office/officeart/2018/2/layout/IconVerticalSolidList"/>
    <dgm:cxn modelId="{B203C809-D850-4927-9181-BB2D6DE0ED6E}" type="presParOf" srcId="{D397DFDA-2970-4F6C-982B-CD2F2BB04FA5}" destId="{204C0394-8AEA-4D4C-9665-686A83E1C4C1}" srcOrd="1" destOrd="0" presId="urn:microsoft.com/office/officeart/2018/2/layout/IconVerticalSolidList"/>
    <dgm:cxn modelId="{7998C4E4-D181-4D08-8E56-91946E61F255}" type="presParOf" srcId="{D397DFDA-2970-4F6C-982B-CD2F2BB04FA5}" destId="{0B903862-5A22-4BDF-B686-FF256833EEDF}" srcOrd="2" destOrd="0" presId="urn:microsoft.com/office/officeart/2018/2/layout/IconVerticalSolidList"/>
    <dgm:cxn modelId="{40D7B248-5A9A-4C50-8AA3-257495BF50CE}" type="presParOf" srcId="{D397DFDA-2970-4F6C-982B-CD2F2BB04FA5}" destId="{8A3D694F-88F8-4BD9-B444-FF4A1F9D3E99}" srcOrd="3" destOrd="0" presId="urn:microsoft.com/office/officeart/2018/2/layout/IconVerticalSolidList"/>
    <dgm:cxn modelId="{EC8785E3-E22D-4EA1-804C-9EF0E8B12330}" type="presParOf" srcId="{87986C37-D4B6-423C-AA7A-299C82E0B9C0}" destId="{DD2B687C-CEC3-49CA-B6FE-23F60D09DF24}" srcOrd="3" destOrd="0" presId="urn:microsoft.com/office/officeart/2018/2/layout/IconVerticalSolidList"/>
    <dgm:cxn modelId="{F6C14CDA-1FA2-4867-8C05-D1D7DD9F69E1}" type="presParOf" srcId="{87986C37-D4B6-423C-AA7A-299C82E0B9C0}" destId="{31760FE4-9CD5-42A9-BB0D-0B4DE0C87B26}" srcOrd="4" destOrd="0" presId="urn:microsoft.com/office/officeart/2018/2/layout/IconVerticalSolidList"/>
    <dgm:cxn modelId="{ACFE3CD1-5DCD-439D-A5F8-DF7175C93EED}" type="presParOf" srcId="{31760FE4-9CD5-42A9-BB0D-0B4DE0C87B26}" destId="{3878655E-4C1C-4E6C-9686-5D3206C15D19}" srcOrd="0" destOrd="0" presId="urn:microsoft.com/office/officeart/2018/2/layout/IconVerticalSolidList"/>
    <dgm:cxn modelId="{1CCCEFF3-C59A-4839-961C-ECD70A79D803}" type="presParOf" srcId="{31760FE4-9CD5-42A9-BB0D-0B4DE0C87B26}" destId="{480C58DB-699E-44C8-BECF-9AD6C28C49DC}" srcOrd="1" destOrd="0" presId="urn:microsoft.com/office/officeart/2018/2/layout/IconVerticalSolidList"/>
    <dgm:cxn modelId="{880D3DD8-A8EA-487A-B3B9-6F8C93DDE621}" type="presParOf" srcId="{31760FE4-9CD5-42A9-BB0D-0B4DE0C87B26}" destId="{9B52491D-52CC-457E-A1F3-FA5AA2D55CAA}" srcOrd="2" destOrd="0" presId="urn:microsoft.com/office/officeart/2018/2/layout/IconVerticalSolidList"/>
    <dgm:cxn modelId="{26B0A69D-BC22-48BB-963F-90048D0580D4}" type="presParOf" srcId="{31760FE4-9CD5-42A9-BB0D-0B4DE0C87B26}" destId="{1CE120DB-C09A-4A7C-808B-1870E636C1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F1D097-04E3-4210-93D6-6E0434A141A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6B65440-249B-49B4-A1AF-70F56464ABFE}">
      <dgm:prSet/>
      <dgm:spPr/>
      <dgm:t>
        <a:bodyPr/>
        <a:lstStyle/>
        <a:p>
          <a:pPr>
            <a:lnSpc>
              <a:spcPct val="100000"/>
            </a:lnSpc>
          </a:pPr>
          <a:r>
            <a:rPr lang="en-US"/>
            <a:t>Pet rules do not apply to service animals and support animals. </a:t>
          </a:r>
        </a:p>
      </dgm:t>
    </dgm:pt>
    <dgm:pt modelId="{27C63244-CE9E-4B30-8338-1F831D478C15}" type="parTrans" cxnId="{010E27ED-3050-4225-9BE4-6EAC2377F334}">
      <dgm:prSet/>
      <dgm:spPr/>
      <dgm:t>
        <a:bodyPr/>
        <a:lstStyle/>
        <a:p>
          <a:endParaRPr lang="en-US"/>
        </a:p>
      </dgm:t>
    </dgm:pt>
    <dgm:pt modelId="{7911C852-91C2-44CD-9092-FDC36092184F}" type="sibTrans" cxnId="{010E27ED-3050-4225-9BE4-6EAC2377F334}">
      <dgm:prSet/>
      <dgm:spPr/>
      <dgm:t>
        <a:bodyPr/>
        <a:lstStyle/>
        <a:p>
          <a:endParaRPr lang="en-US"/>
        </a:p>
      </dgm:t>
    </dgm:pt>
    <dgm:pt modelId="{EF51ABF0-C86C-4990-9A5F-C0C5FF83BF49}">
      <dgm:prSet/>
      <dgm:spPr/>
      <dgm:t>
        <a:bodyPr/>
        <a:lstStyle/>
        <a:p>
          <a:pPr>
            <a:lnSpc>
              <a:spcPct val="100000"/>
            </a:lnSpc>
          </a:pPr>
          <a:r>
            <a:rPr lang="en-US" dirty="0"/>
            <a:t>Housing providers may not limit the breed or size of a dog used as a service animal or support animal.</a:t>
          </a:r>
        </a:p>
      </dgm:t>
    </dgm:pt>
    <dgm:pt modelId="{26239918-9F65-49B1-A01B-4677C26D206F}" type="parTrans" cxnId="{EDFB1044-3043-4DCE-86CE-D450C3761B5D}">
      <dgm:prSet/>
      <dgm:spPr/>
      <dgm:t>
        <a:bodyPr/>
        <a:lstStyle/>
        <a:p>
          <a:endParaRPr lang="en-US"/>
        </a:p>
      </dgm:t>
    </dgm:pt>
    <dgm:pt modelId="{5B6F7C1A-5286-44AF-9D95-D23FA93D6456}" type="sibTrans" cxnId="{EDFB1044-3043-4DCE-86CE-D450C3761B5D}">
      <dgm:prSet/>
      <dgm:spPr/>
      <dgm:t>
        <a:bodyPr/>
        <a:lstStyle/>
        <a:p>
          <a:endParaRPr lang="en-US"/>
        </a:p>
      </dgm:t>
    </dgm:pt>
    <dgm:pt modelId="{E1372567-02AE-4E33-B510-C28CA88B8EF2}">
      <dgm:prSet/>
      <dgm:spPr/>
      <dgm:t>
        <a:bodyPr/>
        <a:lstStyle/>
        <a:p>
          <a:pPr>
            <a:lnSpc>
              <a:spcPct val="100000"/>
            </a:lnSpc>
            <a:spcAft>
              <a:spcPts val="0"/>
            </a:spcAft>
          </a:pPr>
          <a:r>
            <a:rPr lang="en-US" dirty="0"/>
            <a:t>Housing providers can limit access based on specific issues with the animal’s conduct –</a:t>
          </a:r>
        </a:p>
        <a:p>
          <a:pPr>
            <a:lnSpc>
              <a:spcPct val="100000"/>
            </a:lnSpc>
            <a:spcAft>
              <a:spcPts val="0"/>
            </a:spcAft>
          </a:pPr>
          <a:r>
            <a:rPr lang="en-US" i="1" dirty="0"/>
            <a:t>i.e. </a:t>
          </a:r>
          <a:r>
            <a:rPr lang="en-US" i="0" dirty="0"/>
            <a:t>is the animal a </a:t>
          </a:r>
          <a:r>
            <a:rPr lang="en-US" dirty="0"/>
            <a:t>direct threat? </a:t>
          </a:r>
        </a:p>
      </dgm:t>
    </dgm:pt>
    <dgm:pt modelId="{8B8D138E-BF5B-485B-A4A5-DF3059B4769D}" type="parTrans" cxnId="{38A74C2B-96D6-4E7D-AC7F-45E2CBED7B7A}">
      <dgm:prSet/>
      <dgm:spPr/>
      <dgm:t>
        <a:bodyPr/>
        <a:lstStyle/>
        <a:p>
          <a:endParaRPr lang="en-US"/>
        </a:p>
      </dgm:t>
    </dgm:pt>
    <dgm:pt modelId="{17F8970D-2E0A-4065-8096-E8E7B696EB71}" type="sibTrans" cxnId="{38A74C2B-96D6-4E7D-AC7F-45E2CBED7B7A}">
      <dgm:prSet/>
      <dgm:spPr/>
      <dgm:t>
        <a:bodyPr/>
        <a:lstStyle/>
        <a:p>
          <a:endParaRPr lang="en-US"/>
        </a:p>
      </dgm:t>
    </dgm:pt>
    <dgm:pt modelId="{9214403B-3EF5-4997-8BC1-3886CC944592}" type="pres">
      <dgm:prSet presAssocID="{C3F1D097-04E3-4210-93D6-6E0434A141A4}" presName="root" presStyleCnt="0">
        <dgm:presLayoutVars>
          <dgm:dir/>
          <dgm:resizeHandles val="exact"/>
        </dgm:presLayoutVars>
      </dgm:prSet>
      <dgm:spPr/>
    </dgm:pt>
    <dgm:pt modelId="{E5027E97-971C-4BCD-9BC7-F245E1763EC2}" type="pres">
      <dgm:prSet presAssocID="{96B65440-249B-49B4-A1AF-70F56464ABFE}" presName="compNode" presStyleCnt="0"/>
      <dgm:spPr/>
    </dgm:pt>
    <dgm:pt modelId="{B67753F7-9C30-462B-A4BC-13D37A93F830}" type="pres">
      <dgm:prSet presAssocID="{96B65440-249B-49B4-A1AF-70F56464ABFE}" presName="bgRect" presStyleLbl="bgShp" presStyleIdx="0" presStyleCnt="3"/>
      <dgm:spPr/>
    </dgm:pt>
    <dgm:pt modelId="{A4D68EC3-E2DA-4059-A8CB-BD0D0FEB7FEE}" type="pres">
      <dgm:prSet presAssocID="{96B65440-249B-49B4-A1AF-70F56464AB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
        </a:ext>
      </dgm:extLst>
    </dgm:pt>
    <dgm:pt modelId="{ECC5BD06-C9B9-49D7-BB18-F978E58C5DD1}" type="pres">
      <dgm:prSet presAssocID="{96B65440-249B-49B4-A1AF-70F56464ABFE}" presName="spaceRect" presStyleCnt="0"/>
      <dgm:spPr/>
    </dgm:pt>
    <dgm:pt modelId="{84DE7044-E0B2-4EDB-A9D9-A43439DB5C1B}" type="pres">
      <dgm:prSet presAssocID="{96B65440-249B-49B4-A1AF-70F56464ABFE}" presName="parTx" presStyleLbl="revTx" presStyleIdx="0" presStyleCnt="3">
        <dgm:presLayoutVars>
          <dgm:chMax val="0"/>
          <dgm:chPref val="0"/>
        </dgm:presLayoutVars>
      </dgm:prSet>
      <dgm:spPr/>
    </dgm:pt>
    <dgm:pt modelId="{8D694211-87BE-447A-8FC4-2BD509161B12}" type="pres">
      <dgm:prSet presAssocID="{7911C852-91C2-44CD-9092-FDC36092184F}" presName="sibTrans" presStyleCnt="0"/>
      <dgm:spPr/>
    </dgm:pt>
    <dgm:pt modelId="{0706C1D3-F759-4A8E-9D17-E748B3EA4588}" type="pres">
      <dgm:prSet presAssocID="{EF51ABF0-C86C-4990-9A5F-C0C5FF83BF49}" presName="compNode" presStyleCnt="0"/>
      <dgm:spPr/>
    </dgm:pt>
    <dgm:pt modelId="{B4BCE3CE-2932-4225-ACD4-EEDE23705A74}" type="pres">
      <dgm:prSet presAssocID="{EF51ABF0-C86C-4990-9A5F-C0C5FF83BF49}" presName="bgRect" presStyleLbl="bgShp" presStyleIdx="1" presStyleCnt="3"/>
      <dgm:spPr/>
    </dgm:pt>
    <dgm:pt modelId="{63FCC831-4875-44AC-834A-44B346B5FCBA}" type="pres">
      <dgm:prSet presAssocID="{EF51ABF0-C86C-4990-9A5F-C0C5FF83BF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g"/>
        </a:ext>
      </dgm:extLst>
    </dgm:pt>
    <dgm:pt modelId="{24DCDB77-39E4-47FF-8BAE-A899E083EC91}" type="pres">
      <dgm:prSet presAssocID="{EF51ABF0-C86C-4990-9A5F-C0C5FF83BF49}" presName="spaceRect" presStyleCnt="0"/>
      <dgm:spPr/>
    </dgm:pt>
    <dgm:pt modelId="{EFCAF156-1380-4E1F-BA3B-FA1592A10688}" type="pres">
      <dgm:prSet presAssocID="{EF51ABF0-C86C-4990-9A5F-C0C5FF83BF49}" presName="parTx" presStyleLbl="revTx" presStyleIdx="1" presStyleCnt="3">
        <dgm:presLayoutVars>
          <dgm:chMax val="0"/>
          <dgm:chPref val="0"/>
        </dgm:presLayoutVars>
      </dgm:prSet>
      <dgm:spPr/>
    </dgm:pt>
    <dgm:pt modelId="{64C05814-DA7E-41A3-A651-3D70603C843F}" type="pres">
      <dgm:prSet presAssocID="{5B6F7C1A-5286-44AF-9D95-D23FA93D6456}" presName="sibTrans" presStyleCnt="0"/>
      <dgm:spPr/>
    </dgm:pt>
    <dgm:pt modelId="{A1166D44-798F-449C-9DBB-5A9E7F15D452}" type="pres">
      <dgm:prSet presAssocID="{E1372567-02AE-4E33-B510-C28CA88B8EF2}" presName="compNode" presStyleCnt="0"/>
      <dgm:spPr/>
    </dgm:pt>
    <dgm:pt modelId="{A2A1AAB6-C887-469D-B002-E1371D385B1F}" type="pres">
      <dgm:prSet presAssocID="{E1372567-02AE-4E33-B510-C28CA88B8EF2}" presName="bgRect" presStyleLbl="bgShp" presStyleIdx="2" presStyleCnt="3"/>
      <dgm:spPr/>
    </dgm:pt>
    <dgm:pt modelId="{2B0309B3-26AB-407A-B7B4-C93E8AD0DBEF}" type="pres">
      <dgm:prSet presAssocID="{E1372567-02AE-4E33-B510-C28CA88B8E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4D8101EB-0C74-4737-9B34-6C44FE03D423}" type="pres">
      <dgm:prSet presAssocID="{E1372567-02AE-4E33-B510-C28CA88B8EF2}" presName="spaceRect" presStyleCnt="0"/>
      <dgm:spPr/>
    </dgm:pt>
    <dgm:pt modelId="{8928AC5A-1263-4B47-95FD-9524E39D4B6E}" type="pres">
      <dgm:prSet presAssocID="{E1372567-02AE-4E33-B510-C28CA88B8EF2}" presName="parTx" presStyleLbl="revTx" presStyleIdx="2" presStyleCnt="3">
        <dgm:presLayoutVars>
          <dgm:chMax val="0"/>
          <dgm:chPref val="0"/>
        </dgm:presLayoutVars>
      </dgm:prSet>
      <dgm:spPr/>
    </dgm:pt>
  </dgm:ptLst>
  <dgm:cxnLst>
    <dgm:cxn modelId="{CF800A1C-AA48-4D6C-A2B9-79C172C16EF2}" type="presOf" srcId="{96B65440-249B-49B4-A1AF-70F56464ABFE}" destId="{84DE7044-E0B2-4EDB-A9D9-A43439DB5C1B}" srcOrd="0" destOrd="0" presId="urn:microsoft.com/office/officeart/2018/2/layout/IconVerticalSolidList"/>
    <dgm:cxn modelId="{66696C1D-3CBD-4F97-AAE1-C41E9AE4FC88}" type="presOf" srcId="{EF51ABF0-C86C-4990-9A5F-C0C5FF83BF49}" destId="{EFCAF156-1380-4E1F-BA3B-FA1592A10688}" srcOrd="0" destOrd="0" presId="urn:microsoft.com/office/officeart/2018/2/layout/IconVerticalSolidList"/>
    <dgm:cxn modelId="{38A74C2B-96D6-4E7D-AC7F-45E2CBED7B7A}" srcId="{C3F1D097-04E3-4210-93D6-6E0434A141A4}" destId="{E1372567-02AE-4E33-B510-C28CA88B8EF2}" srcOrd="2" destOrd="0" parTransId="{8B8D138E-BF5B-485B-A4A5-DF3059B4769D}" sibTransId="{17F8970D-2E0A-4065-8096-E8E7B696EB71}"/>
    <dgm:cxn modelId="{0C50CF2E-970B-418A-981F-893FA443D2AA}" type="presOf" srcId="{C3F1D097-04E3-4210-93D6-6E0434A141A4}" destId="{9214403B-3EF5-4997-8BC1-3886CC944592}" srcOrd="0" destOrd="0" presId="urn:microsoft.com/office/officeart/2018/2/layout/IconVerticalSolidList"/>
    <dgm:cxn modelId="{EDFB1044-3043-4DCE-86CE-D450C3761B5D}" srcId="{C3F1D097-04E3-4210-93D6-6E0434A141A4}" destId="{EF51ABF0-C86C-4990-9A5F-C0C5FF83BF49}" srcOrd="1" destOrd="0" parTransId="{26239918-9F65-49B1-A01B-4677C26D206F}" sibTransId="{5B6F7C1A-5286-44AF-9D95-D23FA93D6456}"/>
    <dgm:cxn modelId="{98F04C6C-3594-46CA-89AE-03164F228205}" type="presOf" srcId="{E1372567-02AE-4E33-B510-C28CA88B8EF2}" destId="{8928AC5A-1263-4B47-95FD-9524E39D4B6E}" srcOrd="0" destOrd="0" presId="urn:microsoft.com/office/officeart/2018/2/layout/IconVerticalSolidList"/>
    <dgm:cxn modelId="{010E27ED-3050-4225-9BE4-6EAC2377F334}" srcId="{C3F1D097-04E3-4210-93D6-6E0434A141A4}" destId="{96B65440-249B-49B4-A1AF-70F56464ABFE}" srcOrd="0" destOrd="0" parTransId="{27C63244-CE9E-4B30-8338-1F831D478C15}" sibTransId="{7911C852-91C2-44CD-9092-FDC36092184F}"/>
    <dgm:cxn modelId="{56D35891-9A5F-4746-9961-61C8BE1E3A52}" type="presParOf" srcId="{9214403B-3EF5-4997-8BC1-3886CC944592}" destId="{E5027E97-971C-4BCD-9BC7-F245E1763EC2}" srcOrd="0" destOrd="0" presId="urn:microsoft.com/office/officeart/2018/2/layout/IconVerticalSolidList"/>
    <dgm:cxn modelId="{06CC014B-7428-4DB8-9531-A71E3EC4E6DB}" type="presParOf" srcId="{E5027E97-971C-4BCD-9BC7-F245E1763EC2}" destId="{B67753F7-9C30-462B-A4BC-13D37A93F830}" srcOrd="0" destOrd="0" presId="urn:microsoft.com/office/officeart/2018/2/layout/IconVerticalSolidList"/>
    <dgm:cxn modelId="{634FB1BE-E90C-4F21-BF6B-1D2154AC6853}" type="presParOf" srcId="{E5027E97-971C-4BCD-9BC7-F245E1763EC2}" destId="{A4D68EC3-E2DA-4059-A8CB-BD0D0FEB7FEE}" srcOrd="1" destOrd="0" presId="urn:microsoft.com/office/officeart/2018/2/layout/IconVerticalSolidList"/>
    <dgm:cxn modelId="{46BC98E5-8D11-4EE0-BC40-0CBCCF17A09F}" type="presParOf" srcId="{E5027E97-971C-4BCD-9BC7-F245E1763EC2}" destId="{ECC5BD06-C9B9-49D7-BB18-F978E58C5DD1}" srcOrd="2" destOrd="0" presId="urn:microsoft.com/office/officeart/2018/2/layout/IconVerticalSolidList"/>
    <dgm:cxn modelId="{DF1A9B7E-707A-473B-8A0F-E0A0C0AFF1B7}" type="presParOf" srcId="{E5027E97-971C-4BCD-9BC7-F245E1763EC2}" destId="{84DE7044-E0B2-4EDB-A9D9-A43439DB5C1B}" srcOrd="3" destOrd="0" presId="urn:microsoft.com/office/officeart/2018/2/layout/IconVerticalSolidList"/>
    <dgm:cxn modelId="{FE052F74-49D9-4F18-A629-BE2D46C68D5B}" type="presParOf" srcId="{9214403B-3EF5-4997-8BC1-3886CC944592}" destId="{8D694211-87BE-447A-8FC4-2BD509161B12}" srcOrd="1" destOrd="0" presId="urn:microsoft.com/office/officeart/2018/2/layout/IconVerticalSolidList"/>
    <dgm:cxn modelId="{E49D6307-B7C0-4BB7-9F65-2083E2A46F63}" type="presParOf" srcId="{9214403B-3EF5-4997-8BC1-3886CC944592}" destId="{0706C1D3-F759-4A8E-9D17-E748B3EA4588}" srcOrd="2" destOrd="0" presId="urn:microsoft.com/office/officeart/2018/2/layout/IconVerticalSolidList"/>
    <dgm:cxn modelId="{AA061DC9-7AA6-4132-B020-28AFB7D6F4AC}" type="presParOf" srcId="{0706C1D3-F759-4A8E-9D17-E748B3EA4588}" destId="{B4BCE3CE-2932-4225-ACD4-EEDE23705A74}" srcOrd="0" destOrd="0" presId="urn:microsoft.com/office/officeart/2018/2/layout/IconVerticalSolidList"/>
    <dgm:cxn modelId="{A380A633-DF2D-465A-B1EF-A88CF7975F59}" type="presParOf" srcId="{0706C1D3-F759-4A8E-9D17-E748B3EA4588}" destId="{63FCC831-4875-44AC-834A-44B346B5FCBA}" srcOrd="1" destOrd="0" presId="urn:microsoft.com/office/officeart/2018/2/layout/IconVerticalSolidList"/>
    <dgm:cxn modelId="{1614A5D8-3252-4BE6-8DF5-C5FBC7AA588D}" type="presParOf" srcId="{0706C1D3-F759-4A8E-9D17-E748B3EA4588}" destId="{24DCDB77-39E4-47FF-8BAE-A899E083EC91}" srcOrd="2" destOrd="0" presId="urn:microsoft.com/office/officeart/2018/2/layout/IconVerticalSolidList"/>
    <dgm:cxn modelId="{8C36F087-8CBB-43A8-9271-5D10DF7BE680}" type="presParOf" srcId="{0706C1D3-F759-4A8E-9D17-E748B3EA4588}" destId="{EFCAF156-1380-4E1F-BA3B-FA1592A10688}" srcOrd="3" destOrd="0" presId="urn:microsoft.com/office/officeart/2018/2/layout/IconVerticalSolidList"/>
    <dgm:cxn modelId="{CE585229-F445-4EC9-933D-770B48DCEAC7}" type="presParOf" srcId="{9214403B-3EF5-4997-8BC1-3886CC944592}" destId="{64C05814-DA7E-41A3-A651-3D70603C843F}" srcOrd="3" destOrd="0" presId="urn:microsoft.com/office/officeart/2018/2/layout/IconVerticalSolidList"/>
    <dgm:cxn modelId="{C01752F5-A3BC-41B7-9E5D-CB7A7EEFBA6B}" type="presParOf" srcId="{9214403B-3EF5-4997-8BC1-3886CC944592}" destId="{A1166D44-798F-449C-9DBB-5A9E7F15D452}" srcOrd="4" destOrd="0" presId="urn:microsoft.com/office/officeart/2018/2/layout/IconVerticalSolidList"/>
    <dgm:cxn modelId="{1892C11D-31DC-4198-A659-5CB6F68C79C5}" type="presParOf" srcId="{A1166D44-798F-449C-9DBB-5A9E7F15D452}" destId="{A2A1AAB6-C887-469D-B002-E1371D385B1F}" srcOrd="0" destOrd="0" presId="urn:microsoft.com/office/officeart/2018/2/layout/IconVerticalSolidList"/>
    <dgm:cxn modelId="{DD5B82F8-0738-4F55-A372-4C62DE8A2509}" type="presParOf" srcId="{A1166D44-798F-449C-9DBB-5A9E7F15D452}" destId="{2B0309B3-26AB-407A-B7B4-C93E8AD0DBEF}" srcOrd="1" destOrd="0" presId="urn:microsoft.com/office/officeart/2018/2/layout/IconVerticalSolidList"/>
    <dgm:cxn modelId="{AAE6A86A-2A6C-46E3-9888-FE0CAB1F91B1}" type="presParOf" srcId="{A1166D44-798F-449C-9DBB-5A9E7F15D452}" destId="{4D8101EB-0C74-4737-9B34-6C44FE03D423}" srcOrd="2" destOrd="0" presId="urn:microsoft.com/office/officeart/2018/2/layout/IconVerticalSolidList"/>
    <dgm:cxn modelId="{C99AB06D-97D6-4FF6-BEF3-215B2DBED933}" type="presParOf" srcId="{A1166D44-798F-449C-9DBB-5A9E7F15D452}" destId="{8928AC5A-1263-4B47-95FD-9524E39D4B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0C0AC-62FC-45C4-A60F-A06417052F43}">
      <dsp:nvSpPr>
        <dsp:cNvPr id="0" name=""/>
        <dsp:cNvSpPr/>
      </dsp:nvSpPr>
      <dsp:spPr>
        <a:xfrm>
          <a:off x="0" y="625"/>
          <a:ext cx="7258085" cy="146268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90799A1D-3C0B-40FB-B4EB-EFF61991A272}">
      <dsp:nvSpPr>
        <dsp:cNvPr id="0" name=""/>
        <dsp:cNvSpPr/>
      </dsp:nvSpPr>
      <dsp:spPr>
        <a:xfrm>
          <a:off x="442461" y="329728"/>
          <a:ext cx="804475" cy="80447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560015-A898-4B1C-8C12-A8004F0CD4C0}">
      <dsp:nvSpPr>
        <dsp:cNvPr id="0" name=""/>
        <dsp:cNvSpPr/>
      </dsp:nvSpPr>
      <dsp:spPr>
        <a:xfrm>
          <a:off x="1689398" y="625"/>
          <a:ext cx="5568686"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889000">
            <a:lnSpc>
              <a:spcPct val="100000"/>
            </a:lnSpc>
            <a:spcBef>
              <a:spcPct val="0"/>
            </a:spcBef>
            <a:spcAft>
              <a:spcPct val="35000"/>
            </a:spcAft>
            <a:buNone/>
          </a:pPr>
          <a:r>
            <a:rPr lang="en-US" sz="2000" kern="1200" dirty="0"/>
            <a:t>A determination that an assistance animal poses a direct threat must be based on an </a:t>
          </a:r>
          <a:r>
            <a:rPr lang="en-US" sz="2000" b="1" kern="1200" dirty="0"/>
            <a:t>individualized assessment</a:t>
          </a:r>
          <a:r>
            <a:rPr lang="en-US" sz="2000" kern="1200" dirty="0"/>
            <a:t>.</a:t>
          </a:r>
        </a:p>
      </dsp:txBody>
      <dsp:txXfrm>
        <a:off x="1689398" y="625"/>
        <a:ext cx="5568686" cy="1462682"/>
      </dsp:txXfrm>
    </dsp:sp>
    <dsp:sp modelId="{91753511-3E39-44C2-BE4A-8D7F62B34277}">
      <dsp:nvSpPr>
        <dsp:cNvPr id="0" name=""/>
        <dsp:cNvSpPr/>
      </dsp:nvSpPr>
      <dsp:spPr>
        <a:xfrm>
          <a:off x="0" y="1828978"/>
          <a:ext cx="7258085" cy="146268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204C0394-8AEA-4D4C-9665-686A83E1C4C1}">
      <dsp:nvSpPr>
        <dsp:cNvPr id="0" name=""/>
        <dsp:cNvSpPr/>
      </dsp:nvSpPr>
      <dsp:spPr>
        <a:xfrm>
          <a:off x="442461" y="2158082"/>
          <a:ext cx="804475" cy="80447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3D694F-88F8-4BD9-B444-FF4A1F9D3E99}">
      <dsp:nvSpPr>
        <dsp:cNvPr id="0" name=""/>
        <dsp:cNvSpPr/>
      </dsp:nvSpPr>
      <dsp:spPr>
        <a:xfrm>
          <a:off x="1689398" y="1828978"/>
          <a:ext cx="5568686"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889000">
            <a:lnSpc>
              <a:spcPct val="100000"/>
            </a:lnSpc>
            <a:spcBef>
              <a:spcPct val="0"/>
            </a:spcBef>
            <a:spcAft>
              <a:spcPct val="35000"/>
            </a:spcAft>
            <a:buNone/>
          </a:pPr>
          <a:r>
            <a:rPr lang="en-US" sz="2000" kern="1200" dirty="0"/>
            <a:t>The assessment must rely on </a:t>
          </a:r>
          <a:r>
            <a:rPr lang="en-US" sz="2000" b="1" kern="1200" dirty="0"/>
            <a:t>objective evidence </a:t>
          </a:r>
          <a:r>
            <a:rPr lang="en-US" sz="2000" kern="1200" dirty="0"/>
            <a:t>about the </a:t>
          </a:r>
          <a:r>
            <a:rPr lang="en-US" sz="2000" b="1" kern="1200" dirty="0"/>
            <a:t>specific animal's actual conduct</a:t>
          </a:r>
          <a:r>
            <a:rPr lang="en-US" sz="2000" kern="1200" dirty="0"/>
            <a:t>. </a:t>
          </a:r>
        </a:p>
      </dsp:txBody>
      <dsp:txXfrm>
        <a:off x="1689398" y="1828978"/>
        <a:ext cx="5568686" cy="1462682"/>
      </dsp:txXfrm>
    </dsp:sp>
    <dsp:sp modelId="{3878655E-4C1C-4E6C-9686-5D3206C15D19}">
      <dsp:nvSpPr>
        <dsp:cNvPr id="0" name=""/>
        <dsp:cNvSpPr/>
      </dsp:nvSpPr>
      <dsp:spPr>
        <a:xfrm>
          <a:off x="0" y="3657332"/>
          <a:ext cx="7258085" cy="146268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480C58DB-699E-44C8-BECF-9AD6C28C49DC}">
      <dsp:nvSpPr>
        <dsp:cNvPr id="0" name=""/>
        <dsp:cNvSpPr/>
      </dsp:nvSpPr>
      <dsp:spPr>
        <a:xfrm>
          <a:off x="442461" y="3986435"/>
          <a:ext cx="804475" cy="80447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E120DB-C09A-4A7C-808B-1870E636C1FE}">
      <dsp:nvSpPr>
        <dsp:cNvPr id="0" name=""/>
        <dsp:cNvSpPr/>
      </dsp:nvSpPr>
      <dsp:spPr>
        <a:xfrm>
          <a:off x="1689398" y="3657332"/>
          <a:ext cx="5568686"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889000">
            <a:lnSpc>
              <a:spcPct val="100000"/>
            </a:lnSpc>
            <a:spcBef>
              <a:spcPct val="0"/>
            </a:spcBef>
            <a:spcAft>
              <a:spcPct val="35000"/>
            </a:spcAft>
            <a:buNone/>
          </a:pPr>
          <a:r>
            <a:rPr lang="en-US" sz="2000" kern="1200" dirty="0"/>
            <a:t>The determination cannot be made on evidence that is so old it is </a:t>
          </a:r>
          <a:r>
            <a:rPr lang="en-US" sz="2000" b="1" kern="1200" dirty="0"/>
            <a:t>not credible or reliable</a:t>
          </a:r>
          <a:r>
            <a:rPr lang="en-US" sz="2000" kern="1200" dirty="0"/>
            <a:t>, or on </a:t>
          </a:r>
          <a:r>
            <a:rPr lang="en-US" sz="2000" b="1" kern="1200" dirty="0"/>
            <a:t>mere speculation or fear.</a:t>
          </a:r>
          <a:endParaRPr lang="en-US" sz="2000" kern="1200" dirty="0"/>
        </a:p>
      </dsp:txBody>
      <dsp:txXfrm>
        <a:off x="1689398" y="3657332"/>
        <a:ext cx="5568686" cy="1462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753F7-9C30-462B-A4BC-13D37A93F830}">
      <dsp:nvSpPr>
        <dsp:cNvPr id="0" name=""/>
        <dsp:cNvSpPr/>
      </dsp:nvSpPr>
      <dsp:spPr>
        <a:xfrm>
          <a:off x="0" y="625"/>
          <a:ext cx="7315200"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68EC3-E2DA-4059-A8CB-BD0D0FEB7FEE}">
      <dsp:nvSpPr>
        <dsp:cNvPr id="0" name=""/>
        <dsp:cNvSpPr/>
      </dsp:nvSpPr>
      <dsp:spPr>
        <a:xfrm>
          <a:off x="442461" y="329728"/>
          <a:ext cx="804475" cy="80447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DE7044-E0B2-4EDB-A9D9-A43439DB5C1B}">
      <dsp:nvSpPr>
        <dsp:cNvPr id="0" name=""/>
        <dsp:cNvSpPr/>
      </dsp:nvSpPr>
      <dsp:spPr>
        <a:xfrm>
          <a:off x="1689398" y="625"/>
          <a:ext cx="5625801"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977900">
            <a:lnSpc>
              <a:spcPct val="100000"/>
            </a:lnSpc>
            <a:spcBef>
              <a:spcPct val="0"/>
            </a:spcBef>
            <a:spcAft>
              <a:spcPct val="35000"/>
            </a:spcAft>
            <a:buNone/>
          </a:pPr>
          <a:r>
            <a:rPr lang="en-US" sz="2200" kern="1200"/>
            <a:t>Pet rules do not apply to service animals and support animals. </a:t>
          </a:r>
        </a:p>
      </dsp:txBody>
      <dsp:txXfrm>
        <a:off x="1689398" y="625"/>
        <a:ext cx="5625801" cy="1462682"/>
      </dsp:txXfrm>
    </dsp:sp>
    <dsp:sp modelId="{B4BCE3CE-2932-4225-ACD4-EEDE23705A74}">
      <dsp:nvSpPr>
        <dsp:cNvPr id="0" name=""/>
        <dsp:cNvSpPr/>
      </dsp:nvSpPr>
      <dsp:spPr>
        <a:xfrm>
          <a:off x="0" y="1828978"/>
          <a:ext cx="7315200"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CC831-4875-44AC-834A-44B346B5FCBA}">
      <dsp:nvSpPr>
        <dsp:cNvPr id="0" name=""/>
        <dsp:cNvSpPr/>
      </dsp:nvSpPr>
      <dsp:spPr>
        <a:xfrm>
          <a:off x="442461" y="2158082"/>
          <a:ext cx="804475" cy="80447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CAF156-1380-4E1F-BA3B-FA1592A10688}">
      <dsp:nvSpPr>
        <dsp:cNvPr id="0" name=""/>
        <dsp:cNvSpPr/>
      </dsp:nvSpPr>
      <dsp:spPr>
        <a:xfrm>
          <a:off x="1689398" y="1828978"/>
          <a:ext cx="5625801"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977900">
            <a:lnSpc>
              <a:spcPct val="100000"/>
            </a:lnSpc>
            <a:spcBef>
              <a:spcPct val="0"/>
            </a:spcBef>
            <a:spcAft>
              <a:spcPct val="35000"/>
            </a:spcAft>
            <a:buNone/>
          </a:pPr>
          <a:r>
            <a:rPr lang="en-US" sz="2200" kern="1200" dirty="0"/>
            <a:t>Housing providers may not limit the breed or size of a dog used as a service animal or support animal.</a:t>
          </a:r>
        </a:p>
      </dsp:txBody>
      <dsp:txXfrm>
        <a:off x="1689398" y="1828978"/>
        <a:ext cx="5625801" cy="1462682"/>
      </dsp:txXfrm>
    </dsp:sp>
    <dsp:sp modelId="{A2A1AAB6-C887-469D-B002-E1371D385B1F}">
      <dsp:nvSpPr>
        <dsp:cNvPr id="0" name=""/>
        <dsp:cNvSpPr/>
      </dsp:nvSpPr>
      <dsp:spPr>
        <a:xfrm>
          <a:off x="0" y="3657332"/>
          <a:ext cx="7315200"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309B3-26AB-407A-B7B4-C93E8AD0DBEF}">
      <dsp:nvSpPr>
        <dsp:cNvPr id="0" name=""/>
        <dsp:cNvSpPr/>
      </dsp:nvSpPr>
      <dsp:spPr>
        <a:xfrm>
          <a:off x="442461" y="3986435"/>
          <a:ext cx="804475" cy="80447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28AC5A-1263-4B47-95FD-9524E39D4B6E}">
      <dsp:nvSpPr>
        <dsp:cNvPr id="0" name=""/>
        <dsp:cNvSpPr/>
      </dsp:nvSpPr>
      <dsp:spPr>
        <a:xfrm>
          <a:off x="1689398" y="3657332"/>
          <a:ext cx="5625801"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977900">
            <a:lnSpc>
              <a:spcPct val="100000"/>
            </a:lnSpc>
            <a:spcBef>
              <a:spcPct val="0"/>
            </a:spcBef>
            <a:spcAft>
              <a:spcPts val="0"/>
            </a:spcAft>
            <a:buNone/>
          </a:pPr>
          <a:r>
            <a:rPr lang="en-US" sz="2200" kern="1200" dirty="0"/>
            <a:t>Housing providers can limit access based on specific issues with the animal’s conduct –</a:t>
          </a:r>
        </a:p>
        <a:p>
          <a:pPr marL="0" lvl="0" indent="0" algn="l" defTabSz="977900">
            <a:lnSpc>
              <a:spcPct val="100000"/>
            </a:lnSpc>
            <a:spcBef>
              <a:spcPct val="0"/>
            </a:spcBef>
            <a:spcAft>
              <a:spcPts val="0"/>
            </a:spcAft>
            <a:buNone/>
          </a:pPr>
          <a:r>
            <a:rPr lang="en-US" sz="2200" i="1" kern="1200" dirty="0"/>
            <a:t>i.e. </a:t>
          </a:r>
          <a:r>
            <a:rPr lang="en-US" sz="2200" i="0" kern="1200" dirty="0"/>
            <a:t>is the animal a </a:t>
          </a:r>
          <a:r>
            <a:rPr lang="en-US" sz="2200" kern="1200" dirty="0"/>
            <a:t>direct threat? </a:t>
          </a:r>
        </a:p>
      </dsp:txBody>
      <dsp:txXfrm>
        <a:off x="1689398" y="3657332"/>
        <a:ext cx="5625801" cy="14626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8:36.38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0,'86'0,"-7"0,-27 0,-5 0,-8 0,-10 0,-9 0,-6 0,0 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5:28.627"/>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0,'99'0,"-31"0,6 0,-9 0,3 0,4 0,13 0,5 0,4 0,-9 0,3 0,3 0,1 0,-9 0,2 0,1 0,-1 0,0 0,13 0,-1 0,0 0,2 0,-14 0,3 0,-1 0,1 0,0 0,4 0,0 0,1 0,1 0,1 0,-8 0,0 0,1 0,1 0,3 0,1 0,-1 0,1 0,3 0,0 0,1 0,0 0,0 0,-2 0,1 0,0 0,0 0,0 0,-1 0,0 0,-4 0,-1 0,0 0,0 0,-1 0,0 0,-1 0,10 0,0 0,0 0,-2 0,-1 0,-1 0,-6 0,-2 0,0 0,-2 0,0 0,0 0,10 0,-1 0,0 0,-1 0,0 0,-5 0,0 0,0 0,-2 0,-2 0,12 1,-2-1,-2 1,-3 0,16 1,-4 0,-2 0,-14 1,-2 1,-3 0,-10-1,0 2,-2-1,26 4,-2 0,-2 0,-2 0,-4 0,-2 0,-4 0,0 0,-4 0,-1-1,-4 0,-3 0,-3 0,-1-1,-3-1,-2-1,-3 0,-2 0,0-1,0 0,47 2,-5 1,-4 2,-9-1,-7 0,-7-1,-7-2,-2-1,-3 2,-1-2,-2-1,0 0,-4-2,-1 0,-3 0,-3 0,-5 0,-3 0,-1 0,-3 0,-1 0,1 0,0 0,-1 0,0 0,-4 0,-3 0,-2 0,-2 0,-2 0,5-1,-5-1,5 0,-5 1,4 1,-3-4,3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5:30.60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1,'99'0,"-46"0,0 0,46 0,-48 0,0 0,47 0,-24 0,-6 0,-18 0,-11 0,-3 0,-16 0,-9 0,-6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5:37.693"/>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6466 74,'-72'0,"0"0,0 0,-25 0,-4 0,13 0,-5 0,-4 0,10 0,-4 0,-2 0,-2 0,-3 0,-2 0,-1 0,-2 0,10 0,-4 0,0 0,0 0,2 0,6 0,-1 0,2 0,0 0,2 0,-16 0,3 0,0 0,2 0,5 0,1 0,1 0,2 0,-16 0,4 0,3 0,15 0,3-1,3 0,-21-2,6-1,15 0,5-1,12 1,1 0,-38-1,17 2,9 3,10 0,10 0,6 0,10 0,2 0,4 0,3 0,-4 0,-1 0,-5 0,-4 0,1 0,-3 0,1 0,-4 1,-1 2,-3-1,-3 1,-2 0,0-1,0 1,-1-1,-1-2,0 0,-2 0,0 0,4 0,4 0,5 0,6 0,3 0,4 0,3 0,1 0,0 0,1 0,1 0,1 0,3 0,0 0,0 0,-1 0,0 0,1 0,0 0,-2-1,1-1,0 0,2 0,-1 2,2-2,2 0,-2-2,-2 0,2 0,-2 0,3 1,1-1,-1 2,4-1,-1 1,-1-2,-3-1,2 1,0 1,6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6:28.54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60,'53'0,"-2"0,-17 0,5 0,23 0,-18 0,8 0,-25 0,-2 0,-1 0,2 0,-1 0,-4 0,-3 0,-1 0,-3 0,8 0,-6 0,5 0,-7 0,0-2,4 0,-2 0,-1 1,3 1,-3 0,3 0,0-2,-5 0,6 0,-5-1,6 0,-6 0,1-1,1 3,1-1,3-1,0 1,2 0,-1 0,1 2,-1 0,0-1,1-2,-3 1,-2 0,-3 2,7-2,-7 1,5-1,0-3,-7 5,7-4,-5 4,2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8:41.85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0,'71'0,"-6"0,-23 0,2 0,-3 0,-10 0,-5 0,-6 0,-4 0,1 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8:43.76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45,'64'-2,"-7"-1,-26-1,-5-2,-4 2,-8-1,4 2,-6-2,5 1,3-1,-7 3,5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8:45.71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0,'57'0,"-7"0,-18 0,-8 0,-6 0,-5 0,2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8:47.21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1,'68'0,"-11"0,-22 0,-11 0,-9 0,0 0,8 0,-3 0,7 0,-10 0,-4 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4:54.443"/>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0,'65'0,"1"0,-3 0,-1 0,-6 0,-2 0,2 0,0 0,-3 0,1 0,46 0,-21 0,-16 0,-10 0,-9 0,2 0,-14 0,-8 0,-5 0,-4 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4:59.37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1 116,'96'0,"4"0,-20 0,4 0,-5 0,-19 0,-5 0,-11 0,-6 0,-2 0,-13 0,-4 0,-3 0,0 0,1 0,2 0,2 0,0 0,3 0,3-2,5 0,6-2,8 0,3 2,6 0,5 2,6 0,5 0,4 0,3 0,-1 0,-2 0,-7-1,-9-1,-12 0,-10-2,-11 0,-5 2,-5 0,-2 0,2 0,0 0,3 0,6 0,6 0,2-2,5 1,2 1,3-1,2 1,2 0,-2 0,1 2,-4-1,-1 0,-4-2,-2 1,-3 1,-1 1,-3 0,-4 0,-3 0,-3 0,0 0,-1-2,4-1,4-1,3-1,-3 1,-5 0,-3 3,-3-1,2 0,0 0,1-1,2 1,1 0,2 0,-1 0,-2 0,-2 0,-3 1,3 1,-2 0,3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5:06.00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61,'69'0,"0"0,1 0,1 0,-2 0,1 0,-1 0,0 0,-2 0,-2 0,-12 0,-2 0,46 0,-2 0,-8 0,11 0,-21 0,-10 0,-11 0,-13-4,-9 0,-8 0,-8 0,-6 4,8-4,-5 1,13-2,-6 1,1-1,1 0,0 0,-1 1,-2 2,-1 1,-2 1,-1 0,0 0,-1 0,-1 0,4 0,-6 0,5-3,-3 3,0-3,3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1T03:55:10.07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23,'87'0,"-1"0,-14 0,5 0,2 0,13 0,4 0,5 0,-10 0,5 0,2 0,0 0,2 0,1 0,-1 0,0 0,-12 0,-2 0,-1 0,1 0,3 0,1 0,-1 0,-1 0,-5 0,-2 0,0 0,1 0,3 0,0 0,1 0,2 0,7-1,3 1,0 0,-3 0,-10-1,-1 0,-4 0,1 0,19 0,-3 0,-3-1,-8 1,-3 0,-2 0,-10 0,-3 0,-2 1,24 0,-4 0,-9 0,-3 0,-6 0,-2 0,-4 0,-4 0,-5 0,-1 0,41 0,-7 0,-8 0,-6 0,0 0,-4 0,0 0,-3 0,-4-2,1-1,2 1,5 0,7 2,11 0,-37 0,2 0,6 0,-1 0,4 0,1 0,-1 0,1 0,-4 0,-1 0,-4 0,-1 0,43 0,-12 0,-8 0,-9 0,-4 0,1 0,-2 0,1 0,-4 0,0 2,-4 0,-6 1,-3-1,-5-2,-2 2,-4 0,-2 0,-1 0,-3-2,-1 0,1 0,0 0,1 0,1 0,-3 0,-1 0,-3 0,-3 0,-3 0,-1 0,-1 0,4 3,2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E2DCF-E983-D243-8231-52A9E83E63DF}"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66E83-AF2A-9E4F-A1A5-64A94407C5F4}" type="slidenum">
              <a:rPr lang="en-US" smtClean="0"/>
              <a:t>‹#›</a:t>
            </a:fld>
            <a:endParaRPr lang="en-US"/>
          </a:p>
        </p:txBody>
      </p:sp>
    </p:spTree>
    <p:extLst>
      <p:ext uri="{BB962C8B-B14F-4D97-AF65-F5344CB8AC3E}">
        <p14:creationId xmlns:p14="http://schemas.microsoft.com/office/powerpoint/2010/main" val="83339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93466E83-AF2A-9E4F-A1A5-64A94407C5F4}" type="slidenum">
              <a:rPr lang="en-US" smtClean="0"/>
              <a:t>3</a:t>
            </a:fld>
            <a:endParaRPr lang="en-US"/>
          </a:p>
        </p:txBody>
      </p:sp>
    </p:spTree>
    <p:extLst>
      <p:ext uri="{BB962C8B-B14F-4D97-AF65-F5344CB8AC3E}">
        <p14:creationId xmlns:p14="http://schemas.microsoft.com/office/powerpoint/2010/main" val="150943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466E83-AF2A-9E4F-A1A5-64A94407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18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466E83-AF2A-9E4F-A1A5-64A94407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18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466E83-AF2A-9E4F-A1A5-64A94407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37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466E83-AF2A-9E4F-A1A5-64A94407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37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466E83-AF2A-9E4F-A1A5-64A94407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96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6E83-AF2A-9E4F-A1A5-64A94407C5F4}" type="slidenum">
              <a:rPr lang="en-US" smtClean="0"/>
              <a:t>21</a:t>
            </a:fld>
            <a:endParaRPr lang="en-US"/>
          </a:p>
        </p:txBody>
      </p:sp>
    </p:spTree>
    <p:extLst>
      <p:ext uri="{BB962C8B-B14F-4D97-AF65-F5344CB8AC3E}">
        <p14:creationId xmlns:p14="http://schemas.microsoft.com/office/powerpoint/2010/main" val="242090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466E83-AF2A-9E4F-A1A5-64A94407C5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08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F8FDFE"/>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DBC5D667-3CF3-A84C-B862-307ADC6E8EF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142186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5D667-3CF3-A84C-B862-307ADC6E8EF6}"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180405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5D667-3CF3-A84C-B862-307ADC6E8EF6}"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58223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5D667-3CF3-A84C-B862-307ADC6E8EF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32293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5D667-3CF3-A84C-B862-307ADC6E8EF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36668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BC5D667-3CF3-A84C-B862-307ADC6E8EF6}" type="datetimeFigureOut">
              <a:rPr lang="en-US" smtClean="0"/>
              <a:t>4/23/2024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308235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BC5D667-3CF3-A84C-B862-307ADC6E8EF6}" type="datetimeFigureOut">
              <a:rPr lang="en-US" smtClean="0"/>
              <a:t>4/23/2024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97428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BC5D667-3CF3-A84C-B862-307ADC6E8EF6}" type="datetimeFigureOut">
              <a:rPr lang="en-US" smtClean="0"/>
              <a:t>4/23/2024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41162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C5D667-3CF3-A84C-B862-307ADC6E8EF6}"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404179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BC5D667-3CF3-A84C-B862-307ADC6E8EF6}" type="datetimeFigureOut">
              <a:rPr lang="en-US" smtClean="0"/>
              <a:t>4/23/2024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270659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BC5D667-3CF3-A84C-B862-307ADC6E8EF6}" type="datetimeFigureOut">
              <a:rPr lang="en-US" smtClean="0"/>
              <a:t>4/23/2024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22E16F16-E12B-6640-9673-740552CDCBD7}" type="slidenum">
              <a:rPr lang="en-US" smtClean="0"/>
              <a:t>‹#›</a:t>
            </a:fld>
            <a:endParaRPr lang="en-US"/>
          </a:p>
        </p:txBody>
      </p:sp>
    </p:spTree>
    <p:extLst>
      <p:ext uri="{BB962C8B-B14F-4D97-AF65-F5344CB8AC3E}">
        <p14:creationId xmlns:p14="http://schemas.microsoft.com/office/powerpoint/2010/main" val="424028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BC5D667-3CF3-A84C-B862-307ADC6E8EF6}" type="datetimeFigureOut">
              <a:rPr lang="en-US" smtClean="0"/>
              <a:t>4/23/2024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2E16F16-E12B-6640-9673-740552CDCBD7}" type="slidenum">
              <a:rPr lang="en-US" smtClean="0"/>
              <a:t>‹#›</a:t>
            </a:fld>
            <a:endParaRPr lang="en-US"/>
          </a:p>
        </p:txBody>
      </p:sp>
    </p:spTree>
    <p:extLst>
      <p:ext uri="{BB962C8B-B14F-4D97-AF65-F5344CB8AC3E}">
        <p14:creationId xmlns:p14="http://schemas.microsoft.com/office/powerpoint/2010/main" val="4553057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ud.gov/sites/dfiles/FHEO/documents/huddojstatement.pdf" TargetMode="External"/><Relationship Id="rId2" Type="http://schemas.openxmlformats.org/officeDocument/2006/relationships/hyperlink" Target="https://www.hud.gov/sites/dfiles/PA/documents/HUDAsstAnimalNC1-28-2020.pdf" TargetMode="External"/><Relationship Id="rId1" Type="http://schemas.openxmlformats.org/officeDocument/2006/relationships/slideLayout" Target="../slideLayouts/slideLayout2.xml"/><Relationship Id="rId4" Type="http://schemas.openxmlformats.org/officeDocument/2006/relationships/hyperlink" Target="https://www.dfeh.ca.gov/wp-content/uploads/sites/32/2022/04/EmotionalSupportAnimalsandFairHousingLawFAQ_ENG.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ud.gov/sites/dfiles/FHEO/documents/huddojstatement.pdf" TargetMode="External"/><Relationship Id="rId2" Type="http://schemas.openxmlformats.org/officeDocument/2006/relationships/hyperlink" Target="https://www.hud.gov/sites/dfiles/PA/documents/HUDAsstAnimalNC1-28-2020.pdf" TargetMode="External"/><Relationship Id="rId1" Type="http://schemas.openxmlformats.org/officeDocument/2006/relationships/slideLayout" Target="../slideLayouts/slideLayout1.xml"/><Relationship Id="rId5" Type="http://schemas.openxmlformats.org/officeDocument/2006/relationships/hyperlink" Target="https://calcivilrights.ca.gov/complaintprocess/" TargetMode="External"/><Relationship Id="rId4" Type="http://schemas.openxmlformats.org/officeDocument/2006/relationships/hyperlink" Target="https://www.dfeh.ca.gov/wpcontent/uploads/sites/32/2022/04/EmotionalSupportAnimalsandFairHousingLawFAQ_ENG.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30.png"/><Relationship Id="rId4" Type="http://schemas.openxmlformats.org/officeDocument/2006/relationships/image" Target="../media/image270.png"/><Relationship Id="rId9" Type="http://schemas.openxmlformats.org/officeDocument/2006/relationships/customXml" Target="../ink/ink4.xml"/></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11.xml"/><Relationship Id="rId18" Type="http://schemas.openxmlformats.org/officeDocument/2006/relationships/image" Target="../media/image40.png"/><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37.png"/><Relationship Id="rId17" Type="http://schemas.openxmlformats.org/officeDocument/2006/relationships/customXml" Target="../ink/ink13.xml"/><Relationship Id="rId2" Type="http://schemas.openxmlformats.org/officeDocument/2006/relationships/image" Target="../media/image27.emf"/><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2.xm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customXml" Target="../ink/ink9.xml"/><Relationship Id="rId1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dfeh.ca.gov/wp-content/uploads/sites/32/2022/04/EmotionalSupportAnimalsandFairHousingLawFAQ_ENG.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881D-1827-8CCF-6AB1-F3AEFD68579E}"/>
              </a:ext>
            </a:extLst>
          </p:cNvPr>
          <p:cNvSpPr>
            <a:spLocks noGrp="1"/>
          </p:cNvSpPr>
          <p:nvPr>
            <p:ph type="ctrTitle"/>
          </p:nvPr>
        </p:nvSpPr>
        <p:spPr>
          <a:xfrm>
            <a:off x="667511" y="1142814"/>
            <a:ext cx="7875719" cy="2612322"/>
          </a:xfrm>
        </p:spPr>
        <p:txBody>
          <a:bodyPr>
            <a:noAutofit/>
          </a:bodyPr>
          <a:lstStyle/>
          <a:p>
            <a:pPr>
              <a:spcAft>
                <a:spcPts val="2400"/>
              </a:spcAft>
            </a:pPr>
            <a:r>
              <a:rPr lang="en-US" sz="4800" b="1" spc="-100" dirty="0">
                <a:solidFill>
                  <a:schemeClr val="bg1"/>
                </a:solidFill>
              </a:rPr>
              <a:t>Assistance Animals in Housing </a:t>
            </a:r>
            <a:br>
              <a:rPr lang="en-US" sz="4400" b="1" spc="-100" dirty="0">
                <a:solidFill>
                  <a:schemeClr val="bg1"/>
                </a:solidFill>
              </a:rPr>
            </a:br>
            <a:br>
              <a:rPr lang="en-US" sz="2400" spc="-100" dirty="0"/>
            </a:br>
            <a:r>
              <a:rPr lang="en-US" sz="2400" spc="-100" dirty="0"/>
              <a:t>April 12, 202</a:t>
            </a:r>
            <a:endParaRPr lang="en-US" sz="2400" dirty="0"/>
          </a:p>
        </p:txBody>
      </p:sp>
      <p:sp>
        <p:nvSpPr>
          <p:cNvPr id="3" name="Subtitle 2">
            <a:extLst>
              <a:ext uri="{FF2B5EF4-FFF2-40B4-BE49-F238E27FC236}">
                <a16:creationId xmlns:a16="http://schemas.microsoft.com/office/drawing/2014/main" id="{35921F31-BF32-879E-4FB3-41BFD2A7CA4A}"/>
              </a:ext>
            </a:extLst>
          </p:cNvPr>
          <p:cNvSpPr>
            <a:spLocks noGrp="1"/>
          </p:cNvSpPr>
          <p:nvPr>
            <p:ph type="subTitle" idx="1"/>
          </p:nvPr>
        </p:nvSpPr>
        <p:spPr>
          <a:xfrm>
            <a:off x="667511" y="4227762"/>
            <a:ext cx="8183880" cy="1260069"/>
          </a:xfrm>
        </p:spPr>
        <p:txBody>
          <a:bodyPr numCol="2">
            <a:normAutofit/>
          </a:bodyPr>
          <a:lstStyle/>
          <a:p>
            <a:r>
              <a:rPr lang="en-US" spc="-100" dirty="0"/>
              <a:t>Michelle Uzeta</a:t>
            </a:r>
            <a:br>
              <a:rPr lang="en-US" spc="-100" dirty="0"/>
            </a:br>
            <a:r>
              <a:rPr lang="en-US" spc="-100" dirty="0"/>
              <a:t>Deputy Legal Director, DREDF</a:t>
            </a:r>
            <a:br>
              <a:rPr lang="en-US" spc="-100" dirty="0"/>
            </a:br>
            <a:r>
              <a:rPr lang="en-US" spc="-100" dirty="0"/>
              <a:t>muzeta@dredf.org </a:t>
            </a:r>
          </a:p>
        </p:txBody>
      </p:sp>
      <p:grpSp>
        <p:nvGrpSpPr>
          <p:cNvPr id="9" name="Group 8" descr="Icons of dog paw prints">
            <a:extLst>
              <a:ext uri="{FF2B5EF4-FFF2-40B4-BE49-F238E27FC236}">
                <a16:creationId xmlns:a16="http://schemas.microsoft.com/office/drawing/2014/main" id="{9B32E132-9172-B8B6-24FD-E36D416ED492}"/>
              </a:ext>
            </a:extLst>
          </p:cNvPr>
          <p:cNvGrpSpPr/>
          <p:nvPr/>
        </p:nvGrpSpPr>
        <p:grpSpPr>
          <a:xfrm>
            <a:off x="9272294" y="749808"/>
            <a:ext cx="2734712" cy="5334000"/>
            <a:chOff x="9272294" y="749808"/>
            <a:chExt cx="2734712" cy="5334000"/>
          </a:xfrm>
        </p:grpSpPr>
        <p:pic>
          <p:nvPicPr>
            <p:cNvPr id="6" name="Picture Placeholder 5" descr="Paw prints with solid fill">
              <a:extLst>
                <a:ext uri="{FF2B5EF4-FFF2-40B4-BE49-F238E27FC236}">
                  <a16:creationId xmlns:a16="http://schemas.microsoft.com/office/drawing/2014/main" id="{807B119A-754C-9D6E-FB57-890992121E3B}"/>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t="16165" b="1836"/>
            <a:stretch/>
          </p:blipFill>
          <p:spPr>
            <a:xfrm>
              <a:off x="9398189" y="749808"/>
              <a:ext cx="2426551" cy="1989768"/>
            </a:xfrm>
            <a:prstGeom prst="rect">
              <a:avLst/>
            </a:prstGeom>
          </p:spPr>
        </p:pic>
        <p:pic>
          <p:nvPicPr>
            <p:cNvPr id="7" name="Picture Placeholder 5" descr="Paw prints with solid fill">
              <a:extLst>
                <a:ext uri="{FF2B5EF4-FFF2-40B4-BE49-F238E27FC236}">
                  <a16:creationId xmlns:a16="http://schemas.microsoft.com/office/drawing/2014/main" id="{93DCFC69-E4EF-B40A-5887-F1931B2F553A}"/>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1836"/>
            <a:stretch/>
          </p:blipFill>
          <p:spPr>
            <a:xfrm>
              <a:off x="9272294" y="2237994"/>
              <a:ext cx="2426551" cy="2382012"/>
            </a:xfrm>
            <a:prstGeom prst="rect">
              <a:avLst/>
            </a:prstGeom>
          </p:spPr>
        </p:pic>
        <p:pic>
          <p:nvPicPr>
            <p:cNvPr id="8" name="Picture Placeholder 5" descr="Paw prints with solid fill">
              <a:extLst>
                <a:ext uri="{FF2B5EF4-FFF2-40B4-BE49-F238E27FC236}">
                  <a16:creationId xmlns:a16="http://schemas.microsoft.com/office/drawing/2014/main" id="{F9C1F95C-B30E-57B6-BFEA-EF9F9D765BC6}"/>
                </a:ext>
              </a:extLst>
            </p:cNvPr>
            <p:cNvPicPr>
              <a:picLocks noChangeAspect="1"/>
            </p:cNvPicPr>
            <p:nvPr/>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b="23511"/>
            <a:stretch/>
          </p:blipFill>
          <p:spPr>
            <a:xfrm>
              <a:off x="9580455" y="4227762"/>
              <a:ext cx="2426551" cy="1856046"/>
            </a:xfrm>
            <a:prstGeom prst="rect">
              <a:avLst/>
            </a:prstGeom>
          </p:spPr>
        </p:pic>
      </p:grpSp>
    </p:spTree>
    <p:extLst>
      <p:ext uri="{BB962C8B-B14F-4D97-AF65-F5344CB8AC3E}">
        <p14:creationId xmlns:p14="http://schemas.microsoft.com/office/powerpoint/2010/main" val="397148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B7D8E1C-37BD-C8AA-7066-56CD225C0B9F}"/>
              </a:ext>
            </a:extLst>
          </p:cNvPr>
          <p:cNvSpPr>
            <a:spLocks noGrp="1"/>
          </p:cNvSpPr>
          <p:nvPr>
            <p:ph type="title"/>
          </p:nvPr>
        </p:nvSpPr>
        <p:spPr>
          <a:xfrm>
            <a:off x="1170464" y="1087374"/>
            <a:ext cx="9413779" cy="1000978"/>
          </a:xfrm>
        </p:spPr>
        <p:txBody>
          <a:bodyPr>
            <a:normAutofit/>
          </a:bodyPr>
          <a:lstStyle/>
          <a:p>
            <a:r>
              <a:rPr lang="en-US" sz="3100" dirty="0"/>
              <a:t>McClendon v. Bresler – First 9</a:t>
            </a:r>
            <a:r>
              <a:rPr lang="en-US" sz="3100" baseline="30000" dirty="0"/>
              <a:t>th</a:t>
            </a:r>
            <a:r>
              <a:rPr lang="en-US" sz="3100" dirty="0"/>
              <a:t> Cir. Appeal</a:t>
            </a:r>
            <a:br>
              <a:rPr lang="en-US" sz="3100" dirty="0"/>
            </a:br>
            <a:r>
              <a:rPr lang="en-US" sz="3100" dirty="0"/>
              <a:t>2022 WL 17958633 (9th Cir. Dec. 27, 2022)</a:t>
            </a:r>
            <a:endParaRPr lang="en-US" sz="2700"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41009F5B-6673-6DD6-BC81-C80F4D85FCDF}"/>
              </a:ext>
            </a:extLst>
          </p:cNvPr>
          <p:cNvSpPr>
            <a:spLocks noGrp="1"/>
          </p:cNvSpPr>
          <p:nvPr>
            <p:ph idx="1"/>
          </p:nvPr>
        </p:nvSpPr>
        <p:spPr>
          <a:xfrm>
            <a:off x="1600753" y="2738506"/>
            <a:ext cx="9305224" cy="3351397"/>
          </a:xfrm>
        </p:spPr>
        <p:txBody>
          <a:bodyPr>
            <a:normAutofit lnSpcReduction="10000"/>
          </a:bodyPr>
          <a:lstStyle/>
          <a:p>
            <a:pPr>
              <a:lnSpc>
                <a:spcPct val="110000"/>
              </a:lnSpc>
              <a:spcBef>
                <a:spcPts val="600"/>
              </a:spcBef>
              <a:spcAft>
                <a:spcPts val="600"/>
              </a:spcAft>
            </a:pPr>
            <a:r>
              <a:rPr lang="en-US" sz="2200" dirty="0">
                <a:solidFill>
                  <a:schemeClr val="tx1">
                    <a:lumMod val="75000"/>
                    <a:lumOff val="25000"/>
                  </a:schemeClr>
                </a:solidFill>
              </a:rPr>
              <a:t>Bresler argued he never spoke to McClendon and McClendon never said she was disabled. Court granted summary judgment finding no knowledge of disability.</a:t>
            </a:r>
          </a:p>
          <a:p>
            <a:pPr>
              <a:lnSpc>
                <a:spcPct val="110000"/>
              </a:lnSpc>
              <a:spcBef>
                <a:spcPts val="600"/>
              </a:spcBef>
              <a:spcAft>
                <a:spcPts val="600"/>
              </a:spcAft>
            </a:pPr>
            <a:r>
              <a:rPr lang="en-US" sz="2200" dirty="0">
                <a:solidFill>
                  <a:schemeClr val="tx1">
                    <a:lumMod val="75000"/>
                    <a:lumOff val="25000"/>
                  </a:schemeClr>
                </a:solidFill>
              </a:rPr>
              <a:t>McClendon appealed. Ninth Circuit reversed:</a:t>
            </a:r>
          </a:p>
          <a:p>
            <a:pPr lvl="1">
              <a:lnSpc>
                <a:spcPct val="110000"/>
              </a:lnSpc>
              <a:spcBef>
                <a:spcPts val="600"/>
              </a:spcBef>
              <a:spcAft>
                <a:spcPts val="600"/>
              </a:spcAft>
            </a:pPr>
            <a:r>
              <a:rPr lang="en-US" sz="2200" dirty="0">
                <a:solidFill>
                  <a:schemeClr val="tx1">
                    <a:lumMod val="75000"/>
                    <a:lumOff val="25000"/>
                  </a:schemeClr>
                </a:solidFill>
              </a:rPr>
              <a:t>“no import” that McClendon never communicated to Bresler directly;  McClendon still an aggrieved person with standing.</a:t>
            </a:r>
          </a:p>
          <a:p>
            <a:pPr lvl="1">
              <a:lnSpc>
                <a:spcPct val="110000"/>
              </a:lnSpc>
              <a:spcBef>
                <a:spcPts val="600"/>
              </a:spcBef>
              <a:spcAft>
                <a:spcPts val="600"/>
              </a:spcAft>
            </a:pPr>
            <a:r>
              <a:rPr lang="en-US" sz="2200" dirty="0">
                <a:solidFill>
                  <a:schemeClr val="tx1">
                    <a:lumMod val="75000"/>
                    <a:lumOff val="25000"/>
                  </a:schemeClr>
                </a:solidFill>
              </a:rPr>
              <a:t>“inconsequential” that Bresler was not expressly informed that McClendon has a disability; knowledge can be actual or constructive</a:t>
            </a:r>
          </a:p>
        </p:txBody>
      </p:sp>
    </p:spTree>
    <p:extLst>
      <p:ext uri="{BB962C8B-B14F-4D97-AF65-F5344CB8AC3E}">
        <p14:creationId xmlns:p14="http://schemas.microsoft.com/office/powerpoint/2010/main" val="367801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B7D8E1C-37BD-C8AA-7066-56CD225C0B9F}"/>
              </a:ext>
            </a:extLst>
          </p:cNvPr>
          <p:cNvSpPr>
            <a:spLocks noGrp="1"/>
          </p:cNvSpPr>
          <p:nvPr>
            <p:ph type="title"/>
          </p:nvPr>
        </p:nvSpPr>
        <p:spPr>
          <a:xfrm>
            <a:off x="1170464" y="1087374"/>
            <a:ext cx="9413779" cy="1000978"/>
          </a:xfrm>
        </p:spPr>
        <p:txBody>
          <a:bodyPr>
            <a:normAutofit fontScale="90000"/>
          </a:bodyPr>
          <a:lstStyle/>
          <a:p>
            <a:r>
              <a:rPr lang="en-US" sz="3100" dirty="0"/>
              <a:t>McClendon v. Bresler – Trial Decision</a:t>
            </a:r>
            <a:br>
              <a:rPr lang="en-US" sz="3100" dirty="0"/>
            </a:br>
            <a:r>
              <a:rPr lang="en-US" sz="2700" dirty="0"/>
              <a:t>No. 220CV07758RGKGJS, 2023 WL 2820330, at *1 (C.D. Cal. Mar. 30, 2023)</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41009F5B-6673-6DD6-BC81-C80F4D85FCDF}"/>
              </a:ext>
            </a:extLst>
          </p:cNvPr>
          <p:cNvSpPr>
            <a:spLocks noGrp="1"/>
          </p:cNvSpPr>
          <p:nvPr>
            <p:ph idx="1"/>
          </p:nvPr>
        </p:nvSpPr>
        <p:spPr>
          <a:xfrm>
            <a:off x="1600753" y="2535446"/>
            <a:ext cx="9305224" cy="3554457"/>
          </a:xfrm>
        </p:spPr>
        <p:txBody>
          <a:bodyPr>
            <a:normAutofit fontScale="77500" lnSpcReduction="20000"/>
          </a:bodyPr>
          <a:lstStyle/>
          <a:p>
            <a:pPr>
              <a:lnSpc>
                <a:spcPct val="110000"/>
              </a:lnSpc>
              <a:spcBef>
                <a:spcPts val="600"/>
              </a:spcBef>
              <a:spcAft>
                <a:spcPts val="600"/>
              </a:spcAft>
            </a:pPr>
            <a:r>
              <a:rPr lang="en-US" sz="2200" dirty="0">
                <a:solidFill>
                  <a:schemeClr val="tx1">
                    <a:lumMod val="75000"/>
                    <a:lumOff val="25000"/>
                  </a:schemeClr>
                </a:solidFill>
              </a:rPr>
              <a:t>Sole issue: knowledge.  Bresler asserted previously rejected arguments. McClendon prevailed:</a:t>
            </a:r>
          </a:p>
          <a:p>
            <a:pPr lvl="1">
              <a:lnSpc>
                <a:spcPct val="110000"/>
              </a:lnSpc>
              <a:spcBef>
                <a:spcPts val="600"/>
              </a:spcBef>
              <a:spcAft>
                <a:spcPts val="600"/>
              </a:spcAft>
            </a:pPr>
            <a:r>
              <a:rPr lang="en-US" sz="2200" dirty="0">
                <a:solidFill>
                  <a:schemeClr val="tx1">
                    <a:lumMod val="75000"/>
                    <a:lumOff val="25000"/>
                  </a:schemeClr>
                </a:solidFill>
              </a:rPr>
              <a:t>Application &amp; emails lead to only one reasonable conclusion: that someone (in this case, McClendon) needed the animal as a reasonable accommodation due to a disability.</a:t>
            </a:r>
          </a:p>
          <a:p>
            <a:pPr lvl="1">
              <a:lnSpc>
                <a:spcPct val="110000"/>
              </a:lnSpc>
              <a:spcBef>
                <a:spcPts val="600"/>
              </a:spcBef>
              <a:spcAft>
                <a:spcPts val="600"/>
              </a:spcAft>
            </a:pPr>
            <a:r>
              <a:rPr lang="en-US" sz="2200" dirty="0">
                <a:solidFill>
                  <a:schemeClr val="tx1">
                    <a:lumMod val="75000"/>
                    <a:lumOff val="25000"/>
                  </a:schemeClr>
                </a:solidFill>
              </a:rPr>
              <a:t>Defendant has appealed – arguing the co-applicant’s reference to the ADA was “false.” </a:t>
            </a:r>
          </a:p>
          <a:p>
            <a:pPr lvl="2">
              <a:lnSpc>
                <a:spcPct val="110000"/>
              </a:lnSpc>
              <a:spcBef>
                <a:spcPts val="600"/>
              </a:spcBef>
              <a:spcAft>
                <a:spcPts val="600"/>
              </a:spcAft>
            </a:pPr>
            <a:r>
              <a:rPr lang="en-US" sz="2200" dirty="0">
                <a:solidFill>
                  <a:schemeClr val="tx1">
                    <a:lumMod val="75000"/>
                    <a:lumOff val="25000"/>
                  </a:schemeClr>
                </a:solidFill>
              </a:rPr>
              <a:t>Joint Statement of HUD/DOJ on Reasonable Accommodations at Question 12 (do not need to mention FHA or use the words "reasonable accommodation”). </a:t>
            </a:r>
            <a:r>
              <a:rPr lang="en-US" sz="2200" i="1" dirty="0">
                <a:solidFill>
                  <a:schemeClr val="tx1">
                    <a:lumMod val="75000"/>
                    <a:lumOff val="25000"/>
                  </a:schemeClr>
                </a:solidFill>
              </a:rPr>
              <a:t>See also Elliott v. QF Circa 37, LLC</a:t>
            </a:r>
            <a:r>
              <a:rPr lang="en-US" sz="2200" dirty="0">
                <a:solidFill>
                  <a:schemeClr val="tx1">
                    <a:lumMod val="75000"/>
                    <a:lumOff val="25000"/>
                  </a:schemeClr>
                </a:solidFill>
              </a:rPr>
              <a:t>, No. 16-CV-0288-BAS-AGS, 2018 WL 2933467, at *7 (S.D. Cal. June 12, 2018) (need not use the magic words of  RA or FHA Act” to trigger duty to provide an accommodation so long as the plaintiff's request contains sufficient information to place a defendant on notice that the request is one for a reasonable accommodation.).   </a:t>
            </a:r>
          </a:p>
        </p:txBody>
      </p:sp>
    </p:spTree>
    <p:extLst>
      <p:ext uri="{BB962C8B-B14F-4D97-AF65-F5344CB8AC3E}">
        <p14:creationId xmlns:p14="http://schemas.microsoft.com/office/powerpoint/2010/main" val="358882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7A32-D59C-303F-0D14-E37ECA2F555D}"/>
              </a:ext>
            </a:extLst>
          </p:cNvPr>
          <p:cNvSpPr>
            <a:spLocks noGrp="1"/>
          </p:cNvSpPr>
          <p:nvPr>
            <p:ph type="title"/>
          </p:nvPr>
        </p:nvSpPr>
        <p:spPr/>
        <p:txBody>
          <a:bodyPr>
            <a:normAutofit/>
          </a:bodyPr>
          <a:lstStyle/>
          <a:p>
            <a:r>
              <a:rPr lang="en-US" dirty="0">
                <a:solidFill>
                  <a:schemeClr val="bg1"/>
                </a:solidFill>
              </a:rPr>
              <a:t>What Kind of Questions Can a Housing Provider Ask? </a:t>
            </a:r>
          </a:p>
        </p:txBody>
      </p:sp>
      <p:sp>
        <p:nvSpPr>
          <p:cNvPr id="3" name="Content Placeholder 2">
            <a:extLst>
              <a:ext uri="{FF2B5EF4-FFF2-40B4-BE49-F238E27FC236}">
                <a16:creationId xmlns:a16="http://schemas.microsoft.com/office/drawing/2014/main" id="{CD5B5740-24BB-59F4-3671-A4072167C5D0}"/>
              </a:ext>
            </a:extLst>
          </p:cNvPr>
          <p:cNvSpPr>
            <a:spLocks noGrp="1"/>
          </p:cNvSpPr>
          <p:nvPr>
            <p:ph sz="half" idx="1"/>
          </p:nvPr>
        </p:nvSpPr>
        <p:spPr/>
        <p:txBody>
          <a:bodyPr>
            <a:noAutofit/>
          </a:bodyPr>
          <a:lstStyle/>
          <a:p>
            <a:pPr marL="0" indent="0">
              <a:lnSpc>
                <a:spcPct val="100000"/>
              </a:lnSpc>
              <a:spcBef>
                <a:spcPts val="0"/>
              </a:spcBef>
              <a:spcAft>
                <a:spcPts val="600"/>
              </a:spcAft>
              <a:buNone/>
            </a:pPr>
            <a:r>
              <a:rPr lang="en-US" b="1" dirty="0">
                <a:solidFill>
                  <a:schemeClr val="tx1">
                    <a:lumMod val="75000"/>
                    <a:lumOff val="25000"/>
                  </a:schemeClr>
                </a:solidFill>
              </a:rPr>
              <a:t>Service Animal</a:t>
            </a:r>
            <a:r>
              <a:rPr lang="en-US" dirty="0">
                <a:solidFill>
                  <a:schemeClr val="tx1">
                    <a:lumMod val="75000"/>
                    <a:lumOff val="25000"/>
                  </a:schemeClr>
                </a:solidFill>
              </a:rPr>
              <a:t>:</a:t>
            </a:r>
          </a:p>
          <a:p>
            <a:pPr marL="0" indent="0">
              <a:lnSpc>
                <a:spcPct val="100000"/>
              </a:lnSpc>
              <a:spcBef>
                <a:spcPts val="0"/>
              </a:spcBef>
              <a:spcAft>
                <a:spcPts val="600"/>
              </a:spcAft>
              <a:buNone/>
            </a:pPr>
            <a:r>
              <a:rPr lang="en-US" dirty="0">
                <a:solidFill>
                  <a:schemeClr val="tx1">
                    <a:lumMod val="75000"/>
                    <a:lumOff val="25000"/>
                  </a:schemeClr>
                </a:solidFill>
              </a:rPr>
              <a:t>The only permissible questions are: </a:t>
            </a:r>
          </a:p>
          <a:p>
            <a:pPr>
              <a:lnSpc>
                <a:spcPct val="100000"/>
              </a:lnSpc>
              <a:spcBef>
                <a:spcPts val="0"/>
              </a:spcBef>
              <a:spcAft>
                <a:spcPts val="600"/>
              </a:spcAft>
              <a:buFont typeface="Wingdings" pitchFamily="2" charset="2"/>
              <a:buChar char="Ø"/>
            </a:pPr>
            <a:r>
              <a:rPr lang="en-US" dirty="0">
                <a:solidFill>
                  <a:schemeClr val="tx1">
                    <a:lumMod val="75000"/>
                    <a:lumOff val="25000"/>
                  </a:schemeClr>
                </a:solidFill>
              </a:rPr>
              <a:t>“Are you an individual with a disability?” and </a:t>
            </a:r>
          </a:p>
          <a:p>
            <a:pPr>
              <a:lnSpc>
                <a:spcPct val="100000"/>
              </a:lnSpc>
              <a:spcBef>
                <a:spcPts val="0"/>
              </a:spcBef>
              <a:spcAft>
                <a:spcPts val="600"/>
              </a:spcAft>
              <a:buFont typeface="Wingdings" pitchFamily="2" charset="2"/>
              <a:buChar char="Ø"/>
            </a:pPr>
            <a:r>
              <a:rPr lang="en-US" dirty="0">
                <a:solidFill>
                  <a:schemeClr val="tx1">
                    <a:lumMod val="75000"/>
                    <a:lumOff val="25000"/>
                  </a:schemeClr>
                </a:solidFill>
              </a:rPr>
              <a:t> “What is the disability-related task the animal has been trained to perform?”</a:t>
            </a:r>
          </a:p>
          <a:p>
            <a:pPr marL="0" indent="0">
              <a:lnSpc>
                <a:spcPct val="100000"/>
              </a:lnSpc>
              <a:spcBef>
                <a:spcPts val="0"/>
              </a:spcBef>
              <a:spcAft>
                <a:spcPts val="600"/>
              </a:spcAft>
              <a:buNone/>
            </a:pPr>
            <a:r>
              <a:rPr lang="en-US" dirty="0">
                <a:solidFill>
                  <a:schemeClr val="tx1">
                    <a:lumMod val="75000"/>
                    <a:lumOff val="25000"/>
                  </a:schemeClr>
                </a:solidFill>
              </a:rPr>
              <a:t>Can’t ask the individual with a disability to demonstrate the task</a:t>
            </a:r>
          </a:p>
          <a:p>
            <a:pPr marL="0" indent="0">
              <a:lnSpc>
                <a:spcPct val="100000"/>
              </a:lnSpc>
              <a:spcBef>
                <a:spcPts val="0"/>
              </a:spcBef>
              <a:spcAft>
                <a:spcPts val="600"/>
              </a:spcAft>
              <a:buNone/>
            </a:pPr>
            <a:r>
              <a:rPr lang="en-US" dirty="0">
                <a:solidFill>
                  <a:schemeClr val="tx1">
                    <a:lumMod val="75000"/>
                    <a:lumOff val="25000"/>
                  </a:schemeClr>
                </a:solidFill>
              </a:rPr>
              <a:t>Reliable disability-related information can be requested, if the disability and/or the disability-related need for the animal are not apparent. </a:t>
            </a:r>
          </a:p>
        </p:txBody>
      </p:sp>
      <p:sp>
        <p:nvSpPr>
          <p:cNvPr id="4" name="Content Placeholder 3">
            <a:extLst>
              <a:ext uri="{FF2B5EF4-FFF2-40B4-BE49-F238E27FC236}">
                <a16:creationId xmlns:a16="http://schemas.microsoft.com/office/drawing/2014/main" id="{6A1C2E8B-6E4C-5BF8-9144-7DD2E610BB41}"/>
              </a:ext>
            </a:extLst>
          </p:cNvPr>
          <p:cNvSpPr>
            <a:spLocks noGrp="1"/>
          </p:cNvSpPr>
          <p:nvPr>
            <p:ph sz="half" idx="2"/>
          </p:nvPr>
        </p:nvSpPr>
        <p:spPr>
          <a:xfrm>
            <a:off x="7818120" y="868680"/>
            <a:ext cx="3474720" cy="5120640"/>
          </a:xfrm>
        </p:spPr>
        <p:txBody>
          <a:bodyPr>
            <a:normAutofit/>
          </a:bodyPr>
          <a:lstStyle/>
          <a:p>
            <a:pPr marL="0" indent="0">
              <a:lnSpc>
                <a:spcPct val="100000"/>
              </a:lnSpc>
              <a:spcBef>
                <a:spcPts val="0"/>
              </a:spcBef>
              <a:spcAft>
                <a:spcPts val="600"/>
              </a:spcAft>
              <a:buNone/>
            </a:pPr>
            <a:r>
              <a:rPr lang="en-US" b="1" dirty="0">
                <a:solidFill>
                  <a:schemeClr val="tx1">
                    <a:lumMod val="75000"/>
                    <a:lumOff val="25000"/>
                  </a:schemeClr>
                </a:solidFill>
              </a:rPr>
              <a:t>Support Animal:</a:t>
            </a:r>
          </a:p>
          <a:p>
            <a:pPr marL="0" indent="0">
              <a:lnSpc>
                <a:spcPct val="100000"/>
              </a:lnSpc>
              <a:spcBef>
                <a:spcPts val="0"/>
              </a:spcBef>
              <a:spcAft>
                <a:spcPts val="600"/>
              </a:spcAft>
              <a:buNone/>
            </a:pPr>
            <a:r>
              <a:rPr lang="en-US" dirty="0">
                <a:solidFill>
                  <a:schemeClr val="tx1">
                    <a:lumMod val="75000"/>
                    <a:lumOff val="25000"/>
                  </a:schemeClr>
                </a:solidFill>
              </a:rPr>
              <a:t>Follow general process for requests for reasonable accommodations </a:t>
            </a:r>
          </a:p>
          <a:p>
            <a:pPr>
              <a:lnSpc>
                <a:spcPct val="100000"/>
              </a:lnSpc>
              <a:spcBef>
                <a:spcPts val="0"/>
              </a:spcBef>
              <a:spcAft>
                <a:spcPts val="600"/>
              </a:spcAft>
            </a:pPr>
            <a:r>
              <a:rPr lang="en-US" dirty="0">
                <a:solidFill>
                  <a:schemeClr val="tx1">
                    <a:lumMod val="75000"/>
                    <a:lumOff val="25000"/>
                  </a:schemeClr>
                </a:solidFill>
              </a:rPr>
              <a:t>Disability?</a:t>
            </a:r>
          </a:p>
          <a:p>
            <a:pPr>
              <a:lnSpc>
                <a:spcPct val="100000"/>
              </a:lnSpc>
              <a:spcBef>
                <a:spcPts val="0"/>
              </a:spcBef>
              <a:spcAft>
                <a:spcPts val="600"/>
              </a:spcAft>
            </a:pPr>
            <a:r>
              <a:rPr lang="en-US" dirty="0">
                <a:solidFill>
                  <a:schemeClr val="tx1">
                    <a:lumMod val="75000"/>
                    <a:lumOff val="25000"/>
                  </a:schemeClr>
                </a:solidFill>
              </a:rPr>
              <a:t>Necessary? Reasonable? Nexus?</a:t>
            </a:r>
          </a:p>
          <a:p>
            <a:pPr>
              <a:lnSpc>
                <a:spcPct val="100000"/>
              </a:lnSpc>
              <a:spcBef>
                <a:spcPts val="0"/>
              </a:spcBef>
              <a:spcAft>
                <a:spcPts val="600"/>
              </a:spcAft>
            </a:pPr>
            <a:r>
              <a:rPr lang="en-US" dirty="0">
                <a:solidFill>
                  <a:schemeClr val="tx1">
                    <a:lumMod val="75000"/>
                    <a:lumOff val="25000"/>
                  </a:schemeClr>
                </a:solidFill>
              </a:rPr>
              <a:t>Note: Animal vests, identification cards, or certificates are not in and of themselves documentation of either disability or the need for a reasonable accommodation</a:t>
            </a:r>
          </a:p>
          <a:p>
            <a:pPr marL="0" indent="0" algn="r">
              <a:lnSpc>
                <a:spcPct val="100000"/>
              </a:lnSpc>
              <a:spcBef>
                <a:spcPts val="0"/>
              </a:spcBef>
              <a:spcAft>
                <a:spcPts val="600"/>
              </a:spcAft>
              <a:buNone/>
            </a:pPr>
            <a:r>
              <a:rPr lang="en-US" dirty="0">
                <a:solidFill>
                  <a:schemeClr val="tx1">
                    <a:lumMod val="75000"/>
                    <a:lumOff val="25000"/>
                  </a:schemeClr>
                </a:solidFill>
                <a:effectLst/>
              </a:rPr>
              <a:t>2 CCR § 12178</a:t>
            </a:r>
          </a:p>
          <a:p>
            <a:pPr>
              <a:lnSpc>
                <a:spcPct val="100000"/>
              </a:lnSpc>
              <a:spcBef>
                <a:spcPts val="0"/>
              </a:spcBef>
              <a:spcAft>
                <a:spcPts val="600"/>
              </a:spcAft>
            </a:pPr>
            <a:endParaRPr lang="en-US" dirty="0">
              <a:solidFill>
                <a:schemeClr val="tx1">
                  <a:lumMod val="75000"/>
                  <a:lumOff val="25000"/>
                </a:schemeClr>
              </a:solidFill>
            </a:endParaRPr>
          </a:p>
        </p:txBody>
      </p:sp>
    </p:spTree>
    <p:extLst>
      <p:ext uri="{BB962C8B-B14F-4D97-AF65-F5344CB8AC3E}">
        <p14:creationId xmlns:p14="http://schemas.microsoft.com/office/powerpoint/2010/main" val="3814753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992095" y="864108"/>
            <a:ext cx="3813052" cy="5120639"/>
          </a:xfrm>
        </p:spPr>
        <p:txBody>
          <a:bodyPr>
            <a:normAutofit/>
          </a:bodyPr>
          <a:lstStyle/>
          <a:p>
            <a:pPr algn="r"/>
            <a:r>
              <a:rPr lang="en-US" dirty="0">
                <a:solidFill>
                  <a:schemeClr val="tx1">
                    <a:lumMod val="65000"/>
                    <a:lumOff val="35000"/>
                  </a:schemeClr>
                </a:solidFill>
              </a:rPr>
              <a:t>What is Reliable Disability-Related</a:t>
            </a:r>
            <a:br>
              <a:rPr lang="en-US" dirty="0">
                <a:solidFill>
                  <a:schemeClr val="tx1">
                    <a:lumMod val="65000"/>
                    <a:lumOff val="35000"/>
                  </a:schemeClr>
                </a:solidFill>
              </a:rPr>
            </a:br>
            <a:r>
              <a:rPr lang="en-US" dirty="0">
                <a:solidFill>
                  <a:schemeClr val="tx1">
                    <a:lumMod val="65000"/>
                    <a:lumOff val="35000"/>
                  </a:schemeClr>
                </a:solidFill>
              </a:rPr>
              <a:t>Information? </a:t>
            </a:r>
          </a:p>
        </p:txBody>
      </p:sp>
      <p:sp>
        <p:nvSpPr>
          <p:cNvPr id="32" name="Rectangle 3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rgbClr val="21778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34" name="Straight Connector 3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5289229" y="864108"/>
            <a:ext cx="5910677" cy="5120640"/>
          </a:xfrm>
        </p:spPr>
        <p:txBody>
          <a:bodyPr>
            <a:normAutofit/>
          </a:bodyPr>
          <a:lstStyle/>
          <a:p>
            <a:r>
              <a:rPr lang="en-US" dirty="0">
                <a:solidFill>
                  <a:srgbClr val="221E1F"/>
                </a:solidFill>
                <a:effectLst/>
              </a:rPr>
              <a:t>Not required to disclose specific disability.</a:t>
            </a:r>
          </a:p>
          <a:p>
            <a:r>
              <a:rPr lang="en-US" dirty="0">
                <a:solidFill>
                  <a:srgbClr val="221E1F"/>
                </a:solidFill>
              </a:rPr>
              <a:t>N</a:t>
            </a:r>
            <a:r>
              <a:rPr lang="en-US" dirty="0">
                <a:solidFill>
                  <a:srgbClr val="221E1F"/>
                </a:solidFill>
                <a:effectLst/>
              </a:rPr>
              <a:t>eed only disclose enough information to document their disability-related need.</a:t>
            </a:r>
          </a:p>
          <a:p>
            <a:r>
              <a:rPr lang="en-US" dirty="0">
                <a:solidFill>
                  <a:srgbClr val="221E1F"/>
                </a:solidFill>
                <a:effectLst/>
              </a:rPr>
              <a:t>Reliable documentation can include: </a:t>
            </a:r>
          </a:p>
          <a:p>
            <a:pPr lvl="1"/>
            <a:r>
              <a:rPr lang="en-US" sz="2200" dirty="0">
                <a:solidFill>
                  <a:srgbClr val="221E1F"/>
                </a:solidFill>
                <a:effectLst/>
              </a:rPr>
              <a:t>individual’s own credible statement </a:t>
            </a:r>
          </a:p>
          <a:p>
            <a:pPr lvl="1"/>
            <a:r>
              <a:rPr lang="en-US" sz="2200" dirty="0">
                <a:solidFill>
                  <a:srgbClr val="221E1F"/>
                </a:solidFill>
                <a:effectLst/>
              </a:rPr>
              <a:t>documentation of receipt of disability benefits. </a:t>
            </a:r>
          </a:p>
          <a:p>
            <a:pPr lvl="1"/>
            <a:r>
              <a:rPr lang="en-US" sz="2200" dirty="0">
                <a:solidFill>
                  <a:srgbClr val="221E1F"/>
                </a:solidFill>
              </a:rPr>
              <a:t>R</a:t>
            </a:r>
            <a:r>
              <a:rPr lang="en-US" sz="2200" dirty="0">
                <a:solidFill>
                  <a:srgbClr val="221E1F"/>
                </a:solidFill>
                <a:effectLst/>
              </a:rPr>
              <a:t>eliable third party: health care provider, therapist, social worker, non-medical service provider, member of a peer support group, parent, child, or other relative. </a:t>
            </a:r>
          </a:p>
          <a:p>
            <a:r>
              <a:rPr lang="en-US" dirty="0">
                <a:solidFill>
                  <a:srgbClr val="221E1F"/>
                </a:solidFill>
                <a:effectLst/>
              </a:rPr>
              <a:t>Determined on a case-by-case basis.</a:t>
            </a:r>
          </a:p>
          <a:p>
            <a:pPr marL="0" indent="0" algn="r">
              <a:buNone/>
            </a:pPr>
            <a:r>
              <a:rPr lang="en-US" dirty="0">
                <a:solidFill>
                  <a:srgbClr val="221E1F"/>
                </a:solidFill>
                <a:effectLst/>
              </a:rPr>
              <a:t>Cal. Code Regs., tit. 2, § 12178. </a:t>
            </a:r>
          </a:p>
        </p:txBody>
      </p:sp>
      <p:sp>
        <p:nvSpPr>
          <p:cNvPr id="36" name="Rectangle 3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7794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EF13-4947-D75C-6425-0B61B640EED2}"/>
              </a:ext>
            </a:extLst>
          </p:cNvPr>
          <p:cNvSpPr>
            <a:spLocks noGrp="1"/>
          </p:cNvSpPr>
          <p:nvPr>
            <p:ph type="title"/>
          </p:nvPr>
        </p:nvSpPr>
        <p:spPr/>
        <p:txBody>
          <a:bodyPr/>
          <a:lstStyle/>
          <a:p>
            <a:r>
              <a:rPr lang="en-US" dirty="0"/>
              <a:t>Interactive Process - FHA</a:t>
            </a:r>
          </a:p>
        </p:txBody>
      </p:sp>
      <p:sp>
        <p:nvSpPr>
          <p:cNvPr id="3" name="Content Placeholder 2">
            <a:extLst>
              <a:ext uri="{FF2B5EF4-FFF2-40B4-BE49-F238E27FC236}">
                <a16:creationId xmlns:a16="http://schemas.microsoft.com/office/drawing/2014/main" id="{75E9D0DC-EDD1-E89A-5F93-1DD00FB1F72D}"/>
              </a:ext>
            </a:extLst>
          </p:cNvPr>
          <p:cNvSpPr>
            <a:spLocks noGrp="1"/>
          </p:cNvSpPr>
          <p:nvPr>
            <p:ph idx="1"/>
          </p:nvPr>
        </p:nvSpPr>
        <p:spPr>
          <a:xfrm>
            <a:off x="3803374" y="864108"/>
            <a:ext cx="7580243" cy="5120640"/>
          </a:xfrm>
        </p:spPr>
        <p:txBody>
          <a:bodyPr>
            <a:normAutofit/>
          </a:bodyPr>
          <a:lstStyle/>
          <a:p>
            <a:pPr lvl="0">
              <a:spcAft>
                <a:spcPts val="1080"/>
              </a:spcAft>
            </a:pPr>
            <a:r>
              <a:rPr lang="en-US" dirty="0">
                <a:latin typeface="+mn-lt"/>
              </a:rPr>
              <a:t>Before denying a reasonable accommodation request due to lack of information confirming an individual’s disability or disability-related need for an animal, the housing provider is </a:t>
            </a:r>
            <a:r>
              <a:rPr lang="en-US" b="0" dirty="0">
                <a:latin typeface="+mn-lt"/>
              </a:rPr>
              <a:t>encouraged to engage in a good-faith dialogue</a:t>
            </a:r>
          </a:p>
          <a:p>
            <a:pPr lvl="1">
              <a:spcAft>
                <a:spcPts val="1080"/>
              </a:spcAft>
            </a:pPr>
            <a:r>
              <a:rPr lang="en-US" sz="2200" b="0" i="1" dirty="0">
                <a:latin typeface="+mn-lt"/>
              </a:rPr>
              <a:t>Howard v. HMK Holdings, LLC</a:t>
            </a:r>
            <a:r>
              <a:rPr lang="en-US" sz="2200" b="0" dirty="0">
                <a:latin typeface="+mn-lt"/>
              </a:rPr>
              <a:t>, 988 F.3d 1185 (9</a:t>
            </a:r>
            <a:r>
              <a:rPr lang="en-US" sz="2200" b="0" baseline="30000" dirty="0">
                <a:latin typeface="+mn-lt"/>
              </a:rPr>
              <a:t>th</a:t>
            </a:r>
            <a:r>
              <a:rPr lang="en-US" sz="2200" b="0" dirty="0">
                <a:latin typeface="+mn-lt"/>
              </a:rPr>
              <a:t> Cir. 2021) - no “standalone” liability.</a:t>
            </a:r>
          </a:p>
          <a:p>
            <a:pPr lvl="1">
              <a:spcAft>
                <a:spcPts val="1080"/>
              </a:spcAft>
            </a:pPr>
            <a:r>
              <a:rPr lang="en-US" sz="2200" b="0" i="1" dirty="0">
                <a:latin typeface="+mn-lt"/>
              </a:rPr>
              <a:t>Rodriguez v. Morgan</a:t>
            </a:r>
            <a:r>
              <a:rPr lang="en-US" sz="2200" b="0" dirty="0">
                <a:latin typeface="+mn-lt"/>
              </a:rPr>
              <a:t>, No. CV 09-8939-GW CWX, 2012 WL 253867 (C.D. Cal. Jan. 26, 2012) - failure to engage in an interactive process can be considered in failure to accommodate analysis.</a:t>
            </a:r>
          </a:p>
          <a:p>
            <a:pPr lvl="1">
              <a:spcAft>
                <a:spcPts val="1080"/>
              </a:spcAft>
            </a:pPr>
            <a:r>
              <a:rPr lang="en-US" sz="2200" b="0" i="1" dirty="0">
                <a:latin typeface="+mn-lt"/>
              </a:rPr>
              <a:t>HUD / DOJ Joint Statement </a:t>
            </a:r>
            <a:r>
              <a:rPr lang="en-US" sz="2200" b="0" dirty="0">
                <a:latin typeface="+mn-lt"/>
              </a:rPr>
              <a:t>– housing provider “should” use interactive process</a:t>
            </a:r>
          </a:p>
        </p:txBody>
      </p:sp>
    </p:spTree>
    <p:extLst>
      <p:ext uri="{BB962C8B-B14F-4D97-AF65-F5344CB8AC3E}">
        <p14:creationId xmlns:p14="http://schemas.microsoft.com/office/powerpoint/2010/main" val="416012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B7D8E1C-37BD-C8AA-7066-56CD225C0B9F}"/>
              </a:ext>
            </a:extLst>
          </p:cNvPr>
          <p:cNvSpPr>
            <a:spLocks noGrp="1"/>
          </p:cNvSpPr>
          <p:nvPr>
            <p:ph type="title"/>
          </p:nvPr>
        </p:nvSpPr>
        <p:spPr>
          <a:xfrm>
            <a:off x="1170464" y="1087374"/>
            <a:ext cx="9413779" cy="1000978"/>
          </a:xfrm>
        </p:spPr>
        <p:txBody>
          <a:bodyPr>
            <a:normAutofit/>
          </a:bodyPr>
          <a:lstStyle/>
          <a:p>
            <a:r>
              <a:rPr lang="en-US" sz="3300" dirty="0"/>
              <a:t>Smith v. Powdrill</a:t>
            </a:r>
            <a:br>
              <a:rPr lang="en-US" sz="3300" dirty="0"/>
            </a:br>
            <a:r>
              <a:rPr lang="en-US" sz="2700" dirty="0"/>
              <a:t>No. CV 12-06388 DDP RZX, 2013 WL 5786586 (C.D. Cal. Oct. 28, 2013)</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41009F5B-6673-6DD6-BC81-C80F4D85FCDF}"/>
              </a:ext>
            </a:extLst>
          </p:cNvPr>
          <p:cNvSpPr>
            <a:spLocks noGrp="1"/>
          </p:cNvSpPr>
          <p:nvPr>
            <p:ph idx="1"/>
          </p:nvPr>
        </p:nvSpPr>
        <p:spPr>
          <a:xfrm>
            <a:off x="1600753" y="2535446"/>
            <a:ext cx="9305224" cy="3554457"/>
          </a:xfrm>
        </p:spPr>
        <p:txBody>
          <a:bodyPr>
            <a:normAutofit/>
          </a:bodyPr>
          <a:lstStyle/>
          <a:p>
            <a:pPr>
              <a:lnSpc>
                <a:spcPct val="110000"/>
              </a:lnSpc>
              <a:spcBef>
                <a:spcPts val="600"/>
              </a:spcBef>
              <a:spcAft>
                <a:spcPts val="600"/>
              </a:spcAft>
            </a:pPr>
            <a:r>
              <a:rPr lang="en-US" sz="2200" dirty="0">
                <a:solidFill>
                  <a:schemeClr val="tx1">
                    <a:lumMod val="75000"/>
                    <a:lumOff val="25000"/>
                  </a:schemeClr>
                </a:solidFill>
              </a:rPr>
              <a:t>Tenant was threatened with eviction after requesting that she be permitted to live with a companion dog as an accommodation for her mental disabilities.</a:t>
            </a:r>
          </a:p>
          <a:p>
            <a:pPr>
              <a:lnSpc>
                <a:spcPct val="110000"/>
              </a:lnSpc>
              <a:spcBef>
                <a:spcPts val="600"/>
              </a:spcBef>
              <a:spcAft>
                <a:spcPts val="600"/>
              </a:spcAft>
            </a:pPr>
            <a:r>
              <a:rPr lang="en-US" sz="2200" dirty="0">
                <a:solidFill>
                  <a:schemeClr val="tx1">
                    <a:lumMod val="75000"/>
                    <a:lumOff val="25000"/>
                  </a:schemeClr>
                </a:solidFill>
              </a:rPr>
              <a:t>LL asserted they did not believe the tenant actually had a disability.  </a:t>
            </a:r>
          </a:p>
          <a:p>
            <a:pPr>
              <a:lnSpc>
                <a:spcPct val="110000"/>
              </a:lnSpc>
              <a:spcBef>
                <a:spcPts val="600"/>
              </a:spcBef>
              <a:spcAft>
                <a:spcPts val="600"/>
              </a:spcAft>
            </a:pPr>
            <a:r>
              <a:rPr lang="en-US" sz="2200" dirty="0">
                <a:solidFill>
                  <a:schemeClr val="tx1">
                    <a:lumMod val="75000"/>
                    <a:lumOff val="25000"/>
                  </a:schemeClr>
                </a:solidFill>
              </a:rPr>
              <a:t>In finding in tenant’s favor, court stressed LL’s failure to engage in an interactive process: “If a landlord is skeptical of a tenant's alleged disability or the landlord's ability to provide an accommodation, it is incumbent upon the landlord to request documentation or open a dialogue.”  Cites Rodriguez.</a:t>
            </a:r>
          </a:p>
        </p:txBody>
      </p:sp>
    </p:spTree>
    <p:extLst>
      <p:ext uri="{BB962C8B-B14F-4D97-AF65-F5344CB8AC3E}">
        <p14:creationId xmlns:p14="http://schemas.microsoft.com/office/powerpoint/2010/main" val="191886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AB15C4C-4547-E363-1012-76417EAEBFAD}"/>
              </a:ext>
            </a:extLst>
          </p:cNvPr>
          <p:cNvSpPr>
            <a:spLocks noGrp="1"/>
          </p:cNvSpPr>
          <p:nvPr>
            <p:ph type="title"/>
          </p:nvPr>
        </p:nvSpPr>
        <p:spPr>
          <a:xfrm>
            <a:off x="1170464" y="1087374"/>
            <a:ext cx="9413779" cy="1000978"/>
          </a:xfrm>
        </p:spPr>
        <p:txBody>
          <a:bodyPr>
            <a:normAutofit/>
          </a:bodyPr>
          <a:lstStyle/>
          <a:p>
            <a:r>
              <a:rPr lang="en-US" dirty="0"/>
              <a:t>Interactive Process: FEHA Regs – Effective 1/1/2020</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146DE3E-DD0E-63DF-04FE-E453DB099FD1}"/>
              </a:ext>
            </a:extLst>
          </p:cNvPr>
          <p:cNvSpPr>
            <a:spLocks noGrp="1"/>
          </p:cNvSpPr>
          <p:nvPr>
            <p:ph idx="1"/>
          </p:nvPr>
        </p:nvSpPr>
        <p:spPr>
          <a:xfrm>
            <a:off x="1600754" y="2544591"/>
            <a:ext cx="9413779" cy="3554457"/>
          </a:xfrm>
        </p:spPr>
        <p:txBody>
          <a:bodyPr>
            <a:normAutofit fontScale="92500"/>
          </a:bodyPr>
          <a:lstStyle/>
          <a:p>
            <a:pPr>
              <a:spcAft>
                <a:spcPts val="1200"/>
              </a:spcAft>
            </a:pPr>
            <a:r>
              <a:rPr lang="en-US" dirty="0"/>
              <a:t>Housing provider must engage with the requestor or their representative.</a:t>
            </a:r>
          </a:p>
          <a:p>
            <a:pPr>
              <a:spcAft>
                <a:spcPts val="1200"/>
              </a:spcAft>
            </a:pPr>
            <a:r>
              <a:rPr lang="en-US" dirty="0"/>
              <a:t>Purpose is to exchange information to identify, evaluate, and implement reasonable accommodations / modifications.</a:t>
            </a:r>
          </a:p>
          <a:p>
            <a:pPr>
              <a:spcAft>
                <a:spcPts val="1200"/>
              </a:spcAft>
            </a:pPr>
            <a:r>
              <a:rPr lang="en-US" dirty="0"/>
              <a:t>May not insist on specific types of evidence. Medical exam cannot be required.</a:t>
            </a:r>
          </a:p>
          <a:p>
            <a:pPr>
              <a:spcAft>
                <a:spcPts val="1200"/>
              </a:spcAft>
            </a:pPr>
            <a:r>
              <a:rPr lang="en-US" dirty="0"/>
              <a:t>If housing provider believes the request cannot be granted, the provider must engage in the interactive process to determine if an alternative is feasible.</a:t>
            </a:r>
          </a:p>
          <a:p>
            <a:pPr marL="0" indent="0" algn="r">
              <a:spcAft>
                <a:spcPts val="1200"/>
              </a:spcAft>
              <a:buNone/>
            </a:pPr>
            <a:r>
              <a:rPr lang="en-US" dirty="0"/>
              <a:t>2 CCR § 12177</a:t>
            </a:r>
          </a:p>
        </p:txBody>
      </p:sp>
    </p:spTree>
    <p:extLst>
      <p:ext uri="{BB962C8B-B14F-4D97-AF65-F5344CB8AC3E}">
        <p14:creationId xmlns:p14="http://schemas.microsoft.com/office/powerpoint/2010/main" val="144296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5451643" y="1073020"/>
            <a:ext cx="6451110" cy="704963"/>
          </a:xfrm>
        </p:spPr>
        <p:txBody>
          <a:bodyPr>
            <a:normAutofit/>
          </a:bodyPr>
          <a:lstStyle/>
          <a:p>
            <a:r>
              <a:rPr lang="en-US" dirty="0"/>
              <a:t>Assistance Dog Exclusions</a:t>
            </a:r>
          </a:p>
        </p:txBody>
      </p:sp>
      <p:sp>
        <p:nvSpPr>
          <p:cNvPr id="21" name="Rectangle 2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Graphic 4" descr="Paw prints with solid fill">
            <a:extLst>
              <a:ext uri="{FF2B5EF4-FFF2-40B4-BE49-F238E27FC236}">
                <a16:creationId xmlns:a16="http://schemas.microsoft.com/office/drawing/2014/main" id="{0ACD0F96-DA8B-38CE-E1ED-7B941DA89C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5451644" y="1804487"/>
            <a:ext cx="6451109" cy="4006997"/>
          </a:xfrm>
        </p:spPr>
        <p:txBody>
          <a:bodyPr anchor="t">
            <a:normAutofit fontScale="92500" lnSpcReduction="10000"/>
          </a:bodyPr>
          <a:lstStyle/>
          <a:p>
            <a:pPr>
              <a:spcAft>
                <a:spcPts val="1200"/>
              </a:spcAft>
              <a:buClr>
                <a:schemeClr val="bg1"/>
              </a:buClr>
            </a:pPr>
            <a:r>
              <a:rPr lang="en-US" dirty="0">
                <a:solidFill>
                  <a:srgbClr val="FFFFFF"/>
                </a:solidFill>
              </a:rPr>
              <a:t>Allowing the animal would impose an </a:t>
            </a:r>
            <a:r>
              <a:rPr lang="en-US" b="1" dirty="0">
                <a:solidFill>
                  <a:srgbClr val="FFFFFF"/>
                </a:solidFill>
              </a:rPr>
              <a:t>undue financial or administrative burden</a:t>
            </a:r>
            <a:r>
              <a:rPr lang="en-US" dirty="0">
                <a:solidFill>
                  <a:srgbClr val="FFFFFF"/>
                </a:solidFill>
              </a:rPr>
              <a:t> or would </a:t>
            </a:r>
            <a:r>
              <a:rPr lang="en-US" b="1" dirty="0">
                <a:solidFill>
                  <a:srgbClr val="FFFFFF"/>
                </a:solidFill>
              </a:rPr>
              <a:t>fundamentally alter </a:t>
            </a:r>
            <a:r>
              <a:rPr lang="en-US" dirty="0">
                <a:solidFill>
                  <a:srgbClr val="FFFFFF"/>
                </a:solidFill>
              </a:rPr>
              <a:t>the nature of the housing program or services;</a:t>
            </a:r>
          </a:p>
          <a:p>
            <a:pPr>
              <a:spcAft>
                <a:spcPts val="1200"/>
              </a:spcAft>
              <a:buClr>
                <a:schemeClr val="bg1"/>
              </a:buClr>
              <a:buFont typeface="Arial" panose="020B0604020202020204" pitchFamily="34" charset="0"/>
              <a:buChar char="•"/>
            </a:pPr>
            <a:r>
              <a:rPr lang="en-US" dirty="0">
                <a:solidFill>
                  <a:srgbClr val="FFFFFF"/>
                </a:solidFill>
              </a:rPr>
              <a:t>The specific animal in question poses a </a:t>
            </a:r>
            <a:r>
              <a:rPr lang="en-US" b="1" dirty="0">
                <a:solidFill>
                  <a:srgbClr val="FFFFFF"/>
                </a:solidFill>
              </a:rPr>
              <a:t>direct threat </a:t>
            </a:r>
            <a:r>
              <a:rPr lang="en-US" dirty="0">
                <a:solidFill>
                  <a:srgbClr val="FFFFFF"/>
                </a:solidFill>
              </a:rPr>
              <a:t>to the health and safety of others that cannot be reduced or eliminated by a reasonable accommodation; or</a:t>
            </a:r>
          </a:p>
          <a:p>
            <a:pPr>
              <a:spcAft>
                <a:spcPts val="1200"/>
              </a:spcAft>
              <a:buClr>
                <a:schemeClr val="bg1"/>
              </a:buClr>
              <a:buFont typeface="Arial" panose="020B0604020202020204" pitchFamily="34" charset="0"/>
              <a:buChar char="•"/>
            </a:pPr>
            <a:r>
              <a:rPr lang="en-US" dirty="0">
                <a:solidFill>
                  <a:srgbClr val="FFFFFF"/>
                </a:solidFill>
              </a:rPr>
              <a:t>The specific animal would cause </a:t>
            </a:r>
            <a:r>
              <a:rPr lang="en-US" b="1" dirty="0">
                <a:solidFill>
                  <a:srgbClr val="FFFFFF"/>
                </a:solidFill>
              </a:rPr>
              <a:t>substantial physical damage </a:t>
            </a:r>
            <a:r>
              <a:rPr lang="en-US" dirty="0">
                <a:solidFill>
                  <a:srgbClr val="FFFFFF"/>
                </a:solidFill>
              </a:rPr>
              <a:t>to the property of others that cannot be reduced or eliminated by a reasonable accommodation.</a:t>
            </a:r>
          </a:p>
        </p:txBody>
      </p:sp>
    </p:spTree>
    <p:extLst>
      <p:ext uri="{BB962C8B-B14F-4D97-AF65-F5344CB8AC3E}">
        <p14:creationId xmlns:p14="http://schemas.microsoft.com/office/powerpoint/2010/main" val="188844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5B5C4-0DD2-4927-545E-C4BD358AC730}"/>
              </a:ext>
            </a:extLst>
          </p:cNvPr>
          <p:cNvSpPr>
            <a:spLocks noGrp="1"/>
          </p:cNvSpPr>
          <p:nvPr>
            <p:ph sz="half" idx="1"/>
          </p:nvPr>
        </p:nvSpPr>
        <p:spPr>
          <a:xfrm>
            <a:off x="3867912" y="1351720"/>
            <a:ext cx="3474720" cy="4637599"/>
          </a:xfrm>
        </p:spPr>
        <p:txBody>
          <a:bodyPr anchor="t">
            <a:normAutofit/>
          </a:bodyPr>
          <a:lstStyle/>
          <a:p>
            <a:pPr marL="0" indent="0">
              <a:lnSpc>
                <a:spcPct val="100000"/>
              </a:lnSpc>
              <a:spcAft>
                <a:spcPts val="1200"/>
              </a:spcAft>
              <a:buNone/>
              <a:defRPr b="1"/>
            </a:pPr>
            <a:r>
              <a:rPr lang="en-US" sz="2400">
                <a:solidFill>
                  <a:schemeClr val="tx1">
                    <a:lumMod val="75000"/>
                    <a:lumOff val="25000"/>
                  </a:schemeClr>
                </a:solidFill>
              </a:rPr>
              <a:t>Undue financial or administrative burden:</a:t>
            </a:r>
          </a:p>
          <a:p>
            <a:pPr>
              <a:lnSpc>
                <a:spcPct val="100000"/>
              </a:lnSpc>
              <a:spcAft>
                <a:spcPts val="1200"/>
              </a:spcAft>
            </a:pPr>
            <a:r>
              <a:rPr lang="en-US" sz="2000" i="1">
                <a:solidFill>
                  <a:schemeClr val="tx1">
                    <a:lumMod val="75000"/>
                    <a:lumOff val="25000"/>
                  </a:schemeClr>
                </a:solidFill>
                <a:latin typeface="+mn-lt"/>
              </a:rPr>
              <a:t>Factors :</a:t>
            </a:r>
            <a:r>
              <a:rPr lang="en-US" sz="2000">
                <a:solidFill>
                  <a:schemeClr val="tx1">
                    <a:lumMod val="75000"/>
                    <a:lumOff val="25000"/>
                  </a:schemeClr>
                </a:solidFill>
                <a:latin typeface="+mn-lt"/>
              </a:rPr>
              <a:t> cost, benefit to tenant, financial resources of the provider, availability of equally effective less expensive alternative.    </a:t>
            </a:r>
          </a:p>
          <a:p>
            <a:pPr lvl="0">
              <a:lnSpc>
                <a:spcPct val="100000"/>
              </a:lnSpc>
              <a:spcAft>
                <a:spcPts val="1200"/>
              </a:spcAft>
            </a:pPr>
            <a:r>
              <a:rPr lang="en-US" sz="2000" i="1">
                <a:solidFill>
                  <a:schemeClr val="tx1">
                    <a:lumMod val="75000"/>
                    <a:lumOff val="25000"/>
                  </a:schemeClr>
                </a:solidFill>
                <a:latin typeface="+mn-lt"/>
              </a:rPr>
              <a:t>Note:</a:t>
            </a:r>
            <a:r>
              <a:rPr lang="en-US" sz="2000">
                <a:solidFill>
                  <a:schemeClr val="tx1">
                    <a:lumMod val="75000"/>
                    <a:lumOff val="25000"/>
                  </a:schemeClr>
                </a:solidFill>
                <a:latin typeface="+mn-lt"/>
              </a:rPr>
              <a:t> Some cost or financial burden on provider is to be expected.</a:t>
            </a:r>
          </a:p>
          <a:p>
            <a:pPr lvl="0">
              <a:lnSpc>
                <a:spcPct val="100000"/>
              </a:lnSpc>
              <a:spcAft>
                <a:spcPts val="1200"/>
              </a:spcAft>
            </a:pPr>
            <a:endParaRPr lang="en-US" sz="2000">
              <a:solidFill>
                <a:schemeClr val="tx1">
                  <a:lumMod val="75000"/>
                  <a:lumOff val="25000"/>
                </a:schemeClr>
              </a:solidFill>
              <a:latin typeface="+mn-lt"/>
            </a:endParaRPr>
          </a:p>
          <a:p>
            <a:endParaRPr lang="en-US" dirty="0">
              <a:solidFill>
                <a:schemeClr val="tx1">
                  <a:lumMod val="75000"/>
                  <a:lumOff val="25000"/>
                </a:schemeClr>
              </a:solidFill>
            </a:endParaRPr>
          </a:p>
        </p:txBody>
      </p:sp>
      <p:sp>
        <p:nvSpPr>
          <p:cNvPr id="4" name="Content Placeholder 3">
            <a:extLst>
              <a:ext uri="{FF2B5EF4-FFF2-40B4-BE49-F238E27FC236}">
                <a16:creationId xmlns:a16="http://schemas.microsoft.com/office/drawing/2014/main" id="{5A2176F3-0D1A-10BE-80DF-FE6E71054BB6}"/>
              </a:ext>
            </a:extLst>
          </p:cNvPr>
          <p:cNvSpPr>
            <a:spLocks noGrp="1"/>
          </p:cNvSpPr>
          <p:nvPr>
            <p:ph sz="half" idx="2"/>
          </p:nvPr>
        </p:nvSpPr>
        <p:spPr>
          <a:xfrm>
            <a:off x="7818120" y="2365248"/>
            <a:ext cx="3474720" cy="3624071"/>
          </a:xfrm>
        </p:spPr>
        <p:txBody>
          <a:bodyPr anchor="t">
            <a:normAutofit/>
          </a:bodyPr>
          <a:lstStyle/>
          <a:p>
            <a:pPr marL="0" lvl="0" indent="0">
              <a:lnSpc>
                <a:spcPct val="100000"/>
              </a:lnSpc>
              <a:spcAft>
                <a:spcPts val="1200"/>
              </a:spcAft>
              <a:buNone/>
            </a:pPr>
            <a:r>
              <a:rPr lang="en-US" sz="2400" b="1">
                <a:solidFill>
                  <a:schemeClr val="tx1">
                    <a:lumMod val="75000"/>
                    <a:lumOff val="25000"/>
                  </a:schemeClr>
                </a:solidFill>
              </a:rPr>
              <a:t>Fundamental Alteration:</a:t>
            </a:r>
            <a:endParaRPr lang="en-US" sz="2400" b="1">
              <a:solidFill>
                <a:schemeClr val="tx1">
                  <a:lumMod val="75000"/>
                  <a:lumOff val="25000"/>
                </a:schemeClr>
              </a:solidFill>
              <a:latin typeface="+mn-lt"/>
            </a:endParaRPr>
          </a:p>
          <a:p>
            <a:pPr>
              <a:spcAft>
                <a:spcPts val="1200"/>
              </a:spcAft>
            </a:pPr>
            <a:r>
              <a:rPr lang="en-US">
                <a:solidFill>
                  <a:schemeClr val="tx1">
                    <a:lumMod val="75000"/>
                    <a:lumOff val="25000"/>
                  </a:schemeClr>
                </a:solidFill>
              </a:rPr>
              <a:t>Does the request alter the essential nature of the operations?</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51284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494260" y="1683144"/>
            <a:ext cx="2774922" cy="3491712"/>
          </a:xfrm>
        </p:spPr>
        <p:txBody>
          <a:bodyPr>
            <a:normAutofit/>
          </a:bodyPr>
          <a:lstStyle/>
          <a:p>
            <a:r>
              <a:rPr lang="en-US" dirty="0"/>
              <a:t>Direct Threat </a:t>
            </a:r>
          </a:p>
        </p:txBody>
      </p:sp>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4385814" y="1477676"/>
            <a:ext cx="6627377" cy="3902647"/>
          </a:xfrm>
        </p:spPr>
        <p:txBody>
          <a:bodyPr>
            <a:normAutofit fontScale="92500"/>
          </a:bodyPr>
          <a:lstStyle/>
          <a:p>
            <a:pPr lvl="0"/>
            <a:r>
              <a:rPr lang="en-US" sz="3200"/>
              <a:t>An assistance animal need not be allowed if the animal constitutes a </a:t>
            </a:r>
            <a:r>
              <a:rPr lang="en-US" sz="3200" b="1"/>
              <a:t>direct threat </a:t>
            </a:r>
            <a:r>
              <a:rPr lang="en-US" sz="3200"/>
              <a:t>to the health or safety of others (</a:t>
            </a:r>
            <a:r>
              <a:rPr lang="en-US" sz="3200" i="1"/>
              <a:t>i.e., </a:t>
            </a:r>
            <a:r>
              <a:rPr lang="en-US" sz="3200"/>
              <a:t>a significant risk of bodily harm) or would cause substantial physical damage to the property of others, </a:t>
            </a:r>
            <a:r>
              <a:rPr lang="en-US" sz="3200" u="sng"/>
              <a:t>and</a:t>
            </a:r>
            <a:r>
              <a:rPr lang="en-US" sz="3200"/>
              <a:t> that harm cannot be sufficiently mitigated or eliminated by a reasonable accommodation.</a:t>
            </a:r>
            <a:endParaRPr lang="en-US" sz="3200" dirty="0"/>
          </a:p>
        </p:txBody>
      </p:sp>
      <p:sp>
        <p:nvSpPr>
          <p:cNvPr id="34" name="Freeform: Shape 3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661566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og sleeping with kitten">
            <a:extLst>
              <a:ext uri="{FF2B5EF4-FFF2-40B4-BE49-F238E27FC236}">
                <a16:creationId xmlns:a16="http://schemas.microsoft.com/office/drawing/2014/main" id="{4C3B87C6-CF36-84A8-423F-DB8D189E60F2}"/>
              </a:ext>
            </a:extLst>
          </p:cNvPr>
          <p:cNvPicPr>
            <a:picLocks noChangeAspect="1"/>
          </p:cNvPicPr>
          <p:nvPr/>
        </p:nvPicPr>
        <p:blipFill rotWithShape="1">
          <a:blip r:embed="rId2">
            <a:duotone>
              <a:schemeClr val="bg2">
                <a:shade val="45000"/>
                <a:satMod val="135000"/>
              </a:schemeClr>
              <a:prstClr val="white"/>
            </a:duotone>
            <a:alphaModFix amt="25000"/>
          </a:blip>
          <a:srcRect t="6838" r="-1" b="8870"/>
          <a:stretch/>
        </p:blipFill>
        <p:spPr>
          <a:xfrm>
            <a:off x="0" y="0"/>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DAFA949-D1AB-7D6C-A14C-0F5B0F47EBB4}"/>
              </a:ext>
            </a:extLst>
          </p:cNvPr>
          <p:cNvSpPr>
            <a:spLocks noGrp="1"/>
          </p:cNvSpPr>
          <p:nvPr>
            <p:ph type="title"/>
          </p:nvPr>
        </p:nvSpPr>
        <p:spPr>
          <a:xfrm>
            <a:off x="252919" y="1123837"/>
            <a:ext cx="2947482" cy="4601183"/>
          </a:xfrm>
        </p:spPr>
        <p:txBody>
          <a:bodyPr>
            <a:normAutofit/>
          </a:bodyPr>
          <a:lstStyle/>
          <a:p>
            <a:pPr algn="ctr"/>
            <a:r>
              <a:rPr lang="en-US" dirty="0"/>
              <a:t>Agenda</a:t>
            </a:r>
          </a:p>
        </p:txBody>
      </p:sp>
      <p:sp>
        <p:nvSpPr>
          <p:cNvPr id="3" name="Content Placeholder 2">
            <a:extLst>
              <a:ext uri="{FF2B5EF4-FFF2-40B4-BE49-F238E27FC236}">
                <a16:creationId xmlns:a16="http://schemas.microsoft.com/office/drawing/2014/main" id="{304F7F34-4D3C-21BB-266F-D6C6A573146A}"/>
              </a:ext>
            </a:extLst>
          </p:cNvPr>
          <p:cNvSpPr>
            <a:spLocks noGrp="1"/>
          </p:cNvSpPr>
          <p:nvPr>
            <p:ph idx="1"/>
          </p:nvPr>
        </p:nvSpPr>
        <p:spPr>
          <a:xfrm>
            <a:off x="3869268" y="864108"/>
            <a:ext cx="7376664" cy="5120640"/>
          </a:xfrm>
        </p:spPr>
        <p:txBody>
          <a:bodyPr>
            <a:normAutofit/>
          </a:bodyPr>
          <a:lstStyle/>
          <a:p>
            <a:pPr>
              <a:spcAft>
                <a:spcPts val="1200"/>
              </a:spcAft>
              <a:buClr>
                <a:srgbClr val="217788"/>
              </a:buClr>
            </a:pPr>
            <a:r>
              <a:rPr lang="en-US" sz="2400" dirty="0">
                <a:solidFill>
                  <a:schemeClr val="tx1">
                    <a:lumMod val="75000"/>
                    <a:lumOff val="25000"/>
                  </a:schemeClr>
                </a:solidFill>
              </a:rPr>
              <a:t>Overview of the fair housing laws protecting the right to reside with an assistance animal – rights and responsibilities</a:t>
            </a:r>
          </a:p>
          <a:p>
            <a:pPr>
              <a:spcAft>
                <a:spcPts val="1200"/>
              </a:spcAft>
              <a:buClr>
                <a:srgbClr val="217788"/>
              </a:buClr>
            </a:pPr>
            <a:r>
              <a:rPr lang="en-US" dirty="0">
                <a:solidFill>
                  <a:schemeClr val="tx1">
                    <a:lumMod val="75000"/>
                    <a:lumOff val="25000"/>
                  </a:schemeClr>
                </a:solidFill>
              </a:rPr>
              <a:t>Highlighting relevant cases</a:t>
            </a:r>
            <a:endParaRPr lang="en-US" sz="2400" dirty="0">
              <a:solidFill>
                <a:schemeClr val="tx1">
                  <a:lumMod val="75000"/>
                  <a:lumOff val="25000"/>
                </a:schemeClr>
              </a:solidFill>
            </a:endParaRPr>
          </a:p>
          <a:p>
            <a:pPr>
              <a:spcAft>
                <a:spcPts val="1200"/>
              </a:spcAft>
              <a:buClr>
                <a:srgbClr val="217788"/>
              </a:buClr>
            </a:pPr>
            <a:r>
              <a:rPr lang="en-US" sz="2400" dirty="0">
                <a:solidFill>
                  <a:schemeClr val="tx1">
                    <a:lumMod val="75000"/>
                    <a:lumOff val="25000"/>
                  </a:schemeClr>
                </a:solidFill>
              </a:rPr>
              <a:t>Current challenges:</a:t>
            </a:r>
          </a:p>
          <a:p>
            <a:pPr lvl="1">
              <a:spcAft>
                <a:spcPts val="1200"/>
              </a:spcAft>
              <a:buClr>
                <a:srgbClr val="217788"/>
              </a:buClr>
            </a:pPr>
            <a:r>
              <a:rPr lang="en-US" sz="2400" dirty="0">
                <a:solidFill>
                  <a:schemeClr val="tx1">
                    <a:lumMod val="75000"/>
                    <a:lumOff val="25000"/>
                  </a:schemeClr>
                </a:solidFill>
              </a:rPr>
              <a:t>Pet screening </a:t>
            </a:r>
          </a:p>
          <a:p>
            <a:pPr lvl="1">
              <a:spcAft>
                <a:spcPts val="1200"/>
              </a:spcAft>
              <a:buClr>
                <a:srgbClr val="217788"/>
              </a:buClr>
            </a:pPr>
            <a:r>
              <a:rPr lang="en-US" sz="2400" dirty="0">
                <a:solidFill>
                  <a:schemeClr val="tx1">
                    <a:lumMod val="75000"/>
                    <a:lumOff val="25000"/>
                  </a:schemeClr>
                </a:solidFill>
              </a:rPr>
              <a:t>Pet addendums</a:t>
            </a:r>
          </a:p>
          <a:p>
            <a:pPr lvl="1">
              <a:spcAft>
                <a:spcPts val="1200"/>
              </a:spcAft>
              <a:buClr>
                <a:srgbClr val="217788"/>
              </a:buClr>
            </a:pPr>
            <a:r>
              <a:rPr lang="en-US" sz="2400" dirty="0">
                <a:solidFill>
                  <a:schemeClr val="tx1">
                    <a:lumMod val="75000"/>
                    <a:lumOff val="25000"/>
                  </a:schemeClr>
                </a:solidFill>
              </a:rPr>
              <a:t>AB 468</a:t>
            </a:r>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488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3D0A4D7-EA46-BC72-ED29-6D0C9EA7F69B}"/>
              </a:ext>
            </a:extLst>
          </p:cNvPr>
          <p:cNvSpPr>
            <a:spLocks noGrp="1"/>
          </p:cNvSpPr>
          <p:nvPr>
            <p:ph type="title"/>
          </p:nvPr>
        </p:nvSpPr>
        <p:spPr>
          <a:xfrm>
            <a:off x="289248" y="874642"/>
            <a:ext cx="6451110" cy="1037161"/>
          </a:xfrm>
        </p:spPr>
        <p:txBody>
          <a:bodyPr>
            <a:normAutofit fontScale="90000"/>
          </a:bodyPr>
          <a:lstStyle/>
          <a:p>
            <a:r>
              <a:rPr lang="en-US" b="1" dirty="0"/>
              <a:t>Direct Threat - Factors Considered</a:t>
            </a:r>
          </a:p>
        </p:txBody>
      </p:sp>
      <p:sp>
        <p:nvSpPr>
          <p:cNvPr id="3" name="Content Placeholder 2">
            <a:extLst>
              <a:ext uri="{FF2B5EF4-FFF2-40B4-BE49-F238E27FC236}">
                <a16:creationId xmlns:a16="http://schemas.microsoft.com/office/drawing/2014/main" id="{7C3A8BAA-2811-FC20-D3E3-D6EE879BBCC8}"/>
              </a:ext>
            </a:extLst>
          </p:cNvPr>
          <p:cNvSpPr>
            <a:spLocks noGrp="1"/>
          </p:cNvSpPr>
          <p:nvPr>
            <p:ph idx="1"/>
          </p:nvPr>
        </p:nvSpPr>
        <p:spPr>
          <a:xfrm>
            <a:off x="289248" y="1911804"/>
            <a:ext cx="6451109" cy="3873177"/>
          </a:xfrm>
        </p:spPr>
        <p:txBody>
          <a:bodyPr anchor="t">
            <a:normAutofit/>
          </a:bodyPr>
          <a:lstStyle/>
          <a:p>
            <a:pPr>
              <a:spcAft>
                <a:spcPts val="1200"/>
              </a:spcAft>
              <a:buClr>
                <a:schemeClr val="bg1"/>
              </a:buClr>
            </a:pPr>
            <a:endParaRPr lang="en-US" dirty="0">
              <a:solidFill>
                <a:schemeClr val="bg1"/>
              </a:solidFill>
            </a:endParaRPr>
          </a:p>
          <a:p>
            <a:pPr>
              <a:spcAft>
                <a:spcPts val="1200"/>
              </a:spcAft>
              <a:buClr>
                <a:schemeClr val="bg1"/>
              </a:buClr>
            </a:pPr>
            <a:r>
              <a:rPr lang="en-US" dirty="0">
                <a:solidFill>
                  <a:schemeClr val="bg1"/>
                </a:solidFill>
              </a:rPr>
              <a:t>The nature, duration, and severity of the risk;</a:t>
            </a:r>
          </a:p>
          <a:p>
            <a:pPr>
              <a:spcAft>
                <a:spcPts val="1200"/>
              </a:spcAft>
              <a:buClr>
                <a:schemeClr val="bg1"/>
              </a:buClr>
            </a:pPr>
            <a:r>
              <a:rPr lang="en-US" dirty="0">
                <a:solidFill>
                  <a:schemeClr val="bg1"/>
                </a:solidFill>
              </a:rPr>
              <a:t>The likelihood the threat will occur;</a:t>
            </a:r>
          </a:p>
          <a:p>
            <a:pPr>
              <a:spcAft>
                <a:spcPts val="1200"/>
              </a:spcAft>
              <a:buClr>
                <a:schemeClr val="bg1"/>
              </a:buClr>
            </a:pPr>
            <a:r>
              <a:rPr lang="en-US" dirty="0">
                <a:solidFill>
                  <a:schemeClr val="bg1"/>
                </a:solidFill>
              </a:rPr>
              <a:t>Whether there are any reasonable accommodations that will sufficiently mitigate or eliminate the direct thre</a:t>
            </a:r>
            <a:r>
              <a:rPr lang="en-US" dirty="0">
                <a:solidFill>
                  <a:srgbClr val="FFFFFF"/>
                </a:solidFill>
              </a:rPr>
              <a:t>at.</a:t>
            </a:r>
          </a:p>
        </p:txBody>
      </p:sp>
      <p:pic>
        <p:nvPicPr>
          <p:cNvPr id="5" name="Graphic 4" descr="List with solid fill">
            <a:extLst>
              <a:ext uri="{FF2B5EF4-FFF2-40B4-BE49-F238E27FC236}">
                <a16:creationId xmlns:a16="http://schemas.microsoft.com/office/drawing/2014/main" id="{20D4A3D5-3D64-848F-86E8-19482F9750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9725" y="1799978"/>
            <a:ext cx="3248900" cy="3248900"/>
          </a:xfrm>
          <a:prstGeom prst="rect">
            <a:avLst/>
          </a:prstGeom>
        </p:spPr>
      </p:pic>
      <p:sp>
        <p:nvSpPr>
          <p:cNvPr id="29" name="Rectangle 2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77641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643467" y="1123837"/>
            <a:ext cx="3073914" cy="4601183"/>
          </a:xfrm>
        </p:spPr>
        <p:txBody>
          <a:bodyPr>
            <a:normAutofit/>
          </a:bodyPr>
          <a:lstStyle/>
          <a:p>
            <a:pPr algn="ctr"/>
            <a:r>
              <a:rPr lang="en-US" dirty="0">
                <a:solidFill>
                  <a:schemeClr val="tx1">
                    <a:lumMod val="75000"/>
                    <a:lumOff val="25000"/>
                  </a:schemeClr>
                </a:solidFill>
              </a:rPr>
              <a:t>Direct Threat: Individualized Assessment Required</a:t>
            </a:r>
          </a:p>
        </p:txBody>
      </p:sp>
      <p:graphicFrame>
        <p:nvGraphicFramePr>
          <p:cNvPr id="14" name="Content Placeholder 2">
            <a:extLst>
              <a:ext uri="{FF2B5EF4-FFF2-40B4-BE49-F238E27FC236}">
                <a16:creationId xmlns:a16="http://schemas.microsoft.com/office/drawing/2014/main" id="{546F3564-79E6-22F2-1B36-8DFEBA583A2F}"/>
              </a:ext>
            </a:extLst>
          </p:cNvPr>
          <p:cNvGraphicFramePr>
            <a:graphicFrameLocks noGrp="1"/>
          </p:cNvGraphicFramePr>
          <p:nvPr>
            <p:ph idx="1"/>
            <p:extLst>
              <p:ext uri="{D42A27DB-BD31-4B8C-83A1-F6EECF244321}">
                <p14:modId xmlns:p14="http://schemas.microsoft.com/office/powerpoint/2010/main" val="179590889"/>
              </p:ext>
            </p:extLst>
          </p:nvPr>
        </p:nvGraphicFramePr>
        <p:xfrm>
          <a:off x="4393579" y="864108"/>
          <a:ext cx="7258085"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1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8161390" y="1079770"/>
            <a:ext cx="3654857" cy="1527244"/>
          </a:xfrm>
        </p:spPr>
        <p:txBody>
          <a:bodyPr>
            <a:normAutofit/>
          </a:bodyPr>
          <a:lstStyle/>
          <a:p>
            <a:r>
              <a:rPr lang="en-US" sz="2800" b="1" dirty="0"/>
              <a:t>Assistance Animals: Where Are They Allowed?</a:t>
            </a:r>
          </a:p>
        </p:txBody>
      </p:sp>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8161390" y="2729948"/>
            <a:ext cx="3654857" cy="3034969"/>
          </a:xfrm>
        </p:spPr>
        <p:txBody>
          <a:bodyPr anchor="t">
            <a:normAutofit/>
          </a:bodyPr>
          <a:lstStyle/>
          <a:p>
            <a:pPr marL="0" indent="0">
              <a:buNone/>
            </a:pPr>
            <a:r>
              <a:rPr lang="en-US" sz="2400" dirty="0">
                <a:solidFill>
                  <a:srgbClr val="FFFFFF"/>
                </a:solidFill>
                <a:effectLst/>
                <a:ea typeface="Times New Roman" panose="02020603050405020304" pitchFamily="18" charset="0"/>
                <a:cs typeface="Times New Roman" panose="02020603050405020304" pitchFamily="18" charset="0"/>
              </a:rPr>
              <a:t>Assistance animals are allowed in all areas that tenants are allowed, unless it would create an undue burden or fundamentally alter the provider’s services to provide such access.</a:t>
            </a:r>
            <a:endParaRPr lang="en-US" sz="2400" dirty="0">
              <a:solidFill>
                <a:srgbClr val="FFFFFF"/>
              </a:solidFill>
              <a:effectLst/>
              <a:ea typeface="Calibri" panose="020F0502020204030204" pitchFamily="34" charset="0"/>
              <a:cs typeface="Times New Roman" panose="02020603050405020304" pitchFamily="18" charset="0"/>
            </a:endParaRPr>
          </a:p>
          <a:p>
            <a:endParaRPr lang="en-US" sz="1600" dirty="0">
              <a:solidFill>
                <a:srgbClr val="FFFFFF"/>
              </a:solidFill>
            </a:endParaRPr>
          </a:p>
        </p:txBody>
      </p:sp>
      <p:pic>
        <p:nvPicPr>
          <p:cNvPr id="5" name="Picture 4" descr="A dog sleeping with kitten">
            <a:extLst>
              <a:ext uri="{FF2B5EF4-FFF2-40B4-BE49-F238E27FC236}">
                <a16:creationId xmlns:a16="http://schemas.microsoft.com/office/drawing/2014/main" id="{9AD70B40-ACA0-DB80-23B4-E775792642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5358" r="2559" b="-1"/>
          <a:stretch/>
        </p:blipFill>
        <p:spPr>
          <a:xfrm>
            <a:off x="539683" y="764338"/>
            <a:ext cx="7154802" cy="5329324"/>
          </a:xfrm>
          <a:prstGeom prst="rect">
            <a:avLst/>
          </a:prstGeom>
        </p:spPr>
      </p:pic>
      <p:sp>
        <p:nvSpPr>
          <p:cNvPr id="14" name="Rectangle 13">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4849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B7D8E1C-37BD-C8AA-7066-56CD225C0B9F}"/>
              </a:ext>
            </a:extLst>
          </p:cNvPr>
          <p:cNvSpPr>
            <a:spLocks noGrp="1"/>
          </p:cNvSpPr>
          <p:nvPr>
            <p:ph type="title"/>
          </p:nvPr>
        </p:nvSpPr>
        <p:spPr>
          <a:xfrm>
            <a:off x="1170464" y="1087374"/>
            <a:ext cx="9413779" cy="1000978"/>
          </a:xfrm>
        </p:spPr>
        <p:txBody>
          <a:bodyPr>
            <a:normAutofit/>
          </a:bodyPr>
          <a:lstStyle/>
          <a:p>
            <a:r>
              <a:rPr lang="en-US" sz="3300" dirty="0" err="1"/>
              <a:t>Sanzaro</a:t>
            </a:r>
            <a:r>
              <a:rPr lang="en-US" sz="3300" dirty="0"/>
              <a:t> v. </a:t>
            </a:r>
            <a:r>
              <a:rPr lang="en-US" sz="3300" dirty="0" err="1"/>
              <a:t>Ardiente</a:t>
            </a:r>
            <a:r>
              <a:rPr lang="en-US" sz="3300" dirty="0"/>
              <a:t> Homeowners </a:t>
            </a:r>
            <a:r>
              <a:rPr lang="en-US" sz="3300" dirty="0" err="1"/>
              <a:t>Ass'n</a:t>
            </a:r>
            <a:r>
              <a:rPr lang="en-US" sz="3300" dirty="0"/>
              <a:t>, LLC </a:t>
            </a:r>
            <a:br>
              <a:rPr lang="en-US" sz="3300" dirty="0"/>
            </a:br>
            <a:r>
              <a:rPr lang="en-US" sz="3300" dirty="0"/>
              <a:t>364 F. Supp. 3d 1158 (D. Nev. 2019)</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41009F5B-6673-6DD6-BC81-C80F4D85FCDF}"/>
              </a:ext>
            </a:extLst>
          </p:cNvPr>
          <p:cNvSpPr>
            <a:spLocks noGrp="1"/>
          </p:cNvSpPr>
          <p:nvPr>
            <p:ph idx="1"/>
          </p:nvPr>
        </p:nvSpPr>
        <p:spPr>
          <a:xfrm>
            <a:off x="1600753" y="2535446"/>
            <a:ext cx="9305224" cy="3554457"/>
          </a:xfrm>
        </p:spPr>
        <p:txBody>
          <a:bodyPr>
            <a:normAutofit/>
          </a:bodyPr>
          <a:lstStyle/>
          <a:p>
            <a:pPr>
              <a:lnSpc>
                <a:spcPct val="110000"/>
              </a:lnSpc>
              <a:spcBef>
                <a:spcPts val="600"/>
              </a:spcBef>
              <a:spcAft>
                <a:spcPts val="600"/>
              </a:spcAft>
            </a:pPr>
            <a:r>
              <a:rPr lang="en-US" sz="2200" dirty="0">
                <a:solidFill>
                  <a:schemeClr val="tx1">
                    <a:lumMod val="75000"/>
                    <a:lumOff val="25000"/>
                  </a:schemeClr>
                </a:solidFill>
              </a:rPr>
              <a:t>Reasonable accommodation claim successfully brought against HOA by homeowner who had mobility issues and was denied access to HOA clubhouse while accompanied by her service dog.</a:t>
            </a:r>
          </a:p>
          <a:p>
            <a:pPr lvl="1">
              <a:lnSpc>
                <a:spcPct val="110000"/>
              </a:lnSpc>
              <a:spcBef>
                <a:spcPts val="600"/>
              </a:spcBef>
              <a:spcAft>
                <a:spcPts val="600"/>
              </a:spcAft>
            </a:pPr>
            <a:r>
              <a:rPr lang="en-US" sz="2200" dirty="0">
                <a:solidFill>
                  <a:schemeClr val="tx1">
                    <a:lumMod val="75000"/>
                    <a:lumOff val="25000"/>
                  </a:schemeClr>
                </a:solidFill>
              </a:rPr>
              <a:t>HOA’s clubhouse qualified as a “dwelling” under FHA.</a:t>
            </a:r>
          </a:p>
          <a:p>
            <a:pPr lvl="1">
              <a:lnSpc>
                <a:spcPct val="110000"/>
              </a:lnSpc>
              <a:spcBef>
                <a:spcPts val="600"/>
              </a:spcBef>
              <a:spcAft>
                <a:spcPts val="600"/>
              </a:spcAft>
            </a:pPr>
            <a:r>
              <a:rPr lang="en-US" sz="2200" dirty="0">
                <a:solidFill>
                  <a:schemeClr val="tx1">
                    <a:lumMod val="75000"/>
                    <a:lumOff val="25000"/>
                  </a:schemeClr>
                </a:solidFill>
              </a:rPr>
              <a:t>Dog trained to assist the homeowner with acute pain attacks and retrieving her walker - clear nexus between disability and dog’s services.</a:t>
            </a:r>
          </a:p>
          <a:p>
            <a:pPr lvl="1">
              <a:lnSpc>
                <a:spcPct val="110000"/>
              </a:lnSpc>
              <a:spcBef>
                <a:spcPts val="600"/>
              </a:spcBef>
              <a:spcAft>
                <a:spcPts val="600"/>
              </a:spcAft>
            </a:pPr>
            <a:r>
              <a:rPr lang="en-US" sz="2200" dirty="0">
                <a:solidFill>
                  <a:schemeClr val="tx1">
                    <a:lumMod val="75000"/>
                    <a:lumOff val="25000"/>
                  </a:schemeClr>
                </a:solidFill>
              </a:rPr>
              <a:t>Dog did not pose risk or threat of harm to anyone in clubhouse.</a:t>
            </a:r>
          </a:p>
        </p:txBody>
      </p:sp>
    </p:spTree>
    <p:extLst>
      <p:ext uri="{BB962C8B-B14F-4D97-AF65-F5344CB8AC3E}">
        <p14:creationId xmlns:p14="http://schemas.microsoft.com/office/powerpoint/2010/main" val="3738293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A5356A-3538-4907-94A4-C8E424ED6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1DCB30F4-5877-11D2-9EC2-0F3E53E950B4}"/>
              </a:ext>
            </a:extLst>
          </p:cNvPr>
          <p:cNvSpPr>
            <a:spLocks noGrp="1"/>
          </p:cNvSpPr>
          <p:nvPr>
            <p:ph type="title"/>
          </p:nvPr>
        </p:nvSpPr>
        <p:spPr>
          <a:xfrm>
            <a:off x="4011168" y="4581144"/>
            <a:ext cx="7690502" cy="1517904"/>
          </a:xfrm>
        </p:spPr>
        <p:txBody>
          <a:bodyPr anchor="ctr">
            <a:normAutofit/>
          </a:bodyPr>
          <a:lstStyle/>
          <a:p>
            <a:r>
              <a:rPr lang="en-US" sz="4400" dirty="0">
                <a:solidFill>
                  <a:srgbClr val="217E91"/>
                </a:solidFill>
              </a:rPr>
              <a:t>Number of Assistance Animals</a:t>
            </a:r>
          </a:p>
        </p:txBody>
      </p:sp>
      <p:sp>
        <p:nvSpPr>
          <p:cNvPr id="10" name="Rectangle 9">
            <a:extLst>
              <a:ext uri="{FF2B5EF4-FFF2-40B4-BE49-F238E27FC236}">
                <a16:creationId xmlns:a16="http://schemas.microsoft.com/office/drawing/2014/main" id="{5A751B43-BCEE-4BC8-B138-B3BB87C18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1"/>
            <a:ext cx="3708400" cy="36876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F69AF3ED-F5C8-4257-6311-E15BCE305101}"/>
              </a:ext>
            </a:extLst>
          </p:cNvPr>
          <p:cNvSpPr>
            <a:spLocks noGrp="1"/>
          </p:cNvSpPr>
          <p:nvPr>
            <p:ph idx="1"/>
          </p:nvPr>
        </p:nvSpPr>
        <p:spPr>
          <a:xfrm>
            <a:off x="4011168" y="758952"/>
            <a:ext cx="7475050" cy="3813048"/>
          </a:xfrm>
        </p:spPr>
        <p:txBody>
          <a:bodyPr anchor="ctr">
            <a:normAutofit/>
          </a:bodyPr>
          <a:lstStyle/>
          <a:p>
            <a:pPr>
              <a:spcAft>
                <a:spcPts val="1200"/>
              </a:spcAft>
            </a:pPr>
            <a:r>
              <a:rPr lang="en-US" dirty="0"/>
              <a:t>An individual may have more than one assistance animal. </a:t>
            </a:r>
          </a:p>
          <a:p>
            <a:pPr>
              <a:spcAft>
                <a:spcPts val="1200"/>
              </a:spcAft>
            </a:pPr>
            <a:r>
              <a:rPr lang="en-US" dirty="0"/>
              <a:t>Each animal must be individually determined to meet the requirements for an assistance animal. </a:t>
            </a:r>
          </a:p>
          <a:p>
            <a:pPr>
              <a:spcAft>
                <a:spcPts val="1200"/>
              </a:spcAft>
            </a:pPr>
            <a:r>
              <a:rPr lang="en-US" dirty="0"/>
              <a:t>The cumulative impact of having multiple animals in the same dwelling unit may be considered when assessing undue burden or fundamental alteration.</a:t>
            </a:r>
          </a:p>
        </p:txBody>
      </p:sp>
      <p:sp>
        <p:nvSpPr>
          <p:cNvPr id="12" name="Rectangle 11">
            <a:extLst>
              <a:ext uri="{FF2B5EF4-FFF2-40B4-BE49-F238E27FC236}">
                <a16:creationId xmlns:a16="http://schemas.microsoft.com/office/drawing/2014/main" id="{288B4A48-8749-414E-ACEB-62F9B1D4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07952" y="758951"/>
            <a:ext cx="384048" cy="36876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8" name="Rectangle 13">
            <a:extLst>
              <a:ext uri="{FF2B5EF4-FFF2-40B4-BE49-F238E27FC236}">
                <a16:creationId xmlns:a16="http://schemas.microsoft.com/office/drawing/2014/main" id="{FFF73465-2DBE-4D7B-B54D-18CA38D81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0"/>
            <a:ext cx="3708398" cy="1517904"/>
          </a:xfrm>
          <a:prstGeom prst="rect">
            <a:avLst/>
          </a:prstGeom>
          <a:solidFill>
            <a:srgbClr val="21778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Rectangle 15">
            <a:extLst>
              <a:ext uri="{FF2B5EF4-FFF2-40B4-BE49-F238E27FC236}">
                <a16:creationId xmlns:a16="http://schemas.microsoft.com/office/drawing/2014/main" id="{8A5A17C8-1CD9-40A8-B61D-CCC2B885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07952" y="4572000"/>
            <a:ext cx="384048" cy="1517905"/>
          </a:xfrm>
          <a:prstGeom prst="rect">
            <a:avLst/>
          </a:prstGeom>
          <a:solidFill>
            <a:srgbClr val="217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5526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60364D-68F0-6138-B162-1C93EB37EA59}"/>
              </a:ext>
            </a:extLst>
          </p:cNvPr>
          <p:cNvSpPr>
            <a:spLocks noGrp="1"/>
          </p:cNvSpPr>
          <p:nvPr>
            <p:ph type="title"/>
          </p:nvPr>
        </p:nvSpPr>
        <p:spPr>
          <a:xfrm>
            <a:off x="252919" y="1123837"/>
            <a:ext cx="2947482" cy="4601183"/>
          </a:xfrm>
        </p:spPr>
        <p:txBody>
          <a:bodyPr>
            <a:normAutofit/>
          </a:bodyPr>
          <a:lstStyle/>
          <a:p>
            <a:r>
              <a:rPr lang="en-US" dirty="0"/>
              <a:t>Pet Deposits</a:t>
            </a:r>
          </a:p>
        </p:txBody>
      </p:sp>
      <p:sp>
        <p:nvSpPr>
          <p:cNvPr id="6" name="Content Placeholder 5">
            <a:extLst>
              <a:ext uri="{FF2B5EF4-FFF2-40B4-BE49-F238E27FC236}">
                <a16:creationId xmlns:a16="http://schemas.microsoft.com/office/drawing/2014/main" id="{0001A3D5-190E-8427-5B54-58654300CC38}"/>
              </a:ext>
            </a:extLst>
          </p:cNvPr>
          <p:cNvSpPr>
            <a:spLocks noGrp="1"/>
          </p:cNvSpPr>
          <p:nvPr>
            <p:ph idx="1"/>
          </p:nvPr>
        </p:nvSpPr>
        <p:spPr>
          <a:xfrm>
            <a:off x="3688597" y="864108"/>
            <a:ext cx="3766561" cy="5120640"/>
          </a:xfrm>
        </p:spPr>
        <p:txBody>
          <a:bodyPr>
            <a:normAutofit fontScale="92500"/>
          </a:bodyPr>
          <a:lstStyle/>
          <a:p>
            <a:pPr>
              <a:spcAft>
                <a:spcPts val="1200"/>
              </a:spcAft>
            </a:pPr>
            <a:r>
              <a:rPr lang="en-US" dirty="0">
                <a:solidFill>
                  <a:schemeClr val="tx1">
                    <a:lumMod val="75000"/>
                    <a:lumOff val="25000"/>
                  </a:schemeClr>
                </a:solidFill>
              </a:rPr>
              <a:t>Tenant can’t be required to pay a pet fee, additional rent, or other additional fee, including additional security deposit or liability insurance.</a:t>
            </a:r>
          </a:p>
          <a:p>
            <a:pPr>
              <a:spcAft>
                <a:spcPts val="1200"/>
              </a:spcAft>
            </a:pPr>
            <a:r>
              <a:rPr lang="en-US" dirty="0">
                <a:solidFill>
                  <a:schemeClr val="tx1">
                    <a:lumMod val="75000"/>
                    <a:lumOff val="25000"/>
                  </a:schemeClr>
                </a:solidFill>
              </a:rPr>
              <a:t>A housing provider may not charge a deposit, fee, or surcharge for an assistance animal. </a:t>
            </a:r>
          </a:p>
          <a:p>
            <a:pPr>
              <a:spcAft>
                <a:spcPts val="1200"/>
              </a:spcAft>
            </a:pPr>
            <a:r>
              <a:rPr lang="en-US" dirty="0">
                <a:solidFill>
                  <a:schemeClr val="tx1">
                    <a:lumMod val="75000"/>
                    <a:lumOff val="25000"/>
                  </a:schemeClr>
                </a:solidFill>
              </a:rPr>
              <a:t>A housing provider, may charge a tenant for damage an assistance animal causes (above wear and tear) if it is the provider’s usual practice.</a:t>
            </a:r>
          </a:p>
        </p:txBody>
      </p:sp>
      <p:pic>
        <p:nvPicPr>
          <p:cNvPr id="8" name="Picture 7" descr="Dog on the couch">
            <a:extLst>
              <a:ext uri="{FF2B5EF4-FFF2-40B4-BE49-F238E27FC236}">
                <a16:creationId xmlns:a16="http://schemas.microsoft.com/office/drawing/2014/main" id="{95CA05FE-89DF-D4DC-C920-0DEA280B816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818120" y="758952"/>
            <a:ext cx="3617432" cy="5330952"/>
          </a:xfrm>
          <a:prstGeom prst="rect">
            <a:avLst/>
          </a:prstGeom>
        </p:spPr>
      </p:pic>
    </p:spTree>
    <p:extLst>
      <p:ext uri="{BB962C8B-B14F-4D97-AF65-F5344CB8AC3E}">
        <p14:creationId xmlns:p14="http://schemas.microsoft.com/office/powerpoint/2010/main" val="256233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EF08E-AD5B-933E-356B-F54E5ED5E1BE}"/>
              </a:ext>
              <a:ext uri="{C183D7F6-B498-43B3-948B-1728B52AA6E4}">
                <adec:decorative xmlns:adec="http://schemas.microsoft.com/office/drawing/2017/decorative" val="1"/>
              </a:ext>
            </a:extLst>
          </p:cNvPr>
          <p:cNvPicPr>
            <a:picLocks noChangeAspect="1"/>
          </p:cNvPicPr>
          <p:nvPr/>
        </p:nvPicPr>
        <p:blipFill rotWithShape="1">
          <a:blip r:embed="rId2" cstate="hqprint">
            <a:duotone>
              <a:schemeClr val="bg2">
                <a:shade val="45000"/>
                <a:satMod val="135000"/>
              </a:schemeClr>
              <a:prstClr val="white"/>
            </a:duotone>
            <a:alphaModFix amt="25000"/>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2" name="Title 1">
            <a:extLst>
              <a:ext uri="{FF2B5EF4-FFF2-40B4-BE49-F238E27FC236}">
                <a16:creationId xmlns:a16="http://schemas.microsoft.com/office/drawing/2014/main" id="{1660DB28-3C06-139E-C011-660CCB54CF58}"/>
              </a:ext>
            </a:extLst>
          </p:cNvPr>
          <p:cNvSpPr>
            <a:spLocks noGrp="1"/>
          </p:cNvSpPr>
          <p:nvPr>
            <p:ph type="title"/>
          </p:nvPr>
        </p:nvSpPr>
        <p:spPr>
          <a:xfrm>
            <a:off x="252919" y="1123837"/>
            <a:ext cx="2947482" cy="4601183"/>
          </a:xfrm>
        </p:spPr>
        <p:txBody>
          <a:bodyPr>
            <a:normAutofit/>
          </a:bodyPr>
          <a:lstStyle/>
          <a:p>
            <a:r>
              <a:rPr lang="en-US" dirty="0"/>
              <a:t>Pet Rules or Restrictions</a:t>
            </a:r>
          </a:p>
        </p:txBody>
      </p:sp>
      <p:graphicFrame>
        <p:nvGraphicFramePr>
          <p:cNvPr id="24" name="Content Placeholder 2">
            <a:extLst>
              <a:ext uri="{FF2B5EF4-FFF2-40B4-BE49-F238E27FC236}">
                <a16:creationId xmlns:a16="http://schemas.microsoft.com/office/drawing/2014/main" id="{41F28810-794F-B923-FF80-B5D9874D0126}"/>
              </a:ext>
            </a:extLst>
          </p:cNvPr>
          <p:cNvGraphicFramePr>
            <a:graphicFrameLocks noGrp="1"/>
          </p:cNvGraphicFramePr>
          <p:nvPr>
            <p:ph idx="1"/>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932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Rectangle 1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15F131DB-4C4C-484E-B926-92CE03E92445}"/>
              </a:ext>
            </a:extLst>
          </p:cNvPr>
          <p:cNvSpPr>
            <a:spLocks noGrp="1"/>
          </p:cNvSpPr>
          <p:nvPr>
            <p:ph type="title"/>
          </p:nvPr>
        </p:nvSpPr>
        <p:spPr>
          <a:xfrm>
            <a:off x="5451642" y="914400"/>
            <a:ext cx="6451110" cy="827900"/>
          </a:xfrm>
        </p:spPr>
        <p:txBody>
          <a:bodyPr>
            <a:normAutofit/>
          </a:bodyPr>
          <a:lstStyle/>
          <a:p>
            <a:r>
              <a:rPr lang="en-US" sz="3200" b="1" dirty="0"/>
              <a:t>Handler Responsibilities </a:t>
            </a:r>
          </a:p>
        </p:txBody>
      </p:sp>
      <p:sp>
        <p:nvSpPr>
          <p:cNvPr id="21" name="Rectangle 2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D01E31C8-A74A-2C40-5FC6-814A7E21DC2F}"/>
              </a:ext>
            </a:extLst>
          </p:cNvPr>
          <p:cNvSpPr>
            <a:spLocks noGrp="1"/>
          </p:cNvSpPr>
          <p:nvPr>
            <p:ph idx="1"/>
          </p:nvPr>
        </p:nvSpPr>
        <p:spPr>
          <a:xfrm>
            <a:off x="5451644" y="1895061"/>
            <a:ext cx="6451109" cy="3889920"/>
          </a:xfrm>
        </p:spPr>
        <p:txBody>
          <a:bodyPr anchor="t">
            <a:noAutofit/>
          </a:bodyPr>
          <a:lstStyle/>
          <a:p>
            <a:pPr>
              <a:spcAft>
                <a:spcPts val="1200"/>
              </a:spcAft>
              <a:buClr>
                <a:schemeClr val="bg1"/>
              </a:buClr>
            </a:pPr>
            <a:r>
              <a:rPr lang="en-US" dirty="0">
                <a:solidFill>
                  <a:schemeClr val="bg1"/>
                </a:solidFill>
              </a:rPr>
              <a:t>The</a:t>
            </a:r>
            <a:r>
              <a:rPr lang="en-US" dirty="0">
                <a:solidFill>
                  <a:schemeClr val="bg1"/>
                </a:solidFill>
                <a:effectLst/>
              </a:rPr>
              <a:t> person with the disability is responsible for feeding, maintaining, providing veterinary care, and controlling his or her assistance animal. </a:t>
            </a:r>
          </a:p>
          <a:p>
            <a:pPr>
              <a:spcAft>
                <a:spcPts val="1200"/>
              </a:spcAft>
              <a:buClr>
                <a:schemeClr val="bg1"/>
              </a:buClr>
            </a:pPr>
            <a:r>
              <a:rPr lang="en-US" dirty="0">
                <a:solidFill>
                  <a:schemeClr val="bg1"/>
                </a:solidFill>
                <a:effectLst/>
              </a:rPr>
              <a:t>The individual may do this on his or her own or with the assistance of family, friends, volunteers, or service providers. </a:t>
            </a:r>
          </a:p>
          <a:p>
            <a:pPr>
              <a:spcAft>
                <a:spcPts val="1200"/>
              </a:spcAft>
              <a:buClr>
                <a:schemeClr val="bg1"/>
              </a:buClr>
            </a:pPr>
            <a:r>
              <a:rPr lang="en-US" dirty="0">
                <a:solidFill>
                  <a:schemeClr val="bg1"/>
                </a:solidFill>
              </a:rPr>
              <a:t>These responsibilities exist regardless of lease terms</a:t>
            </a:r>
            <a:endParaRPr lang="en-US" dirty="0">
              <a:solidFill>
                <a:schemeClr val="bg1"/>
              </a:solidFill>
              <a:effectLst/>
            </a:endParaRPr>
          </a:p>
          <a:p>
            <a:pPr>
              <a:spcAft>
                <a:spcPts val="1200"/>
              </a:spcAft>
            </a:pPr>
            <a:endParaRPr lang="en-US" dirty="0">
              <a:solidFill>
                <a:srgbClr val="FFFFFF"/>
              </a:solidFill>
            </a:endParaRPr>
          </a:p>
        </p:txBody>
      </p:sp>
      <p:pic>
        <p:nvPicPr>
          <p:cNvPr id="5" name="Graphic 4" descr="Icon of a puppy with a collar on">
            <a:extLst>
              <a:ext uri="{FF2B5EF4-FFF2-40B4-BE49-F238E27FC236}">
                <a16:creationId xmlns:a16="http://schemas.microsoft.com/office/drawing/2014/main" id="{89661627-A153-FFD6-C476-A4C3A4FA0A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771" y="1535135"/>
            <a:ext cx="3778286" cy="3778286"/>
          </a:xfrm>
          <a:prstGeom prst="rect">
            <a:avLst/>
          </a:prstGeom>
        </p:spPr>
      </p:pic>
    </p:spTree>
    <p:extLst>
      <p:ext uri="{BB962C8B-B14F-4D97-AF65-F5344CB8AC3E}">
        <p14:creationId xmlns:p14="http://schemas.microsoft.com/office/powerpoint/2010/main" val="264316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75EC-E43D-B4BF-3A61-AC7DAF9E8A7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26D4C82-A2A0-984C-1815-17E59F821CE2}"/>
              </a:ext>
            </a:extLst>
          </p:cNvPr>
          <p:cNvSpPr>
            <a:spLocks noGrp="1"/>
          </p:cNvSpPr>
          <p:nvPr>
            <p:ph idx="1"/>
          </p:nvPr>
        </p:nvSpPr>
        <p:spPr/>
        <p:txBody>
          <a:bodyPr>
            <a:normAutofit/>
          </a:bodyPr>
          <a:lstStyle/>
          <a:p>
            <a:pPr marL="182880" marR="0" lvl="0" indent="-182880" algn="l" defTabSz="914400" rtl="0" eaLnBrk="1" fontAlgn="auto" latinLnBrk="0" hangingPunct="1">
              <a:lnSpc>
                <a:spcPct val="90000"/>
              </a:lnSpc>
              <a:spcBef>
                <a:spcPts val="1200"/>
              </a:spcBef>
              <a:spcAft>
                <a:spcPts val="120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U.S. Department of Housing and Urban Development, FHEO Notice: FHEO-2020-01, Assessing a Person’s Request to Have an Animal as a Reasonable Accommodation Under the Fair Housing Act (January 28, 2020): </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hlinkClick r:id="rId2"/>
              </a:rPr>
              <a:t>https://www.hud.gov/sites/dfiles/PA/documents/HUDAsstAnimalNC1-28-2020.pdf</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p>
          <a:p>
            <a:pPr marL="182880" marR="0" lvl="0" indent="-182880" algn="l" defTabSz="914400" rtl="0" eaLnBrk="1" fontAlgn="auto" latinLnBrk="0" hangingPunct="1">
              <a:lnSpc>
                <a:spcPct val="90000"/>
              </a:lnSpc>
              <a:spcBef>
                <a:spcPts val="1200"/>
              </a:spcBef>
              <a:spcAft>
                <a:spcPts val="120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Joint Statement of the U.S. Department of Housing and Urban Development and the U.S. Department of Justice [on] Reasonable Accommodations under the Fair Housing Act (May 17, 2004): </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hlinkClick r:id="rId3"/>
              </a:rPr>
              <a:t>https://www.hud.gov/sites/dfiles/FHEO/documents/huddojstatement.pdf</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p>
          <a:p>
            <a:pPr marL="182880" marR="0" lvl="0" indent="-182880" algn="l" defTabSz="914400" rtl="0" eaLnBrk="1" fontAlgn="auto" latinLnBrk="0" hangingPunct="1">
              <a:lnSpc>
                <a:spcPct val="90000"/>
              </a:lnSpc>
              <a:spcBef>
                <a:spcPts val="1200"/>
              </a:spcBef>
              <a:spcAft>
                <a:spcPts val="1200"/>
              </a:spcAft>
              <a:buClr>
                <a:srgbClr val="40BAD2"/>
              </a:buClr>
              <a:buSzTx/>
              <a:buFont typeface="Wingdings 2" pitchFamily="18" charset="2"/>
              <a:buChar char=""/>
              <a:tabLst/>
              <a:defRPr/>
            </a:pPr>
            <a:r>
              <a:rPr kumimoji="0" lang="en-US" sz="2000" b="0" i="1" u="none" strike="noStrike" kern="1200" cap="none" spc="0" normalizeH="0" baseline="0" noProof="0" dirty="0">
                <a:ln>
                  <a:noFill/>
                </a:ln>
                <a:solidFill>
                  <a:srgbClr val="666666"/>
                </a:solidFill>
                <a:effectLst/>
                <a:uLnTx/>
                <a:uFillTx/>
                <a:latin typeface="Corbel" panose="020B0503020204020204"/>
                <a:ea typeface="+mn-ea"/>
                <a:cs typeface="+mn-cs"/>
              </a:rPr>
              <a:t>Emotional Support Animals and Fair Housing Law </a:t>
            </a:r>
            <a:r>
              <a:rPr kumimoji="0" lang="en-US" sz="2000" b="0" i="0" u="none" strike="noStrike" kern="1200" cap="none" spc="0" normalizeH="0" baseline="0" noProof="0" dirty="0">
                <a:ln>
                  <a:noFill/>
                </a:ln>
                <a:solidFill>
                  <a:srgbClr val="666666"/>
                </a:solidFill>
                <a:effectLst/>
                <a:uLnTx/>
                <a:uFillTx/>
                <a:latin typeface="Corbel" panose="020B0503020204020204"/>
                <a:ea typeface="+mn-ea"/>
                <a:cs typeface="+mn-cs"/>
              </a:rPr>
              <a:t>(California Department of Fair Employment &amp; Housing):</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hlinkClick r:id="rId4"/>
              </a:rPr>
              <a:t>https://www.dfeh.ca.gov/wp-content/uploads/sites/32/2022/04/EmotionalSupportAnimalsandFairHousingLawFAQ_ENG.pdf</a:t>
            </a:r>
            <a:endPar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2858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A2BA67-BF68-4F48-BAA9-1091D4FE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190DBD-4A62-4416-ACB7-ACEC1DE3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5C8DB35-8CE1-98E3-DB4A-2BB82C43837C}"/>
              </a:ext>
            </a:extLst>
          </p:cNvPr>
          <p:cNvSpPr>
            <a:spLocks noGrp="1"/>
          </p:cNvSpPr>
          <p:nvPr>
            <p:ph type="ctrTitle"/>
          </p:nvPr>
        </p:nvSpPr>
        <p:spPr>
          <a:xfrm>
            <a:off x="506707" y="1298448"/>
            <a:ext cx="5079474" cy="3255264"/>
          </a:xfrm>
        </p:spPr>
        <p:txBody>
          <a:bodyPr>
            <a:normAutofit/>
          </a:bodyPr>
          <a:lstStyle/>
          <a:p>
            <a:pPr algn="ctr"/>
            <a:r>
              <a:rPr lang="en-US" sz="4600" dirty="0"/>
              <a:t>Current Challenges</a:t>
            </a:r>
          </a:p>
        </p:txBody>
      </p:sp>
      <p:pic>
        <p:nvPicPr>
          <p:cNvPr id="5" name="Picture 4" descr="A golden retriever with a guide vest on">
            <a:extLst>
              <a:ext uri="{FF2B5EF4-FFF2-40B4-BE49-F238E27FC236}">
                <a16:creationId xmlns:a16="http://schemas.microsoft.com/office/drawing/2014/main" id="{52B5D122-219C-9E9A-43CA-77255BE7A38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499952" y="759254"/>
            <a:ext cx="4908848" cy="5330650"/>
          </a:xfrm>
          <a:prstGeom prst="rect">
            <a:avLst/>
          </a:prstGeom>
        </p:spPr>
      </p:pic>
      <p:sp>
        <p:nvSpPr>
          <p:cNvPr id="14" name="Rectangle 13">
            <a:extLst>
              <a:ext uri="{FF2B5EF4-FFF2-40B4-BE49-F238E27FC236}">
                <a16:creationId xmlns:a16="http://schemas.microsoft.com/office/drawing/2014/main" id="{DBF12D6D-FE37-445A-BF16-6DA1A659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1933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B7D8E1C-37BD-C8AA-7066-56CD225C0B9F}"/>
              </a:ext>
            </a:extLst>
          </p:cNvPr>
          <p:cNvSpPr>
            <a:spLocks noGrp="1"/>
          </p:cNvSpPr>
          <p:nvPr>
            <p:ph type="title"/>
          </p:nvPr>
        </p:nvSpPr>
        <p:spPr>
          <a:xfrm>
            <a:off x="1170464" y="1087374"/>
            <a:ext cx="9413779" cy="1000978"/>
          </a:xfrm>
        </p:spPr>
        <p:txBody>
          <a:bodyPr>
            <a:normAutofit/>
          </a:bodyPr>
          <a:lstStyle/>
          <a:p>
            <a:r>
              <a:rPr lang="en-US" sz="3300" dirty="0"/>
              <a:t>Obligations Under the Fair Housing Act and </a:t>
            </a:r>
            <a:br>
              <a:rPr lang="en-US" sz="3300" dirty="0"/>
            </a:br>
            <a:r>
              <a:rPr lang="en-US" sz="3300" dirty="0"/>
              <a:t>Fair Employment and Housing Act</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1009F5B-6673-6DD6-BC81-C80F4D85FCDF}"/>
              </a:ext>
            </a:extLst>
          </p:cNvPr>
          <p:cNvSpPr>
            <a:spLocks noGrp="1"/>
          </p:cNvSpPr>
          <p:nvPr>
            <p:ph idx="1"/>
          </p:nvPr>
        </p:nvSpPr>
        <p:spPr>
          <a:xfrm>
            <a:off x="1600753" y="2535446"/>
            <a:ext cx="9305224" cy="3554457"/>
          </a:xfrm>
        </p:spPr>
        <p:txBody>
          <a:bodyPr>
            <a:normAutofit fontScale="92500" lnSpcReduction="20000"/>
          </a:bodyPr>
          <a:lstStyle/>
          <a:p>
            <a:pPr>
              <a:lnSpc>
                <a:spcPct val="110000"/>
              </a:lnSpc>
              <a:spcBef>
                <a:spcPts val="600"/>
              </a:spcBef>
              <a:spcAft>
                <a:spcPts val="600"/>
              </a:spcAft>
            </a:pPr>
            <a:r>
              <a:rPr lang="en-US" dirty="0">
                <a:solidFill>
                  <a:schemeClr val="tx1">
                    <a:lumMod val="75000"/>
                    <a:lumOff val="25000"/>
                  </a:schemeClr>
                </a:solidFill>
              </a:rPr>
              <a:t>Both the Fair Housing Act (FHA) and California Fair Employment and Housing Act (FEHA) make it unlawful for a housing provider to refuse to provide a reasonable accommodation. </a:t>
            </a:r>
          </a:p>
          <a:p>
            <a:pPr>
              <a:lnSpc>
                <a:spcPct val="110000"/>
              </a:lnSpc>
              <a:spcBef>
                <a:spcPts val="600"/>
              </a:spcBef>
              <a:spcAft>
                <a:spcPts val="600"/>
              </a:spcAft>
            </a:pPr>
            <a:r>
              <a:rPr lang="en-US" dirty="0">
                <a:solidFill>
                  <a:schemeClr val="tx1">
                    <a:lumMod val="75000"/>
                    <a:lumOff val="25000"/>
                  </a:schemeClr>
                </a:solidFill>
              </a:rPr>
              <a:t>A change, exception, or adjustment to a rule, policy, practice, or service that may be necessary for a disabled person to have equal opportunity to use and enjoy housing (incl. common areas), or to fulfill housing program obligations. </a:t>
            </a:r>
          </a:p>
          <a:p>
            <a:pPr>
              <a:lnSpc>
                <a:spcPct val="110000"/>
              </a:lnSpc>
              <a:spcBef>
                <a:spcPts val="600"/>
              </a:spcBef>
              <a:spcAft>
                <a:spcPts val="600"/>
              </a:spcAft>
            </a:pPr>
            <a:r>
              <a:rPr lang="en-US" dirty="0">
                <a:solidFill>
                  <a:schemeClr val="tx1">
                    <a:lumMod val="75000"/>
                    <a:lumOff val="25000"/>
                  </a:schemeClr>
                </a:solidFill>
              </a:rPr>
              <a:t>A common reasonable accommodation request is to waive “no pet policies” so a person with a disability can reside with an assistance animal. </a:t>
            </a:r>
          </a:p>
          <a:p>
            <a:pPr marL="0" indent="0" algn="r">
              <a:lnSpc>
                <a:spcPct val="110000"/>
              </a:lnSpc>
              <a:spcBef>
                <a:spcPts val="600"/>
              </a:spcBef>
              <a:spcAft>
                <a:spcPts val="600"/>
              </a:spcAft>
              <a:buNone/>
            </a:pPr>
            <a:r>
              <a:rPr lang="en-US" dirty="0">
                <a:solidFill>
                  <a:schemeClr val="tx1">
                    <a:lumMod val="75000"/>
                    <a:lumOff val="25000"/>
                  </a:schemeClr>
                </a:solidFill>
              </a:rPr>
              <a:t>42 U.S.C. § 3604(f)(3)(B); 24 C.F.R. § 100.204; 2 CCR § 12185 (b)</a:t>
            </a:r>
          </a:p>
        </p:txBody>
      </p:sp>
    </p:spTree>
    <p:extLst>
      <p:ext uri="{BB962C8B-B14F-4D97-AF65-F5344CB8AC3E}">
        <p14:creationId xmlns:p14="http://schemas.microsoft.com/office/powerpoint/2010/main" val="1325193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9B90D73-0963-EF17-22F7-8A001F36611A}"/>
              </a:ext>
            </a:extLst>
          </p:cNvPr>
          <p:cNvSpPr>
            <a:spLocks noGrp="1"/>
          </p:cNvSpPr>
          <p:nvPr>
            <p:ph type="title"/>
          </p:nvPr>
        </p:nvSpPr>
        <p:spPr>
          <a:xfrm>
            <a:off x="795130" y="1087374"/>
            <a:ext cx="9789113" cy="1000978"/>
          </a:xfrm>
        </p:spPr>
        <p:txBody>
          <a:bodyPr>
            <a:normAutofit/>
          </a:bodyPr>
          <a:lstStyle/>
          <a:p>
            <a:r>
              <a:rPr lang="en-US" dirty="0"/>
              <a:t>Pet Screening</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E0D919C-B78A-3D98-1C87-394E0532A5AB}"/>
              </a:ext>
            </a:extLst>
          </p:cNvPr>
          <p:cNvSpPr>
            <a:spLocks noGrp="1"/>
          </p:cNvSpPr>
          <p:nvPr>
            <p:ph idx="1"/>
          </p:nvPr>
        </p:nvSpPr>
        <p:spPr>
          <a:xfrm>
            <a:off x="1600753" y="2535447"/>
            <a:ext cx="8983489" cy="3235180"/>
          </a:xfrm>
        </p:spPr>
        <p:txBody>
          <a:bodyPr>
            <a:normAutofit/>
          </a:bodyPr>
          <a:lstStyle/>
          <a:p>
            <a:pPr marL="0" indent="0">
              <a:spcAft>
                <a:spcPts val="1800"/>
              </a:spcAft>
              <a:buNone/>
            </a:pPr>
            <a:r>
              <a:rPr lang="en-US" sz="2400" b="0" i="0" u="none" strike="noStrike" dirty="0">
                <a:solidFill>
                  <a:srgbClr val="333333"/>
                </a:solidFill>
                <a:effectLst/>
              </a:rPr>
              <a:t>What is pet screening?</a:t>
            </a:r>
            <a:endParaRPr lang="en-US" sz="2400" dirty="0">
              <a:solidFill>
                <a:srgbClr val="333333"/>
              </a:solidFill>
            </a:endParaRPr>
          </a:p>
          <a:p>
            <a:r>
              <a:rPr lang="en-US" sz="2400" b="0" i="0" u="none" strike="noStrike" dirty="0">
                <a:solidFill>
                  <a:srgbClr val="333333"/>
                </a:solidFill>
                <a:effectLst/>
              </a:rPr>
              <a:t>A background check on a tenant’s pet dog, cat, or other animal.</a:t>
            </a:r>
          </a:p>
          <a:p>
            <a:r>
              <a:rPr lang="en-US" sz="2400" dirty="0">
                <a:solidFill>
                  <a:srgbClr val="333333"/>
                </a:solidFill>
              </a:rPr>
              <a:t>A </a:t>
            </a:r>
            <a:r>
              <a:rPr lang="en-US" sz="2400" b="0" i="0" u="none" strike="noStrike" dirty="0">
                <a:solidFill>
                  <a:srgbClr val="333333"/>
                </a:solidFill>
                <a:effectLst/>
              </a:rPr>
              <a:t>way for landlords to get information about a prospective tenant’s pet prior to approving their rental application or prior to an existing tenant getting a new pet. </a:t>
            </a:r>
            <a:endParaRPr lang="en-US" sz="2400" dirty="0">
              <a:effectLst/>
            </a:endParaRPr>
          </a:p>
        </p:txBody>
      </p:sp>
    </p:spTree>
    <p:extLst>
      <p:ext uri="{BB962C8B-B14F-4D97-AF65-F5344CB8AC3E}">
        <p14:creationId xmlns:p14="http://schemas.microsoft.com/office/powerpoint/2010/main" val="69056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9E69-8912-8F80-B854-BD421CA53ABF}"/>
              </a:ext>
            </a:extLst>
          </p:cNvPr>
          <p:cNvSpPr>
            <a:spLocks noGrp="1"/>
          </p:cNvSpPr>
          <p:nvPr>
            <p:ph type="title"/>
          </p:nvPr>
        </p:nvSpPr>
        <p:spPr/>
        <p:txBody>
          <a:bodyPr/>
          <a:lstStyle/>
          <a:p>
            <a:r>
              <a:rPr lang="en-US" dirty="0"/>
              <a:t>What Kinds of Information Is Sought Through Pet Screening?</a:t>
            </a:r>
          </a:p>
        </p:txBody>
      </p:sp>
      <p:sp>
        <p:nvSpPr>
          <p:cNvPr id="3" name="Content Placeholder 2">
            <a:extLst>
              <a:ext uri="{FF2B5EF4-FFF2-40B4-BE49-F238E27FC236}">
                <a16:creationId xmlns:a16="http://schemas.microsoft.com/office/drawing/2014/main" id="{034B7A7E-5C1E-753F-FE49-FB85BD652176}"/>
              </a:ext>
            </a:extLst>
          </p:cNvPr>
          <p:cNvSpPr>
            <a:spLocks noGrp="1"/>
          </p:cNvSpPr>
          <p:nvPr>
            <p:ph idx="1"/>
          </p:nvPr>
        </p:nvSpPr>
        <p:spPr/>
        <p:txBody>
          <a:bodyPr/>
          <a:lstStyle/>
          <a:p>
            <a:pPr algn="l" fontAlgn="base">
              <a:buFont typeface="Arial" panose="020B0604020202020204" pitchFamily="34" charset="0"/>
              <a:buChar char="•"/>
            </a:pPr>
            <a:r>
              <a:rPr lang="en-US" b="0" i="0" u="none" strike="noStrike" dirty="0">
                <a:solidFill>
                  <a:srgbClr val="333333"/>
                </a:solidFill>
                <a:effectLst/>
              </a:rPr>
              <a:t>The pet’s breed, size, weight, gender, and age</a:t>
            </a:r>
          </a:p>
          <a:p>
            <a:pPr algn="l" fontAlgn="base">
              <a:buFont typeface="Arial" panose="020B0604020202020204" pitchFamily="34" charset="0"/>
              <a:buChar char="•"/>
            </a:pPr>
            <a:r>
              <a:rPr lang="en-US" b="0" i="0" u="none" strike="noStrike" dirty="0">
                <a:solidFill>
                  <a:srgbClr val="333333"/>
                </a:solidFill>
                <a:effectLst/>
              </a:rPr>
              <a:t>How long the tenant has owned the pet</a:t>
            </a:r>
          </a:p>
          <a:p>
            <a:pPr algn="l" fontAlgn="base">
              <a:buFont typeface="Arial" panose="020B0604020202020204" pitchFamily="34" charset="0"/>
              <a:buChar char="•"/>
            </a:pPr>
            <a:r>
              <a:rPr lang="en-US" b="0" i="0" u="none" strike="noStrike" dirty="0">
                <a:solidFill>
                  <a:srgbClr val="333333"/>
                </a:solidFill>
                <a:effectLst/>
              </a:rPr>
              <a:t>Whether the pet is housebroken</a:t>
            </a:r>
          </a:p>
          <a:p>
            <a:pPr algn="l" fontAlgn="base">
              <a:buFont typeface="Arial" panose="020B0604020202020204" pitchFamily="34" charset="0"/>
              <a:buChar char="•"/>
            </a:pPr>
            <a:r>
              <a:rPr lang="en-US" b="0" i="0" u="none" strike="noStrike" dirty="0">
                <a:solidFill>
                  <a:srgbClr val="333333"/>
                </a:solidFill>
                <a:effectLst/>
              </a:rPr>
              <a:t>The amount of time the pet will be home alone every day</a:t>
            </a:r>
          </a:p>
          <a:p>
            <a:pPr algn="l" fontAlgn="base">
              <a:buFont typeface="Arial" panose="020B0604020202020204" pitchFamily="34" charset="0"/>
              <a:buChar char="•"/>
            </a:pPr>
            <a:r>
              <a:rPr lang="en-US" b="0" i="0" u="none" strike="noStrike" dirty="0">
                <a:solidFill>
                  <a:srgbClr val="333333"/>
                </a:solidFill>
                <a:effectLst/>
              </a:rPr>
              <a:t>The pet’s medical history, including vaccinations, health issues, and the name of the pet’s veterinarian</a:t>
            </a:r>
          </a:p>
          <a:p>
            <a:pPr algn="l" fontAlgn="base">
              <a:buFont typeface="Arial" panose="020B0604020202020204" pitchFamily="34" charset="0"/>
              <a:buChar char="•"/>
            </a:pPr>
            <a:r>
              <a:rPr lang="en-US" b="0" i="0" u="none" strike="noStrike" dirty="0">
                <a:solidFill>
                  <a:srgbClr val="333333"/>
                </a:solidFill>
                <a:effectLst/>
              </a:rPr>
              <a:t>A history of the pet’s behavioral problems such as noise complaints, aggression, or biting</a:t>
            </a:r>
          </a:p>
          <a:p>
            <a:pPr algn="l" fontAlgn="base">
              <a:buFont typeface="Arial" panose="020B0604020202020204" pitchFamily="34" charset="0"/>
              <a:buChar char="•"/>
            </a:pPr>
            <a:r>
              <a:rPr lang="en-US" b="0" i="0" u="none" strike="noStrike" dirty="0">
                <a:solidFill>
                  <a:srgbClr val="333333"/>
                </a:solidFill>
                <a:effectLst/>
              </a:rPr>
              <a:t>References from other landlords</a:t>
            </a:r>
          </a:p>
          <a:p>
            <a:endParaRPr lang="en-US" dirty="0"/>
          </a:p>
        </p:txBody>
      </p:sp>
    </p:spTree>
    <p:extLst>
      <p:ext uri="{BB962C8B-B14F-4D97-AF65-F5344CB8AC3E}">
        <p14:creationId xmlns:p14="http://schemas.microsoft.com/office/powerpoint/2010/main" val="1325109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0560-2A71-6AEE-148C-CD1F7630FDC7}"/>
              </a:ext>
            </a:extLst>
          </p:cNvPr>
          <p:cNvSpPr>
            <a:spLocks noGrp="1"/>
          </p:cNvSpPr>
          <p:nvPr>
            <p:ph type="title"/>
          </p:nvPr>
        </p:nvSpPr>
        <p:spPr/>
        <p:txBody>
          <a:bodyPr/>
          <a:lstStyle/>
          <a:p>
            <a:r>
              <a:rPr lang="en-US" dirty="0"/>
              <a:t>How and When Does Pet Screening Happen?</a:t>
            </a:r>
          </a:p>
        </p:txBody>
      </p:sp>
      <p:sp>
        <p:nvSpPr>
          <p:cNvPr id="3" name="Content Placeholder 2">
            <a:extLst>
              <a:ext uri="{FF2B5EF4-FFF2-40B4-BE49-F238E27FC236}">
                <a16:creationId xmlns:a16="http://schemas.microsoft.com/office/drawing/2014/main" id="{9744B3F5-0359-68D9-2400-240D89562F0E}"/>
              </a:ext>
            </a:extLst>
          </p:cNvPr>
          <p:cNvSpPr>
            <a:spLocks noGrp="1"/>
          </p:cNvSpPr>
          <p:nvPr>
            <p:ph idx="1"/>
          </p:nvPr>
        </p:nvSpPr>
        <p:spPr/>
        <p:txBody>
          <a:bodyPr/>
          <a:lstStyle/>
          <a:p>
            <a:r>
              <a:rPr lang="en-US" b="0" i="0" u="none" strike="noStrike" dirty="0">
                <a:solidFill>
                  <a:srgbClr val="333333"/>
                </a:solidFill>
                <a:effectLst/>
              </a:rPr>
              <a:t>Many landlords do pet screening themselves by asking tenants questions during the application process or by having tenants fill out pet application forms. </a:t>
            </a:r>
          </a:p>
          <a:p>
            <a:r>
              <a:rPr lang="en-US" dirty="0">
                <a:solidFill>
                  <a:srgbClr val="333333"/>
                </a:solidFill>
              </a:rPr>
              <a:t>C</a:t>
            </a:r>
            <a:r>
              <a:rPr lang="en-US" b="0" i="0" u="none" strike="noStrike" dirty="0">
                <a:solidFill>
                  <a:srgbClr val="333333"/>
                </a:solidFill>
                <a:effectLst/>
              </a:rPr>
              <a:t>ommon now for landlords to use a third-party pet screening company to do the screening for them. </a:t>
            </a:r>
          </a:p>
          <a:p>
            <a:r>
              <a:rPr lang="en-US" b="0" i="0" u="none" strike="noStrike" dirty="0">
                <a:solidFill>
                  <a:srgbClr val="333333"/>
                </a:solidFill>
                <a:effectLst/>
              </a:rPr>
              <a:t>Tenants are instructed to create an online profile with the screening company and answer a number of questions before their pet will be approved.</a:t>
            </a:r>
            <a:endParaRPr lang="en-US" dirty="0"/>
          </a:p>
        </p:txBody>
      </p:sp>
    </p:spTree>
    <p:extLst>
      <p:ext uri="{BB962C8B-B14F-4D97-AF65-F5344CB8AC3E}">
        <p14:creationId xmlns:p14="http://schemas.microsoft.com/office/powerpoint/2010/main" val="3718731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1625032" y="864108"/>
            <a:ext cx="2987997" cy="5120639"/>
          </a:xfrm>
        </p:spPr>
        <p:txBody>
          <a:bodyPr>
            <a:normAutofit/>
          </a:bodyPr>
          <a:lstStyle/>
          <a:p>
            <a:r>
              <a:rPr lang="en-US" dirty="0">
                <a:solidFill>
                  <a:schemeClr val="tx1">
                    <a:lumMod val="65000"/>
                    <a:lumOff val="35000"/>
                  </a:schemeClr>
                </a:solidFill>
              </a:rPr>
              <a:t>Can a Landlord Require Pet Screening?</a:t>
            </a:r>
          </a:p>
        </p:txBody>
      </p:sp>
      <p:sp>
        <p:nvSpPr>
          <p:cNvPr id="32" name="Rectangle 3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rgbClr val="21778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4" name="Straight Connector 3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5289229" y="864108"/>
            <a:ext cx="5910677" cy="5120640"/>
          </a:xfrm>
        </p:spPr>
        <p:txBody>
          <a:bodyPr>
            <a:normAutofit/>
          </a:bodyPr>
          <a:lstStyle/>
          <a:p>
            <a:pPr>
              <a:spcAft>
                <a:spcPts val="1200"/>
              </a:spcAft>
            </a:pPr>
            <a:r>
              <a:rPr lang="en-US" b="0" i="0" u="none" strike="noStrike" dirty="0">
                <a:solidFill>
                  <a:srgbClr val="333333"/>
                </a:solidFill>
                <a:effectLst/>
              </a:rPr>
              <a:t>Landlords </a:t>
            </a:r>
            <a:r>
              <a:rPr lang="en-US" b="0" i="0" u="sng" strike="noStrike" dirty="0">
                <a:solidFill>
                  <a:srgbClr val="333333"/>
                </a:solidFill>
                <a:effectLst/>
              </a:rPr>
              <a:t>cannot</a:t>
            </a:r>
            <a:r>
              <a:rPr lang="en-US" b="0" i="0" u="none" strike="noStrike" dirty="0">
                <a:solidFill>
                  <a:srgbClr val="333333"/>
                </a:solidFill>
                <a:effectLst/>
              </a:rPr>
              <a:t> require pet screening for assistance animals. People with disabilities who use assistance animals can live with those animals as a “reasonable accommodation” for their disabilities.</a:t>
            </a:r>
          </a:p>
          <a:p>
            <a:pPr>
              <a:spcAft>
                <a:spcPts val="1200"/>
              </a:spcAft>
            </a:pPr>
            <a:r>
              <a:rPr lang="en-US" b="0" i="0" u="none" strike="noStrike" dirty="0">
                <a:solidFill>
                  <a:srgbClr val="333333"/>
                </a:solidFill>
                <a:effectLst/>
              </a:rPr>
              <a:t>Assistance animals </a:t>
            </a:r>
            <a:r>
              <a:rPr lang="en-US" b="0" i="0" u="sng" dirty="0">
                <a:solidFill>
                  <a:srgbClr val="333333"/>
                </a:solidFill>
                <a:effectLst/>
              </a:rPr>
              <a:t>are not pets</a:t>
            </a:r>
            <a:r>
              <a:rPr lang="en-US" b="0" i="0" u="none" strike="noStrike" dirty="0">
                <a:solidFill>
                  <a:srgbClr val="333333"/>
                </a:solidFill>
                <a:effectLst/>
              </a:rPr>
              <a:t> and are not subject to the same rules and requirements as ordinary pets. Requiring pet screening for assistance animals violates fair housing law.</a:t>
            </a:r>
            <a:endParaRPr lang="en-US" dirty="0"/>
          </a:p>
        </p:txBody>
      </p:sp>
      <p:sp>
        <p:nvSpPr>
          <p:cNvPr id="36" name="Rectangle 3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559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F4F50C-E034-9216-01EB-0660A9E674F2}"/>
              </a:ext>
            </a:extLst>
          </p:cNvPr>
          <p:cNvSpPr>
            <a:spLocks noGrp="1"/>
          </p:cNvSpPr>
          <p:nvPr>
            <p:ph type="title"/>
          </p:nvPr>
        </p:nvSpPr>
        <p:spPr>
          <a:xfrm>
            <a:off x="494260" y="1683144"/>
            <a:ext cx="2774922" cy="3491712"/>
          </a:xfrm>
        </p:spPr>
        <p:txBody>
          <a:bodyPr>
            <a:normAutofit fontScale="90000"/>
          </a:bodyPr>
          <a:lstStyle/>
          <a:p>
            <a:r>
              <a:rPr lang="en-US" dirty="0"/>
              <a:t>How does requiring pet screening for assistance animals violate fair housing law? (1/3)</a:t>
            </a:r>
            <a:br>
              <a:rPr lang="en-US" dirty="0"/>
            </a:br>
            <a:endParaRPr lang="en-US" dirty="0"/>
          </a:p>
        </p:txBody>
      </p:sp>
      <p:sp>
        <p:nvSpPr>
          <p:cNvPr id="3" name="Content Placeholder 2">
            <a:extLst>
              <a:ext uri="{FF2B5EF4-FFF2-40B4-BE49-F238E27FC236}">
                <a16:creationId xmlns:a16="http://schemas.microsoft.com/office/drawing/2014/main" id="{89FB20BD-838F-1778-FACC-DC0A468268BD}"/>
              </a:ext>
            </a:extLst>
          </p:cNvPr>
          <p:cNvSpPr>
            <a:spLocks noGrp="1"/>
          </p:cNvSpPr>
          <p:nvPr>
            <p:ph idx="1"/>
          </p:nvPr>
        </p:nvSpPr>
        <p:spPr>
          <a:xfrm>
            <a:off x="4361606" y="761999"/>
            <a:ext cx="6828911" cy="5334002"/>
          </a:xfrm>
        </p:spPr>
        <p:txBody>
          <a:bodyPr>
            <a:normAutofit/>
          </a:bodyPr>
          <a:lstStyle/>
          <a:p>
            <a:pPr>
              <a:spcAft>
                <a:spcPts val="1200"/>
              </a:spcAft>
            </a:pPr>
            <a:r>
              <a:rPr lang="en-US" sz="2400" dirty="0">
                <a:solidFill>
                  <a:schemeClr val="tx1">
                    <a:lumMod val="75000"/>
                    <a:lumOff val="25000"/>
                  </a:schemeClr>
                </a:solidFill>
                <a:effectLst/>
              </a:rPr>
              <a:t>Reasonable accommodations cannot be conditioned on the execution of additional documents. </a:t>
            </a:r>
          </a:p>
          <a:p>
            <a:pPr lvl="1">
              <a:spcAft>
                <a:spcPts val="1200"/>
              </a:spcAft>
            </a:pPr>
            <a:r>
              <a:rPr lang="en-US" sz="2200" dirty="0">
                <a:solidFill>
                  <a:schemeClr val="tx1">
                    <a:lumMod val="75000"/>
                    <a:lumOff val="25000"/>
                  </a:schemeClr>
                </a:solidFill>
                <a:effectLst/>
              </a:rPr>
              <a:t>See 24 CFR § 100.65(b)(1) and (b)(6).</a:t>
            </a:r>
          </a:p>
          <a:p>
            <a:pPr>
              <a:spcAft>
                <a:spcPts val="1200"/>
              </a:spcAft>
            </a:pPr>
            <a:r>
              <a:rPr lang="en-US" sz="2400" dirty="0">
                <a:solidFill>
                  <a:schemeClr val="tx1">
                    <a:lumMod val="75000"/>
                    <a:lumOff val="25000"/>
                  </a:schemeClr>
                </a:solidFill>
              </a:rPr>
              <a:t>R</a:t>
            </a:r>
            <a:r>
              <a:rPr lang="en-US" sz="2400" dirty="0">
                <a:solidFill>
                  <a:schemeClr val="tx1">
                    <a:lumMod val="75000"/>
                    <a:lumOff val="25000"/>
                  </a:schemeClr>
                </a:solidFill>
                <a:effectLst/>
              </a:rPr>
              <a:t>equests for reasonable accommodations need not be made in a particular manner.</a:t>
            </a:r>
          </a:p>
          <a:p>
            <a:pPr lvl="1">
              <a:spcAft>
                <a:spcPts val="1200"/>
              </a:spcAft>
            </a:pPr>
            <a:r>
              <a:rPr lang="en-US" sz="2200" dirty="0">
                <a:solidFill>
                  <a:schemeClr val="tx1">
                    <a:lumMod val="75000"/>
                    <a:lumOff val="25000"/>
                  </a:schemeClr>
                </a:solidFill>
                <a:effectLst/>
              </a:rPr>
              <a:t>2 CCR § 12176(f)(3)</a:t>
            </a:r>
          </a:p>
          <a:p>
            <a:pPr lvl="1">
              <a:spcAft>
                <a:spcPts val="1200"/>
              </a:spcAft>
            </a:pPr>
            <a:r>
              <a:rPr lang="en-US" sz="2200" i="1" dirty="0">
                <a:solidFill>
                  <a:schemeClr val="tx1">
                    <a:lumMod val="75000"/>
                    <a:lumOff val="25000"/>
                  </a:schemeClr>
                </a:solidFill>
                <a:effectLst/>
              </a:rPr>
              <a:t>Book v. Hunter</a:t>
            </a:r>
            <a:r>
              <a:rPr lang="en-US" sz="2200" dirty="0">
                <a:solidFill>
                  <a:schemeClr val="tx1">
                    <a:lumMod val="75000"/>
                    <a:lumOff val="25000"/>
                  </a:schemeClr>
                </a:solidFill>
                <a:effectLst/>
              </a:rPr>
              <a:t>, No. 1:12-CV-00404-CL, 2013 WL 1193865, at *4 (D. Or. Mar. 21, 2013)</a:t>
            </a:r>
            <a:endParaRPr lang="en-US" sz="2200" dirty="0">
              <a:solidFill>
                <a:schemeClr val="tx1">
                  <a:lumMod val="75000"/>
                  <a:lumOff val="25000"/>
                </a:schemeClr>
              </a:solidFill>
            </a:endParaRPr>
          </a:p>
          <a:p>
            <a:pPr lvl="1">
              <a:spcAft>
                <a:spcPts val="1200"/>
              </a:spcAft>
            </a:pPr>
            <a:r>
              <a:rPr lang="en-US" sz="2200" dirty="0">
                <a:solidFill>
                  <a:schemeClr val="tx1">
                    <a:lumMod val="75000"/>
                    <a:lumOff val="25000"/>
                  </a:schemeClr>
                </a:solidFill>
                <a:effectLst/>
              </a:rPr>
              <a:t>HUD/DOJ Joint Statement on Reasonable Accommodations at Questions 12, 13.</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0267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F4F50C-E034-9216-01EB-0660A9E674F2}"/>
              </a:ext>
            </a:extLst>
          </p:cNvPr>
          <p:cNvSpPr>
            <a:spLocks noGrp="1"/>
          </p:cNvSpPr>
          <p:nvPr>
            <p:ph type="title"/>
          </p:nvPr>
        </p:nvSpPr>
        <p:spPr>
          <a:xfrm>
            <a:off x="494260" y="1683144"/>
            <a:ext cx="2774922" cy="3491712"/>
          </a:xfrm>
        </p:spPr>
        <p:txBody>
          <a:bodyPr>
            <a:normAutofit fontScale="90000"/>
          </a:bodyPr>
          <a:lstStyle/>
          <a:p>
            <a:r>
              <a:rPr lang="en-US" dirty="0"/>
              <a:t>How does requiring pet screening for assistance animals violate fair housing law? (2/3)</a:t>
            </a:r>
            <a:br>
              <a:rPr lang="en-US" dirty="0"/>
            </a:br>
            <a:endParaRPr lang="en-US" dirty="0"/>
          </a:p>
        </p:txBody>
      </p:sp>
      <p:sp>
        <p:nvSpPr>
          <p:cNvPr id="3" name="Content Placeholder 2">
            <a:extLst>
              <a:ext uri="{FF2B5EF4-FFF2-40B4-BE49-F238E27FC236}">
                <a16:creationId xmlns:a16="http://schemas.microsoft.com/office/drawing/2014/main" id="{89FB20BD-838F-1778-FACC-DC0A468268BD}"/>
              </a:ext>
            </a:extLst>
          </p:cNvPr>
          <p:cNvSpPr>
            <a:spLocks noGrp="1"/>
          </p:cNvSpPr>
          <p:nvPr>
            <p:ph idx="1"/>
          </p:nvPr>
        </p:nvSpPr>
        <p:spPr>
          <a:xfrm>
            <a:off x="4361606" y="761999"/>
            <a:ext cx="6828911" cy="5334002"/>
          </a:xfrm>
        </p:spPr>
        <p:txBody>
          <a:bodyPr>
            <a:normAutofit/>
          </a:bodyPr>
          <a:lstStyle/>
          <a:p>
            <a:pPr algn="l" fontAlgn="base">
              <a:spcAft>
                <a:spcPts val="1200"/>
              </a:spcAft>
              <a:buFont typeface="Arial" panose="020B0604020202020204" pitchFamily="34" charset="0"/>
              <a:buChar char="•"/>
            </a:pPr>
            <a:r>
              <a:rPr lang="en-US" sz="2400" b="0" i="0" u="none" strike="noStrike" dirty="0">
                <a:solidFill>
                  <a:schemeClr val="tx1">
                    <a:lumMod val="75000"/>
                    <a:lumOff val="25000"/>
                  </a:schemeClr>
                </a:solidFill>
                <a:effectLst/>
              </a:rPr>
              <a:t>Sometimes pet screening companies require that tenants agree to conditions and terms like a waiver of liability or mandatory arbitration. </a:t>
            </a:r>
          </a:p>
          <a:p>
            <a:pPr algn="l" fontAlgn="base">
              <a:spcAft>
                <a:spcPts val="1200"/>
              </a:spcAft>
              <a:buFont typeface="Arial" panose="020B0604020202020204" pitchFamily="34" charset="0"/>
              <a:buChar char="•"/>
            </a:pPr>
            <a:r>
              <a:rPr lang="en-US" sz="2400" b="0" i="0" u="none" strike="noStrike" dirty="0">
                <a:solidFill>
                  <a:schemeClr val="tx1">
                    <a:lumMod val="75000"/>
                    <a:lumOff val="25000"/>
                  </a:schemeClr>
                </a:solidFill>
                <a:effectLst/>
              </a:rPr>
              <a:t>Under fair housing law, a housing provider cannot condition approval of a reasonable accommodation on an agreement to special terms or conditions.</a:t>
            </a:r>
          </a:p>
          <a:p>
            <a:pPr lvl="1">
              <a:spcAft>
                <a:spcPts val="1200"/>
              </a:spcAft>
            </a:pPr>
            <a:r>
              <a:rPr lang="en-US" sz="2200" dirty="0">
                <a:solidFill>
                  <a:schemeClr val="tx1">
                    <a:lumMod val="75000"/>
                    <a:lumOff val="25000"/>
                  </a:schemeClr>
                </a:solidFill>
                <a:effectLst/>
              </a:rPr>
              <a:t>See </a:t>
            </a:r>
            <a:r>
              <a:rPr lang="en-US" sz="2200" dirty="0">
                <a:solidFill>
                  <a:schemeClr val="tx1">
                    <a:lumMod val="75000"/>
                    <a:lumOff val="25000"/>
                  </a:schemeClr>
                </a:solidFill>
              </a:rPr>
              <a:t>24 CFR § 100.65(b</a:t>
            </a:r>
            <a:r>
              <a:rPr lang="en-US" sz="2200" dirty="0">
                <a:solidFill>
                  <a:schemeClr val="tx1">
                    <a:lumMod val="75000"/>
                    <a:lumOff val="25000"/>
                  </a:schemeClr>
                </a:solidFill>
                <a:effectLst/>
              </a:rPr>
              <a:t>)(1) , (b)(4), and (b)(6)</a:t>
            </a:r>
            <a:endParaRPr lang="en-US" sz="2400" b="0" i="0" u="none" strike="noStrike" dirty="0">
              <a:solidFill>
                <a:schemeClr val="tx1">
                  <a:lumMod val="75000"/>
                  <a:lumOff val="25000"/>
                </a:schemeClr>
              </a:solidFill>
              <a:effectLst/>
            </a:endParaRP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4518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F4F50C-E034-9216-01EB-0660A9E674F2}"/>
              </a:ext>
            </a:extLst>
          </p:cNvPr>
          <p:cNvSpPr>
            <a:spLocks noGrp="1"/>
          </p:cNvSpPr>
          <p:nvPr>
            <p:ph type="title"/>
          </p:nvPr>
        </p:nvSpPr>
        <p:spPr>
          <a:xfrm>
            <a:off x="494260" y="1683144"/>
            <a:ext cx="2774922" cy="3491712"/>
          </a:xfrm>
        </p:spPr>
        <p:txBody>
          <a:bodyPr>
            <a:normAutofit fontScale="90000"/>
          </a:bodyPr>
          <a:lstStyle/>
          <a:p>
            <a:r>
              <a:rPr lang="en-US" dirty="0"/>
              <a:t>How does requiring pet screening for assistance animals violate fair housing law? (3/3)</a:t>
            </a:r>
            <a:br>
              <a:rPr lang="en-US" dirty="0"/>
            </a:br>
            <a:endParaRPr lang="en-US" dirty="0"/>
          </a:p>
        </p:txBody>
      </p:sp>
      <p:sp>
        <p:nvSpPr>
          <p:cNvPr id="3" name="Content Placeholder 2">
            <a:extLst>
              <a:ext uri="{FF2B5EF4-FFF2-40B4-BE49-F238E27FC236}">
                <a16:creationId xmlns:a16="http://schemas.microsoft.com/office/drawing/2014/main" id="{89FB20BD-838F-1778-FACC-DC0A468268BD}"/>
              </a:ext>
            </a:extLst>
          </p:cNvPr>
          <p:cNvSpPr>
            <a:spLocks noGrp="1"/>
          </p:cNvSpPr>
          <p:nvPr>
            <p:ph idx="1"/>
          </p:nvPr>
        </p:nvSpPr>
        <p:spPr>
          <a:xfrm>
            <a:off x="4361606" y="761999"/>
            <a:ext cx="6828911" cy="5334001"/>
          </a:xfrm>
        </p:spPr>
        <p:txBody>
          <a:bodyPr>
            <a:normAutofit/>
          </a:bodyPr>
          <a:lstStyle/>
          <a:p>
            <a:pPr algn="l" fontAlgn="base">
              <a:buFont typeface="Arial" panose="020B0604020202020204" pitchFamily="34" charset="0"/>
              <a:buChar char="•"/>
            </a:pPr>
            <a:r>
              <a:rPr lang="en-US" sz="2400" b="0" i="0" u="none" strike="noStrike" dirty="0">
                <a:solidFill>
                  <a:schemeClr val="tx1">
                    <a:lumMod val="75000"/>
                    <a:lumOff val="25000"/>
                  </a:schemeClr>
                </a:solidFill>
                <a:effectLst/>
              </a:rPr>
              <a:t>Pet screening companies often ask tenants for information that is not necessary to process a request for an assistance animal. </a:t>
            </a:r>
          </a:p>
          <a:p>
            <a:pPr algn="l" fontAlgn="base">
              <a:buFont typeface="Arial" panose="020B0604020202020204" pitchFamily="34" charset="0"/>
              <a:buChar char="•"/>
            </a:pPr>
            <a:r>
              <a:rPr lang="en-US" sz="2400" b="0" i="0" u="none" strike="noStrike" dirty="0">
                <a:solidFill>
                  <a:schemeClr val="tx1">
                    <a:lumMod val="75000"/>
                    <a:lumOff val="25000"/>
                  </a:schemeClr>
                </a:solidFill>
                <a:effectLst/>
              </a:rPr>
              <a:t>They may ask for the tenant’s specific diagnosis or for unnecessary medical records. </a:t>
            </a:r>
          </a:p>
          <a:p>
            <a:pPr algn="l" fontAlgn="base">
              <a:buFont typeface="Arial" panose="020B0604020202020204" pitchFamily="34" charset="0"/>
              <a:buChar char="•"/>
            </a:pPr>
            <a:r>
              <a:rPr lang="en-US" sz="2400" b="0" i="0" u="none" strike="noStrike" dirty="0">
                <a:solidFill>
                  <a:schemeClr val="tx1">
                    <a:lumMod val="75000"/>
                    <a:lumOff val="25000"/>
                  </a:schemeClr>
                </a:solidFill>
                <a:effectLst/>
              </a:rPr>
              <a:t>They may ask for the animal’s breed or size, or for photos, vaccination records and microchip information. </a:t>
            </a:r>
          </a:p>
          <a:p>
            <a:pPr algn="l" fontAlgn="base">
              <a:buFont typeface="Arial" panose="020B0604020202020204" pitchFamily="34" charset="0"/>
              <a:buChar char="•"/>
            </a:pPr>
            <a:r>
              <a:rPr lang="en-US" sz="2400" b="0" i="0" u="none" strike="noStrike" dirty="0">
                <a:solidFill>
                  <a:schemeClr val="tx1">
                    <a:lumMod val="75000"/>
                    <a:lumOff val="25000"/>
                  </a:schemeClr>
                </a:solidFill>
                <a:effectLst/>
              </a:rPr>
              <a:t>None of this information is required to process a reasonable accommodation request. In fact, asking for some of this information is unlawful and/or inconsistent with HUD / DOJ Guidance.</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21434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0AD20-1C0D-9D5C-E8AA-B03655732BF7}"/>
              </a:ext>
            </a:extLst>
          </p:cNvPr>
          <p:cNvSpPr>
            <a:spLocks noGrp="1"/>
          </p:cNvSpPr>
          <p:nvPr>
            <p:ph type="ctrTitle"/>
          </p:nvPr>
        </p:nvSpPr>
        <p:spPr>
          <a:xfrm>
            <a:off x="1495782" y="969818"/>
            <a:ext cx="2917192" cy="4690532"/>
          </a:xfrm>
        </p:spPr>
        <p:txBody>
          <a:bodyPr vert="horz" lIns="91440" tIns="45720" rIns="91440" bIns="45720" rtlCol="0" anchor="ctr">
            <a:normAutofit/>
          </a:bodyPr>
          <a:lstStyle/>
          <a:p>
            <a:r>
              <a:rPr lang="en-US" sz="3600" spc="-60" dirty="0">
                <a:solidFill>
                  <a:srgbClr val="217E91"/>
                </a:solidFill>
              </a:rPr>
              <a:t>What Can I Do if I’m Asked to Complete Pet Screening?</a:t>
            </a:r>
          </a:p>
        </p:txBody>
      </p:sp>
      <p:sp>
        <p:nvSpPr>
          <p:cNvPr id="14" name="Rectangle 13">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8"/>
            <a:ext cx="1286934"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23CA8D4-9DD2-C2CF-6DC8-68B65E906803}"/>
              </a:ext>
            </a:extLst>
          </p:cNvPr>
          <p:cNvSpPr>
            <a:spLocks noGrp="1"/>
          </p:cNvSpPr>
          <p:nvPr>
            <p:ph type="subTitle" idx="1"/>
          </p:nvPr>
        </p:nvSpPr>
        <p:spPr>
          <a:xfrm>
            <a:off x="4544850" y="767825"/>
            <a:ext cx="6930291" cy="5227175"/>
          </a:xfrm>
        </p:spPr>
        <p:txBody>
          <a:bodyPr vert="horz" lIns="91440" tIns="45720" rIns="91440" bIns="45720" rtlCol="0" anchor="ctr">
            <a:normAutofit/>
          </a:bodyPr>
          <a:lstStyle/>
          <a:p>
            <a:pPr indent="-182880" fontAlgn="base">
              <a:buFont typeface="Wingdings 2" pitchFamily="18" charset="2"/>
              <a:buChar char=""/>
            </a:pPr>
            <a:r>
              <a:rPr lang="en-US" sz="2000" b="0" i="0" u="none" strike="noStrike" dirty="0">
                <a:solidFill>
                  <a:schemeClr val="tx1">
                    <a:lumMod val="65000"/>
                    <a:lumOff val="35000"/>
                  </a:schemeClr>
                </a:solidFill>
                <a:effectLst/>
              </a:rPr>
              <a:t>Explain to the landlord that </a:t>
            </a:r>
            <a:r>
              <a:rPr lang="en-US" sz="2000" dirty="0">
                <a:solidFill>
                  <a:schemeClr val="tx1">
                    <a:lumMod val="65000"/>
                    <a:lumOff val="35000"/>
                  </a:schemeClr>
                </a:solidFill>
              </a:rPr>
              <a:t>the</a:t>
            </a:r>
            <a:r>
              <a:rPr lang="en-US" sz="2000" b="0" i="0" u="none" strike="noStrike" dirty="0">
                <a:solidFill>
                  <a:schemeClr val="tx1">
                    <a:lumMod val="65000"/>
                    <a:lumOff val="35000"/>
                  </a:schemeClr>
                </a:solidFill>
                <a:effectLst/>
              </a:rPr>
              <a:t> animal is an assistance animal and cannot be subjected to pet screening</a:t>
            </a:r>
          </a:p>
          <a:p>
            <a:pPr indent="-182880" fontAlgn="base">
              <a:buFont typeface="Wingdings 2" pitchFamily="18" charset="2"/>
              <a:buChar char=""/>
            </a:pPr>
            <a:r>
              <a:rPr lang="en-US" sz="2000" dirty="0">
                <a:solidFill>
                  <a:schemeClr val="tx1">
                    <a:lumMod val="65000"/>
                    <a:lumOff val="35000"/>
                  </a:schemeClr>
                </a:solidFill>
              </a:rPr>
              <a:t>Share Resources:</a:t>
            </a:r>
            <a:endParaRPr lang="en-US" sz="2000" b="0" i="0" u="none" strike="noStrike" dirty="0">
              <a:solidFill>
                <a:schemeClr val="tx1">
                  <a:lumMod val="65000"/>
                  <a:lumOff val="35000"/>
                </a:schemeClr>
              </a:solidFill>
              <a:effectLst/>
            </a:endParaRPr>
          </a:p>
          <a:p>
            <a:pPr lvl="1" indent="-182880" algn="l" fontAlgn="base">
              <a:buFont typeface="Wingdings 2" pitchFamily="18" charset="2"/>
              <a:buChar char=""/>
            </a:pPr>
            <a:r>
              <a:rPr lang="en-US" sz="1800" b="0" i="0" u="none" strike="noStrike" dirty="0">
                <a:solidFill>
                  <a:schemeClr val="tx1">
                    <a:lumMod val="65000"/>
                    <a:lumOff val="35000"/>
                  </a:schemeClr>
                </a:solidFill>
                <a:effectLst/>
              </a:rPr>
              <a:t>HUD FHEO Notice: Assessing a Person’s Request to Have an Animal as a Reasonable Accommodation Under the Fair Housing Act </a:t>
            </a:r>
            <a:r>
              <a:rPr lang="en-US" sz="1800" b="0" i="0" u="none" strike="noStrike" dirty="0">
                <a:solidFill>
                  <a:schemeClr val="tx1">
                    <a:lumMod val="65000"/>
                    <a:lumOff val="35000"/>
                  </a:schemeClr>
                </a:solidFill>
                <a:effectLst/>
                <a:hlinkClick r:id="rId2"/>
              </a:rPr>
              <a:t>https://www.hud.gov/sites/dfiles/PA/documents/HUDAsstAnimalNC1-28-2020.pdf</a:t>
            </a:r>
            <a:endParaRPr lang="en-US" sz="1800" b="0" i="0" u="none" strike="noStrike" dirty="0">
              <a:solidFill>
                <a:schemeClr val="tx1">
                  <a:lumMod val="65000"/>
                  <a:lumOff val="35000"/>
                </a:schemeClr>
              </a:solidFill>
              <a:effectLst/>
            </a:endParaRPr>
          </a:p>
          <a:p>
            <a:pPr lvl="1" indent="-182880" algn="l" fontAlgn="base">
              <a:buFont typeface="Wingdings 2" pitchFamily="18" charset="2"/>
              <a:buChar char=""/>
            </a:pPr>
            <a:r>
              <a:rPr lang="en-US" sz="1800" b="0" i="0" u="none" strike="noStrike" dirty="0">
                <a:solidFill>
                  <a:schemeClr val="tx1">
                    <a:lumMod val="65000"/>
                    <a:lumOff val="35000"/>
                  </a:schemeClr>
                </a:solidFill>
                <a:effectLst/>
              </a:rPr>
              <a:t>HUD/DOJ Joint Statement on Reasonable Accommodations </a:t>
            </a:r>
            <a:r>
              <a:rPr lang="en-US" sz="1800" b="0" i="0" u="none" strike="noStrike" dirty="0">
                <a:solidFill>
                  <a:schemeClr val="tx1">
                    <a:lumMod val="65000"/>
                    <a:lumOff val="35000"/>
                  </a:schemeClr>
                </a:solidFill>
                <a:effectLst/>
                <a:hlinkClick r:id="rId3"/>
              </a:rPr>
              <a:t>https://www.hud.gov/sites/dfiles/FHEO/documents/huddojstatement.pdf</a:t>
            </a:r>
            <a:endParaRPr lang="en-US" sz="1800" b="0" i="0" u="none" strike="noStrike" dirty="0">
              <a:solidFill>
                <a:schemeClr val="tx1">
                  <a:lumMod val="65000"/>
                  <a:lumOff val="35000"/>
                </a:schemeClr>
              </a:solidFill>
              <a:effectLst/>
            </a:endParaRPr>
          </a:p>
          <a:p>
            <a:pPr lvl="1" indent="-182880" algn="l" fontAlgn="base">
              <a:buFont typeface="Wingdings 2" pitchFamily="18" charset="2"/>
              <a:buChar char=""/>
            </a:pPr>
            <a:r>
              <a:rPr lang="en-US" sz="1800" b="0" i="0" u="none" strike="noStrike" dirty="0">
                <a:solidFill>
                  <a:schemeClr val="tx1">
                    <a:lumMod val="65000"/>
                    <a:lumOff val="35000"/>
                  </a:schemeClr>
                </a:solidFill>
                <a:effectLst/>
              </a:rPr>
              <a:t>CRD - Emotional Support Animals and Fair Housing Law </a:t>
            </a:r>
            <a:r>
              <a:rPr lang="en-US" sz="1800" b="0" i="0" u="none" strike="noStrike" dirty="0">
                <a:solidFill>
                  <a:schemeClr val="tx1">
                    <a:lumMod val="65000"/>
                    <a:lumOff val="35000"/>
                  </a:schemeClr>
                </a:solidFill>
                <a:effectLst/>
                <a:hlinkClick r:id="rId4"/>
              </a:rPr>
              <a:t>https://www.dfeh.ca.gov/wpcontent/uploads/sites/32/2022/04/EmotionalSupportAnimalsandFairHousingLawFAQ_ENG.pdf</a:t>
            </a:r>
            <a:endParaRPr lang="en-US" sz="1800" b="0" i="0" u="none" strike="noStrike" dirty="0">
              <a:solidFill>
                <a:schemeClr val="tx1">
                  <a:lumMod val="65000"/>
                  <a:lumOff val="35000"/>
                </a:schemeClr>
              </a:solidFill>
              <a:effectLst/>
            </a:endParaRPr>
          </a:p>
          <a:p>
            <a:pPr indent="-182880" fontAlgn="base">
              <a:buFont typeface="Wingdings 2" pitchFamily="18" charset="2"/>
              <a:buChar char=""/>
            </a:pPr>
            <a:r>
              <a:rPr lang="en-US" sz="2000" b="0" i="0" u="none" strike="noStrike" dirty="0">
                <a:solidFill>
                  <a:schemeClr val="tx1">
                    <a:lumMod val="65000"/>
                    <a:lumOff val="35000"/>
                  </a:schemeClr>
                </a:solidFill>
                <a:effectLst/>
              </a:rPr>
              <a:t>File a complaint with CRD </a:t>
            </a:r>
            <a:r>
              <a:rPr lang="en-US" sz="1800" b="0" i="0" u="none" strike="noStrike" dirty="0">
                <a:solidFill>
                  <a:schemeClr val="tx1">
                    <a:lumMod val="65000"/>
                    <a:lumOff val="35000"/>
                  </a:schemeClr>
                </a:solidFill>
                <a:effectLst/>
                <a:hlinkClick r:id="rId5"/>
              </a:rPr>
              <a:t>https://calcivilrights.ca.gov/complaintprocess/</a:t>
            </a:r>
            <a:endParaRPr lang="en-US" sz="1800" b="0" i="0" u="none" strike="noStrike" dirty="0">
              <a:solidFill>
                <a:schemeClr val="tx1">
                  <a:lumMod val="65000"/>
                  <a:lumOff val="35000"/>
                </a:schemeClr>
              </a:solidFill>
              <a:effectLst/>
            </a:endParaRPr>
          </a:p>
        </p:txBody>
      </p:sp>
      <p:sp>
        <p:nvSpPr>
          <p:cNvPr id="16" name="Rectangle 15">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217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47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9B90D73-0963-EF17-22F7-8A001F36611A}"/>
              </a:ext>
            </a:extLst>
          </p:cNvPr>
          <p:cNvSpPr>
            <a:spLocks noGrp="1"/>
          </p:cNvSpPr>
          <p:nvPr>
            <p:ph type="title"/>
          </p:nvPr>
        </p:nvSpPr>
        <p:spPr>
          <a:xfrm>
            <a:off x="1170464" y="1087374"/>
            <a:ext cx="9413779" cy="1000978"/>
          </a:xfrm>
        </p:spPr>
        <p:txBody>
          <a:bodyPr>
            <a:normAutofit/>
          </a:bodyPr>
          <a:lstStyle/>
          <a:p>
            <a:r>
              <a:rPr lang="en-US" dirty="0"/>
              <a:t>Pet Addendums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E0D919C-B78A-3D98-1C87-394E0532A5AB}"/>
              </a:ext>
            </a:extLst>
          </p:cNvPr>
          <p:cNvSpPr>
            <a:spLocks noGrp="1"/>
          </p:cNvSpPr>
          <p:nvPr>
            <p:ph idx="1"/>
          </p:nvPr>
        </p:nvSpPr>
        <p:spPr>
          <a:xfrm>
            <a:off x="1600753" y="2535446"/>
            <a:ext cx="8983489" cy="3554457"/>
          </a:xfrm>
        </p:spPr>
        <p:txBody>
          <a:bodyPr>
            <a:normAutofit/>
          </a:bodyPr>
          <a:lstStyle/>
          <a:p>
            <a:pPr marL="0" indent="0">
              <a:buNone/>
            </a:pPr>
            <a:endParaRPr lang="en-US" sz="2400" dirty="0">
              <a:solidFill>
                <a:schemeClr val="tx1">
                  <a:lumMod val="75000"/>
                  <a:lumOff val="25000"/>
                </a:schemeClr>
              </a:solidFill>
              <a:effectLst/>
            </a:endParaRPr>
          </a:p>
          <a:p>
            <a:r>
              <a:rPr lang="en-US" sz="2200" dirty="0">
                <a:solidFill>
                  <a:schemeClr val="tx1">
                    <a:lumMod val="75000"/>
                    <a:lumOff val="25000"/>
                  </a:schemeClr>
                </a:solidFill>
                <a:effectLst/>
              </a:rPr>
              <a:t>California law permits housing providers to establish terms in a lease or rental agreement “that reasonably regulate the presence of guide dogs, signal dogs, or service dogs on the premises of a housing provider”. Cal. Civ. Code § 54.1 (b)(6)(B).  Note: Disabled Persons Act.</a:t>
            </a:r>
          </a:p>
          <a:p>
            <a:r>
              <a:rPr lang="en-US" sz="2200" dirty="0">
                <a:solidFill>
                  <a:schemeClr val="tx1">
                    <a:lumMod val="75000"/>
                    <a:lumOff val="25000"/>
                  </a:schemeClr>
                </a:solidFill>
                <a:effectLst/>
              </a:rPr>
              <a:t>Arguably, this state law provision is preempted by the Fair Housing Act, which prohibits reasonable accommodations from being conditioned on execution of additional documents and/or agreement to additional terms and conditions.</a:t>
            </a:r>
          </a:p>
          <a:p>
            <a:pPr marL="0" indent="0">
              <a:buNone/>
            </a:pPr>
            <a:endParaRPr lang="en-US" sz="2400" dirty="0">
              <a:solidFill>
                <a:schemeClr val="tx1">
                  <a:lumMod val="75000"/>
                  <a:lumOff val="25000"/>
                </a:schemeClr>
              </a:solidFill>
              <a:effectLst/>
            </a:endParaRPr>
          </a:p>
        </p:txBody>
      </p:sp>
    </p:spTree>
    <p:extLst>
      <p:ext uri="{BB962C8B-B14F-4D97-AF65-F5344CB8AC3E}">
        <p14:creationId xmlns:p14="http://schemas.microsoft.com/office/powerpoint/2010/main" val="2056088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5B83-E81A-5D24-D2FB-7EFBD80C6FFB}"/>
              </a:ext>
            </a:extLst>
          </p:cNvPr>
          <p:cNvSpPr>
            <a:spLocks noGrp="1"/>
          </p:cNvSpPr>
          <p:nvPr>
            <p:ph type="title"/>
          </p:nvPr>
        </p:nvSpPr>
        <p:spPr>
          <a:xfrm>
            <a:off x="0" y="864108"/>
            <a:ext cx="3422073" cy="5120639"/>
          </a:xfrm>
        </p:spPr>
        <p:txBody>
          <a:bodyPr>
            <a:normAutofit/>
          </a:bodyPr>
          <a:lstStyle/>
          <a:p>
            <a:pPr algn="ctr"/>
            <a:r>
              <a:rPr lang="en-US" dirty="0">
                <a:solidFill>
                  <a:schemeClr val="bg1"/>
                </a:solidFill>
              </a:rPr>
              <a:t>“Reasonable” Conditions </a:t>
            </a:r>
          </a:p>
        </p:txBody>
      </p:sp>
      <p:sp>
        <p:nvSpPr>
          <p:cNvPr id="3" name="Content Placeholder 2">
            <a:extLst>
              <a:ext uri="{FF2B5EF4-FFF2-40B4-BE49-F238E27FC236}">
                <a16:creationId xmlns:a16="http://schemas.microsoft.com/office/drawing/2014/main" id="{87F2F1E8-80A9-A2B3-30B8-535EB952D4AA}"/>
              </a:ext>
            </a:extLst>
          </p:cNvPr>
          <p:cNvSpPr>
            <a:spLocks noGrp="1"/>
          </p:cNvSpPr>
          <p:nvPr>
            <p:ph idx="1"/>
          </p:nvPr>
        </p:nvSpPr>
        <p:spPr>
          <a:xfrm>
            <a:off x="3752603" y="760022"/>
            <a:ext cx="7742711" cy="5224726"/>
          </a:xfrm>
        </p:spPr>
        <p:txBody>
          <a:bodyPr>
            <a:normAutofit fontScale="92500" lnSpcReduction="20000"/>
          </a:bodyPr>
          <a:lstStyle/>
          <a:p>
            <a:pPr marL="0" indent="0">
              <a:spcAft>
                <a:spcPts val="1200"/>
              </a:spcAft>
              <a:buNone/>
            </a:pPr>
            <a:r>
              <a:rPr lang="en-US" b="0" i="0" u="none" strike="noStrike" dirty="0">
                <a:solidFill>
                  <a:schemeClr val="tx1">
                    <a:lumMod val="75000"/>
                    <a:lumOff val="25000"/>
                  </a:schemeClr>
                </a:solidFill>
                <a:effectLst/>
              </a:rPr>
              <a:t>Reasonable conditions may be imposed on the use of an assistance animal. </a:t>
            </a:r>
            <a:r>
              <a:rPr lang="en-US" i="1" dirty="0">
                <a:solidFill>
                  <a:schemeClr val="tx1">
                    <a:lumMod val="75000"/>
                    <a:lumOff val="25000"/>
                  </a:schemeClr>
                </a:solidFill>
              </a:rPr>
              <a:t>E</a:t>
            </a:r>
            <a:r>
              <a:rPr lang="en-US" b="0" i="1" u="none" strike="noStrike" dirty="0">
                <a:solidFill>
                  <a:schemeClr val="tx1">
                    <a:lumMod val="75000"/>
                    <a:lumOff val="25000"/>
                  </a:schemeClr>
                </a:solidFill>
                <a:effectLst/>
              </a:rPr>
              <a:t>.g. </a:t>
            </a:r>
            <a:r>
              <a:rPr lang="en-US" b="0" i="0" u="none" strike="noStrike" dirty="0">
                <a:solidFill>
                  <a:schemeClr val="tx1">
                    <a:lumMod val="75000"/>
                    <a:lumOff val="25000"/>
                  </a:schemeClr>
                </a:solidFill>
                <a:effectLst/>
              </a:rPr>
              <a:t>restrictions on waste disposal and nuisance </a:t>
            </a:r>
            <a:r>
              <a:rPr lang="en-US" dirty="0">
                <a:solidFill>
                  <a:schemeClr val="tx1">
                    <a:lumMod val="75000"/>
                    <a:lumOff val="25000"/>
                  </a:schemeClr>
                </a:solidFill>
              </a:rPr>
              <a:t>behavior.</a:t>
            </a:r>
          </a:p>
          <a:p>
            <a:pPr marL="0" indent="0">
              <a:spcAft>
                <a:spcPts val="1200"/>
              </a:spcAft>
              <a:buNone/>
            </a:pPr>
            <a:r>
              <a:rPr lang="en-US" dirty="0">
                <a:solidFill>
                  <a:schemeClr val="tx1">
                    <a:lumMod val="75000"/>
                    <a:lumOff val="25000"/>
                  </a:schemeClr>
                </a:solidFill>
              </a:rPr>
              <a:t>Conditions must not interfere with the normal performance of the animal's duties.</a:t>
            </a:r>
          </a:p>
          <a:p>
            <a:pPr>
              <a:spcAft>
                <a:spcPts val="1200"/>
              </a:spcAft>
            </a:pPr>
            <a:r>
              <a:rPr lang="en-US" u="sng" dirty="0">
                <a:solidFill>
                  <a:schemeClr val="tx1">
                    <a:lumMod val="75000"/>
                    <a:lumOff val="25000"/>
                  </a:schemeClr>
                </a:solidFill>
              </a:rPr>
              <a:t>EXAMPLE</a:t>
            </a:r>
            <a:r>
              <a:rPr lang="en-US" dirty="0">
                <a:solidFill>
                  <a:schemeClr val="tx1">
                    <a:lumMod val="75000"/>
                    <a:lumOff val="25000"/>
                  </a:schemeClr>
                </a:solidFill>
              </a:rPr>
              <a:t>:  a leash requirement may interfere with the ability of a guide dog, signal dog, or service dog to assist an individual, in which case the animal may be under voice control or otherwise responsive. </a:t>
            </a:r>
          </a:p>
          <a:p>
            <a:pPr>
              <a:spcAft>
                <a:spcPts val="1200"/>
              </a:spcAft>
            </a:pPr>
            <a:r>
              <a:rPr lang="en-US" u="sng" dirty="0">
                <a:solidFill>
                  <a:schemeClr val="tx1">
                    <a:lumMod val="75000"/>
                    <a:lumOff val="25000"/>
                  </a:schemeClr>
                </a:solidFill>
              </a:rPr>
              <a:t>EXAMPLE</a:t>
            </a:r>
            <a:r>
              <a:rPr lang="en-US" dirty="0">
                <a:solidFill>
                  <a:schemeClr val="tx1">
                    <a:lumMod val="75000"/>
                    <a:lumOff val="25000"/>
                  </a:schemeClr>
                </a:solidFill>
              </a:rPr>
              <a:t>: a “no noise” requirement may interfere with a dog's job of barking to alert a blind individual to a danger or someone at the door, but incessant barking all night long or when the individual is not at home may violate reasonable restrictions relating to nuisance. </a:t>
            </a:r>
          </a:p>
          <a:p>
            <a:pPr marL="0" indent="0" algn="r">
              <a:buNone/>
            </a:pPr>
            <a:r>
              <a:rPr lang="en-US" dirty="0">
                <a:solidFill>
                  <a:schemeClr val="tx1">
                    <a:lumMod val="75000"/>
                    <a:lumOff val="25000"/>
                  </a:schemeClr>
                </a:solidFill>
              </a:rPr>
              <a:t>2 CCR § 12185(d)(6)</a:t>
            </a:r>
          </a:p>
          <a:p>
            <a:pPr lvl="1"/>
            <a:endParaRPr lang="en-US" dirty="0">
              <a:solidFill>
                <a:schemeClr val="tx1">
                  <a:lumMod val="75000"/>
                  <a:lumOff val="25000"/>
                </a:schemeClr>
              </a:solidFill>
            </a:endParaRPr>
          </a:p>
        </p:txBody>
      </p:sp>
    </p:spTree>
    <p:extLst>
      <p:ext uri="{BB962C8B-B14F-4D97-AF65-F5344CB8AC3E}">
        <p14:creationId xmlns:p14="http://schemas.microsoft.com/office/powerpoint/2010/main" val="411154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D6F8-F9A8-5808-DBE7-F98223E05F42}"/>
              </a:ext>
            </a:extLst>
          </p:cNvPr>
          <p:cNvSpPr>
            <a:spLocks noGrp="1"/>
          </p:cNvSpPr>
          <p:nvPr>
            <p:ph type="title"/>
          </p:nvPr>
        </p:nvSpPr>
        <p:spPr/>
        <p:txBody>
          <a:bodyPr/>
          <a:lstStyle/>
          <a:p>
            <a:r>
              <a:rPr lang="en-US" dirty="0"/>
              <a:t>Claim Elements</a:t>
            </a:r>
          </a:p>
        </p:txBody>
      </p:sp>
      <p:sp>
        <p:nvSpPr>
          <p:cNvPr id="7" name="Content Placeholder 5">
            <a:extLst>
              <a:ext uri="{FF2B5EF4-FFF2-40B4-BE49-F238E27FC236}">
                <a16:creationId xmlns:a16="http://schemas.microsoft.com/office/drawing/2014/main" id="{40125FCF-E14C-B7B9-FDD3-50373DD53F6F}"/>
              </a:ext>
            </a:extLst>
          </p:cNvPr>
          <p:cNvSpPr>
            <a:spLocks noGrp="1"/>
          </p:cNvSpPr>
          <p:nvPr>
            <p:ph sz="half" idx="1"/>
          </p:nvPr>
        </p:nvSpPr>
        <p:spPr>
          <a:xfrm>
            <a:off x="3895106" y="748146"/>
            <a:ext cx="7530977" cy="5308270"/>
          </a:xfrm>
        </p:spPr>
        <p:txBody>
          <a:bodyPr>
            <a:normAutofit/>
          </a:bodyPr>
          <a:lstStyle/>
          <a:p>
            <a:pPr marL="45720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AutoNum type="arabicParenR"/>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Disability (mental or physical impairment that substantially limits a life activity)</a:t>
            </a:r>
          </a:p>
          <a:p>
            <a:pPr marL="45720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AutoNum type="arabicParenR"/>
              <a:tabLst/>
              <a:defRPr/>
            </a:pPr>
            <a:r>
              <a:rPr lang="en-US" sz="2400" dirty="0">
                <a:solidFill>
                  <a:srgbClr val="000000">
                    <a:lumMod val="65000"/>
                    <a:lumOff val="35000"/>
                  </a:srgbClr>
                </a:solidFill>
                <a:latin typeface="Corbel" panose="020B0503020204020204"/>
              </a:rPr>
              <a:t>T</a:t>
            </a: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hat the housing provider knew or should reasonably be expected to know of the disability </a:t>
            </a:r>
          </a:p>
          <a:p>
            <a:pPr marL="45720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AutoNum type="arabicParenR"/>
              <a:tabLst/>
              <a:defRPr/>
            </a:pPr>
            <a:r>
              <a:rPr lang="en-US" sz="2400" dirty="0">
                <a:solidFill>
                  <a:srgbClr val="000000">
                    <a:lumMod val="65000"/>
                    <a:lumOff val="35000"/>
                  </a:srgbClr>
                </a:solidFill>
                <a:latin typeface="Corbel" panose="020B0503020204020204"/>
              </a:rPr>
              <a:t>T</a:t>
            </a: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hat the accommodation may be necessary to give the person with the disability an equal opportunity to use and enjoy the housing </a:t>
            </a:r>
          </a:p>
          <a:p>
            <a:pPr marL="45720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AutoNum type="arabicParenR"/>
              <a:tabLst/>
              <a:defRPr/>
            </a:pPr>
            <a:r>
              <a:rPr lang="en-US" sz="2400" dirty="0">
                <a:solidFill>
                  <a:srgbClr val="000000">
                    <a:lumMod val="65000"/>
                    <a:lumOff val="35000"/>
                  </a:srgbClr>
                </a:solidFill>
                <a:latin typeface="Corbel" panose="020B0503020204020204"/>
              </a:rPr>
              <a:t>T</a:t>
            </a: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hat the accommodation is reasonable </a:t>
            </a:r>
          </a:p>
          <a:p>
            <a:pPr marL="457200" marR="0" lvl="0" indent="-457200" algn="l" defTabSz="914400" rtl="0" eaLnBrk="1" fontAlgn="auto" latinLnBrk="0" hangingPunct="1">
              <a:lnSpc>
                <a:spcPct val="90000"/>
              </a:lnSpc>
              <a:spcBef>
                <a:spcPts val="1200"/>
              </a:spcBef>
              <a:spcAft>
                <a:spcPts val="0"/>
              </a:spcAft>
              <a:buClr>
                <a:srgbClr val="40BAD2"/>
              </a:buClr>
              <a:buSzTx/>
              <a:buFont typeface="Wingdings 2" pitchFamily="18" charset="2"/>
              <a:buAutoNum type="arabicParenR"/>
              <a:tabLst/>
              <a:defRPr/>
            </a:pPr>
            <a:r>
              <a:rPr lang="en-US" sz="2400" dirty="0">
                <a:solidFill>
                  <a:srgbClr val="000000">
                    <a:lumMod val="65000"/>
                    <a:lumOff val="35000"/>
                  </a:srgbClr>
                </a:solidFill>
                <a:latin typeface="Corbel" panose="020B0503020204020204"/>
              </a:rPr>
              <a:t>T</a:t>
            </a: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hat the housing provider refused to make the requested accommodation. </a:t>
            </a:r>
          </a:p>
        </p:txBody>
      </p:sp>
    </p:spTree>
    <p:extLst>
      <p:ext uri="{BB962C8B-B14F-4D97-AF65-F5344CB8AC3E}">
        <p14:creationId xmlns:p14="http://schemas.microsoft.com/office/powerpoint/2010/main" val="1758833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1286934" y="864108"/>
            <a:ext cx="3326096" cy="5120639"/>
          </a:xfrm>
        </p:spPr>
        <p:txBody>
          <a:bodyPr>
            <a:normAutofit/>
          </a:bodyPr>
          <a:lstStyle/>
          <a:p>
            <a:pPr algn="r"/>
            <a:r>
              <a:rPr lang="en-US" dirty="0">
                <a:solidFill>
                  <a:schemeClr val="tx1">
                    <a:lumMod val="65000"/>
                    <a:lumOff val="35000"/>
                  </a:schemeClr>
                </a:solidFill>
              </a:rPr>
              <a:t>Problems with Pet Addendums</a:t>
            </a:r>
          </a:p>
        </p:txBody>
      </p:sp>
      <p:sp>
        <p:nvSpPr>
          <p:cNvPr id="32" name="Rectangle 3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rgbClr val="21778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4" name="Straight Connector 3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5289229" y="864108"/>
            <a:ext cx="5910677" cy="5120640"/>
          </a:xfrm>
        </p:spPr>
        <p:txBody>
          <a:bodyPr>
            <a:normAutofit/>
          </a:bodyPr>
          <a:lstStyle/>
          <a:p>
            <a:pPr>
              <a:lnSpc>
                <a:spcPct val="100000"/>
              </a:lnSpc>
              <a:spcBef>
                <a:spcPts val="0"/>
              </a:spcBef>
              <a:spcAft>
                <a:spcPts val="1200"/>
              </a:spcAft>
            </a:pPr>
            <a:r>
              <a:rPr lang="en-US" sz="2400" kern="1000" dirty="0">
                <a:effectLst/>
                <a:ea typeface="Calibri" panose="020F0502020204030204" pitchFamily="34" charset="0"/>
                <a:cs typeface="Times New Roman" panose="02020603050405020304" pitchFamily="18" charset="0"/>
              </a:rPr>
              <a:t>Often subject assistance dog users to terms and conditions applied to tenants with pets. </a:t>
            </a:r>
          </a:p>
          <a:p>
            <a:pPr>
              <a:lnSpc>
                <a:spcPct val="100000"/>
              </a:lnSpc>
              <a:spcBef>
                <a:spcPts val="0"/>
              </a:spcBef>
              <a:spcAft>
                <a:spcPts val="1200"/>
              </a:spcAft>
            </a:pPr>
            <a:r>
              <a:rPr lang="en-US" sz="2400" kern="1000" dirty="0">
                <a:ea typeface="Calibri" panose="020F0502020204030204" pitchFamily="34" charset="0"/>
                <a:cs typeface="Times New Roman" panose="02020603050405020304" pitchFamily="18" charset="0"/>
              </a:rPr>
              <a:t>Often contain</a:t>
            </a:r>
            <a:r>
              <a:rPr lang="en-US" sz="2400" kern="1000" dirty="0">
                <a:effectLst/>
                <a:ea typeface="Calibri" panose="020F0502020204030204" pitchFamily="34" charset="0"/>
                <a:cs typeface="Times New Roman" panose="02020603050405020304" pitchFamily="18" charset="0"/>
              </a:rPr>
              <a:t> unreasonable, unwarranted, and objectionable terms</a:t>
            </a:r>
          </a:p>
          <a:p>
            <a:pPr>
              <a:lnSpc>
                <a:spcPct val="100000"/>
              </a:lnSpc>
              <a:spcBef>
                <a:spcPts val="0"/>
              </a:spcBef>
              <a:spcAft>
                <a:spcPts val="1200"/>
              </a:spcAft>
            </a:pPr>
            <a:r>
              <a:rPr lang="en-US" sz="2400" kern="1000" dirty="0">
                <a:ea typeface="Calibri" panose="020F0502020204030204" pitchFamily="34" charset="0"/>
                <a:cs typeface="Times New Roman" panose="02020603050405020304" pitchFamily="18" charset="0"/>
              </a:rPr>
              <a:t>May </a:t>
            </a:r>
            <a:r>
              <a:rPr lang="en-US" sz="2400" kern="1000" dirty="0">
                <a:effectLst/>
                <a:ea typeface="Calibri" panose="020F0502020204030204" pitchFamily="34" charset="0"/>
                <a:cs typeface="Times New Roman" panose="02020603050405020304" pitchFamily="18" charset="0"/>
              </a:rPr>
              <a:t>waive </a:t>
            </a:r>
            <a:r>
              <a:rPr lang="en-US" sz="2400" kern="1000" dirty="0">
                <a:ea typeface="Calibri" panose="020F0502020204030204" pitchFamily="34" charset="0"/>
                <a:cs typeface="Times New Roman" panose="02020603050405020304" pitchFamily="18" charset="0"/>
              </a:rPr>
              <a:t>rights, including </a:t>
            </a:r>
            <a:r>
              <a:rPr lang="en-US" sz="2400" kern="1000" dirty="0">
                <a:effectLst/>
                <a:ea typeface="Calibri" panose="020F0502020204030204" pitchFamily="34" charset="0"/>
                <a:cs typeface="Times New Roman" panose="02020603050405020304" pitchFamily="18" charset="0"/>
              </a:rPr>
              <a:t>due process and notice rights.</a:t>
            </a:r>
          </a:p>
          <a:p>
            <a:pPr marL="0" indent="0">
              <a:buNone/>
            </a:pPr>
            <a:endParaRPr lang="en-US" dirty="0"/>
          </a:p>
        </p:txBody>
      </p:sp>
      <p:sp>
        <p:nvSpPr>
          <p:cNvPr id="36" name="Rectangle 3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385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quot;Comfort/Service Animal Agreement&quot; document with highlights on points 2, 8, 9, 11 and 12.">
            <a:extLst>
              <a:ext uri="{FF2B5EF4-FFF2-40B4-BE49-F238E27FC236}">
                <a16:creationId xmlns:a16="http://schemas.microsoft.com/office/drawing/2014/main" id="{4B376549-D473-E2EB-914C-DFBFA072F25B}"/>
              </a:ext>
            </a:extLst>
          </p:cNvPr>
          <p:cNvGrpSpPr/>
          <p:nvPr/>
        </p:nvGrpSpPr>
        <p:grpSpPr>
          <a:xfrm>
            <a:off x="3492773" y="164510"/>
            <a:ext cx="4859494" cy="6301409"/>
            <a:chOff x="3492773" y="164510"/>
            <a:chExt cx="4859494" cy="6301409"/>
          </a:xfrm>
        </p:grpSpPr>
        <p:pic>
          <p:nvPicPr>
            <p:cNvPr id="3" name="Picture 2">
              <a:extLst>
                <a:ext uri="{FF2B5EF4-FFF2-40B4-BE49-F238E27FC236}">
                  <a16:creationId xmlns:a16="http://schemas.microsoft.com/office/drawing/2014/main" id="{4D224916-5D40-8A95-37F3-FA56DC73C4E8}"/>
                </a:ext>
              </a:extLst>
            </p:cNvPr>
            <p:cNvPicPr>
              <a:picLocks noChangeAspect="1"/>
            </p:cNvPicPr>
            <p:nvPr/>
          </p:nvPicPr>
          <p:blipFill>
            <a:blip r:embed="rId2"/>
            <a:stretch>
              <a:fillRect/>
            </a:stretch>
          </p:blipFill>
          <p:spPr>
            <a:xfrm>
              <a:off x="3492773" y="164510"/>
              <a:ext cx="4859494" cy="6301409"/>
            </a:xfrm>
            <a:prstGeom prst="rect">
              <a:avLst/>
            </a:prstGeom>
            <a:ln>
              <a:solidFill>
                <a:schemeClr val="tx2"/>
              </a:solidFill>
            </a:ln>
            <a:effectLst>
              <a:outerShdw blurRad="50800" dist="38100" dir="2700000" sx="102308" sy="102308" algn="tl" rotWithShape="0">
                <a:prstClr val="black">
                  <a:alpha val="40000"/>
                </a:prstClr>
              </a:outerShdw>
            </a:effec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EE007B3-0F68-B1B6-6190-6AC996104247}"/>
                    </a:ext>
                  </a:extLst>
                </p14:cNvPr>
                <p14:cNvContentPartPr/>
                <p14:nvPr/>
              </p14:nvContentPartPr>
              <p14:xfrm>
                <a:off x="3785809" y="2094120"/>
                <a:ext cx="142560" cy="360"/>
              </p14:xfrm>
            </p:contentPart>
          </mc:Choice>
          <mc:Fallback xmlns="">
            <p:pic>
              <p:nvPicPr>
                <p:cNvPr id="2" name="Ink 1">
                  <a:extLst>
                    <a:ext uri="{FF2B5EF4-FFF2-40B4-BE49-F238E27FC236}">
                      <a16:creationId xmlns:a16="http://schemas.microsoft.com/office/drawing/2014/main" id="{3EE007B3-0F68-B1B6-6190-6AC996104247}"/>
                    </a:ext>
                  </a:extLst>
                </p:cNvPr>
                <p:cNvPicPr/>
                <p:nvPr/>
              </p:nvPicPr>
              <p:blipFill>
                <a:blip r:embed="rId4"/>
                <a:stretch>
                  <a:fillRect/>
                </a:stretch>
              </p:blipFill>
              <p:spPr>
                <a:xfrm>
                  <a:off x="3731809" y="1986120"/>
                  <a:ext cx="250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F7B5F0F-7798-562A-BA39-CCDAAEEDA757}"/>
                    </a:ext>
                  </a:extLst>
                </p14:cNvPr>
                <p14:cNvContentPartPr/>
                <p14:nvPr/>
              </p14:nvContentPartPr>
              <p14:xfrm>
                <a:off x="3795169" y="3142428"/>
                <a:ext cx="139680" cy="360"/>
              </p14:xfrm>
            </p:contentPart>
          </mc:Choice>
          <mc:Fallback xmlns="">
            <p:pic>
              <p:nvPicPr>
                <p:cNvPr id="4" name="Ink 3">
                  <a:extLst>
                    <a:ext uri="{FF2B5EF4-FFF2-40B4-BE49-F238E27FC236}">
                      <a16:creationId xmlns:a16="http://schemas.microsoft.com/office/drawing/2014/main" id="{5F7B5F0F-7798-562A-BA39-CCDAAEEDA757}"/>
                    </a:ext>
                  </a:extLst>
                </p:cNvPr>
                <p:cNvPicPr/>
                <p:nvPr/>
              </p:nvPicPr>
              <p:blipFill>
                <a:blip r:embed="rId6"/>
                <a:stretch>
                  <a:fillRect/>
                </a:stretch>
              </p:blipFill>
              <p:spPr>
                <a:xfrm>
                  <a:off x="3741169" y="3034428"/>
                  <a:ext cx="247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5F78FC1-8383-4F57-5F45-2FE512EE15ED}"/>
                    </a:ext>
                  </a:extLst>
                </p14:cNvPr>
                <p14:cNvContentPartPr/>
                <p14:nvPr/>
              </p14:nvContentPartPr>
              <p14:xfrm>
                <a:off x="3807049" y="3352424"/>
                <a:ext cx="112680" cy="16200"/>
              </p14:xfrm>
            </p:contentPart>
          </mc:Choice>
          <mc:Fallback xmlns="">
            <p:pic>
              <p:nvPicPr>
                <p:cNvPr id="5" name="Ink 4">
                  <a:extLst>
                    <a:ext uri="{FF2B5EF4-FFF2-40B4-BE49-F238E27FC236}">
                      <a16:creationId xmlns:a16="http://schemas.microsoft.com/office/drawing/2014/main" id="{25F78FC1-8383-4F57-5F45-2FE512EE15ED}"/>
                    </a:ext>
                  </a:extLst>
                </p:cNvPr>
                <p:cNvPicPr/>
                <p:nvPr/>
              </p:nvPicPr>
              <p:blipFill>
                <a:blip r:embed="rId8"/>
                <a:stretch>
                  <a:fillRect/>
                </a:stretch>
              </p:blipFill>
              <p:spPr>
                <a:xfrm>
                  <a:off x="3753049" y="3246772"/>
                  <a:ext cx="220320" cy="2271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D31BE779-CC66-B8AF-8C0A-894BCA8E4900}"/>
                    </a:ext>
                  </a:extLst>
                </p14:cNvPr>
                <p14:cNvContentPartPr/>
                <p14:nvPr/>
              </p14:nvContentPartPr>
              <p14:xfrm>
                <a:off x="3839449" y="3794089"/>
                <a:ext cx="81360" cy="360"/>
              </p14:xfrm>
            </p:contentPart>
          </mc:Choice>
          <mc:Fallback xmlns="">
            <p:pic>
              <p:nvPicPr>
                <p:cNvPr id="6" name="Ink 5">
                  <a:extLst>
                    <a:ext uri="{FF2B5EF4-FFF2-40B4-BE49-F238E27FC236}">
                      <a16:creationId xmlns:a16="http://schemas.microsoft.com/office/drawing/2014/main" id="{D31BE779-CC66-B8AF-8C0A-894BCA8E4900}"/>
                    </a:ext>
                  </a:extLst>
                </p:cNvPr>
                <p:cNvPicPr/>
                <p:nvPr/>
              </p:nvPicPr>
              <p:blipFill>
                <a:blip r:embed="rId10"/>
                <a:stretch>
                  <a:fillRect/>
                </a:stretch>
              </p:blipFill>
              <p:spPr>
                <a:xfrm>
                  <a:off x="3785209" y="3686089"/>
                  <a:ext cx="189478"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B0AB3ADB-C7E2-6449-2A41-A9F3E69C19CA}"/>
                    </a:ext>
                  </a:extLst>
                </p14:cNvPr>
                <p14:cNvContentPartPr/>
                <p14:nvPr/>
              </p14:nvContentPartPr>
              <p14:xfrm>
                <a:off x="3820369" y="4116489"/>
                <a:ext cx="117720" cy="360"/>
              </p14:xfrm>
            </p:contentPart>
          </mc:Choice>
          <mc:Fallback xmlns="">
            <p:pic>
              <p:nvPicPr>
                <p:cNvPr id="7" name="Ink 6">
                  <a:extLst>
                    <a:ext uri="{FF2B5EF4-FFF2-40B4-BE49-F238E27FC236}">
                      <a16:creationId xmlns:a16="http://schemas.microsoft.com/office/drawing/2014/main" id="{B0AB3ADB-C7E2-6449-2A41-A9F3E69C19CA}"/>
                    </a:ext>
                  </a:extLst>
                </p:cNvPr>
                <p:cNvPicPr/>
                <p:nvPr/>
              </p:nvPicPr>
              <p:blipFill>
                <a:blip r:embed="rId12"/>
                <a:stretch>
                  <a:fillRect/>
                </a:stretch>
              </p:blipFill>
              <p:spPr>
                <a:xfrm>
                  <a:off x="3766369" y="4008489"/>
                  <a:ext cx="225360" cy="216000"/>
                </a:xfrm>
                <a:prstGeom prst="rect">
                  <a:avLst/>
                </a:prstGeom>
              </p:spPr>
            </p:pic>
          </mc:Fallback>
        </mc:AlternateContent>
      </p:grpSp>
    </p:spTree>
    <p:extLst>
      <p:ext uri="{BB962C8B-B14F-4D97-AF65-F5344CB8AC3E}">
        <p14:creationId xmlns:p14="http://schemas.microsoft.com/office/powerpoint/2010/main" val="3401935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Document entitled &quot;Service Animal Agreement&quot; with highlights on certain parts of document.">
            <a:extLst>
              <a:ext uri="{FF2B5EF4-FFF2-40B4-BE49-F238E27FC236}">
                <a16:creationId xmlns:a16="http://schemas.microsoft.com/office/drawing/2014/main" id="{ADF6EC64-8D57-1B10-B2EC-3FE66351896F}"/>
              </a:ext>
            </a:extLst>
          </p:cNvPr>
          <p:cNvGrpSpPr/>
          <p:nvPr/>
        </p:nvGrpSpPr>
        <p:grpSpPr>
          <a:xfrm>
            <a:off x="3568674" y="0"/>
            <a:ext cx="5363291" cy="6940729"/>
            <a:chOff x="3446318" y="0"/>
            <a:chExt cx="5299364" cy="6858000"/>
          </a:xfrm>
        </p:grpSpPr>
        <p:pic>
          <p:nvPicPr>
            <p:cNvPr id="3" name="Picture 2">
              <a:extLst>
                <a:ext uri="{FF2B5EF4-FFF2-40B4-BE49-F238E27FC236}">
                  <a16:creationId xmlns:a16="http://schemas.microsoft.com/office/drawing/2014/main" id="{FDDB8AB9-37DF-C3DB-6079-ADEEB448BDEB}"/>
                </a:ext>
              </a:extLst>
            </p:cNvPr>
            <p:cNvPicPr>
              <a:picLocks noChangeAspect="1"/>
            </p:cNvPicPr>
            <p:nvPr/>
          </p:nvPicPr>
          <p:blipFill>
            <a:blip r:embed="rId2"/>
            <a:stretch>
              <a:fillRect/>
            </a:stretch>
          </p:blipFill>
          <p:spPr>
            <a:xfrm>
              <a:off x="3446318" y="0"/>
              <a:ext cx="5299364"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A82EBFD-E75B-C360-4D5C-EB352E58ADE2}"/>
                    </a:ext>
                  </a:extLst>
                </p14:cNvPr>
                <p14:cNvContentPartPr/>
                <p14:nvPr/>
              </p14:nvContentPartPr>
              <p14:xfrm>
                <a:off x="3649930" y="668176"/>
                <a:ext cx="381960" cy="360"/>
              </p14:xfrm>
            </p:contentPart>
          </mc:Choice>
          <mc:Fallback xmlns="">
            <p:pic>
              <p:nvPicPr>
                <p:cNvPr id="5" name="Ink 4">
                  <a:extLst>
                    <a:ext uri="{FF2B5EF4-FFF2-40B4-BE49-F238E27FC236}">
                      <a16:creationId xmlns:a16="http://schemas.microsoft.com/office/drawing/2014/main" id="{5A82EBFD-E75B-C360-4D5C-EB352E58ADE2}"/>
                    </a:ext>
                  </a:extLst>
                </p:cNvPr>
                <p:cNvPicPr/>
                <p:nvPr/>
              </p:nvPicPr>
              <p:blipFill>
                <a:blip r:embed="rId4"/>
                <a:stretch>
                  <a:fillRect/>
                </a:stretch>
              </p:blipFill>
              <p:spPr>
                <a:xfrm>
                  <a:off x="3596584" y="560176"/>
                  <a:ext cx="488297"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C6E19BC-6277-040E-57C9-2B47DF22ADC8}"/>
                    </a:ext>
                  </a:extLst>
                </p14:cNvPr>
                <p14:cNvContentPartPr/>
                <p14:nvPr/>
              </p14:nvContentPartPr>
              <p14:xfrm>
                <a:off x="6726490" y="636496"/>
                <a:ext cx="1086840" cy="41760"/>
              </p14:xfrm>
            </p:contentPart>
          </mc:Choice>
          <mc:Fallback xmlns="">
            <p:pic>
              <p:nvPicPr>
                <p:cNvPr id="6" name="Ink 5">
                  <a:extLst>
                    <a:ext uri="{FF2B5EF4-FFF2-40B4-BE49-F238E27FC236}">
                      <a16:creationId xmlns:a16="http://schemas.microsoft.com/office/drawing/2014/main" id="{DC6E19BC-6277-040E-57C9-2B47DF22ADC8}"/>
                    </a:ext>
                  </a:extLst>
                </p:cNvPr>
                <p:cNvPicPr/>
                <p:nvPr/>
              </p:nvPicPr>
              <p:blipFill>
                <a:blip r:embed="rId6"/>
                <a:stretch>
                  <a:fillRect/>
                </a:stretch>
              </p:blipFill>
              <p:spPr>
                <a:xfrm>
                  <a:off x="6673126" y="529419"/>
                  <a:ext cx="1193212" cy="25555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1CA00BFE-7088-E106-091B-6194FBF115FE}"/>
                    </a:ext>
                  </a:extLst>
                </p14:cNvPr>
                <p14:cNvContentPartPr/>
                <p14:nvPr/>
              </p14:nvContentPartPr>
              <p14:xfrm>
                <a:off x="4588810" y="1685176"/>
                <a:ext cx="677160" cy="21600"/>
              </p14:xfrm>
            </p:contentPart>
          </mc:Choice>
          <mc:Fallback xmlns="">
            <p:pic>
              <p:nvPicPr>
                <p:cNvPr id="7" name="Ink 6">
                  <a:extLst>
                    <a:ext uri="{FF2B5EF4-FFF2-40B4-BE49-F238E27FC236}">
                      <a16:creationId xmlns:a16="http://schemas.microsoft.com/office/drawing/2014/main" id="{1CA00BFE-7088-E106-091B-6194FBF115FE}"/>
                    </a:ext>
                  </a:extLst>
                </p:cNvPr>
                <p:cNvPicPr/>
                <p:nvPr/>
              </p:nvPicPr>
              <p:blipFill>
                <a:blip r:embed="rId8"/>
                <a:stretch>
                  <a:fillRect/>
                </a:stretch>
              </p:blipFill>
              <p:spPr>
                <a:xfrm>
                  <a:off x="4535462" y="1578946"/>
                  <a:ext cx="783500" cy="2337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BB6978CF-E46A-9137-4C1C-B18077012B2C}"/>
                    </a:ext>
                  </a:extLst>
                </p14:cNvPr>
                <p14:cNvContentPartPr/>
                <p14:nvPr/>
              </p14:nvContentPartPr>
              <p14:xfrm>
                <a:off x="4580170" y="2535856"/>
                <a:ext cx="2866320" cy="9000"/>
              </p14:xfrm>
            </p:contentPart>
          </mc:Choice>
          <mc:Fallback xmlns="">
            <p:pic>
              <p:nvPicPr>
                <p:cNvPr id="8" name="Ink 7">
                  <a:extLst>
                    <a:ext uri="{FF2B5EF4-FFF2-40B4-BE49-F238E27FC236}">
                      <a16:creationId xmlns:a16="http://schemas.microsoft.com/office/drawing/2014/main" id="{BB6978CF-E46A-9137-4C1C-B18077012B2C}"/>
                    </a:ext>
                  </a:extLst>
                </p:cNvPr>
                <p:cNvPicPr/>
                <p:nvPr/>
              </p:nvPicPr>
              <p:blipFill>
                <a:blip r:embed="rId10"/>
                <a:stretch>
                  <a:fillRect/>
                </a:stretch>
              </p:blipFill>
              <p:spPr>
                <a:xfrm>
                  <a:off x="4526813" y="2427856"/>
                  <a:ext cx="2972678"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91D6D92C-9E83-E931-26CA-72919BE3D2C7}"/>
                    </a:ext>
                  </a:extLst>
                </p14:cNvPr>
                <p14:cNvContentPartPr/>
                <p14:nvPr/>
              </p14:nvContentPartPr>
              <p14:xfrm>
                <a:off x="4582690" y="2968576"/>
                <a:ext cx="4006440" cy="78120"/>
              </p14:xfrm>
            </p:contentPart>
          </mc:Choice>
          <mc:Fallback xmlns="">
            <p:pic>
              <p:nvPicPr>
                <p:cNvPr id="9" name="Ink 8">
                  <a:extLst>
                    <a:ext uri="{FF2B5EF4-FFF2-40B4-BE49-F238E27FC236}">
                      <a16:creationId xmlns:a16="http://schemas.microsoft.com/office/drawing/2014/main" id="{91D6D92C-9E83-E931-26CA-72919BE3D2C7}"/>
                    </a:ext>
                  </a:extLst>
                </p:cNvPr>
                <p:cNvPicPr/>
                <p:nvPr/>
              </p:nvPicPr>
              <p:blipFill>
                <a:blip r:embed="rId12"/>
                <a:stretch>
                  <a:fillRect/>
                </a:stretch>
              </p:blipFill>
              <p:spPr>
                <a:xfrm>
                  <a:off x="4529328" y="2862049"/>
                  <a:ext cx="4112809" cy="29081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C8A572A3-761D-62C9-7015-A1CDAE3FA4E6}"/>
                    </a:ext>
                  </a:extLst>
                </p14:cNvPr>
                <p14:cNvContentPartPr/>
                <p14:nvPr/>
              </p14:nvContentPartPr>
              <p14:xfrm>
                <a:off x="3918130" y="3090616"/>
                <a:ext cx="287280" cy="360"/>
              </p14:xfrm>
            </p:contentPart>
          </mc:Choice>
          <mc:Fallback xmlns="">
            <p:pic>
              <p:nvPicPr>
                <p:cNvPr id="10" name="Ink 9">
                  <a:extLst>
                    <a:ext uri="{FF2B5EF4-FFF2-40B4-BE49-F238E27FC236}">
                      <a16:creationId xmlns:a16="http://schemas.microsoft.com/office/drawing/2014/main" id="{C8A572A3-761D-62C9-7015-A1CDAE3FA4E6}"/>
                    </a:ext>
                  </a:extLst>
                </p:cNvPr>
                <p:cNvPicPr/>
                <p:nvPr/>
              </p:nvPicPr>
              <p:blipFill>
                <a:blip r:embed="rId14"/>
                <a:stretch>
                  <a:fillRect/>
                </a:stretch>
              </p:blipFill>
              <p:spPr>
                <a:xfrm>
                  <a:off x="3864798" y="2982616"/>
                  <a:ext cx="393588"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6C976C76-E7A6-F358-B68E-BD773B9C74C3}"/>
                    </a:ext>
                  </a:extLst>
                </p14:cNvPr>
                <p14:cNvContentPartPr/>
                <p14:nvPr/>
              </p14:nvContentPartPr>
              <p14:xfrm>
                <a:off x="4536250" y="3834736"/>
                <a:ext cx="2300040" cy="26640"/>
              </p14:xfrm>
            </p:contentPart>
          </mc:Choice>
          <mc:Fallback xmlns="">
            <p:pic>
              <p:nvPicPr>
                <p:cNvPr id="11" name="Ink 10">
                  <a:extLst>
                    <a:ext uri="{FF2B5EF4-FFF2-40B4-BE49-F238E27FC236}">
                      <a16:creationId xmlns:a16="http://schemas.microsoft.com/office/drawing/2014/main" id="{6C976C76-E7A6-F358-B68E-BD773B9C74C3}"/>
                    </a:ext>
                  </a:extLst>
                </p:cNvPr>
                <p:cNvPicPr/>
                <p:nvPr/>
              </p:nvPicPr>
              <p:blipFill>
                <a:blip r:embed="rId16"/>
                <a:stretch>
                  <a:fillRect/>
                </a:stretch>
              </p:blipFill>
              <p:spPr>
                <a:xfrm>
                  <a:off x="4482893" y="3728176"/>
                  <a:ext cx="2406398" cy="2394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4782B0A8-D6CB-343B-6950-5ABA5DD92959}"/>
                    </a:ext>
                  </a:extLst>
                </p14:cNvPr>
                <p14:cNvContentPartPr/>
                <p14:nvPr/>
              </p14:nvContentPartPr>
              <p14:xfrm>
                <a:off x="4516810" y="4577009"/>
                <a:ext cx="433440" cy="21240"/>
              </p14:xfrm>
            </p:contentPart>
          </mc:Choice>
          <mc:Fallback xmlns="">
            <p:pic>
              <p:nvPicPr>
                <p:cNvPr id="16" name="Ink 15">
                  <a:extLst>
                    <a:ext uri="{FF2B5EF4-FFF2-40B4-BE49-F238E27FC236}">
                      <a16:creationId xmlns:a16="http://schemas.microsoft.com/office/drawing/2014/main" id="{4782B0A8-D6CB-343B-6950-5ABA5DD92959}"/>
                    </a:ext>
                  </a:extLst>
                </p:cNvPr>
                <p:cNvPicPr/>
                <p:nvPr/>
              </p:nvPicPr>
              <p:blipFill>
                <a:blip r:embed="rId18"/>
                <a:stretch>
                  <a:fillRect/>
                </a:stretch>
              </p:blipFill>
              <p:spPr>
                <a:xfrm>
                  <a:off x="4463474" y="4472550"/>
                  <a:ext cx="539755" cy="229810"/>
                </a:xfrm>
                <a:prstGeom prst="rect">
                  <a:avLst/>
                </a:prstGeom>
              </p:spPr>
            </p:pic>
          </mc:Fallback>
        </mc:AlternateContent>
      </p:grpSp>
    </p:spTree>
    <p:extLst>
      <p:ext uri="{BB962C8B-B14F-4D97-AF65-F5344CB8AC3E}">
        <p14:creationId xmlns:p14="http://schemas.microsoft.com/office/powerpoint/2010/main" val="2881140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54">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 name="Rectangle 56">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7" name="Rectangle 58">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0">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64C68C2-D0AD-AED0-057D-57ACBAEC726A}"/>
              </a:ext>
            </a:extLst>
          </p:cNvPr>
          <p:cNvSpPr>
            <a:spLocks noGrp="1"/>
          </p:cNvSpPr>
          <p:nvPr>
            <p:ph type="title"/>
          </p:nvPr>
        </p:nvSpPr>
        <p:spPr>
          <a:xfrm>
            <a:off x="833852" y="1594104"/>
            <a:ext cx="6068070" cy="2855976"/>
          </a:xfrm>
        </p:spPr>
        <p:txBody>
          <a:bodyPr vert="horz" lIns="91440" tIns="45720" rIns="91440" bIns="45720" rtlCol="0" anchor="b">
            <a:normAutofit/>
          </a:bodyPr>
          <a:lstStyle/>
          <a:p>
            <a:r>
              <a:rPr lang="en-US" sz="4800" b="1" spc="-100" dirty="0">
                <a:effectLst/>
              </a:rPr>
              <a:t>California </a:t>
            </a:r>
            <a:br>
              <a:rPr lang="en-US" sz="4800" b="1" spc="-100" dirty="0">
                <a:effectLst/>
              </a:rPr>
            </a:br>
            <a:r>
              <a:rPr lang="en-US" sz="4800" b="1" spc="-100" dirty="0">
                <a:effectLst/>
              </a:rPr>
              <a:t>Assembly Bill 468</a:t>
            </a:r>
            <a:endParaRPr lang="en-US" sz="4800" spc="-100" dirty="0"/>
          </a:p>
        </p:txBody>
      </p:sp>
      <p:pic>
        <p:nvPicPr>
          <p:cNvPr id="7" name="Graphic 6" descr="Icon of a dog with a guide harness on">
            <a:extLst>
              <a:ext uri="{FF2B5EF4-FFF2-40B4-BE49-F238E27FC236}">
                <a16:creationId xmlns:a16="http://schemas.microsoft.com/office/drawing/2014/main" id="{4EA350F3-DAF2-88A1-E8CF-812DFA66C061}"/>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7955279" y="1695303"/>
            <a:ext cx="3458249" cy="3458249"/>
          </a:xfrm>
          <a:prstGeom prst="rect">
            <a:avLst/>
          </a:prstGeom>
        </p:spPr>
      </p:pic>
      <p:sp>
        <p:nvSpPr>
          <p:cNvPr id="69" name="Rectangle 62">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01452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rgbClr val="21778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80AD20-1C0D-9D5C-E8AA-B03655732BF7}"/>
              </a:ext>
            </a:extLst>
          </p:cNvPr>
          <p:cNvSpPr>
            <a:spLocks noGrp="1"/>
          </p:cNvSpPr>
          <p:nvPr>
            <p:ph type="title"/>
          </p:nvPr>
        </p:nvSpPr>
        <p:spPr>
          <a:xfrm>
            <a:off x="992094" y="864108"/>
            <a:ext cx="3620936" cy="5120639"/>
          </a:xfrm>
        </p:spPr>
        <p:txBody>
          <a:bodyPr>
            <a:normAutofit/>
          </a:bodyPr>
          <a:lstStyle/>
          <a:p>
            <a:pPr algn="r"/>
            <a:r>
              <a:rPr lang="en-US" dirty="0">
                <a:solidFill>
                  <a:schemeClr val="tx1">
                    <a:lumMod val="65000"/>
                    <a:lumOff val="35000"/>
                  </a:schemeClr>
                </a:solidFill>
              </a:rPr>
              <a:t>What is AB 468?</a:t>
            </a:r>
          </a:p>
        </p:txBody>
      </p:sp>
      <p:cxnSp>
        <p:nvCxnSpPr>
          <p:cNvPr id="34" name="Straight Connector 3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3CA8D4-9DD2-C2CF-6DC8-68B65E906803}"/>
              </a:ext>
            </a:extLst>
          </p:cNvPr>
          <p:cNvSpPr>
            <a:spLocks noGrp="1"/>
          </p:cNvSpPr>
          <p:nvPr>
            <p:ph idx="1"/>
          </p:nvPr>
        </p:nvSpPr>
        <p:spPr>
          <a:xfrm>
            <a:off x="5289229" y="864108"/>
            <a:ext cx="5910677" cy="5120640"/>
          </a:xfrm>
        </p:spPr>
        <p:txBody>
          <a:bodyPr>
            <a:normAutofit lnSpcReduction="10000"/>
          </a:bodyPr>
          <a:lstStyle/>
          <a:p>
            <a:pPr marL="0" indent="0">
              <a:buNone/>
            </a:pPr>
            <a:endParaRPr lang="en-US" dirty="0"/>
          </a:p>
          <a:p>
            <a:pPr marL="0" indent="0">
              <a:buNone/>
            </a:pPr>
            <a:r>
              <a:rPr lang="en-US" sz="2400" dirty="0">
                <a:effectLst/>
              </a:rPr>
              <a:t>AB 468 is an Assembly Bill enacted in 2021. </a:t>
            </a:r>
          </a:p>
          <a:p>
            <a:pPr>
              <a:spcAft>
                <a:spcPts val="1200"/>
              </a:spcAft>
            </a:pPr>
            <a:r>
              <a:rPr lang="en-US" dirty="0">
                <a:effectLst/>
              </a:rPr>
              <a:t>requires a business selling emotional support dogs and/or ESA vests, tags, or certifications to notify the buyer that an ESA is not specifically trained to be a service dog and is not entitled to the rights and privileges accorded by law to service dogs.</a:t>
            </a:r>
          </a:p>
          <a:p>
            <a:pPr>
              <a:spcAft>
                <a:spcPts val="1200"/>
              </a:spcAft>
            </a:pPr>
            <a:r>
              <a:rPr lang="en-US" dirty="0">
                <a:effectLst/>
              </a:rPr>
              <a:t>places conditions on health care practitioners providing documentation relating to an individual's need for an emotional support dog.</a:t>
            </a:r>
          </a:p>
          <a:p>
            <a:pPr marL="0" indent="0">
              <a:spcAft>
                <a:spcPts val="1200"/>
              </a:spcAft>
              <a:buNone/>
            </a:pPr>
            <a:r>
              <a:rPr lang="en-US" i="1" dirty="0"/>
              <a:t>See Cal. H &amp; S Code Section 122317-122318</a:t>
            </a:r>
          </a:p>
        </p:txBody>
      </p:sp>
      <p:sp>
        <p:nvSpPr>
          <p:cNvPr id="36" name="Rectangle 3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285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9965-BB75-7F9E-61DB-CED3D739B775}"/>
              </a:ext>
            </a:extLst>
          </p:cNvPr>
          <p:cNvSpPr>
            <a:spLocks noGrp="1"/>
          </p:cNvSpPr>
          <p:nvPr>
            <p:ph type="title"/>
          </p:nvPr>
        </p:nvSpPr>
        <p:spPr/>
        <p:txBody>
          <a:bodyPr/>
          <a:lstStyle/>
          <a:p>
            <a:pPr algn="ctr"/>
            <a:r>
              <a:rPr lang="en-US" dirty="0"/>
              <a:t>Note! </a:t>
            </a:r>
          </a:p>
        </p:txBody>
      </p:sp>
      <p:sp>
        <p:nvSpPr>
          <p:cNvPr id="3" name="Content Placeholder 2">
            <a:extLst>
              <a:ext uri="{FF2B5EF4-FFF2-40B4-BE49-F238E27FC236}">
                <a16:creationId xmlns:a16="http://schemas.microsoft.com/office/drawing/2014/main" id="{91D9A293-9069-0350-57D9-6A0893778326}"/>
              </a:ext>
            </a:extLst>
          </p:cNvPr>
          <p:cNvSpPr>
            <a:spLocks noGrp="1"/>
          </p:cNvSpPr>
          <p:nvPr>
            <p:ph idx="1"/>
          </p:nvPr>
        </p:nvSpPr>
        <p:spPr/>
        <p:txBody>
          <a:bodyPr/>
          <a:lstStyle/>
          <a:p>
            <a:r>
              <a:rPr lang="en-US" dirty="0">
                <a:solidFill>
                  <a:schemeClr val="tx1">
                    <a:lumMod val="75000"/>
                    <a:lumOff val="25000"/>
                  </a:schemeClr>
                </a:solidFill>
                <a:effectLst/>
              </a:rPr>
              <a:t>Plain language of the statute – limited to emotional support </a:t>
            </a:r>
            <a:r>
              <a:rPr lang="en-US" u="sng" dirty="0">
                <a:solidFill>
                  <a:schemeClr val="tx1">
                    <a:lumMod val="75000"/>
                    <a:lumOff val="25000"/>
                  </a:schemeClr>
                </a:solidFill>
                <a:effectLst/>
              </a:rPr>
              <a:t>DOGS</a:t>
            </a:r>
          </a:p>
          <a:p>
            <a:r>
              <a:rPr lang="en-US" dirty="0">
                <a:solidFill>
                  <a:schemeClr val="tx1">
                    <a:lumMod val="75000"/>
                    <a:lumOff val="25000"/>
                  </a:schemeClr>
                </a:solidFill>
              </a:rPr>
              <a:t>Plain language of the statute – limited to “health care practitioners” – licensed and regulated pursuant to Business and Professions Code 500 </a:t>
            </a:r>
            <a:r>
              <a:rPr lang="en-US" i="1" dirty="0">
                <a:solidFill>
                  <a:schemeClr val="tx1">
                    <a:lumMod val="75000"/>
                    <a:lumOff val="25000"/>
                  </a:schemeClr>
                </a:solidFill>
              </a:rPr>
              <a:t>et seq</a:t>
            </a:r>
            <a:r>
              <a:rPr lang="en-US" dirty="0">
                <a:solidFill>
                  <a:schemeClr val="tx1">
                    <a:lumMod val="75000"/>
                    <a:lumOff val="25000"/>
                  </a:schemeClr>
                </a:solidFill>
              </a:rPr>
              <a:t>.</a:t>
            </a:r>
          </a:p>
        </p:txBody>
      </p:sp>
    </p:spTree>
    <p:extLst>
      <p:ext uri="{BB962C8B-B14F-4D97-AF65-F5344CB8AC3E}">
        <p14:creationId xmlns:p14="http://schemas.microsoft.com/office/powerpoint/2010/main" val="2121146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779F9ADA-B0A0-683A-77AC-693136F4DCA1}"/>
              </a:ext>
            </a:extLst>
          </p:cNvPr>
          <p:cNvSpPr>
            <a:spLocks noGrp="1"/>
          </p:cNvSpPr>
          <p:nvPr>
            <p:ph idx="1"/>
          </p:nvPr>
        </p:nvSpPr>
        <p:spPr>
          <a:xfrm>
            <a:off x="1264150" y="1058092"/>
            <a:ext cx="6461231" cy="5182660"/>
          </a:xfrm>
        </p:spPr>
        <p:txBody>
          <a:bodyPr>
            <a:normAutofit lnSpcReduction="10000"/>
          </a:bodyPr>
          <a:lstStyle/>
          <a:p>
            <a:pPr marL="0" indent="0">
              <a:buNone/>
            </a:pPr>
            <a:r>
              <a:rPr lang="en-US" b="0" i="0" u="none" strike="noStrike" dirty="0">
                <a:effectLst/>
              </a:rPr>
              <a:t>A health care practitioner may not provide documentation relating to an individual's need for an emotional support dog unless they meet all of the following criteria: </a:t>
            </a:r>
          </a:p>
          <a:p>
            <a:pPr marL="457200" indent="-457200">
              <a:buClr>
                <a:srgbClr val="217788"/>
              </a:buClr>
              <a:buFont typeface="+mj-lt"/>
              <a:buAutoNum type="arabicPeriod"/>
            </a:pPr>
            <a:r>
              <a:rPr lang="en-US" dirty="0"/>
              <a:t>Possesses a valid, active license.</a:t>
            </a:r>
          </a:p>
          <a:p>
            <a:pPr marL="457200" indent="-457200">
              <a:buClr>
                <a:srgbClr val="217788"/>
              </a:buClr>
              <a:buFont typeface="+mj-lt"/>
              <a:buAutoNum type="arabicPeriod"/>
            </a:pPr>
            <a:r>
              <a:rPr lang="en-US" dirty="0"/>
              <a:t>Is licensed to provide professional services within the scope of the license in the jurisdiction in which the documentation is provided.</a:t>
            </a:r>
          </a:p>
          <a:p>
            <a:pPr marL="457200" indent="-457200">
              <a:buClr>
                <a:srgbClr val="217788"/>
              </a:buClr>
              <a:buFont typeface="+mj-lt"/>
              <a:buAutoNum type="arabicPeriod"/>
            </a:pPr>
            <a:r>
              <a:rPr lang="en-US" dirty="0"/>
              <a:t>Establishes a client-provider relationship with the individual for at least 30 days prior to providing the documentation (exception for people who are unhoused)</a:t>
            </a:r>
          </a:p>
          <a:p>
            <a:pPr marL="457200" indent="-457200">
              <a:buClr>
                <a:srgbClr val="217788"/>
              </a:buClr>
              <a:buFont typeface="+mj-lt"/>
              <a:buAutoNum type="arabicPeriod"/>
            </a:pPr>
            <a:r>
              <a:rPr lang="en-US" dirty="0"/>
              <a:t>Completes a clinical evaluation of the individual</a:t>
            </a:r>
          </a:p>
        </p:txBody>
      </p:sp>
      <p:sp>
        <p:nvSpPr>
          <p:cNvPr id="14" name="Freeform: Shape 1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D50599FC-F004-A7D1-DBBD-70BB9F9BA220}"/>
              </a:ext>
            </a:extLst>
          </p:cNvPr>
          <p:cNvSpPr>
            <a:spLocks noGrp="1"/>
          </p:cNvSpPr>
          <p:nvPr>
            <p:ph type="title"/>
          </p:nvPr>
        </p:nvSpPr>
        <p:spPr>
          <a:xfrm>
            <a:off x="8984995" y="1865740"/>
            <a:ext cx="2945292" cy="3792110"/>
          </a:xfrm>
        </p:spPr>
        <p:txBody>
          <a:bodyPr>
            <a:normAutofit fontScale="90000"/>
          </a:bodyPr>
          <a:lstStyle/>
          <a:p>
            <a:r>
              <a:rPr lang="en-US" dirty="0"/>
              <a:t>AB 468:</a:t>
            </a:r>
            <a:br>
              <a:rPr lang="en-US" dirty="0"/>
            </a:br>
            <a:r>
              <a:rPr lang="en-US" dirty="0"/>
              <a:t>Provisions on Documentation</a:t>
            </a:r>
            <a:br>
              <a:rPr lang="en-US" dirty="0"/>
            </a:br>
            <a:br>
              <a:rPr lang="en-US" dirty="0"/>
            </a:br>
            <a:r>
              <a:rPr lang="en-US" dirty="0"/>
              <a:t>H &amp; S Code Section 122318</a:t>
            </a:r>
            <a:br>
              <a:rPr lang="en-US" dirty="0"/>
            </a:br>
            <a:endParaRPr lang="en-US" dirty="0"/>
          </a:p>
        </p:txBody>
      </p:sp>
    </p:spTree>
    <p:extLst>
      <p:ext uri="{BB962C8B-B14F-4D97-AF65-F5344CB8AC3E}">
        <p14:creationId xmlns:p14="http://schemas.microsoft.com/office/powerpoint/2010/main" val="2316941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3F4F50C-E034-9216-01EB-0660A9E674F2}"/>
              </a:ext>
            </a:extLst>
          </p:cNvPr>
          <p:cNvSpPr>
            <a:spLocks noGrp="1"/>
          </p:cNvSpPr>
          <p:nvPr>
            <p:ph type="title"/>
          </p:nvPr>
        </p:nvSpPr>
        <p:spPr>
          <a:xfrm>
            <a:off x="494260" y="1683144"/>
            <a:ext cx="2774922" cy="3491712"/>
          </a:xfrm>
        </p:spPr>
        <p:txBody>
          <a:bodyPr>
            <a:normAutofit/>
          </a:bodyPr>
          <a:lstStyle/>
          <a:p>
            <a:r>
              <a:rPr lang="en-US" dirty="0"/>
              <a:t>How Does AB 468 Impact Fair Housing Rights?</a:t>
            </a:r>
          </a:p>
        </p:txBody>
      </p:sp>
      <p:sp>
        <p:nvSpPr>
          <p:cNvPr id="3" name="Content Placeholder 2">
            <a:extLst>
              <a:ext uri="{FF2B5EF4-FFF2-40B4-BE49-F238E27FC236}">
                <a16:creationId xmlns:a16="http://schemas.microsoft.com/office/drawing/2014/main" id="{89FB20BD-838F-1778-FACC-DC0A468268BD}"/>
              </a:ext>
            </a:extLst>
          </p:cNvPr>
          <p:cNvSpPr>
            <a:spLocks noGrp="1"/>
          </p:cNvSpPr>
          <p:nvPr>
            <p:ph idx="1"/>
          </p:nvPr>
        </p:nvSpPr>
        <p:spPr>
          <a:xfrm>
            <a:off x="4361606" y="457201"/>
            <a:ext cx="6828911" cy="6181344"/>
          </a:xfrm>
        </p:spPr>
        <p:txBody>
          <a:bodyPr>
            <a:normAutofit/>
          </a:bodyPr>
          <a:lstStyle/>
          <a:p>
            <a:pPr marL="0" indent="0">
              <a:buNone/>
            </a:pPr>
            <a:r>
              <a:rPr lang="en-US" sz="2400" b="1" dirty="0">
                <a:effectLst/>
              </a:rPr>
              <a:t>It </a:t>
            </a:r>
            <a:r>
              <a:rPr lang="en-US" sz="2400" b="1" dirty="0"/>
              <a:t>s</a:t>
            </a:r>
            <a:r>
              <a:rPr lang="en-US" sz="2400" b="1" dirty="0">
                <a:effectLst/>
              </a:rPr>
              <a:t>houldn’t.</a:t>
            </a:r>
          </a:p>
          <a:p>
            <a:pPr marL="0" indent="0">
              <a:buNone/>
            </a:pPr>
            <a:endParaRPr lang="en-US" sz="2400" dirty="0"/>
          </a:p>
          <a:p>
            <a:pPr marL="0" indent="0">
              <a:buNone/>
            </a:pPr>
            <a:r>
              <a:rPr lang="en-US" sz="2400" dirty="0">
                <a:effectLst/>
              </a:rPr>
              <a:t>AB 468 does not “restrict or change existing federal and state law related to a person’s rights for reasonable accommodation and equal access to housing.”  Cal. H &amp; </a:t>
            </a:r>
            <a:r>
              <a:rPr lang="en-US" sz="2400" dirty="0"/>
              <a:t>S</a:t>
            </a:r>
            <a:r>
              <a:rPr lang="en-US" sz="2400" dirty="0">
                <a:effectLst/>
              </a:rPr>
              <a:t> Code § 122319</a:t>
            </a:r>
          </a:p>
          <a:p>
            <a:pPr marL="0" indent="0">
              <a:buNone/>
            </a:pPr>
            <a:endParaRPr lang="en-US"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19269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3CB5273-BF77-1F75-7599-68AB1F7ABB65}"/>
              </a:ext>
            </a:extLst>
          </p:cNvPr>
          <p:cNvSpPr>
            <a:spLocks noGrp="1"/>
          </p:cNvSpPr>
          <p:nvPr>
            <p:ph type="title"/>
          </p:nvPr>
        </p:nvSpPr>
        <p:spPr>
          <a:xfrm>
            <a:off x="1539116" y="864108"/>
            <a:ext cx="3073914" cy="5120639"/>
          </a:xfrm>
        </p:spPr>
        <p:txBody>
          <a:bodyPr>
            <a:normAutofit/>
          </a:bodyPr>
          <a:lstStyle/>
          <a:p>
            <a:pPr algn="ctr"/>
            <a:r>
              <a:rPr lang="en-US" dirty="0">
                <a:solidFill>
                  <a:schemeClr val="tx1">
                    <a:lumMod val="65000"/>
                    <a:lumOff val="35000"/>
                  </a:schemeClr>
                </a:solidFill>
              </a:rPr>
              <a:t>Conflict with State and Federal Fair Housing Law</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rgbClr val="21778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226F9A-B54A-07E8-9AEB-64F6059F1C19}"/>
              </a:ext>
            </a:extLst>
          </p:cNvPr>
          <p:cNvSpPr>
            <a:spLocks noGrp="1"/>
          </p:cNvSpPr>
          <p:nvPr>
            <p:ph idx="1"/>
          </p:nvPr>
        </p:nvSpPr>
        <p:spPr>
          <a:xfrm>
            <a:off x="5289229" y="864108"/>
            <a:ext cx="5910677" cy="5120640"/>
          </a:xfrm>
        </p:spPr>
        <p:txBody>
          <a:bodyPr>
            <a:normAutofit lnSpcReduction="10000"/>
          </a:bodyPr>
          <a:lstStyle/>
          <a:p>
            <a:r>
              <a:rPr lang="en-US" dirty="0">
                <a:solidFill>
                  <a:schemeClr val="tx1">
                    <a:lumMod val="75000"/>
                    <a:lumOff val="25000"/>
                  </a:schemeClr>
                </a:solidFill>
              </a:rPr>
              <a:t>The requirement is invalid and preempted for purposes of the FHA, 42 USC 3615 (contrary state law invalid).</a:t>
            </a:r>
          </a:p>
          <a:p>
            <a:r>
              <a:rPr lang="en-US" dirty="0">
                <a:solidFill>
                  <a:schemeClr val="tx1">
                    <a:lumMod val="75000"/>
                    <a:lumOff val="25000"/>
                  </a:schemeClr>
                </a:solidFill>
              </a:rPr>
              <a:t>Accordingly, it is invalid under FEHA, 12955.6 (no fewer rights than FHA).</a:t>
            </a:r>
          </a:p>
          <a:p>
            <a:pPr marL="0" indent="0">
              <a:buNone/>
            </a:pPr>
            <a:r>
              <a:rPr lang="en-US" dirty="0">
                <a:solidFill>
                  <a:schemeClr val="tx1">
                    <a:lumMod val="75000"/>
                    <a:lumOff val="25000"/>
                  </a:schemeClr>
                </a:solidFill>
              </a:rPr>
              <a:t>Additionally:</a:t>
            </a:r>
          </a:p>
          <a:p>
            <a:r>
              <a:rPr lang="en-US" dirty="0">
                <a:solidFill>
                  <a:schemeClr val="tx1">
                    <a:lumMod val="75000"/>
                    <a:lumOff val="25000"/>
                  </a:schemeClr>
                </a:solidFill>
              </a:rPr>
              <a:t>FEHA regulations do not include or cross-reference </a:t>
            </a:r>
            <a:r>
              <a:rPr lang="en-US" sz="2000" dirty="0">
                <a:solidFill>
                  <a:schemeClr val="tx1">
                    <a:lumMod val="75000"/>
                    <a:lumOff val="25000"/>
                  </a:schemeClr>
                </a:solidFill>
                <a:effectLst/>
              </a:rPr>
              <a:t>Cal. H &amp; </a:t>
            </a:r>
            <a:r>
              <a:rPr lang="en-US" sz="2000" dirty="0">
                <a:solidFill>
                  <a:schemeClr val="tx1">
                    <a:lumMod val="75000"/>
                    <a:lumOff val="25000"/>
                  </a:schemeClr>
                </a:solidFill>
              </a:rPr>
              <a:t>S</a:t>
            </a:r>
            <a:r>
              <a:rPr lang="en-US" sz="2000" dirty="0">
                <a:solidFill>
                  <a:schemeClr val="tx1">
                    <a:lumMod val="75000"/>
                    <a:lumOff val="25000"/>
                  </a:schemeClr>
                </a:solidFill>
                <a:effectLst/>
              </a:rPr>
              <a:t> Code § 122318 and </a:t>
            </a:r>
            <a:r>
              <a:rPr lang="en-US" dirty="0">
                <a:solidFill>
                  <a:schemeClr val="tx1">
                    <a:lumMod val="75000"/>
                    <a:lumOff val="25000"/>
                  </a:schemeClr>
                </a:solidFill>
              </a:rPr>
              <a:t>are far more reasonable/flexible on what is required to establish the need for an accommodation. </a:t>
            </a:r>
          </a:p>
          <a:p>
            <a:r>
              <a:rPr lang="en-US" dirty="0">
                <a:solidFill>
                  <a:schemeClr val="tx1">
                    <a:lumMod val="75000"/>
                    <a:lumOff val="25000"/>
                  </a:schemeClr>
                </a:solidFill>
              </a:rPr>
              <a:t>See 2 CCR § 12178 (confirmation of disability can come from - among other sources - peer support group; non-medical service agency or person; any other reliable third party)</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65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46517-569F-1A38-8AF2-A98DBC4AAA1B}"/>
              </a:ext>
            </a:extLst>
          </p:cNvPr>
          <p:cNvSpPr>
            <a:spLocks noGrp="1"/>
          </p:cNvSpPr>
          <p:nvPr>
            <p:ph type="title"/>
          </p:nvPr>
        </p:nvSpPr>
        <p:spPr>
          <a:xfrm>
            <a:off x="8389648" y="1123837"/>
            <a:ext cx="2947482" cy="4601183"/>
          </a:xfrm>
        </p:spPr>
        <p:txBody>
          <a:bodyPr>
            <a:normAutofit/>
          </a:bodyPr>
          <a:lstStyle/>
          <a:p>
            <a:r>
              <a:rPr lang="en-US" dirty="0"/>
              <a:t>CRD Position</a:t>
            </a:r>
          </a:p>
        </p:txBody>
      </p:sp>
      <p:sp>
        <p:nvSpPr>
          <p:cNvPr id="3" name="Content Placeholder 2">
            <a:extLst>
              <a:ext uri="{FF2B5EF4-FFF2-40B4-BE49-F238E27FC236}">
                <a16:creationId xmlns:a16="http://schemas.microsoft.com/office/drawing/2014/main" id="{1CEE633C-093A-14D3-533B-90AEA7CB9C33}"/>
              </a:ext>
            </a:extLst>
          </p:cNvPr>
          <p:cNvSpPr>
            <a:spLocks noGrp="1"/>
          </p:cNvSpPr>
          <p:nvPr>
            <p:ph idx="1"/>
          </p:nvPr>
        </p:nvSpPr>
        <p:spPr>
          <a:xfrm>
            <a:off x="643466" y="864108"/>
            <a:ext cx="6987135" cy="5120640"/>
          </a:xfrm>
        </p:spPr>
        <p:txBody>
          <a:bodyPr>
            <a:normAutofit fontScale="92500"/>
          </a:bodyPr>
          <a:lstStyle/>
          <a:p>
            <a:pPr marL="0" marR="0" indent="0" algn="l">
              <a:spcBef>
                <a:spcPts val="0"/>
              </a:spcBef>
              <a:spcAft>
                <a:spcPts val="1800"/>
              </a:spcAft>
              <a:buNone/>
            </a:pPr>
            <a:r>
              <a:rPr lang="en-US" dirty="0"/>
              <a:t>FEHA “</a:t>
            </a:r>
            <a:r>
              <a:rPr lang="en-US" b="0" i="0" u="none" strike="noStrike" dirty="0">
                <a:effectLst/>
              </a:rPr>
              <a:t>invalidates any state law to the extent it purports to require or permit any unlawful housing discrimination, including the denial of reasonable accommodations. </a:t>
            </a:r>
            <a:r>
              <a:rPr lang="en-US" b="1" i="0" u="none" strike="noStrike" dirty="0">
                <a:effectLst/>
              </a:rPr>
              <a:t>Therefore, housing providers must allow reasonable accommodations for ESAs under the rules described and cited in these FAQs, including the existing rules regarding what type of documentation establishes someone’s disability-related need for a reasonable accommodation to have an ESA.”</a:t>
            </a:r>
            <a:endParaRPr lang="en-US" i="1" dirty="0"/>
          </a:p>
          <a:p>
            <a:pPr marL="0" indent="0">
              <a:spcAft>
                <a:spcPts val="1800"/>
              </a:spcAft>
              <a:buNone/>
            </a:pPr>
            <a:r>
              <a:rPr lang="en-US" i="1" dirty="0"/>
              <a:t>See </a:t>
            </a:r>
            <a:r>
              <a:rPr lang="en-US" i="1" dirty="0">
                <a:solidFill>
                  <a:srgbClr val="666666"/>
                </a:solidFill>
              </a:rPr>
              <a:t>Emotional Support Animals and Fair Housing Law </a:t>
            </a:r>
            <a:r>
              <a:rPr lang="en-US" dirty="0">
                <a:solidFill>
                  <a:srgbClr val="666666"/>
                </a:solidFill>
              </a:rPr>
              <a:t>(California Department of </a:t>
            </a:r>
            <a:r>
              <a:rPr lang="en-US" b="0" u="none" strike="noStrike" dirty="0">
                <a:solidFill>
                  <a:srgbClr val="666666"/>
                </a:solidFill>
                <a:effectLst/>
              </a:rPr>
              <a:t>Fair </a:t>
            </a:r>
            <a:r>
              <a:rPr lang="en-US" b="0" i="0" u="none" strike="noStrike" dirty="0">
                <a:solidFill>
                  <a:srgbClr val="666666"/>
                </a:solidFill>
                <a:effectLst/>
              </a:rPr>
              <a:t>Employment &amp; Housing):</a:t>
            </a:r>
            <a:r>
              <a:rPr lang="en-US" dirty="0"/>
              <a:t> </a:t>
            </a:r>
            <a:r>
              <a:rPr lang="en-US" dirty="0">
                <a:hlinkClick r:id="rId2"/>
              </a:rPr>
              <a:t>https://www.dfeh.ca.gov/wp-content/uploads/sites/32/2022/04/EmotionalSupportAnimalsandFairHousingLawFAQ_ENG.pdf</a:t>
            </a:r>
            <a:r>
              <a:rPr lang="en-US" dirty="0"/>
              <a:t> at Question 13.</a:t>
            </a:r>
          </a:p>
        </p:txBody>
      </p:sp>
      <p:sp>
        <p:nvSpPr>
          <p:cNvPr id="12" name="Rectangle 11">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1183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D6F8-F9A8-5808-DBE7-F98223E05F42}"/>
              </a:ext>
            </a:extLst>
          </p:cNvPr>
          <p:cNvSpPr>
            <a:spLocks noGrp="1"/>
          </p:cNvSpPr>
          <p:nvPr>
            <p:ph type="title"/>
          </p:nvPr>
        </p:nvSpPr>
        <p:spPr/>
        <p:txBody>
          <a:bodyPr/>
          <a:lstStyle/>
          <a:p>
            <a:r>
              <a:rPr lang="en-US" dirty="0"/>
              <a:t>What is an Assistance Animal?</a:t>
            </a:r>
          </a:p>
        </p:txBody>
      </p:sp>
      <p:sp>
        <p:nvSpPr>
          <p:cNvPr id="7" name="Content Placeholder 5">
            <a:extLst>
              <a:ext uri="{FF2B5EF4-FFF2-40B4-BE49-F238E27FC236}">
                <a16:creationId xmlns:a16="http://schemas.microsoft.com/office/drawing/2014/main" id="{40125FCF-E14C-B7B9-FDD3-50373DD53F6F}"/>
              </a:ext>
            </a:extLst>
          </p:cNvPr>
          <p:cNvSpPr>
            <a:spLocks noGrp="1"/>
          </p:cNvSpPr>
          <p:nvPr>
            <p:ph sz="half" idx="1"/>
          </p:nvPr>
        </p:nvSpPr>
        <p:spPr>
          <a:xfrm>
            <a:off x="3895106" y="748146"/>
            <a:ext cx="7530977" cy="5308270"/>
          </a:xfrm>
        </p:spPr>
        <p:txBody>
          <a:bodyPr>
            <a:normAutofit/>
          </a:bodyPr>
          <a:lstStyle/>
          <a:p>
            <a:pPr marL="0" indent="0">
              <a:buNone/>
            </a:pPr>
            <a:r>
              <a:rPr lang="en-US" sz="2400" b="1" dirty="0"/>
              <a:t>Fair Housing Act:</a:t>
            </a:r>
          </a:p>
          <a:p>
            <a:pPr>
              <a:spcAft>
                <a:spcPts val="1200"/>
              </a:spcAft>
            </a:pPr>
            <a:r>
              <a:rPr lang="en-US" dirty="0"/>
              <a:t>An assistance animal is an animal that </a:t>
            </a:r>
            <a:r>
              <a:rPr lang="en-US" b="1" dirty="0"/>
              <a:t>works, provides assistance, or performs tasks</a:t>
            </a:r>
            <a:r>
              <a:rPr lang="en-US" dirty="0"/>
              <a:t> for the benefit of a person with a disability (service animal), or that </a:t>
            </a:r>
            <a:r>
              <a:rPr lang="en-US" b="1" dirty="0"/>
              <a:t>provides emotional support </a:t>
            </a:r>
            <a:r>
              <a:rPr lang="en-US" dirty="0"/>
              <a:t>that alleviates one or more identified effects of a person’s disability (support animal). 24 C.F.R. § 5.303(a)</a:t>
            </a:r>
          </a:p>
          <a:p>
            <a:pPr marL="0" indent="0">
              <a:buNone/>
            </a:pPr>
            <a:r>
              <a:rPr lang="en-US" sz="2400" b="1" dirty="0"/>
              <a:t>Fair Employment &amp; Housing Act:</a:t>
            </a:r>
          </a:p>
          <a:p>
            <a:r>
              <a:rPr lang="en-US" dirty="0"/>
              <a:t>An animal that </a:t>
            </a:r>
            <a:r>
              <a:rPr lang="en-US" b="1" dirty="0"/>
              <a:t>works, provides assistance, or performs tasks </a:t>
            </a:r>
            <a:r>
              <a:rPr lang="en-US" dirty="0"/>
              <a:t>for the benefit of an individual with a disability, or </a:t>
            </a:r>
            <a:r>
              <a:rPr lang="en-US" b="1" dirty="0"/>
              <a:t>provides emotional, cognitive, or similar support</a:t>
            </a:r>
            <a:r>
              <a:rPr lang="en-US" dirty="0"/>
              <a:t> that alleviates one or more identified symptoms or effects of an individual's disability. 2 CCR § 12005(d)(1)</a:t>
            </a:r>
          </a:p>
          <a:p>
            <a:pPr marL="0" indent="0" algn="r">
              <a:buNone/>
            </a:pPr>
            <a:r>
              <a:rPr lang="en-US" dirty="0"/>
              <a:t>*Assistance animals are </a:t>
            </a:r>
            <a:r>
              <a:rPr lang="en-US" b="1" dirty="0"/>
              <a:t>not pets. </a:t>
            </a:r>
            <a:endParaRPr lang="en-US" sz="1800" dirty="0">
              <a:effectLst/>
            </a:endParaRPr>
          </a:p>
        </p:txBody>
      </p:sp>
    </p:spTree>
    <p:extLst>
      <p:ext uri="{BB962C8B-B14F-4D97-AF65-F5344CB8AC3E}">
        <p14:creationId xmlns:p14="http://schemas.microsoft.com/office/powerpoint/2010/main" val="1943304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0646EA8-10F5-3DE9-72BD-A4FCC055DDA1}"/>
              </a:ext>
            </a:extLst>
          </p:cNvPr>
          <p:cNvSpPr>
            <a:spLocks noGrp="1"/>
          </p:cNvSpPr>
          <p:nvPr>
            <p:ph type="title"/>
          </p:nvPr>
        </p:nvSpPr>
        <p:spPr>
          <a:xfrm>
            <a:off x="1170464" y="1087374"/>
            <a:ext cx="9413779" cy="1000978"/>
          </a:xfrm>
        </p:spPr>
        <p:txBody>
          <a:bodyPr>
            <a:normAutofit/>
          </a:bodyPr>
          <a:lstStyle/>
          <a:p>
            <a:r>
              <a:rPr lang="en-US" dirty="0"/>
              <a:t>Issue Created by AB 468</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4081EF8-C5C4-07E6-43EF-6BAC0CEFFC73}"/>
              </a:ext>
            </a:extLst>
          </p:cNvPr>
          <p:cNvSpPr>
            <a:spLocks noGrp="1"/>
          </p:cNvSpPr>
          <p:nvPr>
            <p:ph idx="1"/>
          </p:nvPr>
        </p:nvSpPr>
        <p:spPr>
          <a:xfrm>
            <a:off x="1600753" y="2535447"/>
            <a:ext cx="8983489" cy="3235180"/>
          </a:xfrm>
        </p:spPr>
        <p:txBody>
          <a:bodyPr>
            <a:normAutofit/>
          </a:bodyPr>
          <a:lstStyle/>
          <a:p>
            <a:pPr marL="0" indent="0">
              <a:spcAft>
                <a:spcPts val="1200"/>
              </a:spcAft>
              <a:buNone/>
            </a:pPr>
            <a:r>
              <a:rPr lang="en-US" dirty="0">
                <a:solidFill>
                  <a:schemeClr val="tx1">
                    <a:lumMod val="75000"/>
                    <a:lumOff val="25000"/>
                  </a:schemeClr>
                </a:solidFill>
              </a:rPr>
              <a:t>Despite the fair housing carve out, health </a:t>
            </a:r>
            <a:r>
              <a:rPr lang="en-US" b="0" i="0" u="none" strike="noStrike" dirty="0">
                <a:solidFill>
                  <a:schemeClr val="tx1">
                    <a:lumMod val="75000"/>
                    <a:lumOff val="25000"/>
                  </a:schemeClr>
                </a:solidFill>
                <a:effectLst/>
              </a:rPr>
              <a:t>care providers have been more relucent to provide verifications for emotional support dogs.</a:t>
            </a:r>
          </a:p>
          <a:p>
            <a:pPr marL="0" indent="0">
              <a:spcAft>
                <a:spcPts val="1200"/>
              </a:spcAft>
              <a:buNone/>
            </a:pPr>
            <a:r>
              <a:rPr lang="en-US" b="0" i="0" u="none" strike="noStrike" dirty="0">
                <a:solidFill>
                  <a:schemeClr val="tx1">
                    <a:lumMod val="75000"/>
                    <a:lumOff val="25000"/>
                  </a:schemeClr>
                </a:solidFill>
                <a:effectLst/>
              </a:rPr>
              <a:t>Advocates are encountering situations where an individual has a legitimate need but has no access to a health care provider that is willing to provide a verification.</a:t>
            </a:r>
            <a:r>
              <a:rPr lang="en-US" i="1" dirty="0">
                <a:solidFill>
                  <a:schemeClr val="tx1">
                    <a:lumMod val="75000"/>
                    <a:lumOff val="25000"/>
                  </a:schemeClr>
                </a:solidFill>
              </a:rPr>
              <a:t> </a:t>
            </a:r>
            <a:endParaRPr lang="en-US" dirty="0">
              <a:solidFill>
                <a:schemeClr val="tx1">
                  <a:lumMod val="75000"/>
                  <a:lumOff val="25000"/>
                </a:schemeClr>
              </a:solidFill>
            </a:endParaRPr>
          </a:p>
        </p:txBody>
      </p:sp>
    </p:spTree>
    <p:extLst>
      <p:ext uri="{BB962C8B-B14F-4D97-AF65-F5344CB8AC3E}">
        <p14:creationId xmlns:p14="http://schemas.microsoft.com/office/powerpoint/2010/main" val="3047462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9B90D73-0963-EF17-22F7-8A001F36611A}"/>
              </a:ext>
            </a:extLst>
          </p:cNvPr>
          <p:cNvSpPr>
            <a:spLocks noGrp="1"/>
          </p:cNvSpPr>
          <p:nvPr>
            <p:ph type="title"/>
          </p:nvPr>
        </p:nvSpPr>
        <p:spPr>
          <a:xfrm>
            <a:off x="1170464" y="1087374"/>
            <a:ext cx="9413779" cy="1000978"/>
          </a:xfrm>
        </p:spPr>
        <p:txBody>
          <a:bodyPr>
            <a:normAutofit/>
          </a:bodyPr>
          <a:lstStyle/>
          <a:p>
            <a:r>
              <a:rPr lang="en-US" dirty="0"/>
              <a:t>Strategies for Navigating AB 468 Issues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1E0D919C-B78A-3D98-1C87-394E0532A5AB}"/>
              </a:ext>
            </a:extLst>
          </p:cNvPr>
          <p:cNvSpPr>
            <a:spLocks noGrp="1"/>
          </p:cNvSpPr>
          <p:nvPr>
            <p:ph idx="1"/>
          </p:nvPr>
        </p:nvSpPr>
        <p:spPr>
          <a:xfrm>
            <a:off x="1600753" y="2526527"/>
            <a:ext cx="9305224" cy="3435362"/>
          </a:xfrm>
        </p:spPr>
        <p:txBody>
          <a:bodyPr>
            <a:normAutofit lnSpcReduction="10000"/>
          </a:bodyPr>
          <a:lstStyle/>
          <a:p>
            <a:pPr>
              <a:lnSpc>
                <a:spcPct val="110000"/>
              </a:lnSpc>
              <a:spcBef>
                <a:spcPts val="600"/>
              </a:spcBef>
              <a:spcAft>
                <a:spcPts val="600"/>
              </a:spcAft>
            </a:pPr>
            <a:r>
              <a:rPr lang="en-US" sz="1800" dirty="0">
                <a:solidFill>
                  <a:schemeClr val="tx1">
                    <a:lumMod val="75000"/>
                    <a:lumOff val="25000"/>
                  </a:schemeClr>
                </a:solidFill>
              </a:rPr>
              <a:t>Educate and advocate with health care practitioners</a:t>
            </a:r>
          </a:p>
          <a:p>
            <a:pPr>
              <a:lnSpc>
                <a:spcPct val="110000"/>
              </a:lnSpc>
              <a:spcBef>
                <a:spcPts val="600"/>
              </a:spcBef>
              <a:spcAft>
                <a:spcPts val="600"/>
              </a:spcAft>
            </a:pPr>
            <a:r>
              <a:rPr lang="en-US" sz="1800" dirty="0">
                <a:solidFill>
                  <a:schemeClr val="tx1">
                    <a:lumMod val="75000"/>
                    <a:lumOff val="25000"/>
                  </a:schemeClr>
                </a:solidFill>
              </a:rPr>
              <a:t>Be flexible and creative in gathering documentation. For example:</a:t>
            </a:r>
          </a:p>
          <a:p>
            <a:pPr lvl="1">
              <a:lnSpc>
                <a:spcPct val="110000"/>
              </a:lnSpc>
              <a:spcBef>
                <a:spcPts val="600"/>
              </a:spcBef>
              <a:spcAft>
                <a:spcPts val="600"/>
              </a:spcAft>
            </a:pPr>
            <a:r>
              <a:rPr lang="en-US" sz="1800" dirty="0">
                <a:solidFill>
                  <a:schemeClr val="tx1">
                    <a:lumMod val="75000"/>
                    <a:lumOff val="25000"/>
                  </a:schemeClr>
                </a:solidFill>
              </a:rPr>
              <a:t>2 CCR § 12178 (confirmation of disability can come from – among other sources –  peer support group; non-medical service agency or person; any other reliable third party)</a:t>
            </a:r>
          </a:p>
          <a:p>
            <a:pPr lvl="1">
              <a:lnSpc>
                <a:spcPct val="110000"/>
              </a:lnSpc>
              <a:spcBef>
                <a:spcPts val="600"/>
              </a:spcBef>
              <a:spcAft>
                <a:spcPts val="600"/>
              </a:spcAft>
            </a:pPr>
            <a:r>
              <a:rPr lang="en-US" sz="1800" dirty="0">
                <a:solidFill>
                  <a:schemeClr val="tx1">
                    <a:lumMod val="75000"/>
                    <a:lumOff val="25000"/>
                  </a:schemeClr>
                </a:solidFill>
              </a:rPr>
              <a:t>FHEO Notice: information about disability may include determination of disability from a government agency; receipt of disability benefits or services; eligibility for housing assistance / voucher based on disability.</a:t>
            </a:r>
          </a:p>
          <a:p>
            <a:pPr>
              <a:lnSpc>
                <a:spcPct val="110000"/>
              </a:lnSpc>
              <a:spcBef>
                <a:spcPts val="600"/>
              </a:spcBef>
              <a:spcAft>
                <a:spcPts val="600"/>
              </a:spcAft>
            </a:pPr>
            <a:r>
              <a:rPr lang="en-US" sz="1800" dirty="0">
                <a:solidFill>
                  <a:schemeClr val="tx1">
                    <a:lumMod val="75000"/>
                    <a:lumOff val="25000"/>
                  </a:schemeClr>
                </a:solidFill>
              </a:rPr>
              <a:t>Legislative or legal challenge?</a:t>
            </a:r>
          </a:p>
          <a:p>
            <a:pPr>
              <a:lnSpc>
                <a:spcPct val="110000"/>
              </a:lnSpc>
              <a:spcBef>
                <a:spcPts val="600"/>
              </a:spcBef>
              <a:spcAft>
                <a:spcPts val="600"/>
              </a:spcAft>
            </a:pPr>
            <a:r>
              <a:rPr lang="en-US" sz="1800" dirty="0">
                <a:solidFill>
                  <a:schemeClr val="tx1">
                    <a:lumMod val="75000"/>
                    <a:lumOff val="25000"/>
                  </a:schemeClr>
                </a:solidFill>
              </a:rPr>
              <a:t>Other ideas? Drop in the chat.</a:t>
            </a:r>
          </a:p>
        </p:txBody>
      </p:sp>
    </p:spTree>
    <p:extLst>
      <p:ext uri="{BB962C8B-B14F-4D97-AF65-F5344CB8AC3E}">
        <p14:creationId xmlns:p14="http://schemas.microsoft.com/office/powerpoint/2010/main" val="375375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9555162-C87C-FAF0-4718-A58B5DA01142}"/>
              </a:ext>
            </a:extLst>
          </p:cNvPr>
          <p:cNvSpPr>
            <a:spLocks noGrp="1"/>
          </p:cNvSpPr>
          <p:nvPr>
            <p:ph type="title"/>
          </p:nvPr>
        </p:nvSpPr>
        <p:spPr>
          <a:xfrm>
            <a:off x="3722622" y="1298448"/>
            <a:ext cx="7187529" cy="2951819"/>
          </a:xfrm>
        </p:spPr>
        <p:txBody>
          <a:bodyPr vert="horz" lIns="91440" tIns="45720" rIns="91440" bIns="45720" rtlCol="0" anchor="b">
            <a:normAutofit/>
          </a:bodyPr>
          <a:lstStyle/>
          <a:p>
            <a:br>
              <a:rPr lang="en-US" sz="5800" spc="-100" dirty="0"/>
            </a:br>
            <a:br>
              <a:rPr lang="en-US" sz="5800" spc="-100" dirty="0"/>
            </a:br>
            <a:r>
              <a:rPr lang="en-US" sz="5800" spc="-100" dirty="0"/>
              <a:t>Questions?</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7619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2BC0-4E6D-3BC4-097D-7DC66C659735}"/>
              </a:ext>
            </a:extLst>
          </p:cNvPr>
          <p:cNvSpPr>
            <a:spLocks noGrp="1"/>
          </p:cNvSpPr>
          <p:nvPr>
            <p:ph type="title"/>
          </p:nvPr>
        </p:nvSpPr>
        <p:spPr>
          <a:xfrm>
            <a:off x="252919" y="1123837"/>
            <a:ext cx="2947482" cy="4601183"/>
          </a:xfrm>
        </p:spPr>
        <p:txBody>
          <a:bodyPr>
            <a:normAutofit/>
          </a:bodyPr>
          <a:lstStyle/>
          <a:p>
            <a:r>
              <a:rPr lang="en-US" sz="3300" dirty="0"/>
              <a:t>Is Special Training or Certification Required?  </a:t>
            </a:r>
          </a:p>
        </p:txBody>
      </p:sp>
      <p:sp>
        <p:nvSpPr>
          <p:cNvPr id="3" name="Content Placeholder 2">
            <a:extLst>
              <a:ext uri="{FF2B5EF4-FFF2-40B4-BE49-F238E27FC236}">
                <a16:creationId xmlns:a16="http://schemas.microsoft.com/office/drawing/2014/main" id="{F725EB08-9D1A-76FF-F636-0D23382A2465}"/>
              </a:ext>
            </a:extLst>
          </p:cNvPr>
          <p:cNvSpPr>
            <a:spLocks noGrp="1"/>
          </p:cNvSpPr>
          <p:nvPr>
            <p:ph idx="1"/>
          </p:nvPr>
        </p:nvSpPr>
        <p:spPr>
          <a:xfrm>
            <a:off x="3719593" y="755375"/>
            <a:ext cx="4417017" cy="5353877"/>
          </a:xfrm>
        </p:spPr>
        <p:txBody>
          <a:bodyPr>
            <a:normAutofit/>
          </a:bodyPr>
          <a:lstStyle/>
          <a:p>
            <a:pPr>
              <a:spcAft>
                <a:spcPts val="1200"/>
              </a:spcAft>
            </a:pPr>
            <a:r>
              <a:rPr lang="en-US" dirty="0">
                <a:effectLst/>
                <a:ea typeface="Times New Roman" panose="02020603050405020304" pitchFamily="18" charset="0"/>
              </a:rPr>
              <a:t>Special training is not required. </a:t>
            </a:r>
            <a:r>
              <a:rPr lang="en-US" b="1" dirty="0">
                <a:effectLst/>
                <a:ea typeface="Times New Roman" panose="02020603050405020304" pitchFamily="18" charset="0"/>
              </a:rPr>
              <a:t>However</a:t>
            </a:r>
            <a:r>
              <a:rPr lang="en-US" dirty="0">
                <a:effectLst/>
                <a:ea typeface="Times New Roman" panose="02020603050405020304" pitchFamily="18" charset="0"/>
              </a:rPr>
              <a:t>, there must be a nexus, between the individual’s disability and the assistance the animal provides</a:t>
            </a:r>
            <a:r>
              <a:rPr lang="en-US" dirty="0">
                <a:ea typeface="Times New Roman" panose="02020603050405020304" pitchFamily="18" charset="0"/>
              </a:rPr>
              <a:t>.</a:t>
            </a:r>
          </a:p>
          <a:p>
            <a:pPr>
              <a:spcAft>
                <a:spcPts val="1200"/>
              </a:spcAft>
            </a:pPr>
            <a:r>
              <a:rPr lang="en-US" dirty="0"/>
              <a:t>There is no legal requirement that an animal must be “registered” or “certified.” </a:t>
            </a:r>
          </a:p>
          <a:p>
            <a:pPr>
              <a:spcAft>
                <a:spcPts val="1200"/>
              </a:spcAft>
            </a:pPr>
            <a:r>
              <a:rPr lang="en-US" dirty="0"/>
              <a:t>Businesses that claim to register or certify assistance animals are charging for a service that is unnecessary to establish the necessity of a reasonable accommodation. </a:t>
            </a:r>
          </a:p>
        </p:txBody>
      </p:sp>
      <p:pic>
        <p:nvPicPr>
          <p:cNvPr id="7" name="Graphic 6" descr="Icon of a certificate">
            <a:extLst>
              <a:ext uri="{FF2B5EF4-FFF2-40B4-BE49-F238E27FC236}">
                <a16:creationId xmlns:a16="http://schemas.microsoft.com/office/drawing/2014/main" id="{5BF133B1-6134-3C99-7F94-9729EB86C59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33882" y="1837414"/>
            <a:ext cx="2694106" cy="2853856"/>
          </a:xfrm>
          <a:prstGeom prst="rect">
            <a:avLst/>
          </a:prstGeom>
        </p:spPr>
      </p:pic>
    </p:spTree>
    <p:extLst>
      <p:ext uri="{BB962C8B-B14F-4D97-AF65-F5344CB8AC3E}">
        <p14:creationId xmlns:p14="http://schemas.microsoft.com/office/powerpoint/2010/main" val="5430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07A8-5E09-7719-5368-8EC49BEAF832}"/>
              </a:ext>
            </a:extLst>
          </p:cNvPr>
          <p:cNvSpPr>
            <a:spLocks noGrp="1"/>
          </p:cNvSpPr>
          <p:nvPr>
            <p:ph type="title"/>
          </p:nvPr>
        </p:nvSpPr>
        <p:spPr>
          <a:xfrm>
            <a:off x="277792" y="1123837"/>
            <a:ext cx="2824223" cy="4601183"/>
          </a:xfrm>
        </p:spPr>
        <p:txBody>
          <a:bodyPr/>
          <a:lstStyle/>
          <a:p>
            <a:r>
              <a:rPr lang="en-US" dirty="0"/>
              <a:t>When and How to</a:t>
            </a:r>
            <a:br>
              <a:rPr lang="en-US" dirty="0"/>
            </a:br>
            <a:r>
              <a:rPr lang="en-US" dirty="0"/>
              <a:t>Request?</a:t>
            </a:r>
          </a:p>
        </p:txBody>
      </p:sp>
      <p:sp>
        <p:nvSpPr>
          <p:cNvPr id="3" name="Content Placeholder 2">
            <a:extLst>
              <a:ext uri="{FF2B5EF4-FFF2-40B4-BE49-F238E27FC236}">
                <a16:creationId xmlns:a16="http://schemas.microsoft.com/office/drawing/2014/main" id="{336C6843-F0FB-FC87-92D0-D2F8494B60A2}"/>
              </a:ext>
            </a:extLst>
          </p:cNvPr>
          <p:cNvSpPr>
            <a:spLocks noGrp="1"/>
          </p:cNvSpPr>
          <p:nvPr>
            <p:ph idx="1"/>
          </p:nvPr>
        </p:nvSpPr>
        <p:spPr/>
        <p:txBody>
          <a:bodyPr/>
          <a:lstStyle/>
          <a:p>
            <a:r>
              <a:rPr lang="en-US" dirty="0"/>
              <a:t>Housing applications asking about disability or specific  accommodation needs are illegal.</a:t>
            </a:r>
          </a:p>
          <a:p>
            <a:r>
              <a:rPr lang="en-US" dirty="0"/>
              <a:t>Housing applications often ask about ”pets” – assistance dogs are not pets.</a:t>
            </a:r>
          </a:p>
          <a:p>
            <a:r>
              <a:rPr lang="en-US" dirty="0"/>
              <a:t>Stickier situation? Housing applications that ask about “animals.”</a:t>
            </a:r>
          </a:p>
          <a:p>
            <a:r>
              <a:rPr lang="en-US" dirty="0"/>
              <a:t>Providers claiming fraud.</a:t>
            </a:r>
          </a:p>
        </p:txBody>
      </p:sp>
    </p:spTree>
    <p:extLst>
      <p:ext uri="{BB962C8B-B14F-4D97-AF65-F5344CB8AC3E}">
        <p14:creationId xmlns:p14="http://schemas.microsoft.com/office/powerpoint/2010/main" val="55234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B7D8E1C-37BD-C8AA-7066-56CD225C0B9F}"/>
              </a:ext>
            </a:extLst>
          </p:cNvPr>
          <p:cNvSpPr>
            <a:spLocks noGrp="1"/>
          </p:cNvSpPr>
          <p:nvPr>
            <p:ph type="title"/>
          </p:nvPr>
        </p:nvSpPr>
        <p:spPr>
          <a:xfrm>
            <a:off x="1170464" y="1087374"/>
            <a:ext cx="9413779" cy="1000978"/>
          </a:xfrm>
        </p:spPr>
        <p:txBody>
          <a:bodyPr>
            <a:normAutofit/>
          </a:bodyPr>
          <a:lstStyle/>
          <a:p>
            <a:r>
              <a:rPr lang="en-US" sz="3100" dirty="0"/>
              <a:t>Book v. Hunter</a:t>
            </a:r>
            <a:br>
              <a:rPr lang="en-US" sz="2700" dirty="0"/>
            </a:br>
            <a:r>
              <a:rPr lang="en-US" sz="2700" dirty="0"/>
              <a:t>No. 1:12-CV-00404-CL, 2013 WL 1193865, at *4 (D. Or. Mar. 21, 2013)</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41009F5B-6673-6DD6-BC81-C80F4D85FCDF}"/>
              </a:ext>
            </a:extLst>
          </p:cNvPr>
          <p:cNvSpPr>
            <a:spLocks noGrp="1"/>
          </p:cNvSpPr>
          <p:nvPr>
            <p:ph idx="1"/>
          </p:nvPr>
        </p:nvSpPr>
        <p:spPr>
          <a:xfrm>
            <a:off x="1600753" y="2535446"/>
            <a:ext cx="9305224" cy="3554457"/>
          </a:xfrm>
        </p:spPr>
        <p:txBody>
          <a:bodyPr>
            <a:normAutofit/>
          </a:bodyPr>
          <a:lstStyle/>
          <a:p>
            <a:pPr>
              <a:lnSpc>
                <a:spcPct val="110000"/>
              </a:lnSpc>
              <a:spcBef>
                <a:spcPts val="600"/>
              </a:spcBef>
              <a:spcAft>
                <a:spcPts val="600"/>
              </a:spcAft>
            </a:pPr>
            <a:r>
              <a:rPr lang="en-US" sz="2200" dirty="0">
                <a:solidFill>
                  <a:schemeClr val="tx1">
                    <a:lumMod val="75000"/>
                    <a:lumOff val="25000"/>
                  </a:schemeClr>
                </a:solidFill>
              </a:rPr>
              <a:t>Prospective tenant whose application was denied because she did not disclose her need for a service animal on her application. </a:t>
            </a:r>
          </a:p>
          <a:p>
            <a:pPr>
              <a:lnSpc>
                <a:spcPct val="110000"/>
              </a:lnSpc>
              <a:spcBef>
                <a:spcPts val="600"/>
              </a:spcBef>
              <a:spcAft>
                <a:spcPts val="600"/>
              </a:spcAft>
            </a:pPr>
            <a:r>
              <a:rPr lang="en-US" sz="2200" dirty="0">
                <a:solidFill>
                  <a:schemeClr val="tx1">
                    <a:lumMod val="75000"/>
                    <a:lumOff val="25000"/>
                  </a:schemeClr>
                </a:solidFill>
              </a:rPr>
              <a:t>Application form only asked about “pets,” and tenant did not consider animal a “pet.”</a:t>
            </a:r>
          </a:p>
          <a:p>
            <a:pPr>
              <a:lnSpc>
                <a:spcPct val="110000"/>
              </a:lnSpc>
              <a:spcBef>
                <a:spcPts val="600"/>
              </a:spcBef>
              <a:spcAft>
                <a:spcPts val="600"/>
              </a:spcAft>
            </a:pPr>
            <a:r>
              <a:rPr lang="en-US" sz="2200" dirty="0">
                <a:solidFill>
                  <a:schemeClr val="tx1">
                    <a:lumMod val="75000"/>
                    <a:lumOff val="25000"/>
                  </a:schemeClr>
                </a:solidFill>
              </a:rPr>
              <a:t>Court found: While the housing provider may have preferred that the applicant make her request on the rental application, the FHA does not allow housing providers to deny requests for that reason.</a:t>
            </a:r>
            <a:br>
              <a:rPr lang="en-US" sz="2200" dirty="0">
                <a:solidFill>
                  <a:schemeClr val="tx1">
                    <a:lumMod val="75000"/>
                    <a:lumOff val="25000"/>
                  </a:schemeClr>
                </a:solidFill>
              </a:rPr>
            </a:br>
            <a:endParaRPr lang="en-US" sz="2200" dirty="0">
              <a:solidFill>
                <a:schemeClr val="tx1">
                  <a:lumMod val="75000"/>
                  <a:lumOff val="25000"/>
                </a:schemeClr>
              </a:solidFill>
            </a:endParaRPr>
          </a:p>
        </p:txBody>
      </p:sp>
    </p:spTree>
    <p:extLst>
      <p:ext uri="{BB962C8B-B14F-4D97-AF65-F5344CB8AC3E}">
        <p14:creationId xmlns:p14="http://schemas.microsoft.com/office/powerpoint/2010/main" val="52404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rgbClr val="217E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B7D8E1C-37BD-C8AA-7066-56CD225C0B9F}"/>
              </a:ext>
            </a:extLst>
          </p:cNvPr>
          <p:cNvSpPr>
            <a:spLocks noGrp="1"/>
          </p:cNvSpPr>
          <p:nvPr>
            <p:ph type="title"/>
          </p:nvPr>
        </p:nvSpPr>
        <p:spPr>
          <a:xfrm>
            <a:off x="1170464" y="1087374"/>
            <a:ext cx="9413779" cy="1000978"/>
          </a:xfrm>
        </p:spPr>
        <p:txBody>
          <a:bodyPr>
            <a:normAutofit/>
          </a:bodyPr>
          <a:lstStyle/>
          <a:p>
            <a:r>
              <a:rPr lang="en-US" sz="3100" dirty="0"/>
              <a:t>McClendon v. Bresler</a:t>
            </a:r>
            <a:endParaRPr lang="en-US" sz="2700"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41009F5B-6673-6DD6-BC81-C80F4D85FCDF}"/>
              </a:ext>
            </a:extLst>
          </p:cNvPr>
          <p:cNvSpPr>
            <a:spLocks noGrp="1"/>
          </p:cNvSpPr>
          <p:nvPr>
            <p:ph idx="1"/>
          </p:nvPr>
        </p:nvSpPr>
        <p:spPr>
          <a:xfrm>
            <a:off x="1600753" y="2535446"/>
            <a:ext cx="9305224" cy="3554457"/>
          </a:xfrm>
        </p:spPr>
        <p:txBody>
          <a:bodyPr>
            <a:normAutofit fontScale="92500"/>
          </a:bodyPr>
          <a:lstStyle/>
          <a:p>
            <a:pPr>
              <a:lnSpc>
                <a:spcPct val="110000"/>
              </a:lnSpc>
              <a:spcBef>
                <a:spcPts val="600"/>
              </a:spcBef>
              <a:spcAft>
                <a:spcPts val="600"/>
              </a:spcAft>
            </a:pPr>
            <a:r>
              <a:rPr lang="en-US" sz="2200" dirty="0">
                <a:solidFill>
                  <a:schemeClr val="tx1">
                    <a:lumMod val="75000"/>
                    <a:lumOff val="25000"/>
                  </a:schemeClr>
                </a:solidFill>
              </a:rPr>
              <a:t>Rental application from McClendon and co-applicant disclosed a support animal. </a:t>
            </a:r>
          </a:p>
          <a:p>
            <a:pPr>
              <a:lnSpc>
                <a:spcPct val="110000"/>
              </a:lnSpc>
              <a:spcBef>
                <a:spcPts val="600"/>
              </a:spcBef>
              <a:spcAft>
                <a:spcPts val="600"/>
              </a:spcAft>
            </a:pPr>
            <a:r>
              <a:rPr lang="en-US" sz="2200" dirty="0">
                <a:solidFill>
                  <a:schemeClr val="tx1">
                    <a:lumMod val="75000"/>
                    <a:lumOff val="25000"/>
                  </a:schemeClr>
                </a:solidFill>
              </a:rPr>
              <a:t>Bresler’s policy “not to accept dogs, even if service dogs”</a:t>
            </a:r>
          </a:p>
          <a:p>
            <a:pPr>
              <a:lnSpc>
                <a:spcPct val="110000"/>
              </a:lnSpc>
              <a:spcBef>
                <a:spcPts val="600"/>
              </a:spcBef>
              <a:spcAft>
                <a:spcPts val="600"/>
              </a:spcAft>
            </a:pPr>
            <a:r>
              <a:rPr lang="en-US" sz="2200" dirty="0">
                <a:solidFill>
                  <a:schemeClr val="tx1">
                    <a:lumMod val="75000"/>
                    <a:lumOff val="25000"/>
                  </a:schemeClr>
                </a:solidFill>
              </a:rPr>
              <a:t>Emails from co-applicant to Bresler: “verified support animal covered by the ADA as reasonable accommodation,” “support and service animals covered by federal ADA laws,” “reasonable accommodation requirements,” and “it is illegal to discriminate against a prospective tenant based on their need for a support or service animal.”</a:t>
            </a:r>
          </a:p>
          <a:p>
            <a:pPr>
              <a:lnSpc>
                <a:spcPct val="110000"/>
              </a:lnSpc>
              <a:spcBef>
                <a:spcPts val="600"/>
              </a:spcBef>
              <a:spcAft>
                <a:spcPts val="600"/>
              </a:spcAft>
            </a:pPr>
            <a:r>
              <a:rPr lang="en-US" sz="2200" dirty="0">
                <a:solidFill>
                  <a:schemeClr val="tx1">
                    <a:lumMod val="75000"/>
                    <a:lumOff val="25000"/>
                  </a:schemeClr>
                </a:solidFill>
              </a:rPr>
              <a:t>Application denied.  McClendon sued.</a:t>
            </a:r>
          </a:p>
        </p:txBody>
      </p:sp>
    </p:spTree>
    <p:extLst>
      <p:ext uri="{BB962C8B-B14F-4D97-AF65-F5344CB8AC3E}">
        <p14:creationId xmlns:p14="http://schemas.microsoft.com/office/powerpoint/2010/main" val="3973957321"/>
      </p:ext>
    </p:extLst>
  </p:cSld>
  <p:clrMapOvr>
    <a:masterClrMapping/>
  </p:clrMapOvr>
</p:sld>
</file>

<file path=ppt/theme/theme1.xml><?xml version="1.0" encoding="utf-8"?>
<a:theme xmlns:a="http://schemas.openxmlformats.org/drawingml/2006/main" name="Frame">
  <a:themeElements>
    <a:clrScheme name="Custom 5">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607C16"/>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1922</TotalTime>
  <Words>4090</Words>
  <Application>Microsoft Office PowerPoint</Application>
  <PresentationFormat>Widescreen</PresentationFormat>
  <Paragraphs>244</Paragraphs>
  <Slides>52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Corbel</vt:lpstr>
      <vt:lpstr>Times New Roman</vt:lpstr>
      <vt:lpstr>Wingdings</vt:lpstr>
      <vt:lpstr>Wingdings 2</vt:lpstr>
      <vt:lpstr>Frame</vt:lpstr>
      <vt:lpstr>Assistance Animals in Housing   April 12, 202</vt:lpstr>
      <vt:lpstr>Agenda</vt:lpstr>
      <vt:lpstr>Obligations Under the Fair Housing Act and  Fair Employment and Housing Act</vt:lpstr>
      <vt:lpstr>Claim Elements</vt:lpstr>
      <vt:lpstr>What is an Assistance Animal?</vt:lpstr>
      <vt:lpstr>Is Special Training or Certification Required?  </vt:lpstr>
      <vt:lpstr>When and How to Request?</vt:lpstr>
      <vt:lpstr>Book v. Hunter No. 1:12-CV-00404-CL, 2013 WL 1193865, at *4 (D. Or. Mar. 21, 2013)</vt:lpstr>
      <vt:lpstr>McClendon v. Bresler</vt:lpstr>
      <vt:lpstr>McClendon v. Bresler – First 9th Cir. Appeal 2022 WL 17958633 (9th Cir. Dec. 27, 2022)</vt:lpstr>
      <vt:lpstr>McClendon v. Bresler – Trial Decision No. 220CV07758RGKGJS, 2023 WL 2820330, at *1 (C.D. Cal. Mar. 30, 2023)</vt:lpstr>
      <vt:lpstr>What Kind of Questions Can a Housing Provider Ask? </vt:lpstr>
      <vt:lpstr>What is Reliable Disability-Related Information? </vt:lpstr>
      <vt:lpstr>Interactive Process - FHA</vt:lpstr>
      <vt:lpstr>Smith v. Powdrill No. CV 12-06388 DDP RZX, 2013 WL 5786586 (C.D. Cal. Oct. 28, 2013)</vt:lpstr>
      <vt:lpstr>Interactive Process: FEHA Regs – Effective 1/1/2020</vt:lpstr>
      <vt:lpstr>Assistance Dog Exclusions</vt:lpstr>
      <vt:lpstr>PowerPoint Presentation</vt:lpstr>
      <vt:lpstr>Direct Threat </vt:lpstr>
      <vt:lpstr>Direct Threat - Factors Considered</vt:lpstr>
      <vt:lpstr>Direct Threat: Individualized Assessment Required</vt:lpstr>
      <vt:lpstr>Assistance Animals: Where Are They Allowed?</vt:lpstr>
      <vt:lpstr>Sanzaro v. Ardiente Homeowners Ass'n, LLC  364 F. Supp. 3d 1158 (D. Nev. 2019)</vt:lpstr>
      <vt:lpstr>Number of Assistance Animals</vt:lpstr>
      <vt:lpstr>Pet Deposits</vt:lpstr>
      <vt:lpstr>Pet Rules or Restrictions</vt:lpstr>
      <vt:lpstr>Handler Responsibilities </vt:lpstr>
      <vt:lpstr>RESOURCES</vt:lpstr>
      <vt:lpstr>Current Challenges</vt:lpstr>
      <vt:lpstr>Pet Screening</vt:lpstr>
      <vt:lpstr>What Kinds of Information Is Sought Through Pet Screening?</vt:lpstr>
      <vt:lpstr>How and When Does Pet Screening Happen?</vt:lpstr>
      <vt:lpstr>Can a Landlord Require Pet Screening?</vt:lpstr>
      <vt:lpstr>How does requiring pet screening for assistance animals violate fair housing law? (1/3) </vt:lpstr>
      <vt:lpstr>How does requiring pet screening for assistance animals violate fair housing law? (2/3) </vt:lpstr>
      <vt:lpstr>How does requiring pet screening for assistance animals violate fair housing law? (3/3) </vt:lpstr>
      <vt:lpstr>What Can I Do if I’m Asked to Complete Pet Screening?</vt:lpstr>
      <vt:lpstr>Pet Addendums</vt:lpstr>
      <vt:lpstr>“Reasonable” Conditions </vt:lpstr>
      <vt:lpstr>Problems with Pet Addendums</vt:lpstr>
      <vt:lpstr>PowerPoint Presentation</vt:lpstr>
      <vt:lpstr>PowerPoint Presentation</vt:lpstr>
      <vt:lpstr>California  Assembly Bill 468</vt:lpstr>
      <vt:lpstr>What is AB 468?</vt:lpstr>
      <vt:lpstr>Note! </vt:lpstr>
      <vt:lpstr>AB 468: Provisions on Documentation  H &amp; S Code Section 122318 </vt:lpstr>
      <vt:lpstr>How Does AB 468 Impact Fair Housing Rights?</vt:lpstr>
      <vt:lpstr>Conflict with State and Federal Fair Housing Law</vt:lpstr>
      <vt:lpstr>CRD Position</vt:lpstr>
      <vt:lpstr>Issue Created by AB 468</vt:lpstr>
      <vt:lpstr>Strategies for Navigating AB 468 Issues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Topics:  Assistance Animals &amp; Section 8 Discrimination</dc:title>
  <dc:creator>Michelle Uzeta</dc:creator>
  <cp:lastModifiedBy>Alexandra Cline</cp:lastModifiedBy>
  <cp:revision>29</cp:revision>
  <dcterms:created xsi:type="dcterms:W3CDTF">2023-03-06T06:37:25Z</dcterms:created>
  <dcterms:modified xsi:type="dcterms:W3CDTF">2024-04-23T17:59:00Z</dcterms:modified>
</cp:coreProperties>
</file>