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7"/>
  </p:notesMasterIdLst>
  <p:sldIdLst>
    <p:sldId id="325" r:id="rId2"/>
    <p:sldId id="272" r:id="rId3"/>
    <p:sldId id="331" r:id="rId4"/>
    <p:sldId id="332" r:id="rId5"/>
    <p:sldId id="333" r:id="rId6"/>
    <p:sldId id="335" r:id="rId7"/>
    <p:sldId id="334" r:id="rId8"/>
    <p:sldId id="336" r:id="rId9"/>
    <p:sldId id="316" r:id="rId10"/>
    <p:sldId id="318" r:id="rId11"/>
    <p:sldId id="337" r:id="rId12"/>
    <p:sldId id="317" r:id="rId13"/>
    <p:sldId id="320" r:id="rId14"/>
    <p:sldId id="321" r:id="rId15"/>
    <p:sldId id="324" r:id="rId16"/>
    <p:sldId id="346" r:id="rId17"/>
    <p:sldId id="343" r:id="rId18"/>
    <p:sldId id="344" r:id="rId19"/>
    <p:sldId id="347" r:id="rId20"/>
    <p:sldId id="446" r:id="rId21"/>
    <p:sldId id="349" r:id="rId22"/>
    <p:sldId id="345" r:id="rId23"/>
    <p:sldId id="348" r:id="rId24"/>
    <p:sldId id="352" r:id="rId25"/>
    <p:sldId id="351" r:id="rId26"/>
    <p:sldId id="350" r:id="rId27"/>
    <p:sldId id="353" r:id="rId28"/>
    <p:sldId id="323" r:id="rId29"/>
    <p:sldId id="354" r:id="rId30"/>
    <p:sldId id="355" r:id="rId31"/>
    <p:sldId id="356" r:id="rId32"/>
    <p:sldId id="445" r:id="rId33"/>
    <p:sldId id="447" r:id="rId34"/>
    <p:sldId id="330" r:id="rId35"/>
    <p:sldId id="44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60" autoAdjust="0"/>
    <p:restoredTop sz="95788" autoAdjust="0"/>
  </p:normalViewPr>
  <p:slideViewPr>
    <p:cSldViewPr snapToGrid="0">
      <p:cViewPr varScale="1">
        <p:scale>
          <a:sx n="73" d="100"/>
          <a:sy n="73" d="100"/>
        </p:scale>
        <p:origin x="144" y="36"/>
      </p:cViewPr>
      <p:guideLst/>
    </p:cSldViewPr>
  </p:slideViewPr>
  <p:outlineViewPr>
    <p:cViewPr>
      <p:scale>
        <a:sx n="33" d="100"/>
        <a:sy n="33" d="100"/>
      </p:scale>
      <p:origin x="0" y="-294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FC7C20-E800-40C4-926F-53758CBD875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F39B7C-D98F-4CEF-BB7A-C785DDE8D25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Section 8 Discrimination</a:t>
          </a:r>
        </a:p>
      </dgm:t>
    </dgm:pt>
    <dgm:pt modelId="{DC80A717-E92C-43CC-8574-F4F5934B0547}" type="parTrans" cxnId="{AB2DA587-5A8E-4750-9073-EB54D6F3A06F}">
      <dgm:prSet/>
      <dgm:spPr/>
      <dgm:t>
        <a:bodyPr/>
        <a:lstStyle/>
        <a:p>
          <a:endParaRPr lang="en-US"/>
        </a:p>
      </dgm:t>
    </dgm:pt>
    <dgm:pt modelId="{F1DBE4F9-C766-4D15-A9D8-1635E5AD379B}" type="sibTrans" cxnId="{AB2DA587-5A8E-4750-9073-EB54D6F3A06F}">
      <dgm:prSet/>
      <dgm:spPr/>
      <dgm:t>
        <a:bodyPr/>
        <a:lstStyle/>
        <a:p>
          <a:endParaRPr lang="en-US"/>
        </a:p>
      </dgm:t>
    </dgm:pt>
    <dgm:pt modelId="{38780D83-9028-4453-A415-A7D033D787B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Other Screening Protections</a:t>
          </a:r>
        </a:p>
      </dgm:t>
    </dgm:pt>
    <dgm:pt modelId="{8048B28B-22B8-4213-B6BD-A7D7B45F2CA8}" type="parTrans" cxnId="{38006A21-8C12-43F4-8EE1-DF8013A3DC63}">
      <dgm:prSet/>
      <dgm:spPr/>
      <dgm:t>
        <a:bodyPr/>
        <a:lstStyle/>
        <a:p>
          <a:endParaRPr lang="en-US"/>
        </a:p>
      </dgm:t>
    </dgm:pt>
    <dgm:pt modelId="{7255D9FE-BF95-42C6-A1CF-99D6236F2FBE}" type="sibTrans" cxnId="{38006A21-8C12-43F4-8EE1-DF8013A3DC63}">
      <dgm:prSet/>
      <dgm:spPr/>
      <dgm:t>
        <a:bodyPr/>
        <a:lstStyle/>
        <a:p>
          <a:endParaRPr lang="en-US"/>
        </a:p>
      </dgm:t>
    </dgm:pt>
    <dgm:pt modelId="{525D6054-C6FA-409B-A7C1-FE2519A5973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Strategies / Enforcement</a:t>
          </a:r>
        </a:p>
      </dgm:t>
    </dgm:pt>
    <dgm:pt modelId="{82C240A7-FC47-46B5-9FD3-F07FD5E1632D}" type="parTrans" cxnId="{E4D0535C-AAEE-4CE3-BE7D-27B186AF04CD}">
      <dgm:prSet/>
      <dgm:spPr/>
      <dgm:t>
        <a:bodyPr/>
        <a:lstStyle/>
        <a:p>
          <a:endParaRPr lang="en-US"/>
        </a:p>
      </dgm:t>
    </dgm:pt>
    <dgm:pt modelId="{58EC4C6F-E1B5-4BED-81C8-3A6BE486542A}" type="sibTrans" cxnId="{E4D0535C-AAEE-4CE3-BE7D-27B186AF04CD}">
      <dgm:prSet/>
      <dgm:spPr/>
      <dgm:t>
        <a:bodyPr/>
        <a:lstStyle/>
        <a:p>
          <a:endParaRPr lang="en-US"/>
        </a:p>
      </dgm:t>
    </dgm:pt>
    <dgm:pt modelId="{E4B4EF6E-5024-D745-9BE8-9182DCE378B2}" type="pres">
      <dgm:prSet presAssocID="{9CFC7C20-E800-40C4-926F-53758CBD875E}" presName="linear" presStyleCnt="0">
        <dgm:presLayoutVars>
          <dgm:animLvl val="lvl"/>
          <dgm:resizeHandles val="exact"/>
        </dgm:presLayoutVars>
      </dgm:prSet>
      <dgm:spPr/>
    </dgm:pt>
    <dgm:pt modelId="{7EBC2182-C8E5-7848-9AA2-172C15A5AFEF}" type="pres">
      <dgm:prSet presAssocID="{8CF39B7C-D98F-4CEF-BB7A-C785DDE8D25C}" presName="parentText" presStyleLbl="node1" presStyleIdx="0" presStyleCnt="3" custLinFactNeighborX="-6792" custLinFactNeighborY="6124">
        <dgm:presLayoutVars>
          <dgm:chMax val="0"/>
          <dgm:bulletEnabled val="1"/>
        </dgm:presLayoutVars>
      </dgm:prSet>
      <dgm:spPr/>
    </dgm:pt>
    <dgm:pt modelId="{1522AD62-81B3-D74E-B889-1715D8A40C5D}" type="pres">
      <dgm:prSet presAssocID="{F1DBE4F9-C766-4D15-A9D8-1635E5AD379B}" presName="spacer" presStyleCnt="0"/>
      <dgm:spPr/>
    </dgm:pt>
    <dgm:pt modelId="{526C38AD-7388-D74F-9748-D1B705D8E7C9}" type="pres">
      <dgm:prSet presAssocID="{38780D83-9028-4453-A415-A7D033D787B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CFB919D-8043-0B4D-9212-0A91EBC40D95}" type="pres">
      <dgm:prSet presAssocID="{7255D9FE-BF95-42C6-A1CF-99D6236F2FBE}" presName="spacer" presStyleCnt="0"/>
      <dgm:spPr/>
    </dgm:pt>
    <dgm:pt modelId="{A1549A96-548E-1740-8074-C4AE033CB18F}" type="pres">
      <dgm:prSet presAssocID="{525D6054-C6FA-409B-A7C1-FE2519A5973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9B02C14-9705-2E49-8BE0-1DA9330B3AC5}" type="presOf" srcId="{525D6054-C6FA-409B-A7C1-FE2519A59731}" destId="{A1549A96-548E-1740-8074-C4AE033CB18F}" srcOrd="0" destOrd="0" presId="urn:microsoft.com/office/officeart/2005/8/layout/vList2"/>
    <dgm:cxn modelId="{38006A21-8C12-43F4-8EE1-DF8013A3DC63}" srcId="{9CFC7C20-E800-40C4-926F-53758CBD875E}" destId="{38780D83-9028-4453-A415-A7D033D787B9}" srcOrd="1" destOrd="0" parTransId="{8048B28B-22B8-4213-B6BD-A7D7B45F2CA8}" sibTransId="{7255D9FE-BF95-42C6-A1CF-99D6236F2FBE}"/>
    <dgm:cxn modelId="{AD001D2C-05E6-4A4D-AD20-2BF1013A6B89}" type="presOf" srcId="{8CF39B7C-D98F-4CEF-BB7A-C785DDE8D25C}" destId="{7EBC2182-C8E5-7848-9AA2-172C15A5AFEF}" srcOrd="0" destOrd="0" presId="urn:microsoft.com/office/officeart/2005/8/layout/vList2"/>
    <dgm:cxn modelId="{E4D0535C-AAEE-4CE3-BE7D-27B186AF04CD}" srcId="{9CFC7C20-E800-40C4-926F-53758CBD875E}" destId="{525D6054-C6FA-409B-A7C1-FE2519A59731}" srcOrd="2" destOrd="0" parTransId="{82C240A7-FC47-46B5-9FD3-F07FD5E1632D}" sibTransId="{58EC4C6F-E1B5-4BED-81C8-3A6BE486542A}"/>
    <dgm:cxn modelId="{B051E85D-1E2F-6146-B685-FF31F70C872F}" type="presOf" srcId="{38780D83-9028-4453-A415-A7D033D787B9}" destId="{526C38AD-7388-D74F-9748-D1B705D8E7C9}" srcOrd="0" destOrd="0" presId="urn:microsoft.com/office/officeart/2005/8/layout/vList2"/>
    <dgm:cxn modelId="{AB2DA587-5A8E-4750-9073-EB54D6F3A06F}" srcId="{9CFC7C20-E800-40C4-926F-53758CBD875E}" destId="{8CF39B7C-D98F-4CEF-BB7A-C785DDE8D25C}" srcOrd="0" destOrd="0" parTransId="{DC80A717-E92C-43CC-8574-F4F5934B0547}" sibTransId="{F1DBE4F9-C766-4D15-A9D8-1635E5AD379B}"/>
    <dgm:cxn modelId="{2A3EBDB8-B8E1-E440-A701-C64FB6E2CF23}" type="presOf" srcId="{9CFC7C20-E800-40C4-926F-53758CBD875E}" destId="{E4B4EF6E-5024-D745-9BE8-9182DCE378B2}" srcOrd="0" destOrd="0" presId="urn:microsoft.com/office/officeart/2005/8/layout/vList2"/>
    <dgm:cxn modelId="{1F609F10-AEB9-2441-97E9-CEDE27235AE3}" type="presParOf" srcId="{E4B4EF6E-5024-D745-9BE8-9182DCE378B2}" destId="{7EBC2182-C8E5-7848-9AA2-172C15A5AFEF}" srcOrd="0" destOrd="0" presId="urn:microsoft.com/office/officeart/2005/8/layout/vList2"/>
    <dgm:cxn modelId="{B0A729EF-3301-6D42-B5FB-18E619EA7225}" type="presParOf" srcId="{E4B4EF6E-5024-D745-9BE8-9182DCE378B2}" destId="{1522AD62-81B3-D74E-B889-1715D8A40C5D}" srcOrd="1" destOrd="0" presId="urn:microsoft.com/office/officeart/2005/8/layout/vList2"/>
    <dgm:cxn modelId="{ED8A40CA-3A1D-6745-9C0B-73DD016ACA96}" type="presParOf" srcId="{E4B4EF6E-5024-D745-9BE8-9182DCE378B2}" destId="{526C38AD-7388-D74F-9748-D1B705D8E7C9}" srcOrd="2" destOrd="0" presId="urn:microsoft.com/office/officeart/2005/8/layout/vList2"/>
    <dgm:cxn modelId="{434C339D-6934-4149-96A6-51333326E408}" type="presParOf" srcId="{E4B4EF6E-5024-D745-9BE8-9182DCE378B2}" destId="{4CFB919D-8043-0B4D-9212-0A91EBC40D95}" srcOrd="3" destOrd="0" presId="urn:microsoft.com/office/officeart/2005/8/layout/vList2"/>
    <dgm:cxn modelId="{ED490CAF-862C-6143-B711-AB6C21A113C2}" type="presParOf" srcId="{E4B4EF6E-5024-D745-9BE8-9182DCE378B2}" destId="{A1549A96-548E-1740-8074-C4AE033CB18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C2182-C8E5-7848-9AA2-172C15A5AFEF}">
      <dsp:nvSpPr>
        <dsp:cNvPr id="0" name=""/>
        <dsp:cNvSpPr/>
      </dsp:nvSpPr>
      <dsp:spPr>
        <a:xfrm>
          <a:off x="0" y="686967"/>
          <a:ext cx="7728267" cy="11512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chemeClr val="tx1"/>
              </a:solidFill>
            </a:rPr>
            <a:t>Section 8 Discrimination</a:t>
          </a:r>
        </a:p>
      </dsp:txBody>
      <dsp:txXfrm>
        <a:off x="56201" y="743168"/>
        <a:ext cx="7615865" cy="1038877"/>
      </dsp:txXfrm>
    </dsp:sp>
    <dsp:sp modelId="{526C38AD-7388-D74F-9748-D1B705D8E7C9}">
      <dsp:nvSpPr>
        <dsp:cNvPr id="0" name=""/>
        <dsp:cNvSpPr/>
      </dsp:nvSpPr>
      <dsp:spPr>
        <a:xfrm>
          <a:off x="0" y="1968022"/>
          <a:ext cx="7728267" cy="115127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chemeClr val="tx1"/>
              </a:solidFill>
            </a:rPr>
            <a:t>Other Screening Protections</a:t>
          </a:r>
        </a:p>
      </dsp:txBody>
      <dsp:txXfrm>
        <a:off x="56201" y="2024223"/>
        <a:ext cx="7615865" cy="1038877"/>
      </dsp:txXfrm>
    </dsp:sp>
    <dsp:sp modelId="{A1549A96-548E-1740-8074-C4AE033CB18F}">
      <dsp:nvSpPr>
        <dsp:cNvPr id="0" name=""/>
        <dsp:cNvSpPr/>
      </dsp:nvSpPr>
      <dsp:spPr>
        <a:xfrm>
          <a:off x="0" y="3257542"/>
          <a:ext cx="7728267" cy="115127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chemeClr val="tx1"/>
              </a:solidFill>
            </a:rPr>
            <a:t>Strategies / Enforcement</a:t>
          </a:r>
        </a:p>
      </dsp:txBody>
      <dsp:txXfrm>
        <a:off x="56201" y="3313743"/>
        <a:ext cx="7615865" cy="1038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18BFA-ACFE-5B44-AC9A-EB9C77FD830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549CC-4655-5E4E-BE94-D9D69E86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4/26/2024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4/26/2024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calcivilrights.ca.gov/wp-content/uploads/sites/32/2020/04/Fair-Housing-and-Criminal-History-FAQ_ENG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calcivilrights.ca.gov/wp-content/uploads/sites/32/2022/10/Fair-Housing-Testing-and-Housing-Choice-Voucher10.17.22PR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calcivilrights.ca.gov/wp-content/uploads/sites/32/2023/01/2023.01.04-SOI-CRD-Press-Release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itehouse.gov/briefing-room/presidential-actions/2023/10/30/executive-order-on-the-safe-secure-and-trustworthy-development-and-use-of-artificial-intelligence/" TargetMode="External"/><Relationship Id="rId3" Type="http://schemas.openxmlformats.org/officeDocument/2006/relationships/hyperlink" Target="https://www.wired.com/story/algorithms-allegedly-penalized-black-renters-the-us-government-is-watching/" TargetMode="External"/><Relationship Id="rId7" Type="http://schemas.openxmlformats.org/officeDocument/2006/relationships/hyperlink" Target="https://www.nclc.org/wp-content/uploads/2023/09/202309_Report_Digital-Denials.pdf" TargetMode="External"/><Relationship Id="rId2" Type="http://schemas.openxmlformats.org/officeDocument/2006/relationships/hyperlink" Target="https://fortune.com/2024/03/05/ai-screening-job-resumes-rental-apartment-applications-determining-medical-care-almost-no-oversigh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pen-communities.org/post/press-release-open-communities-reaches-accord-in-case-addressing-artificial-intelligence-communicat#:~:text=EVANSTON%2C%20IL%20%E2%80%93%20Today%2C%20Open,use%20of%20preprogrammed%20conversational%20artificial" TargetMode="External"/><Relationship Id="rId5" Type="http://schemas.openxmlformats.org/officeDocument/2006/relationships/hyperlink" Target="https://www.law360.com/articles/1818921/tenant-screener-to-pay-2-2m-over-race-bias-claims" TargetMode="External"/><Relationship Id="rId4" Type="http://schemas.openxmlformats.org/officeDocument/2006/relationships/hyperlink" Target="https://www.justice.gov/crt/case/louis-et-al-v-saferent-et-al-d-mass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redf.org/web-log/2023/09/28/speaking-the-truth-about-section-8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ud.gov/program_offices/public_indian_housing/programs/hcv/source-of-income-protection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rac.org/pdf/AppendixB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7D469-65D9-0441-F7C2-4E5F6B59E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1556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spc="-60" dirty="0"/>
              <a:t>Discrimination in Tenant Screening</a:t>
            </a:r>
            <a:br>
              <a:rPr lang="en-US" sz="4000" spc="-60" dirty="0"/>
            </a:br>
            <a:r>
              <a:rPr lang="en-US" sz="4000" spc="-60" dirty="0"/>
              <a:t>April 26, 2024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A3C43-26E7-DEA2-E040-6528A63AE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3429000"/>
            <a:ext cx="7315200" cy="2155646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182880">
              <a:spcBef>
                <a:spcPts val="600"/>
              </a:spcBef>
              <a:buFont typeface="Wingdings 2" pitchFamily="18" charset="2"/>
              <a:buChar char=""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Chancela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Al-Mansour, Executive Director</a:t>
            </a:r>
          </a:p>
          <a:p>
            <a:pPr indent="-182880">
              <a:spcBef>
                <a:spcPts val="600"/>
              </a:spcBef>
              <a:buFont typeface="Wingdings 2" pitchFamily="18" charset="2"/>
              <a:buChar char="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Housing Rights Center</a:t>
            </a:r>
          </a:p>
          <a:p>
            <a:pPr indent="-182880">
              <a:spcBef>
                <a:spcPts val="600"/>
              </a:spcBef>
              <a:buFont typeface="Wingdings 2" pitchFamily="18" charset="2"/>
              <a:buChar char=""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calmansour@housingrightscenter.org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182880">
              <a:spcBef>
                <a:spcPts val="600"/>
              </a:spcBef>
              <a:buFont typeface="Wingdings 2" pitchFamily="18" charset="2"/>
              <a:buChar char="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182880">
              <a:spcBef>
                <a:spcPts val="600"/>
              </a:spcBef>
              <a:buFont typeface="Wingdings 2" pitchFamily="18" charset="2"/>
              <a:buChar char="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Michelle Uzeta, Deputy Legal Director</a:t>
            </a:r>
          </a:p>
          <a:p>
            <a:pPr indent="-182880">
              <a:spcBef>
                <a:spcPts val="600"/>
              </a:spcBef>
              <a:buFont typeface="Wingdings 2" pitchFamily="18" charset="2"/>
              <a:buChar char="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Disability Rights Education &amp; Defense Fund</a:t>
            </a:r>
          </a:p>
          <a:p>
            <a:pPr indent="-182880">
              <a:spcBef>
                <a:spcPts val="600"/>
              </a:spcBef>
              <a:buFont typeface="Wingdings 2" pitchFamily="18" charset="2"/>
              <a:buChar char="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muzeta@dredf.org</a:t>
            </a:r>
          </a:p>
        </p:txBody>
      </p:sp>
    </p:spTree>
    <p:extLst>
      <p:ext uri="{BB962C8B-B14F-4D97-AF65-F5344CB8AC3E}">
        <p14:creationId xmlns:p14="http://schemas.microsoft.com/office/powerpoint/2010/main" val="997267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696A55C8-89F1-439D-863D-E208C0AC8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Facade of modern apartment building with at least three stories">
            <a:extLst>
              <a:ext uri="{FF2B5EF4-FFF2-40B4-BE49-F238E27FC236}">
                <a16:creationId xmlns:a16="http://schemas.microsoft.com/office/drawing/2014/main" id="{7B7EBDB5-74B2-DF58-BC04-30BEE5EE02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39" r="9114" b="8052"/>
          <a:stretch/>
        </p:blipFill>
        <p:spPr>
          <a:xfrm>
            <a:off x="20" y="10049"/>
            <a:ext cx="12188932" cy="6858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4A1FD7E-EAEC-40B9-B75B-432F9DA75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09599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79B7B7-AD1C-D49A-BF17-8A437CEB3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5218209" cy="1255469"/>
          </a:xfrm>
        </p:spPr>
        <p:txBody>
          <a:bodyPr>
            <a:normAutofit/>
          </a:bodyPr>
          <a:lstStyle/>
          <a:p>
            <a:r>
              <a:rPr lang="en-US" dirty="0"/>
              <a:t>California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203D7-8956-3638-B482-F6BC2A7CE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5218209" cy="3274586"/>
          </a:xfrm>
        </p:spPr>
        <p:txBody>
          <a:bodyPr anchor="t">
            <a:normAutofit/>
          </a:bodyPr>
          <a:lstStyle/>
          <a:p>
            <a:pPr marL="342900" lvl="2" indent="-34290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Senate Bill 329  </a:t>
            </a:r>
          </a:p>
          <a:p>
            <a:pPr marL="342900" lvl="2" indent="-34290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Effective January 1, 2020</a:t>
            </a:r>
          </a:p>
          <a:p>
            <a:pPr marL="342900" lvl="2" indent="-342900"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rgbClr val="FFFFFF"/>
              </a:solidFill>
            </a:endParaRPr>
          </a:p>
          <a:p>
            <a:pPr marL="342900" lvl="2" indent="-34290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Amended the Fair Employment and Housing Act to make clear that landlords with rental properties in California cannot discriminate based on a person’s source of income.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C88629E-396B-4C99-B284-F30AABDF2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22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A5CF2FC8-D184-4B10-83A5-61FC2148B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3848"/>
            <a:ext cx="560825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603204-9DB5-C7E8-505C-F43B9763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en-US" dirty="0"/>
              <a:t>Broad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11386-20EA-47FE-5AA4-FE0FC4DAE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All housing providers who rent residential properties in California: 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Rental / leasing agents 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Management companies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Landlords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Homeowner associations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Corporations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Housing authorities</a:t>
            </a:r>
          </a:p>
          <a:p>
            <a:endParaRPr lang="en-US" dirty="0">
              <a:solidFill>
                <a:srgbClr val="FFFFFF"/>
              </a:solidFill>
              <a:highlight>
                <a:srgbClr val="FFFF00"/>
              </a:highlight>
            </a:endParaRPr>
          </a:p>
        </p:txBody>
      </p:sp>
      <p:pic>
        <p:nvPicPr>
          <p:cNvPr id="29" name="Graphic 28" descr="House with a tree on the right and a flower on the left">
            <a:extLst>
              <a:ext uri="{FF2B5EF4-FFF2-40B4-BE49-F238E27FC236}">
                <a16:creationId xmlns:a16="http://schemas.microsoft.com/office/drawing/2014/main" id="{223D0760-10DE-39ED-B939-EE54CA8ED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90" y="800003"/>
            <a:ext cx="5238340" cy="523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59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79B7B7-AD1C-D49A-BF17-8A437CEB3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dirty="0"/>
              <a:t>Source of Income Defined</a:t>
            </a:r>
            <a:br>
              <a:rPr lang="en-US" dirty="0"/>
            </a:br>
            <a:r>
              <a:rPr lang="en-US" sz="3600" dirty="0">
                <a:solidFill>
                  <a:srgbClr val="FFFFFF"/>
                </a:solidFill>
              </a:rPr>
              <a:t>Cal. Gov. Code § 12955(p)(1)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203D7-8956-3638-B482-F6BC2A7CE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Lawful, verifiable income paid directly to a tenant, tenant representative, or housing owner on behalf of a tenant, including federal, state, or local public assistance, and federal, state, or local housing subsidies. Includes: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Section 8 Housing Choice Voucher Rental Assistance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Veterans Affairs Supportive Housing voucher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Financial aid from any program that provides rental assistance, homeless assistance, security deposit assistance or rapid rehousing. </a:t>
            </a:r>
          </a:p>
        </p:txBody>
      </p:sp>
      <p:pic>
        <p:nvPicPr>
          <p:cNvPr id="7" name="Graphic 6" descr="Stacks of coins">
            <a:extLst>
              <a:ext uri="{FF2B5EF4-FFF2-40B4-BE49-F238E27FC236}">
                <a16:creationId xmlns:a16="http://schemas.microsoft.com/office/drawing/2014/main" id="{76237E2F-7EC9-741D-28A0-8222F966B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2944" y="1535135"/>
            <a:ext cx="3778286" cy="3778286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69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6F204-EA4B-9926-8A89-51ED22334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Prohibited Activities Include ...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4A1C4-1C73-86C3-2FE0-23386BC0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Refusal to rent or renew an agreement for tenancy</a:t>
            </a:r>
          </a:p>
          <a:p>
            <a:r>
              <a:rPr lang="en-US" dirty="0">
                <a:solidFill>
                  <a:schemeClr val="tx1"/>
                </a:solidFill>
              </a:rPr>
              <a:t>Interruption or termination of tenancy</a:t>
            </a:r>
          </a:p>
          <a:p>
            <a:r>
              <a:rPr lang="en-US" dirty="0">
                <a:solidFill>
                  <a:schemeClr val="tx1"/>
                </a:solidFill>
              </a:rPr>
              <a:t>Falsely representing that a rental unit is not available </a:t>
            </a:r>
          </a:p>
          <a:p>
            <a:r>
              <a:rPr lang="en-US" dirty="0">
                <a:solidFill>
                  <a:schemeClr val="tx1"/>
                </a:solidFill>
              </a:rPr>
              <a:t>Different terms or conditions</a:t>
            </a:r>
          </a:p>
          <a:p>
            <a:r>
              <a:rPr lang="en-US" dirty="0">
                <a:solidFill>
                  <a:schemeClr val="tx1"/>
                </a:solidFill>
              </a:rPr>
              <a:t>Refusing to complete forms, sign documents, make repairs, etc.</a:t>
            </a:r>
          </a:p>
          <a:p>
            <a:r>
              <a:rPr lang="en-US" dirty="0">
                <a:solidFill>
                  <a:schemeClr val="tx1"/>
                </a:solidFill>
              </a:rPr>
              <a:t>Harassment</a:t>
            </a:r>
          </a:p>
          <a:p>
            <a:r>
              <a:rPr lang="en-US" dirty="0">
                <a:solidFill>
                  <a:schemeClr val="tx1"/>
                </a:solidFill>
              </a:rPr>
              <a:t>“Otherwise” making housing unavailable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Cal. Gov. Code § 12955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2 CCR §12005 (b)(1); 2 CCR §12141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61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696A55C8-89F1-439D-863D-E208C0AC8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Rolls of Newspaper laid on top of each other">
            <a:extLst>
              <a:ext uri="{FF2B5EF4-FFF2-40B4-BE49-F238E27FC236}">
                <a16:creationId xmlns:a16="http://schemas.microsoft.com/office/drawing/2014/main" id="{3F8DC8D9-5E5F-6017-A1C9-E7DBD118F4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18" r="8224" b="4289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E4A1FD7E-EAEC-40B9-B75B-432F9DA75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09599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479D5-FB43-6614-E498-E682EA3AF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919906"/>
            <a:ext cx="5218209" cy="1255469"/>
          </a:xfrm>
        </p:spPr>
        <p:txBody>
          <a:bodyPr>
            <a:normAutofit/>
          </a:bodyPr>
          <a:lstStyle/>
          <a:p>
            <a:r>
              <a:rPr lang="en-US" dirty="0"/>
              <a:t>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2937B-D337-9F86-24DD-E04720C39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049137"/>
            <a:ext cx="5218209" cy="3437670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It is also unlawful to “make, print, or publish, or cause to be made, printed, or published any notice, statement, or advertisement, with respect to the sale or rental of a housing accommodation that indicates any preference, limitation, or discrimination based on ... source of income ... or an intention to make that preference, limitation, or discrimination.”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FFFFFF"/>
                </a:solidFill>
              </a:rPr>
              <a:t>Cal. Gov. Code § 12955(c)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FFFF"/>
                </a:solidFill>
              </a:rPr>
              <a:t>2 CCR §12141(a)(8)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C88629E-396B-4C99-B284-F30AABDF2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62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6651B3B-2F8A-4E48-BEA0-5D35421C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D49C40-B670-8E7E-43B9-13AD36E05D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6914" y="43335"/>
            <a:ext cx="2947482" cy="684451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4" name="Picture 3" descr="White background with black text reading:&#10;&quot;Minimum rental requirements: &#10;- Income: 2 times the rent&#10;- Occupancy no more than: 1 person studio, 2 person per bedroom&#10;- Credit: will be evaluated case by case. Security deposit may increase due to bad credit/income.&#10;- No: Section 8, third parties, evictions">
            <a:extLst>
              <a:ext uri="{FF2B5EF4-FFF2-40B4-BE49-F238E27FC236}">
                <a16:creationId xmlns:a16="http://schemas.microsoft.com/office/drawing/2014/main" id="{EDE5106B-35A5-292C-2759-A5201325A1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82" t="13676" r="30073" b="11364"/>
          <a:stretch/>
        </p:blipFill>
        <p:spPr>
          <a:xfrm>
            <a:off x="486914" y="727786"/>
            <a:ext cx="6592470" cy="1454754"/>
          </a:xfrm>
          <a:prstGeom prst="rect">
            <a:avLst/>
          </a:prstGeom>
        </p:spPr>
      </p:pic>
      <p:pic>
        <p:nvPicPr>
          <p:cNvPr id="3" name="Picture 2" descr="White background with black text reading:&#10;&quot;Frankly, you are better off going after properties/units that are already registered for section 8. As I mentioned earlier, completing a section 8 application is not going to be our top priority so it will take some time on our end.&quot;">
            <a:extLst>
              <a:ext uri="{FF2B5EF4-FFF2-40B4-BE49-F238E27FC236}">
                <a16:creationId xmlns:a16="http://schemas.microsoft.com/office/drawing/2014/main" id="{8222AEFF-E361-40AB-958D-EBEA60084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54" y="4176246"/>
            <a:ext cx="7258305" cy="88914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12839B5-6527-4FE1-B5CA-71D5FFC4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752927"/>
            <a:ext cx="7566298" cy="82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E12D8E2-6088-4997-A8C6-1794DA9E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813" y="0"/>
            <a:ext cx="82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creenshot of texts reading:&#10;Applicant: &quot;Hi is this one bedroom still available? (with link included)&quot;&#10;Housing Provider: &quot;Yes&quot;&#10;Applicant: &quot;Ok great. Is section 8 accepted?&quot;&#10;Housing Provider: &quot;No sorry&quot;">
            <a:extLst>
              <a:ext uri="{FF2B5EF4-FFF2-40B4-BE49-F238E27FC236}">
                <a16:creationId xmlns:a16="http://schemas.microsoft.com/office/drawing/2014/main" id="{2063D29C-E0FD-2040-CF47-53F3EFD122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4" t="20164" r="415" b="43668"/>
          <a:stretch/>
        </p:blipFill>
        <p:spPr>
          <a:xfrm>
            <a:off x="7899987" y="277322"/>
            <a:ext cx="4018984" cy="3261745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FAF10F47-1605-47C5-AE58-9062909A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299" y="3862989"/>
            <a:ext cx="4625702" cy="822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ite background with black text reading:&#10;&quot;The Unit is available July 1, 2019.&#10;No Section 8 Accepted (don't ask)&#10;No smoking (City Ordinance)&#10;No Pets&quot; The &quot;No Section 8 Accepted (don't ask)&quot; has a red outline around it.">
            <a:extLst>
              <a:ext uri="{FF2B5EF4-FFF2-40B4-BE49-F238E27FC236}">
                <a16:creationId xmlns:a16="http://schemas.microsoft.com/office/drawing/2014/main" id="{248593E7-F13F-1988-7925-7FE60CD4E8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5005" r="46142" b="4271"/>
          <a:stretch/>
        </p:blipFill>
        <p:spPr>
          <a:xfrm>
            <a:off x="7979985" y="4620817"/>
            <a:ext cx="3650844" cy="151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31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E58EE06-9B03-4D70-A63C-13660A9C8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0A257B-6D54-40C8-8E37-BA113BEB8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92EDE9-7E29-473D-8499-DB2B58541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381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099C0-28B2-9D4E-C1A6-3D72BFFE0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2114" y="1083731"/>
            <a:ext cx="8184221" cy="4758797"/>
          </a:xfrm>
        </p:spPr>
        <p:txBody>
          <a:bodyPr anchor="ctr">
            <a:normAutofit/>
          </a:bodyPr>
          <a:lstStyle/>
          <a:p>
            <a:r>
              <a:rPr lang="en-US" sz="7200" dirty="0"/>
              <a:t>Other Screening Protections</a:t>
            </a:r>
          </a:p>
        </p:txBody>
      </p:sp>
    </p:spTree>
    <p:extLst>
      <p:ext uri="{BB962C8B-B14F-4D97-AF65-F5344CB8AC3E}">
        <p14:creationId xmlns:p14="http://schemas.microsoft.com/office/powerpoint/2010/main" val="1658167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593BA4-69F1-8BE2-6384-4EDA17F4F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Financial and Income Requirements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35DCE-7B03-9FA6-50E2-B4556CED0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When dealing with a government rent subsidy (like Section 8), financial or income standards must be based on the tenant’s share of the rent – not the total rent</a:t>
            </a:r>
          </a:p>
          <a:p>
            <a:pPr marL="0" indent="0">
              <a:buNone/>
            </a:pP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Cal. Govt. Code 12955(o)(1)(A)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2 CCR §12143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68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65F5-D685-E760-DC8D-254574C9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9EDD0-2E6E-89F5-5076-43CD127C1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br>
              <a:rPr lang="en-US" dirty="0"/>
            </a:br>
            <a:endParaRPr lang="en-US" sz="2200" dirty="0"/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solidFill>
                  <a:schemeClr val="tx1"/>
                </a:solidFill>
              </a:rPr>
              <a:t>SB 267 – effective 1/1/24</a:t>
            </a:r>
          </a:p>
          <a:p>
            <a:pPr lvl="1">
              <a:spcBef>
                <a:spcPts val="1800"/>
              </a:spcBef>
            </a:pPr>
            <a:r>
              <a:rPr lang="en-US" sz="2200" dirty="0">
                <a:solidFill>
                  <a:schemeClr val="tx1"/>
                </a:solidFill>
              </a:rPr>
              <a:t>Prohibits use of Section 8 applicant’s credit history as part of application process </a:t>
            </a:r>
            <a:r>
              <a:rPr lang="en-US" sz="2200" u="sng" dirty="0">
                <a:solidFill>
                  <a:schemeClr val="tx1"/>
                </a:solidFill>
              </a:rPr>
              <a:t>without offering option</a:t>
            </a:r>
            <a:r>
              <a:rPr lang="en-US" sz="2200" dirty="0">
                <a:solidFill>
                  <a:schemeClr val="tx1"/>
                </a:solidFill>
              </a:rPr>
              <a:t> of providing lawful, verifiable alternative evidence of reasonable ability to pay tenant portion of rent. For e.g.:</a:t>
            </a:r>
          </a:p>
          <a:p>
            <a:pPr lvl="2">
              <a:spcBef>
                <a:spcPts val="1800"/>
              </a:spcBef>
              <a:buFont typeface="Wingdings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Government benefit payments</a:t>
            </a:r>
          </a:p>
          <a:p>
            <a:pPr lvl="2">
              <a:spcBef>
                <a:spcPts val="1800"/>
              </a:spcBef>
              <a:buFont typeface="Wingdings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Pay records</a:t>
            </a:r>
          </a:p>
          <a:p>
            <a:pPr lvl="2">
              <a:spcBef>
                <a:spcPts val="1800"/>
              </a:spcBef>
              <a:buFont typeface="Wingdings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Bank statements</a:t>
            </a:r>
          </a:p>
          <a:p>
            <a:pPr lvl="1">
              <a:spcBef>
                <a:spcPts val="1800"/>
              </a:spcBef>
            </a:pPr>
            <a:r>
              <a:rPr lang="en-US" sz="2200" dirty="0">
                <a:solidFill>
                  <a:schemeClr val="tx1"/>
                </a:solidFill>
              </a:rPr>
              <a:t>Must give applicant additional time to provide that alternative evidence 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solidFill>
                  <a:schemeClr val="tx1"/>
                </a:solidFill>
              </a:rPr>
              <a:t>Cal. Govt. Code 12955(o)(1)(B)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10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25D772-2A1F-997D-9359-032073115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023" y="1084029"/>
            <a:ext cx="8983489" cy="1000978"/>
          </a:xfrm>
        </p:spPr>
        <p:txBody>
          <a:bodyPr>
            <a:normAutofit fontScale="90000"/>
          </a:bodyPr>
          <a:lstStyle/>
          <a:p>
            <a:r>
              <a:rPr lang="en-US" dirty="0"/>
              <a:t>Takeaway: Unlawful Screening of  Tenants Can Take </a:t>
            </a:r>
            <a:br>
              <a:rPr lang="en-US" dirty="0"/>
            </a:br>
            <a:r>
              <a:rPr lang="en-US" dirty="0"/>
              <a:t>Multiple Forms &amp; Is Not Always Obvious</a:t>
            </a:r>
            <a:endParaRPr lang="en-US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3B4D2-07EA-B932-4599-C143D710A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255" y="2495707"/>
            <a:ext cx="8983489" cy="367981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Refusing to complete paperwork or delaying paperwork </a:t>
            </a:r>
          </a:p>
          <a:p>
            <a:r>
              <a:rPr lang="en-US" dirty="0">
                <a:solidFill>
                  <a:schemeClr val="tx1"/>
                </a:solidFill>
              </a:rPr>
              <a:t>Saying the building is not “registered” as Section 8</a:t>
            </a:r>
          </a:p>
          <a:p>
            <a:r>
              <a:rPr lang="en-US" dirty="0">
                <a:solidFill>
                  <a:schemeClr val="tx1"/>
                </a:solidFill>
              </a:rPr>
              <a:t>Only considering employment income</a:t>
            </a:r>
          </a:p>
          <a:p>
            <a:r>
              <a:rPr lang="en-US" dirty="0">
                <a:solidFill>
                  <a:schemeClr val="tx1"/>
                </a:solidFill>
              </a:rPr>
              <a:t>Saying credit is too low</a:t>
            </a:r>
          </a:p>
          <a:p>
            <a:r>
              <a:rPr lang="en-US" dirty="0">
                <a:solidFill>
                  <a:schemeClr val="tx1"/>
                </a:solidFill>
              </a:rPr>
              <a:t>Saying the process takes months, and units can only be held for a brief time</a:t>
            </a:r>
          </a:p>
          <a:p>
            <a:r>
              <a:rPr lang="en-US" dirty="0">
                <a:solidFill>
                  <a:schemeClr val="tx1"/>
                </a:solidFill>
              </a:rPr>
              <a:t>Raising rent after a household with a voucher applies</a:t>
            </a:r>
          </a:p>
          <a:p>
            <a:r>
              <a:rPr lang="en-US" dirty="0">
                <a:solidFill>
                  <a:schemeClr val="tx1"/>
                </a:solidFill>
              </a:rPr>
              <a:t>Accusing a household of fraud for not disclosing voucher from the outset</a:t>
            </a:r>
          </a:p>
          <a:p>
            <a:r>
              <a:rPr lang="en-US" dirty="0">
                <a:solidFill>
                  <a:schemeClr val="tx1"/>
                </a:solidFill>
              </a:rPr>
              <a:t>Using criminal history and eviction records with no mitigation</a:t>
            </a:r>
          </a:p>
          <a:p>
            <a:r>
              <a:rPr lang="en-US" dirty="0">
                <a:solidFill>
                  <a:schemeClr val="tx1"/>
                </a:solidFill>
              </a:rPr>
              <a:t>Improper use of eviction records</a:t>
            </a:r>
          </a:p>
          <a:p>
            <a:r>
              <a:rPr lang="en-US" dirty="0">
                <a:solidFill>
                  <a:schemeClr val="tx1"/>
                </a:solidFill>
              </a:rPr>
              <a:t>Lacking transparency of process or denial</a:t>
            </a:r>
          </a:p>
        </p:txBody>
      </p:sp>
    </p:spTree>
    <p:extLst>
      <p:ext uri="{BB962C8B-B14F-4D97-AF65-F5344CB8AC3E}">
        <p14:creationId xmlns:p14="http://schemas.microsoft.com/office/powerpoint/2010/main" val="1721887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0AD11-F5C0-5D75-3F70-5E35C357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-4601183"/>
            <a:ext cx="2947482" cy="46011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5" name="Content Placeholder 2" descr="Three colorful rectangular bubbles reading &quot;Section 8 Discrimination&quot;, &quot;Other Screening Protections&quot; and &quot;Strategies/Enforcement&quot;">
            <a:extLst>
              <a:ext uri="{FF2B5EF4-FFF2-40B4-BE49-F238E27FC236}">
                <a16:creationId xmlns:a16="http://schemas.microsoft.com/office/drawing/2014/main" id="{C41166B5-76D9-ED3B-399C-DB7DE3D951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385773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phic 7" descr="House with sparkles on the outside">
            <a:extLst>
              <a:ext uri="{FF2B5EF4-FFF2-40B4-BE49-F238E27FC236}">
                <a16:creationId xmlns:a16="http://schemas.microsoft.com/office/drawing/2014/main" id="{DD1C27C5-5C23-8686-9BA4-71EA0D1362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6173" y="2062518"/>
            <a:ext cx="2732963" cy="273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55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EB472E-7CA6-4C2D-81E9-CD39A44F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0A0486-F672-4FEF-A0A9-E6C3B7E3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3289875" cy="5334001"/>
          </a:xfrm>
          <a:prstGeom prst="rect">
            <a:avLst/>
          </a:prstGeom>
          <a:solidFill>
            <a:srgbClr val="C8C8C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89BC21-5566-4B70-91EA-44B4299CB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1870" y="761999"/>
            <a:ext cx="8790301" cy="381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01A262-25DA-B6CA-5DAE-E767E5064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2622" y="1298448"/>
            <a:ext cx="7187529" cy="2951819"/>
          </a:xfrm>
        </p:spPr>
        <p:txBody>
          <a:bodyPr anchor="b">
            <a:normAutofit/>
          </a:bodyPr>
          <a:lstStyle/>
          <a:p>
            <a:r>
              <a:rPr lang="en-US" sz="5800" dirty="0"/>
              <a:t>Criminal History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1FCE6A-97BC-41EB-809A-50936E0F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0889" y="4684418"/>
            <a:ext cx="8801282" cy="141158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18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2902A-FA5D-45A8-81EE-4342D330F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2B538A-2A50-48E0-89A4-F2D2EEB12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7030" y="-5522982"/>
            <a:ext cx="384048" cy="1143001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19273A-84F0-4EF0-9ABB-6725351DB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28428" y="272368"/>
            <a:ext cx="1741251" cy="1143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7249C5-596F-3D6F-31D9-C449543E2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281127"/>
            <a:ext cx="10905066" cy="93869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Criminal History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DF145-5DFD-A7BA-B764-EC242BC34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864108"/>
            <a:ext cx="10905066" cy="39711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Housing providers sometimes look at a person’s criminal history when making a housing decision.</a:t>
            </a:r>
          </a:p>
          <a:p>
            <a:r>
              <a:rPr lang="en-US" dirty="0">
                <a:solidFill>
                  <a:schemeClr val="tx1"/>
                </a:solidFill>
              </a:rPr>
              <a:t>Housing providers have legitimate interests in screening potential tenants.</a:t>
            </a:r>
          </a:p>
          <a:p>
            <a:r>
              <a:rPr lang="en-US" dirty="0">
                <a:solidFill>
                  <a:schemeClr val="tx1"/>
                </a:solidFill>
              </a:rPr>
              <a:t>Problem: individuals with criminal histories face barriers to housing even when their history bears no relationship to their ability to be responsible tenants. </a:t>
            </a:r>
          </a:p>
          <a:p>
            <a:r>
              <a:rPr lang="en-US" dirty="0">
                <a:solidFill>
                  <a:schemeClr val="tx1"/>
                </a:solidFill>
              </a:rPr>
              <a:t>FEHA regulations effective January 1, 2020 clarify when and how a housing provider can consider information about a person’s criminal history.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effectLst/>
              </a:rPr>
              <a:t>2CCR §12264 - 2CCR §12271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effectLst/>
              </a:rPr>
              <a:t>California Civil Rights Department, </a:t>
            </a:r>
            <a:r>
              <a:rPr lang="en-US" sz="2000" i="1" dirty="0">
                <a:solidFill>
                  <a:schemeClr val="tx1"/>
                </a:solidFill>
                <a:effectLst/>
              </a:rPr>
              <a:t>Fair Housing and Criminal History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https://calcivilrights.ca.gov/wp-content/uploads/sites/32/2020/04/Fair-Housing-and-Criminal-History-FAQ_ENG.pdf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699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07340-172F-D472-5828-2EC020DB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2805" y="1865740"/>
            <a:ext cx="2947482" cy="312652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Criminal History</a:t>
            </a:r>
            <a:br>
              <a:rPr lang="en-US" dirty="0"/>
            </a:br>
            <a:r>
              <a:rPr lang="en-US" dirty="0"/>
              <a:t>Information –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1AB94-FAA1-41B6-96F2-39E807C97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150" y="1496501"/>
            <a:ext cx="6461231" cy="3864998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/>
                </a:solidFill>
              </a:rPr>
              <a:t>“A</a:t>
            </a:r>
            <a:r>
              <a:rPr lang="en-US" sz="2400" dirty="0">
                <a:solidFill>
                  <a:schemeClr val="tx1"/>
                </a:solidFill>
                <a:effectLst/>
              </a:rPr>
              <a:t>ny record that contains individually identifiable information and describes any aspect of an individual's criminal history or contacts with any law enforcement agency.” Includes Information about: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effectLst/>
              </a:rPr>
              <a:t>Arrests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effectLst/>
              </a:rPr>
              <a:t>Criminal charges or indictments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Having been</a:t>
            </a:r>
            <a:r>
              <a:rPr lang="en-US" sz="2400" dirty="0">
                <a:solidFill>
                  <a:schemeClr val="tx1"/>
                </a:solidFill>
                <a:effectLst/>
              </a:rPr>
              <a:t> questioned, apprehended, taken into custody or detained, or held for investigation, regardless of whether it resulted in a criminal conviction.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  <a:effectLst/>
              </a:rPr>
              <a:t>ncludes records from any jurisdiction; records that are not prepared strictly for law enforcement purposes.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</a:rPr>
              <a:t>2CCR §12264</a:t>
            </a:r>
          </a:p>
        </p:txBody>
      </p:sp>
    </p:spTree>
    <p:extLst>
      <p:ext uri="{BB962C8B-B14F-4D97-AF65-F5344CB8AC3E}">
        <p14:creationId xmlns:p14="http://schemas.microsoft.com/office/powerpoint/2010/main" val="746197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C84B7C-DFE9-C90E-99A0-8739C993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Prohibited Uses of Criminal History Information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4D0D2-C792-58ED-0491-0680A3E96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effectLst/>
              </a:rPr>
              <a:t>A housing provider’s policy or practice regarding criminal history will violate California law when it:</a:t>
            </a:r>
          </a:p>
          <a:p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sz="2000" dirty="0">
                <a:solidFill>
                  <a:schemeClr val="tx1"/>
                </a:solidFill>
                <a:effectLst/>
              </a:rPr>
              <a:t>as an unjustified discriminatory effect on members of a protected class, even when the provider had no intent to discriminate</a:t>
            </a:r>
          </a:p>
          <a:p>
            <a:r>
              <a:rPr lang="en-US" dirty="0">
                <a:solidFill>
                  <a:schemeClr val="tx1"/>
                </a:solidFill>
              </a:rPr>
              <a:t>Is used to intentionally exclude members of a protected class - e.g. only running criminal history screenings on black applicants</a:t>
            </a:r>
          </a:p>
          <a:p>
            <a:r>
              <a:rPr lang="en-US" dirty="0">
                <a:solidFill>
                  <a:schemeClr val="tx1"/>
                </a:solidFill>
              </a:rPr>
              <a:t>Constitutes a discriminatory statement – e.g. advertising a blanket ban on anyone with an arrest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effectLst/>
              </a:rPr>
              <a:t>2CCR §12265 - 2CCR §12269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37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413FE-10E9-C39A-0CA1-21986A98B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n-US" sz="3300" dirty="0"/>
              <a:t>Specific Prohibited Uses of Criminal History Information</a:t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1B2AD-916F-D23A-33C6-06DD9F51E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solidFill>
                  <a:schemeClr val="tx1"/>
                </a:solidFill>
              </a:rPr>
              <a:t>A housing provider cannot seek out or consider information about:</a:t>
            </a:r>
          </a:p>
          <a:p>
            <a:pPr>
              <a:spcBef>
                <a:spcPts val="1800"/>
              </a:spcBef>
            </a:pPr>
            <a:r>
              <a:rPr lang="en-US" sz="2200" dirty="0">
                <a:solidFill>
                  <a:schemeClr val="tx1"/>
                </a:solidFill>
              </a:rPr>
              <a:t>Arrests that did not lead to a conviction</a:t>
            </a:r>
          </a:p>
          <a:p>
            <a:pPr>
              <a:spcBef>
                <a:spcPts val="1800"/>
              </a:spcBef>
            </a:pPr>
            <a:r>
              <a:rPr lang="en-US" sz="2200" dirty="0">
                <a:solidFill>
                  <a:schemeClr val="tx1"/>
                </a:solidFill>
              </a:rPr>
              <a:t>Being questioned, apprehended, taken into custody, detained, or held for investigation by law enforcement </a:t>
            </a:r>
          </a:p>
          <a:p>
            <a:pPr>
              <a:spcBef>
                <a:spcPts val="1800"/>
              </a:spcBef>
            </a:pPr>
            <a:r>
              <a:rPr lang="en-US" sz="2200" dirty="0">
                <a:solidFill>
                  <a:schemeClr val="tx1"/>
                </a:solidFill>
              </a:rPr>
              <a:t>Infractions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solidFill>
                  <a:schemeClr val="tx1"/>
                </a:solidFill>
                <a:effectLst/>
              </a:rPr>
              <a:t>2CCR §12269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67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86D4068-D045-48B0-9A00-198F2FE4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Front steps and columns of a majestic city building">
            <a:extLst>
              <a:ext uri="{FF2B5EF4-FFF2-40B4-BE49-F238E27FC236}">
                <a16:creationId xmlns:a16="http://schemas.microsoft.com/office/drawing/2014/main" id="{02A0C0A6-3493-810E-AA5A-DC2E3C851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r="-1" b="15708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2664C4B-AAE2-4AA0-8918-134E8086F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C84B7C-DFE9-C90E-99A0-8739C993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Specific Prohibited Use of Criminal History Information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(Continued)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4D0D2-C792-58ED-0491-0680A3E96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 housing provider also cannot seek out or consider information about:</a:t>
            </a:r>
          </a:p>
          <a:p>
            <a:r>
              <a:rPr lang="en-US" dirty="0">
                <a:solidFill>
                  <a:schemeClr val="tx1"/>
                </a:solidFill>
              </a:rPr>
              <a:t>Referral to or participation in a pre-trial or post-trial diversion program or a deferred entry of judgment program</a:t>
            </a:r>
          </a:p>
          <a:p>
            <a:r>
              <a:rPr lang="en-US" dirty="0">
                <a:solidFill>
                  <a:schemeClr val="tx1"/>
                </a:solidFill>
              </a:rPr>
              <a:t>Criminal convictions that have been sealed, dismissed, or expunged</a:t>
            </a:r>
          </a:p>
          <a:p>
            <a:r>
              <a:rPr lang="en-US" dirty="0">
                <a:solidFill>
                  <a:schemeClr val="tx1"/>
                </a:solidFill>
              </a:rPr>
              <a:t>Matters processed in the juvenile justice system, unless pursuant to a court order 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Unless</a:t>
            </a:r>
            <a:r>
              <a:rPr lang="en-US" dirty="0">
                <a:solidFill>
                  <a:schemeClr val="tx1"/>
                </a:solidFill>
              </a:rPr>
              <a:t> offered as “mitigating information” – information to show that the person does not pose a current risk to the health and safety of others, to the property, or to other substantial, legitimate, and nondiscriminatory interests of the housing provider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/>
              </a:rPr>
              <a:t>2CCR §12269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6F9FD8-4CFE-4C77-8F29-5D801C57E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22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413FE-10E9-C39A-0CA1-21986A98B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Permitted Use of Criminal History Information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1B2AD-916F-D23A-33C6-06DD9F51E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Housing providers can otherwise check the criminal history of an applicant</a:t>
            </a:r>
          </a:p>
          <a:p>
            <a:r>
              <a:rPr lang="en-US" dirty="0">
                <a:solidFill>
                  <a:schemeClr val="tx1"/>
                </a:solidFill>
              </a:rPr>
              <a:t>Allowed to deny housing or take adverse action based on a “directly-related” conviction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Direct and specific negative relevance to a substantial, legitimate and nondiscriminatory interest of the housing provider, e.g. health and safety of others or of the property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Factors: </a:t>
            </a:r>
          </a:p>
          <a:p>
            <a:pPr lvl="2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nature and severity of crime</a:t>
            </a:r>
          </a:p>
          <a:p>
            <a:pPr lvl="2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when the crime happened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2CCR §12266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02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EB472E-7CA6-4C2D-81E9-CD39A44F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0A0486-F672-4FEF-A0A9-E6C3B7E3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3289875" cy="5334001"/>
          </a:xfrm>
          <a:prstGeom prst="rect">
            <a:avLst/>
          </a:prstGeom>
          <a:solidFill>
            <a:srgbClr val="C8C8C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89BC21-5566-4B70-91EA-44B4299CB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1870" y="761999"/>
            <a:ext cx="8790301" cy="381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0870C-81FD-8364-672F-6EDE40FC5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2622" y="1298448"/>
            <a:ext cx="7187529" cy="2951819"/>
          </a:xfrm>
        </p:spPr>
        <p:txBody>
          <a:bodyPr anchor="b">
            <a:normAutofit/>
          </a:bodyPr>
          <a:lstStyle/>
          <a:p>
            <a:r>
              <a:rPr lang="en-US" sz="5400" dirty="0"/>
              <a:t>Strategies &amp; Enforcement – Section 8 Discrimination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1FCE6A-97BC-41EB-809A-50936E0F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0889" y="4684418"/>
            <a:ext cx="8801282" cy="141158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00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7E05-13A2-99BF-DA6D-DEE2BE736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3853F-B9D8-B823-5BE5-EA49FA8B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6" y="864108"/>
            <a:ext cx="4831387" cy="512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FEHA </a:t>
            </a:r>
          </a:p>
          <a:p>
            <a:r>
              <a:rPr lang="en-US" dirty="0">
                <a:solidFill>
                  <a:schemeClr val="tx1"/>
                </a:solidFill>
              </a:rPr>
              <a:t>Injunctive relief</a:t>
            </a:r>
          </a:p>
          <a:p>
            <a:r>
              <a:rPr lang="en-US" dirty="0">
                <a:solidFill>
                  <a:schemeClr val="tx1"/>
                </a:solidFill>
              </a:rPr>
              <a:t>Monetary damages, including punitive damages </a:t>
            </a:r>
          </a:p>
          <a:p>
            <a:r>
              <a:rPr lang="en-US" dirty="0">
                <a:solidFill>
                  <a:schemeClr val="tx1"/>
                </a:solidFill>
              </a:rPr>
              <a:t>Attorney’s fees and costs.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Local (LA and San Diego, e.g.): </a:t>
            </a:r>
          </a:p>
          <a:p>
            <a:r>
              <a:rPr lang="en-US" dirty="0">
                <a:solidFill>
                  <a:schemeClr val="tx1"/>
                </a:solidFill>
              </a:rPr>
              <a:t>3x actual damages; or</a:t>
            </a:r>
          </a:p>
          <a:p>
            <a:r>
              <a:rPr lang="en-US" dirty="0">
                <a:solidFill>
                  <a:schemeClr val="tx1"/>
                </a:solidFill>
              </a:rPr>
              <a:t>Damages equal to three-times the monthly rent at the time of the violation.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Administrative Complaints: </a:t>
            </a:r>
          </a:p>
          <a:p>
            <a:r>
              <a:rPr lang="en-US" dirty="0">
                <a:solidFill>
                  <a:schemeClr val="tx1"/>
                </a:solidFill>
              </a:rPr>
              <a:t>California Civil Rights Department</a:t>
            </a:r>
          </a:p>
        </p:txBody>
      </p:sp>
      <p:pic>
        <p:nvPicPr>
          <p:cNvPr id="5" name="Graphic 4" descr="A judge with long curly hair and a gavel">
            <a:extLst>
              <a:ext uri="{FF2B5EF4-FFF2-40B4-BE49-F238E27FC236}">
                <a16:creationId xmlns:a16="http://schemas.microsoft.com/office/drawing/2014/main" id="{FD78D510-0822-D9C3-407C-7DFC702A7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0654" y="1691640"/>
            <a:ext cx="2954533" cy="312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77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926C4-5CF0-13FB-1C5A-F104D811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Enforcement is Needed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5099D-1EB7-6BF0-DA31-D5D2192F6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9305224" cy="35544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Discrimination against Section 8 vouchers is still widespread</a:t>
            </a:r>
          </a:p>
          <a:p>
            <a:r>
              <a:rPr lang="en-US" dirty="0">
                <a:solidFill>
                  <a:schemeClr val="tx1"/>
                </a:solidFill>
              </a:rPr>
              <a:t>Housing Rights Center t</a:t>
            </a:r>
            <a:r>
              <a:rPr lang="en-US" dirty="0">
                <a:solidFill>
                  <a:schemeClr val="tx1"/>
                </a:solidFill>
                <a:effectLst/>
              </a:rPr>
              <a:t>esting in Los Angeles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effectLst/>
              </a:rPr>
              <a:t>nearly half (47.5%) of the 80 properties tested showed evidence of discrimination: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hlinkClick r:id="rId2"/>
              </a:rPr>
              <a:t>https://calcivilrights.ca.gov/wp-content/uploads/sites/32/2022/10/Fair-Housing-Testing-and-Housing-Choice-Voucher10.17.22PR.pdf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4647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EB472E-7CA6-4C2D-81E9-CD39A44F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0A0486-F672-4FEF-A0A9-E6C3B7E3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3289875" cy="5334001"/>
          </a:xfrm>
          <a:prstGeom prst="rect">
            <a:avLst/>
          </a:prstGeom>
          <a:solidFill>
            <a:srgbClr val="C8C8C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89BC21-5566-4B70-91EA-44B4299CB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1870" y="761999"/>
            <a:ext cx="8790301" cy="381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5B30BC-6048-3C4F-FCD7-1030996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2622" y="1298448"/>
            <a:ext cx="7187529" cy="2951819"/>
          </a:xfrm>
        </p:spPr>
        <p:txBody>
          <a:bodyPr anchor="b">
            <a:normAutofit/>
          </a:bodyPr>
          <a:lstStyle/>
          <a:p>
            <a:r>
              <a:rPr lang="en-US" sz="5800" dirty="0"/>
              <a:t>Prohibition on Section 8 Discrimination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1FCE6A-97BC-41EB-809A-50936E0F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0889" y="4684418"/>
            <a:ext cx="8801282" cy="141158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49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6F41-D7D6-54CA-768E-D43D8D7EE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CB96B-A7BE-AC7E-0B55-D4A9090AC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June 2023 public record request to the Civil Rights Department for information regarding the number of SOI complaints received and disposition. </a:t>
            </a:r>
            <a:endParaRPr lang="en-US" sz="2000" dirty="0">
              <a:solidFill>
                <a:schemeClr val="tx1"/>
              </a:solidFill>
            </a:endParaRPr>
          </a:p>
          <a:p>
            <a:pPr marL="4572" lvl="1" indent="0">
              <a:spcBef>
                <a:spcPts val="120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January 1, 2020, to June 26, 2023:  635 SOI Complaints</a:t>
            </a:r>
          </a:p>
          <a:p>
            <a:pPr lvl="2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358 “No Cause Determinations” </a:t>
            </a:r>
          </a:p>
          <a:p>
            <a:pPr lvl="2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25 closed through “Agency Discretion”</a:t>
            </a:r>
          </a:p>
          <a:p>
            <a:pPr lvl="2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82 ”Conciliated”</a:t>
            </a:r>
          </a:p>
          <a:p>
            <a:pPr lvl="2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73 recorded as “Withdrawn”</a:t>
            </a:r>
          </a:p>
          <a:p>
            <a:pPr lvl="2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13 “Settled by Enforcement” (violation letters)</a:t>
            </a:r>
          </a:p>
          <a:p>
            <a:pPr lvl="2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Lawsuits – believed to be just one, filed January 2023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https://calcivilrights.ca.gov/wp-content/uploads/sites/32/2023/01/2023.01.04-SOI-CRD-Press-Release.pdf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3771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4D545DB-8A58-4FDC-8FF8-F99D917C3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F02532-0429-47BE-B7D5-89B31C0C8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6729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4451E-3ECB-3030-9B15-35B79D182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648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Local 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91350-4F10-49A5-8932-9315DC63F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6" y="864108"/>
            <a:ext cx="6987135" cy="512064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June 2023 public record requests to California municipalities with SOI ordinances.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17 cities / counties contacted: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Only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one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had engaged in any affirmative enforcement of Source of Income Protections: Santa Monica. 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401C9A-B20D-42B0-B7C0-0E4D1CE58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406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E4E5D4-6085-48E0-6E0C-1725F2685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87068"/>
              </p:ext>
            </p:extLst>
          </p:nvPr>
        </p:nvGraphicFramePr>
        <p:xfrm>
          <a:off x="643465" y="2161309"/>
          <a:ext cx="6987136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3568">
                  <a:extLst>
                    <a:ext uri="{9D8B030D-6E8A-4147-A177-3AD203B41FA5}">
                      <a16:colId xmlns:a16="http://schemas.microsoft.com/office/drawing/2014/main" val="998115103"/>
                    </a:ext>
                  </a:extLst>
                </a:gridCol>
                <a:gridCol w="3493568">
                  <a:extLst>
                    <a:ext uri="{9D8B030D-6E8A-4147-A177-3AD203B41FA5}">
                      <a16:colId xmlns:a16="http://schemas.microsoft.com/office/drawing/2014/main" val="972102354"/>
                    </a:ext>
                  </a:extLst>
                </a:gridCol>
              </a:tblGrid>
              <a:tr h="24799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Alameda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Berkeley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Corte Madera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Fairfax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City and County of Los Angeles Marin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Mill Valley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Milpitas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Novato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San Anselmo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San Diego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San Francisco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San Rafael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Santa Clara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Santa Monica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Woodland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530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055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3718F7-A509-4475-8A3B-61BD64B3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64" y="642511"/>
            <a:ext cx="9735513" cy="1617567"/>
          </a:xfrm>
        </p:spPr>
        <p:txBody>
          <a:bodyPr>
            <a:normAutofit/>
          </a:bodyPr>
          <a:lstStyle/>
          <a:p>
            <a:pPr algn="ctr"/>
            <a:br>
              <a:rPr lang="en-US" sz="2500" b="1" dirty="0">
                <a:latin typeface="+mn-lt"/>
                <a:ea typeface="+mj-lt"/>
                <a:cs typeface="+mj-lt"/>
              </a:rPr>
            </a:br>
            <a:r>
              <a:rPr lang="en-US" dirty="0">
                <a:latin typeface="+mn-lt"/>
                <a:ea typeface="+mj-lt"/>
                <a:cs typeface="+mj-lt"/>
              </a:rPr>
              <a:t>Strategies for Addressing Voucher Discrimination 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3D9B6-A524-4751-8959-DAEB74758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 vert="horz" lIns="91440" tIns="45720" rIns="91440" bIns="45720" rtlCol="0"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Educate/train voucher holders and their advocates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Testing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Private enforcement (boast successes – promote via media)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Advocate for improvements in technology that address delays in communication with PHAs and with submitting documents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Push for state and local funding of enforcement efforts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Push for Federal legislation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Increase voucher payment standards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Expand search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Re-brand Section 8 and tout its advantages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B9795-5A4F-42D2-B539-B44E981F6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3FB69DA-F2BB-4E0B-A92A-CE8C84FC1661}" type="slidenum">
              <a:rPr lang="en-US"/>
              <a:pPr>
                <a:spcAft>
                  <a:spcPts val="600"/>
                </a:spcAft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14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6F41-D7D6-54CA-768E-D43D8D7EE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Use of AI in Tenant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CB96B-A7BE-AC7E-0B55-D4A9090AC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Fortune: “AI is already screening job resumes and rental apartment applications and even determining medical care with almost no oversight” (March 5, 2024) –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article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In a race-based discrimination case on the use algorithmic based screening software 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article</a:t>
            </a:r>
            <a:r>
              <a:rPr lang="en-US" sz="2000" dirty="0">
                <a:solidFill>
                  <a:schemeClr val="tx1"/>
                </a:solidFill>
              </a:rPr>
              <a:t>), the DOJ filed a statement of interest 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2000" dirty="0">
                <a:solidFill>
                  <a:schemeClr val="tx1"/>
                </a:solidFill>
              </a:rPr>
              <a:t>), and it just settled for $2.2 million: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https://www.law360.com/articles/1818921/tenant-screener-to-pay-2-2m-over-race-bias-claims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Open Communities 2024 settlement in Illinois 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press release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lvl="2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2023 study on tenant screening issues by NCLC (“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Denials</a:t>
            </a:r>
            <a:r>
              <a:rPr lang="en-US" sz="2000" dirty="0">
                <a:solidFill>
                  <a:schemeClr val="tx1"/>
                </a:solidFill>
              </a:rPr>
              <a:t>”)</a:t>
            </a:r>
          </a:p>
          <a:p>
            <a:pPr lvl="2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2023 White House’s EO on the use of AI in screening (“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Executive Order on the Safe, Secure, and Trustworthy Development and Use of Artificial Intelligence</a:t>
            </a:r>
            <a:r>
              <a:rPr lang="en-US" sz="2000" dirty="0">
                <a:solidFill>
                  <a:schemeClr val="tx1"/>
                </a:solidFill>
              </a:rPr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2811143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951E2-5621-5D3D-0711-A5ECE41A7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208" y="1411096"/>
            <a:ext cx="7315200" cy="896112"/>
          </a:xfrm>
        </p:spPr>
        <p:txBody>
          <a:bodyPr>
            <a:normAutofit fontScale="90000"/>
          </a:bodyPr>
          <a:lstStyle/>
          <a:p>
            <a:r>
              <a:rPr lang="en-US" dirty="0"/>
              <a:t>Contact HRC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74502-8BD2-2303-3FA2-9C5EA869683C}"/>
              </a:ext>
            </a:extLst>
          </p:cNvPr>
          <p:cNvSpPr txBox="1">
            <a:spLocks/>
          </p:cNvSpPr>
          <p:nvPr/>
        </p:nvSpPr>
        <p:spPr>
          <a:xfrm>
            <a:off x="1639263" y="2540875"/>
            <a:ext cx="7122402" cy="3274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Housing Rights Hotline: 1 (800) 477-5977</a:t>
            </a:r>
          </a:p>
          <a:p>
            <a:r>
              <a:rPr lang="en-US" dirty="0">
                <a:solidFill>
                  <a:srgbClr val="FFFFFF"/>
                </a:solidFill>
              </a:rPr>
              <a:t>TTY: 1 (213) 201-0867</a:t>
            </a:r>
          </a:p>
          <a:p>
            <a:r>
              <a:rPr lang="en-US" dirty="0">
                <a:solidFill>
                  <a:srgbClr val="FFFFFF"/>
                </a:solidFill>
              </a:rPr>
              <a:t>info@housingrightscenter.org</a:t>
            </a:r>
          </a:p>
          <a:p>
            <a:r>
              <a:rPr lang="en-US" dirty="0">
                <a:solidFill>
                  <a:srgbClr val="FFFFFF"/>
                </a:solidFill>
              </a:rPr>
              <a:t>www.housingrightscenter.org</a:t>
            </a:r>
          </a:p>
          <a:p>
            <a:r>
              <a:rPr lang="en-US" dirty="0">
                <a:solidFill>
                  <a:srgbClr val="FFFFFF"/>
                </a:solidFill>
              </a:rPr>
              <a:t>	*Workshops: </a:t>
            </a:r>
            <a:r>
              <a:rPr lang="en-US" dirty="0" err="1">
                <a:solidFill>
                  <a:srgbClr val="FFFFFF"/>
                </a:solidFill>
              </a:rPr>
              <a:t>www.housingrightscenter.org</a:t>
            </a:r>
            <a:r>
              <a:rPr lang="en-US" dirty="0">
                <a:solidFill>
                  <a:srgbClr val="FFFFFF"/>
                </a:solidFill>
              </a:rPr>
              <a:t>/register</a:t>
            </a:r>
          </a:p>
          <a:p>
            <a:r>
              <a:rPr lang="en-US" dirty="0">
                <a:solidFill>
                  <a:srgbClr val="FFFFFF"/>
                </a:solidFill>
              </a:rPr>
              <a:t>	*Counseling:  </a:t>
            </a:r>
            <a:r>
              <a:rPr lang="en-US" dirty="0" err="1">
                <a:solidFill>
                  <a:srgbClr val="FFFFFF"/>
                </a:solidFill>
              </a:rPr>
              <a:t>www.housingrightscenter.org</a:t>
            </a:r>
            <a:r>
              <a:rPr lang="en-US" dirty="0">
                <a:solidFill>
                  <a:srgbClr val="FFFFFF"/>
                </a:solidFill>
              </a:rPr>
              <a:t>/help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  <a:highlight>
                <a:srgbClr val="FFFF00"/>
              </a:highlight>
            </a:endParaRPr>
          </a:p>
        </p:txBody>
      </p:sp>
      <p:grpSp>
        <p:nvGrpSpPr>
          <p:cNvPr id="9" name="Group 10" descr="Phone icon">
            <a:extLst>
              <a:ext uri="{FF2B5EF4-FFF2-40B4-BE49-F238E27FC236}">
                <a16:creationId xmlns:a16="http://schemas.microsoft.com/office/drawing/2014/main" id="{F46D5A35-3723-3D9F-DB5F-2844A8EAD3F8}"/>
              </a:ext>
            </a:extLst>
          </p:cNvPr>
          <p:cNvGrpSpPr/>
          <p:nvPr/>
        </p:nvGrpSpPr>
        <p:grpSpPr>
          <a:xfrm>
            <a:off x="1064975" y="2592699"/>
            <a:ext cx="417277" cy="395755"/>
            <a:chOff x="0" y="0"/>
            <a:chExt cx="1080630" cy="1080630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5E0F74FD-0951-E9AE-8678-D1D27F4707DB}"/>
                </a:ext>
              </a:extLst>
            </p:cNvPr>
            <p:cNvSpPr/>
            <p:nvPr/>
          </p:nvSpPr>
          <p:spPr>
            <a:xfrm>
              <a:off x="0" y="0"/>
              <a:ext cx="1080630" cy="1080630"/>
            </a:xfrm>
            <a:custGeom>
              <a:avLst/>
              <a:gdLst/>
              <a:ahLst/>
              <a:cxnLst/>
              <a:rect l="l" t="t" r="r" b="b"/>
              <a:pathLst>
                <a:path w="1080630" h="1080630">
                  <a:moveTo>
                    <a:pt x="0" y="0"/>
                  </a:moveTo>
                  <a:lnTo>
                    <a:pt x="1080630" y="0"/>
                  </a:lnTo>
                  <a:lnTo>
                    <a:pt x="1080630" y="1080630"/>
                  </a:lnTo>
                  <a:lnTo>
                    <a:pt x="0" y="1080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637039E5-D4D5-7F7C-4F92-87FAC230E5DA}"/>
                </a:ext>
              </a:extLst>
            </p:cNvPr>
            <p:cNvSpPr/>
            <p:nvPr/>
          </p:nvSpPr>
          <p:spPr>
            <a:xfrm rot="2700000">
              <a:off x="201772" y="212289"/>
              <a:ext cx="677086" cy="677086"/>
            </a:xfrm>
            <a:custGeom>
              <a:avLst/>
              <a:gdLst/>
              <a:ahLst/>
              <a:cxnLst/>
              <a:rect l="l" t="t" r="r" b="b"/>
              <a:pathLst>
                <a:path w="677086" h="677086">
                  <a:moveTo>
                    <a:pt x="0" y="0"/>
                  </a:moveTo>
                  <a:lnTo>
                    <a:pt x="677086" y="0"/>
                  </a:lnTo>
                  <a:lnTo>
                    <a:pt x="677086" y="677087"/>
                  </a:lnTo>
                  <a:lnTo>
                    <a:pt x="0" y="677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Freeform 13" descr="Envelope icon">
            <a:extLst>
              <a:ext uri="{FF2B5EF4-FFF2-40B4-BE49-F238E27FC236}">
                <a16:creationId xmlns:a16="http://schemas.microsoft.com/office/drawing/2014/main" id="{B7E01E1C-147E-F38E-F8B5-9F9AF5AA9FB6}"/>
              </a:ext>
            </a:extLst>
          </p:cNvPr>
          <p:cNvSpPr/>
          <p:nvPr/>
        </p:nvSpPr>
        <p:spPr>
          <a:xfrm>
            <a:off x="1093506" y="3527868"/>
            <a:ext cx="382635" cy="256123"/>
          </a:xfrm>
          <a:custGeom>
            <a:avLst/>
            <a:gdLst/>
            <a:ahLst/>
            <a:cxnLst/>
            <a:rect l="l" t="t" r="r" b="b"/>
            <a:pathLst>
              <a:path w="804697" h="611570">
                <a:moveTo>
                  <a:pt x="0" y="0"/>
                </a:moveTo>
                <a:lnTo>
                  <a:pt x="804698" y="0"/>
                </a:lnTo>
                <a:lnTo>
                  <a:pt x="804698" y="611570"/>
                </a:lnTo>
                <a:lnTo>
                  <a:pt x="0" y="6115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4" descr="Globe icon with a cursor">
            <a:extLst>
              <a:ext uri="{FF2B5EF4-FFF2-40B4-BE49-F238E27FC236}">
                <a16:creationId xmlns:a16="http://schemas.microsoft.com/office/drawing/2014/main" id="{703EDD2D-1063-6E65-17F7-B45C9C88357C}"/>
              </a:ext>
            </a:extLst>
          </p:cNvPr>
          <p:cNvSpPr/>
          <p:nvPr/>
        </p:nvSpPr>
        <p:spPr>
          <a:xfrm>
            <a:off x="1093506" y="3944956"/>
            <a:ext cx="451920" cy="466423"/>
          </a:xfrm>
          <a:custGeom>
            <a:avLst/>
            <a:gdLst/>
            <a:ahLst/>
            <a:cxnLst/>
            <a:rect l="l" t="t" r="r" b="b"/>
            <a:pathLst>
              <a:path w="787354" h="785385">
                <a:moveTo>
                  <a:pt x="0" y="0"/>
                </a:moveTo>
                <a:lnTo>
                  <a:pt x="787354" y="0"/>
                </a:lnTo>
                <a:lnTo>
                  <a:pt x="787354" y="785385"/>
                </a:lnTo>
                <a:lnTo>
                  <a:pt x="0" y="7853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2" descr="LinkedIn, Instagram, X (Twitter), and Facebook icons">
            <a:extLst>
              <a:ext uri="{FF2B5EF4-FFF2-40B4-BE49-F238E27FC236}">
                <a16:creationId xmlns:a16="http://schemas.microsoft.com/office/drawing/2014/main" id="{B5A50FD0-0E99-D5EF-86F3-AE18F2C17384}"/>
              </a:ext>
            </a:extLst>
          </p:cNvPr>
          <p:cNvGrpSpPr/>
          <p:nvPr/>
        </p:nvGrpSpPr>
        <p:grpSpPr>
          <a:xfrm>
            <a:off x="4456715" y="5411689"/>
            <a:ext cx="1741741" cy="403772"/>
            <a:chOff x="0" y="0"/>
            <a:chExt cx="3483483" cy="807544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5ADFC3AA-717F-1DC3-737C-FFDCD1275D37}"/>
                </a:ext>
              </a:extLst>
            </p:cNvPr>
            <p:cNvSpPr/>
            <p:nvPr/>
          </p:nvSpPr>
          <p:spPr>
            <a:xfrm>
              <a:off x="0" y="0"/>
              <a:ext cx="807544" cy="807544"/>
            </a:xfrm>
            <a:custGeom>
              <a:avLst/>
              <a:gdLst/>
              <a:ahLst/>
              <a:cxnLst/>
              <a:rect l="l" t="t" r="r" b="b"/>
              <a:pathLst>
                <a:path w="807544" h="807544">
                  <a:moveTo>
                    <a:pt x="0" y="0"/>
                  </a:moveTo>
                  <a:lnTo>
                    <a:pt x="807544" y="0"/>
                  </a:lnTo>
                  <a:lnTo>
                    <a:pt x="807544" y="807544"/>
                  </a:lnTo>
                  <a:lnTo>
                    <a:pt x="0" y="80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4D0A2E8D-AD3A-D355-A2E5-C49AF3029C56}"/>
                </a:ext>
              </a:extLst>
            </p:cNvPr>
            <p:cNvSpPr/>
            <p:nvPr/>
          </p:nvSpPr>
          <p:spPr>
            <a:xfrm>
              <a:off x="1868394" y="0"/>
              <a:ext cx="807544" cy="807544"/>
            </a:xfrm>
            <a:custGeom>
              <a:avLst/>
              <a:gdLst/>
              <a:ahLst/>
              <a:cxnLst/>
              <a:rect l="l" t="t" r="r" b="b"/>
              <a:pathLst>
                <a:path w="807544" h="807544">
                  <a:moveTo>
                    <a:pt x="0" y="0"/>
                  </a:moveTo>
                  <a:lnTo>
                    <a:pt x="807545" y="0"/>
                  </a:lnTo>
                  <a:lnTo>
                    <a:pt x="807545" y="807544"/>
                  </a:lnTo>
                  <a:lnTo>
                    <a:pt x="0" y="80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E1DC601-F259-5904-6E4E-EEED41D0FAB6}"/>
                </a:ext>
              </a:extLst>
            </p:cNvPr>
            <p:cNvSpPr/>
            <p:nvPr/>
          </p:nvSpPr>
          <p:spPr>
            <a:xfrm>
              <a:off x="918091" y="0"/>
              <a:ext cx="807544" cy="807544"/>
            </a:xfrm>
            <a:custGeom>
              <a:avLst/>
              <a:gdLst/>
              <a:ahLst/>
              <a:cxnLst/>
              <a:rect l="l" t="t" r="r" b="b"/>
              <a:pathLst>
                <a:path w="807544" h="807544">
                  <a:moveTo>
                    <a:pt x="0" y="0"/>
                  </a:moveTo>
                  <a:lnTo>
                    <a:pt x="807544" y="0"/>
                  </a:lnTo>
                  <a:lnTo>
                    <a:pt x="807544" y="807544"/>
                  </a:lnTo>
                  <a:lnTo>
                    <a:pt x="0" y="80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D8433E3-15A8-FC02-1643-25B277C38536}"/>
                </a:ext>
              </a:extLst>
            </p:cNvPr>
            <p:cNvSpPr/>
            <p:nvPr/>
          </p:nvSpPr>
          <p:spPr>
            <a:xfrm>
              <a:off x="2675939" y="0"/>
              <a:ext cx="807544" cy="807544"/>
            </a:xfrm>
            <a:custGeom>
              <a:avLst/>
              <a:gdLst/>
              <a:ahLst/>
              <a:cxnLst/>
              <a:rect l="l" t="t" r="r" b="b"/>
              <a:pathLst>
                <a:path w="807544" h="807544">
                  <a:moveTo>
                    <a:pt x="0" y="0"/>
                  </a:moveTo>
                  <a:lnTo>
                    <a:pt x="807544" y="0"/>
                  </a:lnTo>
                  <a:lnTo>
                    <a:pt x="807544" y="807544"/>
                  </a:lnTo>
                  <a:lnTo>
                    <a:pt x="0" y="80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Freeform 12" descr="QR Code">
            <a:extLst>
              <a:ext uri="{FF2B5EF4-FFF2-40B4-BE49-F238E27FC236}">
                <a16:creationId xmlns:a16="http://schemas.microsoft.com/office/drawing/2014/main" id="{73707E94-EDB5-2944-1842-ACF4E6D596CA}"/>
              </a:ext>
            </a:extLst>
          </p:cNvPr>
          <p:cNvSpPr/>
          <p:nvPr/>
        </p:nvSpPr>
        <p:spPr>
          <a:xfrm>
            <a:off x="9885243" y="2540875"/>
            <a:ext cx="1730685" cy="1730685"/>
          </a:xfrm>
          <a:custGeom>
            <a:avLst/>
            <a:gdLst/>
            <a:ahLst/>
            <a:cxnLst/>
            <a:rect l="l" t="t" r="r" b="b"/>
            <a:pathLst>
              <a:path w="2596028" h="2596028">
                <a:moveTo>
                  <a:pt x="0" y="0"/>
                </a:moveTo>
                <a:lnTo>
                  <a:pt x="2596028" y="0"/>
                </a:lnTo>
                <a:lnTo>
                  <a:pt x="2596028" y="2596027"/>
                </a:lnTo>
                <a:lnTo>
                  <a:pt x="0" y="259602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6569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951E2-5621-5D3D-0711-A5ECE41A78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973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7E076-6A40-0605-1BB7-48422E81E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FFFF"/>
                </a:solidFill>
              </a:rPr>
              <a:t>Why is the Section 8 Program so important?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FDA0D-79C8-9F2F-523A-39CDE0940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ea typeface="SimSun" panose="02010600030101010101" pitchFamily="2" charset="-122"/>
              </a:rPr>
              <a:t>Main source of affordable housing – bridges the gap</a:t>
            </a:r>
          </a:p>
          <a:p>
            <a:pPr marL="800100" indent="-342900">
              <a:buClr>
                <a:schemeClr val="tx2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en-US" i="1" dirty="0">
                <a:solidFill>
                  <a:schemeClr val="tx1"/>
                </a:solidFill>
                <a:ea typeface="SimSun"/>
              </a:rPr>
              <a:t>2.1 million households nationwide (35% include a person with a disability)</a:t>
            </a:r>
          </a:p>
          <a:p>
            <a:pPr marL="800100" indent="-342900">
              <a:buClr>
                <a:schemeClr val="tx2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en-US" i="1" dirty="0">
                <a:solidFill>
                  <a:schemeClr val="tx1"/>
                </a:solidFill>
                <a:ea typeface="SimSun"/>
              </a:rPr>
              <a:t>319,524 households in California</a:t>
            </a:r>
          </a:p>
          <a:p>
            <a:pPr>
              <a:buClr>
                <a:schemeClr val="tx2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Increases housing opportunities for low-income people, who are disproportionately black, brown, and/or disabled</a:t>
            </a:r>
          </a:p>
          <a:p>
            <a:pPr>
              <a:buClr>
                <a:schemeClr val="tx2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Makes safe, decent, safe, and sanitary housing available</a:t>
            </a:r>
          </a:p>
          <a:p>
            <a:pPr>
              <a:buClr>
                <a:schemeClr val="tx2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Promo</a:t>
            </a:r>
            <a:r>
              <a:rPr lang="en-US" sz="2000" dirty="0">
                <a:solidFill>
                  <a:schemeClr val="tx1"/>
                </a:solidFill>
              </a:rPr>
              <a:t>tes fair housing choice</a:t>
            </a:r>
          </a:p>
          <a:p>
            <a:pPr>
              <a:buClr>
                <a:schemeClr val="tx2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Increases access to transportation, schools, and employment</a:t>
            </a:r>
          </a:p>
          <a:p>
            <a:pPr>
              <a:buClr>
                <a:schemeClr val="tx2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ea typeface="SimSun" panose="02010600030101010101" pitchFamily="2" charset="-122"/>
              </a:rPr>
              <a:t>Reduces segregation and concentration of poverty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tx2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ea typeface="SimSun" panose="02010600030101010101" pitchFamily="2" charset="-122"/>
              </a:rPr>
              <a:t>Prevents homelessness</a:t>
            </a:r>
          </a:p>
        </p:txBody>
      </p:sp>
    </p:spTree>
    <p:extLst>
      <p:ext uri="{BB962C8B-B14F-4D97-AF65-F5344CB8AC3E}">
        <p14:creationId xmlns:p14="http://schemas.microsoft.com/office/powerpoint/2010/main" val="3433553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BFFA8-F603-F9FE-E793-6AFD9DE42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2805" y="1865740"/>
            <a:ext cx="2947482" cy="3126520"/>
          </a:xfrm>
        </p:spPr>
        <p:txBody>
          <a:bodyPr>
            <a:normAutofit/>
          </a:bodyPr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5E803-EF82-70E3-4342-01117EEDC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150" y="1496501"/>
            <a:ext cx="6461231" cy="3864998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ea typeface="SimSun" panose="02010600030101010101" pitchFamily="2" charset="-122"/>
              </a:rPr>
              <a:t>Discrimination against Section 8 recipients is widespread</a:t>
            </a:r>
          </a:p>
          <a:p>
            <a:pPr marL="800100" lvl="2" indent="-342900">
              <a:buClr>
                <a:schemeClr val="tx2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ea typeface="SimSun" panose="02010600030101010101" pitchFamily="2" charset="-122"/>
              </a:rPr>
              <a:t>Unfounded stereotypes and misconceptions about voucher users and the Section 8 Program</a:t>
            </a:r>
          </a:p>
          <a:p>
            <a:pPr marL="800100" lvl="2" indent="-342900">
              <a:buClr>
                <a:schemeClr val="tx2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ea typeface="SimSun" panose="02010600030101010101" pitchFamily="2" charset="-122"/>
              </a:rPr>
              <a:t>Pretext for other types of discrimination</a:t>
            </a:r>
          </a:p>
          <a:p>
            <a:pPr marL="800100" lvl="2" indent="-342900">
              <a:buClr>
                <a:schemeClr val="tx2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en-US" sz="2000" i="1" dirty="0">
                <a:solidFill>
                  <a:schemeClr val="tx1"/>
                </a:solidFill>
                <a:cs typeface="Calibri Light"/>
              </a:rPr>
              <a:t>See</a:t>
            </a:r>
            <a:r>
              <a:rPr lang="en-US" sz="2000" dirty="0">
                <a:solidFill>
                  <a:schemeClr val="tx1"/>
                </a:solidFill>
                <a:cs typeface="Calibri Light"/>
              </a:rPr>
              <a:t> DREDF “Speaking the Truth About Section 8”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Calibri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https://dredf.org/web-log/2023/09/28/speaking-the-truth-about-section-8/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Calibri Light"/>
              </a:rPr>
              <a:t> </a:t>
            </a:r>
            <a:endParaRPr lang="en-US" sz="2000" dirty="0">
              <a:solidFill>
                <a:schemeClr val="accent1">
                  <a:lumMod val="75000"/>
                </a:schemeClr>
              </a:solidFill>
              <a:ea typeface="SimSun" panose="02010600030101010101" pitchFamily="2" charset="-122"/>
            </a:endParaRPr>
          </a:p>
          <a:p>
            <a:pPr marL="800100" lvl="2" indent="-342900">
              <a:buClr>
                <a:schemeClr val="tx2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endParaRPr lang="en-US" sz="2000" dirty="0">
              <a:solidFill>
                <a:schemeClr val="tx1"/>
              </a:solidFill>
              <a:ea typeface="SimSun" panose="02010600030101010101" pitchFamily="2" charset="-122"/>
            </a:endParaRPr>
          </a:p>
          <a:p>
            <a:pPr>
              <a:buClr>
                <a:schemeClr val="tx2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ea typeface="SimSun" panose="02010600030101010101" pitchFamily="2" charset="-122"/>
              </a:rPr>
              <a:t>Use it or Lose it</a:t>
            </a:r>
          </a:p>
          <a:p>
            <a:pPr marL="800100" lvl="2" indent="-342900">
              <a:buClr>
                <a:schemeClr val="tx2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ea typeface="SimSun" panose="02010600030101010101" pitchFamily="2" charset="-122"/>
              </a:rPr>
              <a:t>Waitlists are long; vouchers are time-limited</a:t>
            </a:r>
          </a:p>
        </p:txBody>
      </p:sp>
    </p:spTree>
    <p:extLst>
      <p:ext uri="{BB962C8B-B14F-4D97-AF65-F5344CB8AC3E}">
        <p14:creationId xmlns:p14="http://schemas.microsoft.com/office/powerpoint/2010/main" val="70185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8505C-A850-AB26-23DF-4303E841C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Federal Law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9735D-23A1-9BA5-AFE4-DFCCBBA5B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023" y="2365896"/>
            <a:ext cx="9912442" cy="3884635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Fair Housing Act – no express prohibition on Section 8 discrimination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Exception: Low-Income Housing Tax Credit (LIHTC)  26 U.S.C. § 42(h)(6)(B)(iv)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Properties are expressly prohibited from discriminating against voucher holders.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Owners are required to certify compliance annually. 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State housing agencies are responsible for monitoring owner compliance. </a:t>
            </a:r>
          </a:p>
          <a:p>
            <a:r>
              <a:rPr lang="en-US" sz="2200" dirty="0">
                <a:solidFill>
                  <a:schemeClr val="tx1"/>
                </a:solidFill>
              </a:rPr>
              <a:t>Other Exceptions: HOME program, Mark To Market, Multi-Family units purchased from HUD, and a few others</a:t>
            </a:r>
          </a:p>
          <a:p>
            <a:r>
              <a:rPr lang="en-US" sz="2200" dirty="0">
                <a:solidFill>
                  <a:schemeClr val="tx1"/>
                </a:solidFill>
              </a:rPr>
              <a:t>HUD Resource:  Source of Income Protections for Housing Choice Vouchers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https://www.hud.gov/program_offices/public_indian_housing/programs/hcv/source-of-income-protections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15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8C0401-DFFB-C52A-7703-5A00EA66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State Source of Income Protections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19DF6-4FE2-63D5-14F6-056CFA286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107" y="2535446"/>
            <a:ext cx="9634870" cy="356337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16</a:t>
            </a:r>
            <a:r>
              <a:rPr lang="en-US" cap="none" dirty="0">
                <a:solidFill>
                  <a:schemeClr val="tx1"/>
                </a:solidFill>
                <a:ea typeface="+mn-lt"/>
                <a:cs typeface="+mn-lt"/>
              </a:rPr>
              <a:t> states have laws prohibiting voucher discrimination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(+ D.C. and Massachusetts)</a:t>
            </a:r>
            <a:r>
              <a:rPr lang="en-US" cap="none" dirty="0">
                <a:solidFill>
                  <a:schemeClr val="tx1"/>
                </a:solidFill>
                <a:ea typeface="+mn-lt"/>
                <a:cs typeface="+mn-lt"/>
              </a:rPr>
              <a:t>:  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cap="none" dirty="0">
                <a:solidFill>
                  <a:schemeClr val="tx1"/>
                </a:solidFill>
                <a:ea typeface="+mn-lt"/>
                <a:cs typeface="+mn-lt"/>
              </a:rPr>
              <a:t>California, Connecticut, Colorado, Hawaii, Illinois, Maryland, New Jersey,  New York, North Dakota, Oklahoma, Oregon, Rhode Island, Utah, Vermont, Virginia, Washington​</a:t>
            </a:r>
          </a:p>
          <a:p>
            <a:pPr>
              <a:buFont typeface="Wingdings" pitchFamily="2" charset="2"/>
              <a:buChar char="§"/>
            </a:pPr>
            <a:r>
              <a:rPr lang="en-US" cap="none" dirty="0">
                <a:solidFill>
                  <a:schemeClr val="tx1"/>
                </a:solidFill>
                <a:ea typeface="+mn-lt"/>
                <a:cs typeface="+mn-lt"/>
              </a:rPr>
              <a:t>5 states with limited SOI laws: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cap="none" dirty="0">
                <a:solidFill>
                  <a:schemeClr val="tx1"/>
                </a:solidFill>
                <a:ea typeface="+mn-lt"/>
                <a:cs typeface="+mn-lt"/>
              </a:rPr>
              <a:t>Delaware (limited protection for voucher holders), Maine</a:t>
            </a: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2000" cap="none" dirty="0">
                <a:solidFill>
                  <a:schemeClr val="tx1"/>
                </a:solidFill>
                <a:ea typeface="+mn-lt"/>
                <a:cs typeface="+mn-lt"/>
              </a:rPr>
              <a:t>and Minnesota (weakened by court interpretation),​ Texas (HOAs only), Wisconsin (does not cover housing vouchers)</a:t>
            </a:r>
          </a:p>
          <a:p>
            <a:pPr marL="0" indent="0">
              <a:buNone/>
            </a:pPr>
            <a:r>
              <a:rPr lang="en-US" cap="none" dirty="0">
                <a:solidFill>
                  <a:schemeClr val="tx1"/>
                </a:solidFill>
                <a:ea typeface="+mn-lt"/>
                <a:cs typeface="+mn-lt"/>
              </a:rPr>
              <a:t>See: Poverty &amp; Race Research Action Council, Appendix B: State, Local, and Federal Laws Barring Source-of-Income Discrimination,</a:t>
            </a:r>
            <a:r>
              <a:rPr lang="en-US" cap="none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cap="none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cap="none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www.prrac.org</a:t>
            </a:r>
            <a:r>
              <a:rPr lang="en-US" cap="none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/pdf/</a:t>
            </a:r>
            <a:r>
              <a:rPr lang="en-US" cap="none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AppendixB.pdf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cap="none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r>
              <a:rPr lang="en-US" cap="none" dirty="0">
                <a:solidFill>
                  <a:schemeClr val="tx1"/>
                </a:solidFill>
                <a:ea typeface="+mn-lt"/>
                <a:cs typeface="+mn-lt"/>
              </a:rPr>
              <a:t>[Updated March 2024]</a:t>
            </a:r>
          </a:p>
        </p:txBody>
      </p:sp>
    </p:spTree>
    <p:extLst>
      <p:ext uri="{BB962C8B-B14F-4D97-AF65-F5344CB8AC3E}">
        <p14:creationId xmlns:p14="http://schemas.microsoft.com/office/powerpoint/2010/main" val="1002695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AB0FA-32DE-856C-5D56-C60DD76EF1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Local Source of Income Protections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CE349-80CB-AEBC-C076-39C7BCEB7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120+ c</a:t>
            </a:r>
            <a:r>
              <a:rPr lang="en-US" sz="2400" cap="none" dirty="0">
                <a:solidFill>
                  <a:schemeClr val="tx1"/>
                </a:solidFill>
                <a:ea typeface="+mn-lt"/>
                <a:cs typeface="+mn-lt"/>
              </a:rPr>
              <a:t>ounties/cities nationwide including: </a:t>
            </a:r>
          </a:p>
          <a:p>
            <a:pPr marL="0" indent="0">
              <a:buNone/>
            </a:pPr>
            <a:r>
              <a:rPr lang="en-US" sz="2400" cap="none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</a:p>
          <a:p>
            <a:pPr marL="758952" lvl="1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Cities/counties in states with state law protections: e.g. </a:t>
            </a:r>
            <a:r>
              <a:rPr lang="en-US" sz="2400" cap="none" dirty="0">
                <a:solidFill>
                  <a:schemeClr val="tx1"/>
                </a:solidFill>
                <a:ea typeface="+mn-lt"/>
                <a:cs typeface="+mn-lt"/>
              </a:rPr>
              <a:t>Denver, Buffalo</a:t>
            </a:r>
          </a:p>
          <a:p>
            <a:pPr marL="416052" lvl="1" indent="0">
              <a:buNone/>
            </a:pPr>
            <a:endParaRPr lang="en-US" sz="2400" cap="none" dirty="0">
              <a:solidFill>
                <a:schemeClr val="tx1"/>
              </a:solidFill>
              <a:ea typeface="+mn-lt"/>
              <a:cs typeface="+mn-lt"/>
            </a:endParaRPr>
          </a:p>
          <a:p>
            <a:pPr marL="758952" lvl="1" indent="-342900">
              <a:buFont typeface="Wingdings" pitchFamily="2" charset="2"/>
              <a:buChar char="Ø"/>
            </a:pPr>
            <a:r>
              <a:rPr lang="en-US" sz="2400" cap="none" dirty="0">
                <a:solidFill>
                  <a:schemeClr val="tx1"/>
                </a:solidFill>
                <a:ea typeface="+mn-lt"/>
                <a:cs typeface="+mn-lt"/>
              </a:rPr>
              <a:t>Cities/counties in states without state protections: e.g. Tucson, Saint Louis, Albuquerque</a:t>
            </a:r>
          </a:p>
        </p:txBody>
      </p:sp>
    </p:spTree>
    <p:extLst>
      <p:ext uri="{BB962C8B-B14F-4D97-AF65-F5344CB8AC3E}">
        <p14:creationId xmlns:p14="http://schemas.microsoft.com/office/powerpoint/2010/main" val="1569334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9B7B7-AD1C-D49A-BF17-8A437CEB3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</a:t>
            </a:r>
            <a:br>
              <a:rPr lang="en-US" dirty="0"/>
            </a:br>
            <a:r>
              <a:rPr lang="en-US" dirty="0"/>
              <a:t>City / County Ordinances Prohibiting Section 8 Discrimination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CEDFB5-2272-4C62-EDB9-2A49C447F2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Alameda</a:t>
            </a:r>
          </a:p>
          <a:p>
            <a:r>
              <a:rPr lang="en-US" dirty="0">
                <a:solidFill>
                  <a:schemeClr val="tx1"/>
                </a:solidFill>
              </a:rPr>
              <a:t>Berkeley</a:t>
            </a:r>
          </a:p>
          <a:p>
            <a:r>
              <a:rPr lang="en-US" dirty="0">
                <a:solidFill>
                  <a:schemeClr val="tx1"/>
                </a:solidFill>
              </a:rPr>
              <a:t>Corte Madera</a:t>
            </a:r>
          </a:p>
          <a:p>
            <a:r>
              <a:rPr lang="en-US" dirty="0">
                <a:solidFill>
                  <a:schemeClr val="tx1"/>
                </a:solidFill>
              </a:rPr>
              <a:t>East Palo Alto</a:t>
            </a:r>
          </a:p>
          <a:p>
            <a:r>
              <a:rPr lang="en-US" dirty="0">
                <a:solidFill>
                  <a:schemeClr val="tx1"/>
                </a:solidFill>
              </a:rPr>
              <a:t>Fairfax</a:t>
            </a:r>
          </a:p>
          <a:p>
            <a:r>
              <a:rPr lang="en-US" dirty="0">
                <a:solidFill>
                  <a:schemeClr val="tx1"/>
                </a:solidFill>
              </a:rPr>
              <a:t>Los Angeles</a:t>
            </a:r>
          </a:p>
          <a:p>
            <a:r>
              <a:rPr lang="en-US" dirty="0">
                <a:solidFill>
                  <a:schemeClr val="tx1"/>
                </a:solidFill>
              </a:rPr>
              <a:t>Los Angeles County (unincorporated areas only) </a:t>
            </a:r>
          </a:p>
          <a:p>
            <a:r>
              <a:rPr lang="en-US" dirty="0">
                <a:solidFill>
                  <a:schemeClr val="tx1"/>
                </a:solidFill>
              </a:rPr>
              <a:t>Marin County</a:t>
            </a:r>
          </a:p>
          <a:p>
            <a:r>
              <a:rPr lang="en-US" dirty="0">
                <a:solidFill>
                  <a:schemeClr val="tx1"/>
                </a:solidFill>
              </a:rPr>
              <a:t>Mill Valley 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E1627E-7270-9421-A352-2FB98BF49B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Milpitas</a:t>
            </a:r>
          </a:p>
          <a:p>
            <a:r>
              <a:rPr lang="en-US" dirty="0">
                <a:solidFill>
                  <a:schemeClr val="tx1"/>
                </a:solidFill>
              </a:rPr>
              <a:t>Novato</a:t>
            </a:r>
          </a:p>
          <a:p>
            <a:r>
              <a:rPr lang="en-US" dirty="0">
                <a:solidFill>
                  <a:schemeClr val="tx1"/>
                </a:solidFill>
              </a:rPr>
              <a:t>San Anselmo </a:t>
            </a:r>
          </a:p>
          <a:p>
            <a:r>
              <a:rPr lang="en-US" dirty="0">
                <a:solidFill>
                  <a:schemeClr val="tx1"/>
                </a:solidFill>
              </a:rPr>
              <a:t>San Diego </a:t>
            </a:r>
          </a:p>
          <a:p>
            <a:r>
              <a:rPr lang="en-US" dirty="0">
                <a:solidFill>
                  <a:schemeClr val="tx1"/>
                </a:solidFill>
              </a:rPr>
              <a:t>San Francisco </a:t>
            </a:r>
          </a:p>
          <a:p>
            <a:r>
              <a:rPr lang="en-US" dirty="0">
                <a:solidFill>
                  <a:schemeClr val="tx1"/>
                </a:solidFill>
              </a:rPr>
              <a:t>San Jose</a:t>
            </a:r>
          </a:p>
          <a:p>
            <a:r>
              <a:rPr lang="en-US" dirty="0">
                <a:solidFill>
                  <a:schemeClr val="tx1"/>
                </a:solidFill>
              </a:rPr>
              <a:t>San Rafael</a:t>
            </a:r>
          </a:p>
          <a:p>
            <a:r>
              <a:rPr lang="en-US" dirty="0">
                <a:solidFill>
                  <a:schemeClr val="tx1"/>
                </a:solidFill>
              </a:rPr>
              <a:t>Santa Clara County (unincorporated areas only)                                  </a:t>
            </a:r>
          </a:p>
          <a:p>
            <a:r>
              <a:rPr lang="en-US" dirty="0">
                <a:solidFill>
                  <a:schemeClr val="tx1"/>
                </a:solidFill>
              </a:rPr>
              <a:t>Santa Monica</a:t>
            </a:r>
          </a:p>
          <a:p>
            <a:r>
              <a:rPr lang="en-US" dirty="0">
                <a:solidFill>
                  <a:schemeClr val="tx1"/>
                </a:solidFill>
              </a:rPr>
              <a:t>Woodland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2095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5330</TotalTime>
  <Words>2189</Words>
  <Application>Microsoft Office PowerPoint</Application>
  <PresentationFormat>Widescreen</PresentationFormat>
  <Paragraphs>254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SimSun</vt:lpstr>
      <vt:lpstr>Arial</vt:lpstr>
      <vt:lpstr>Calibri</vt:lpstr>
      <vt:lpstr>Calibri Light</vt:lpstr>
      <vt:lpstr>Corbel</vt:lpstr>
      <vt:lpstr>Wingdings</vt:lpstr>
      <vt:lpstr>Wingdings 2</vt:lpstr>
      <vt:lpstr>Frame</vt:lpstr>
      <vt:lpstr>Discrimination in Tenant Screening April 26, 2024 </vt:lpstr>
      <vt:lpstr>Agenda</vt:lpstr>
      <vt:lpstr>Prohibition on Section 8 Discrimination</vt:lpstr>
      <vt:lpstr>Why is the Section 8 Program so important? </vt:lpstr>
      <vt:lpstr>The Problem</vt:lpstr>
      <vt:lpstr>Federal Law </vt:lpstr>
      <vt:lpstr>State Source of Income Protections</vt:lpstr>
      <vt:lpstr>Local Source of Income Protections</vt:lpstr>
      <vt:lpstr>California City / County Ordinances Prohibiting Section 8 Discrimination</vt:lpstr>
      <vt:lpstr>California Law</vt:lpstr>
      <vt:lpstr>Broad Application</vt:lpstr>
      <vt:lpstr>Source of Income Defined Cal. Gov. Code § 12955(p)(1) </vt:lpstr>
      <vt:lpstr>Prohibited Activities Include ...</vt:lpstr>
      <vt:lpstr>Advertising</vt:lpstr>
      <vt:lpstr>Examples</vt:lpstr>
      <vt:lpstr>Other Screening Protections</vt:lpstr>
      <vt:lpstr>Financial and Income Requirements</vt:lpstr>
      <vt:lpstr>Credit History</vt:lpstr>
      <vt:lpstr>Takeaway: Unlawful Screening of  Tenants Can Take  Multiple Forms &amp; Is Not Always Obvious</vt:lpstr>
      <vt:lpstr>Criminal History</vt:lpstr>
      <vt:lpstr>Criminal History Information</vt:lpstr>
      <vt:lpstr>Criminal History Information – What is It?</vt:lpstr>
      <vt:lpstr>Prohibited Uses of Criminal History Information </vt:lpstr>
      <vt:lpstr>Specific Prohibited Uses of Criminal History Information </vt:lpstr>
      <vt:lpstr>Specific Prohibited Use of Criminal History Information  (Continued) </vt:lpstr>
      <vt:lpstr>Permitted Use of Criminal History Information </vt:lpstr>
      <vt:lpstr>Strategies &amp; Enforcement – Section 8 Discrimination</vt:lpstr>
      <vt:lpstr>Options</vt:lpstr>
      <vt:lpstr>Enforcement is Needed</vt:lpstr>
      <vt:lpstr>State Enforcement</vt:lpstr>
      <vt:lpstr>Local Enforcement</vt:lpstr>
      <vt:lpstr> Strategies for Addressing Voucher Discrimination </vt:lpstr>
      <vt:lpstr>The Use of AI in Tenant Screening</vt:lpstr>
      <vt:lpstr>Contact HRC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Uzeta</dc:creator>
  <cp:lastModifiedBy>Alexandra Cline</cp:lastModifiedBy>
  <cp:revision>22</cp:revision>
  <dcterms:created xsi:type="dcterms:W3CDTF">2023-04-24T03:25:10Z</dcterms:created>
  <dcterms:modified xsi:type="dcterms:W3CDTF">2024-04-26T21:22:39Z</dcterms:modified>
</cp:coreProperties>
</file>