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0" r:id="rId1"/>
  </p:sldMasterIdLst>
  <p:notesMasterIdLst>
    <p:notesMasterId r:id="rId2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embeddedFontLst>
    <p:embeddedFont>
      <p:font typeface="Atkinson Hyperlegible" panose="020B0604020202020204" charset="0"/>
      <p:regular r:id="rId28"/>
      <p:bold r:id="rId29"/>
      <p:italic r:id="rId30"/>
      <p:boldItalic r:id="rId31"/>
    </p:embeddedFont>
    <p:embeddedFont>
      <p:font typeface="Play" panose="020B060402020202020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j2R1uNqf9JLVNx8VXrtPQj8AEEO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8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3" name="Google Shape;10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idea is that the way that the CA Supreme Court seems to look at what is the practice of law is to look at the activity, if it is giving legal advice, creating documents that is not transcribing, or representing at court, those are indicia of practicing law.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But when you look at the State Bar opinion, there are all these administrative agencies that are set up to allow non-lawyers to help people in their hearings and there is a laundry list of them given in the State Bar opinion, and this is one example and did unemployment as an example. There was some kind of mental health, 72 hour things.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But the general rule is that you cannot represent someone at a contested hearing. </a:t>
            </a:r>
            <a:endParaRPr/>
          </a:p>
        </p:txBody>
      </p:sp>
      <p:sp>
        <p:nvSpPr>
          <p:cNvPr id="173" name="Google Shape;17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Malhar: </a:t>
            </a:r>
            <a:r>
              <a:rPr lang="en-US">
                <a:solidFill>
                  <a:schemeClr val="dk1"/>
                </a:solidFill>
              </a:rPr>
              <a:t>situation where you should be most cautious—we at DREDF don’t even send PTI to due process hearings. Because it is an adversarial and court-like context, there is a lot more room for their presence being considered a practice of law. Err on the side of caution. Don’t know how people are reconciling this—it is tricky and there is as conflict on these.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Cheryl: </a:t>
            </a:r>
            <a:r>
              <a:rPr lang="en-US">
                <a:solidFill>
                  <a:schemeClr val="dk1"/>
                </a:solidFill>
              </a:rPr>
              <a:t>I have participated in pre-due-process hearings and there was an OAH mediator. I can talk about what I did there. I went to Larisa Cummings about what I can and cannot do. My role there was that when the parent as trying to lose it and turning off and being inflexible, stated that we needed some time to step aside. Telling the parent, what are you trying to say, it is becoming adversarial. What is your long-term objective. Without giving the content.</a:t>
            </a:r>
            <a:endParaRPr>
              <a:solidFill>
                <a:schemeClr val="dk1"/>
              </a:solidFill>
            </a:endParaRPr>
          </a:p>
          <a:p>
            <a:pPr marL="0" lvl="0" indent="0" algn="l" rtl="0">
              <a:lnSpc>
                <a:spcPct val="115000"/>
              </a:lnSpc>
              <a:spcBef>
                <a:spcPts val="0"/>
              </a:spcBef>
              <a:spcAft>
                <a:spcPts val="0"/>
              </a:spcAft>
              <a:buSzPts val="1100"/>
              <a:buNone/>
            </a:pPr>
            <a:r>
              <a:rPr lang="en-US" b="1">
                <a:solidFill>
                  <a:schemeClr val="dk1"/>
                </a:solidFill>
              </a:rPr>
              <a:t>Cheryl: </a:t>
            </a:r>
            <a:r>
              <a:rPr lang="en-US">
                <a:solidFill>
                  <a:schemeClr val="dk1"/>
                </a:solidFill>
              </a:rPr>
              <a:t>ADR becoming really popular in the State. I got really good advice from Deb Jacobson where she said, in response to a facilitated IEP process, to jusrt be careful because you know they are talking to their attorneys. In some sense, when you are participating in the processes, the parent is showing their hand. I’ll say it as “Can you please present that in a way the parent understands . . .?” It’s about checking yourself and know it is about helping the parents understand their concerns. </a:t>
            </a:r>
            <a:endParaRPr/>
          </a:p>
        </p:txBody>
      </p:sp>
      <p:sp>
        <p:nvSpPr>
          <p:cNvPr id="180" name="Google Shape;18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Cheryl will cover: </a:t>
            </a:r>
            <a:r>
              <a:rPr lang="en-US">
                <a:solidFill>
                  <a:schemeClr val="dk1"/>
                </a:solidFill>
              </a:rPr>
              <a:t>SPED is such a specialized area of knowledge that it is hard to find people who are understanding of the area, but that does not mean it is our role to fill in the gap to act as lawyers. There is such a need that developing a referral list is really important. Always tell parents we cannot control whether attorneys will take their case or have a position on the strength of their case. </a:t>
            </a:r>
            <a:endParaRPr>
              <a:solidFill>
                <a:schemeClr val="dk1"/>
              </a:solidFill>
            </a:endParaRPr>
          </a:p>
          <a:p>
            <a:pPr marL="0" lvl="0" indent="0" algn="l" rtl="0">
              <a:lnSpc>
                <a:spcPct val="100000"/>
              </a:lnSpc>
              <a:spcBef>
                <a:spcPts val="0"/>
              </a:spcBef>
              <a:spcAft>
                <a:spcPts val="0"/>
              </a:spcAft>
              <a:buSzPts val="1100"/>
              <a:buNone/>
            </a:pPr>
            <a:endParaRPr/>
          </a:p>
        </p:txBody>
      </p:sp>
      <p:sp>
        <p:nvSpPr>
          <p:cNvPr id="187" name="Google Shape;18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Cheryl will cover</a:t>
            </a:r>
            <a:endParaRPr/>
          </a:p>
          <a:p>
            <a:pPr marL="0" lvl="0" indent="0" algn="l" rtl="0">
              <a:lnSpc>
                <a:spcPct val="100000"/>
              </a:lnSpc>
              <a:spcBef>
                <a:spcPts val="0"/>
              </a:spcBef>
              <a:spcAft>
                <a:spcPts val="0"/>
              </a:spcAft>
              <a:buSzPts val="1100"/>
              <a:buNone/>
            </a:pPr>
            <a:endParaRPr/>
          </a:p>
        </p:txBody>
      </p:sp>
      <p:sp>
        <p:nvSpPr>
          <p:cNvPr id="194" name="Google Shape;19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Cheryl will cover</a:t>
            </a:r>
            <a:endParaRPr/>
          </a:p>
          <a:p>
            <a:pPr marL="0" lvl="0" indent="0" algn="l" rtl="0">
              <a:lnSpc>
                <a:spcPct val="100000"/>
              </a:lnSpc>
              <a:spcBef>
                <a:spcPts val="0"/>
              </a:spcBef>
              <a:spcAft>
                <a:spcPts val="0"/>
              </a:spcAft>
              <a:buSzPts val="1100"/>
              <a:buNone/>
            </a:pPr>
            <a:endParaRPr/>
          </a:p>
        </p:txBody>
      </p:sp>
      <p:sp>
        <p:nvSpPr>
          <p:cNvPr id="202" name="Google Shape;20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Cheryl will cover</a:t>
            </a:r>
            <a:endParaRPr/>
          </a:p>
          <a:p>
            <a:pPr marL="0" lvl="0" indent="0" algn="l" rtl="0">
              <a:lnSpc>
                <a:spcPct val="100000"/>
              </a:lnSpc>
              <a:spcBef>
                <a:spcPts val="0"/>
              </a:spcBef>
              <a:spcAft>
                <a:spcPts val="0"/>
              </a:spcAft>
              <a:buSzPts val="1100"/>
              <a:buNone/>
            </a:pPr>
            <a:endParaRPr/>
          </a:p>
        </p:txBody>
      </p:sp>
      <p:sp>
        <p:nvSpPr>
          <p:cNvPr id="209" name="Google Shape;20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Cheryl will cover</a:t>
            </a:r>
            <a:endParaRPr/>
          </a:p>
          <a:p>
            <a:pPr marL="0" lvl="0" indent="0" algn="l" rtl="0">
              <a:lnSpc>
                <a:spcPct val="100000"/>
              </a:lnSpc>
              <a:spcBef>
                <a:spcPts val="0"/>
              </a:spcBef>
              <a:spcAft>
                <a:spcPts val="0"/>
              </a:spcAft>
              <a:buSzPts val="1100"/>
              <a:buNone/>
            </a:pPr>
            <a:endParaRPr/>
          </a:p>
        </p:txBody>
      </p:sp>
      <p:sp>
        <p:nvSpPr>
          <p:cNvPr id="217" name="Google Shape;21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Cheryl will cover</a:t>
            </a:r>
            <a:endParaRPr/>
          </a:p>
          <a:p>
            <a:pPr marL="0" lvl="0" indent="0" algn="l" rtl="0">
              <a:lnSpc>
                <a:spcPct val="100000"/>
              </a:lnSpc>
              <a:spcBef>
                <a:spcPts val="0"/>
              </a:spcBef>
              <a:spcAft>
                <a:spcPts val="0"/>
              </a:spcAft>
              <a:buSzPts val="1100"/>
              <a:buNone/>
            </a:pPr>
            <a:endParaRPr/>
          </a:p>
        </p:txBody>
      </p:sp>
      <p:sp>
        <p:nvSpPr>
          <p:cNvPr id="224" name="Google Shape;22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4079567d7a65fb8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4079567d7a65fb87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Cheryl will cover</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Cheryl will cover</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0" name="Google Shape;11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Cheryl: </a:t>
            </a:r>
            <a:r>
              <a:rPr lang="en-US">
                <a:solidFill>
                  <a:schemeClr val="dk1"/>
                </a:solidFill>
              </a:rPr>
              <a:t>Instead of saying I am here on behalf of the family, say I am here at the invitation of the family to help them participate more effectively.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Malhar: </a:t>
            </a:r>
            <a:r>
              <a:rPr lang="en-US">
                <a:solidFill>
                  <a:schemeClr val="dk1"/>
                </a:solidFill>
              </a:rPr>
              <a:t>If you don’t know the law in this situation, either because you just don’t know or, more importantly, because the law’s application is ambiguous or open to interpretation, then don’t say anything.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Cheryl: </a:t>
            </a:r>
            <a:r>
              <a:rPr lang="en-US">
                <a:solidFill>
                  <a:schemeClr val="dk1"/>
                </a:solidFill>
              </a:rPr>
              <a:t>Example: I asked for an IEE and it’s been 25 days and it’s the summer, what’s the timeline and unreasonable delay? If you say things to them, like maybe 30 days, then they will write a letter to the District saying you gave an interpretation like 30 days.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Cheryl: </a:t>
            </a:r>
            <a:r>
              <a:rPr lang="en-US">
                <a:solidFill>
                  <a:schemeClr val="dk1"/>
                </a:solidFill>
              </a:rPr>
              <a:t>Contrasted it with something you’d say in an IEP meeting that is as clear statement of the law. For example, a parent requests an assessment and saying to parent you know you have a right to get that plan within 10 days.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Malhar and Cheryl </a:t>
            </a:r>
            <a:r>
              <a:rPr lang="en-US">
                <a:solidFill>
                  <a:schemeClr val="dk1"/>
                </a:solidFill>
              </a:rPr>
              <a:t>compare and contrast how to get a student a new BIP and FBA. Malhar would say something like, the kid has had behaviors over and over again for the last month that have affected his education and that of others. Cheryl would introduce the ways in which she’d get a BIP and FBA. Everyone is an agreement that the student’s behaviors are getting worse and maybe we can discuss the options the parent has . . . . Your job is to keep everyone flexible and student centered.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Cheryl: </a:t>
            </a:r>
            <a:r>
              <a:rPr lang="en-US">
                <a:solidFill>
                  <a:schemeClr val="dk1"/>
                </a:solidFill>
              </a:rPr>
              <a:t>Example of two parents who are not on the same page where one parent asks what they should do in the family court context. Danger zone. </a:t>
            </a:r>
            <a:endParaRPr>
              <a:solidFill>
                <a:schemeClr val="dk1"/>
              </a:solidFill>
            </a:endParaRPr>
          </a:p>
          <a:p>
            <a:pPr marL="0" lvl="0" indent="0" algn="l" rtl="0">
              <a:lnSpc>
                <a:spcPct val="100000"/>
              </a:lnSpc>
              <a:spcBef>
                <a:spcPts val="0"/>
              </a:spcBef>
              <a:spcAft>
                <a:spcPts val="0"/>
              </a:spcAft>
              <a:buSzPts val="1100"/>
              <a:buNone/>
            </a:pPr>
            <a:endParaRPr/>
          </a:p>
        </p:txBody>
      </p:sp>
      <p:sp>
        <p:nvSpPr>
          <p:cNvPr id="248" name="Google Shape;24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a:t>Cheryl</a:t>
            </a:r>
            <a:endParaRPr/>
          </a:p>
        </p:txBody>
      </p:sp>
      <p:sp>
        <p:nvSpPr>
          <p:cNvPr id="255" name="Google Shape;25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Malhar </a:t>
            </a:r>
            <a:r>
              <a:rPr lang="en-US">
                <a:solidFill>
                  <a:schemeClr val="dk1"/>
                </a:solidFill>
              </a:rPr>
              <a:t>can take these. I can ask Cheryl to give additional options. </a:t>
            </a:r>
            <a:endParaRPr>
              <a:solidFill>
                <a:schemeClr val="dk1"/>
              </a:solidFill>
            </a:endParaRPr>
          </a:p>
          <a:p>
            <a:pPr marL="0" lvl="0" indent="0" algn="l" rtl="0">
              <a:lnSpc>
                <a:spcPct val="100000"/>
              </a:lnSpc>
              <a:spcBef>
                <a:spcPts val="0"/>
              </a:spcBef>
              <a:spcAft>
                <a:spcPts val="0"/>
              </a:spcAft>
              <a:buSzPts val="1100"/>
              <a:buNone/>
            </a:pPr>
            <a:endParaRPr/>
          </a:p>
        </p:txBody>
      </p:sp>
      <p:sp>
        <p:nvSpPr>
          <p:cNvPr id="262" name="Google Shape;26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Malhar</a:t>
            </a:r>
            <a:endParaRPr/>
          </a:p>
        </p:txBody>
      </p:sp>
      <p:sp>
        <p:nvSpPr>
          <p:cNvPr id="272" name="Google Shape;27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e5934d552a_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Malhar</a:t>
            </a:r>
            <a:endParaRPr/>
          </a:p>
        </p:txBody>
      </p:sp>
      <p:sp>
        <p:nvSpPr>
          <p:cNvPr id="280" name="Google Shape;280;g2e5934d552a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e5934d552a_6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7" name="Google Shape;287;g2e5934d552a_6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Malhar cover the first bullet point as introduction</a:t>
            </a:r>
            <a:endParaRPr/>
          </a:p>
          <a:p>
            <a:pPr marL="0" lvl="0" indent="0" algn="l" rtl="0">
              <a:lnSpc>
                <a:spcPct val="115000"/>
              </a:lnSpc>
              <a:spcBef>
                <a:spcPts val="0"/>
              </a:spcBef>
              <a:spcAft>
                <a:spcPts val="0"/>
              </a:spcAft>
              <a:buClr>
                <a:schemeClr val="dk1"/>
              </a:buClr>
              <a:buSzPts val="1100"/>
              <a:buFont typeface="Arial"/>
              <a:buNone/>
            </a:pPr>
            <a:r>
              <a:rPr lang="en-US"/>
              <a:t>Cheryl covers the second and third bullet points really quickly</a:t>
            </a:r>
            <a:endParaRPr/>
          </a:p>
          <a:p>
            <a:pPr marL="0" lvl="0" indent="0" algn="l" rtl="0">
              <a:lnSpc>
                <a:spcPct val="100000"/>
              </a:lnSpc>
              <a:spcBef>
                <a:spcPts val="0"/>
              </a:spcBef>
              <a:spcAft>
                <a:spcPts val="0"/>
              </a:spcAft>
              <a:buSzPts val="1100"/>
              <a:buNone/>
            </a:pPr>
            <a:endParaRPr/>
          </a:p>
        </p:txBody>
      </p:sp>
      <p:sp>
        <p:nvSpPr>
          <p:cNvPr id="117" name="Google Shape;11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Malhar – This is a definition, we’ll cover examples, roles of attorneys and non-attorneys, and repurcussions of practicing law.</a:t>
            </a:r>
            <a:endParaRPr/>
          </a:p>
          <a:p>
            <a:pPr marL="0" lvl="0" indent="0" algn="l" rtl="0">
              <a:lnSpc>
                <a:spcPct val="115000"/>
              </a:lnSpc>
              <a:spcBef>
                <a:spcPts val="0"/>
              </a:spcBef>
              <a:spcAft>
                <a:spcPts val="0"/>
              </a:spcAft>
              <a:buClr>
                <a:schemeClr val="dk1"/>
              </a:buClr>
              <a:buSzPts val="1100"/>
              <a:buFont typeface="Arial"/>
              <a:buNone/>
            </a:pPr>
            <a:r>
              <a:rPr lang="en-US"/>
              <a:t>We’ll be talking specifically about how this applies in the context of PTI and parent advocates, but the analogy applies to similar meetings with clients where you are trying to support clients and help them develop advocacy skills without crossing over to the practice of law. </a:t>
            </a:r>
            <a:endParaRPr/>
          </a:p>
          <a:p>
            <a:pPr marL="0" lvl="0" indent="0" algn="l" rtl="0">
              <a:lnSpc>
                <a:spcPct val="100000"/>
              </a:lnSpc>
              <a:spcBef>
                <a:spcPts val="0"/>
              </a:spcBef>
              <a:spcAft>
                <a:spcPts val="0"/>
              </a:spcAft>
              <a:buSzPts val="1100"/>
              <a:buNone/>
            </a:pPr>
            <a:endParaRPr/>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Malhar</a:t>
            </a:r>
            <a:endParaRPr/>
          </a:p>
          <a:p>
            <a:pPr marL="0" lvl="0" indent="0" algn="l" rtl="0">
              <a:lnSpc>
                <a:spcPct val="100000"/>
              </a:lnSpc>
              <a:spcBef>
                <a:spcPts val="0"/>
              </a:spcBef>
              <a:spcAft>
                <a:spcPts val="0"/>
              </a:spcAft>
              <a:buSzPts val="1100"/>
              <a:buNone/>
            </a:pPr>
            <a:endParaRPr/>
          </a:p>
        </p:txBody>
      </p:sp>
      <p:sp>
        <p:nvSpPr>
          <p:cNvPr id="137" name="Google Shape;13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Malhar will talk about is making sure that any nonattorneys working with attorneys are given specific direction about what they can and cannot say or do both in the presence and not in the presence of attorneys.</a:t>
            </a:r>
            <a:endParaRPr/>
          </a:p>
          <a:p>
            <a:pPr marL="0" lvl="0" indent="0" algn="l" rtl="0">
              <a:lnSpc>
                <a:spcPct val="115000"/>
              </a:lnSpc>
              <a:spcBef>
                <a:spcPts val="0"/>
              </a:spcBef>
              <a:spcAft>
                <a:spcPts val="0"/>
              </a:spcAft>
              <a:buClr>
                <a:schemeClr val="dk1"/>
              </a:buClr>
              <a:buSzPts val="1100"/>
              <a:buFont typeface="Arial"/>
              <a:buNone/>
            </a:pPr>
            <a:r>
              <a:rPr lang="en-US"/>
              <a:t>During meetings when attorney is present, the non-attorney can be seen as an extension of the attorney and engage a little bit more forcefully. But that when the attorney isn’t present, the non-attorney needs to be very careful. </a:t>
            </a:r>
            <a:endParaRPr/>
          </a:p>
          <a:p>
            <a:pPr marL="0" lvl="0" indent="0" algn="l" rtl="0">
              <a:lnSpc>
                <a:spcPct val="100000"/>
              </a:lnSpc>
              <a:spcBef>
                <a:spcPts val="0"/>
              </a:spcBef>
              <a:spcAft>
                <a:spcPts val="0"/>
              </a:spcAft>
              <a:buSzPts val="1100"/>
              <a:buNone/>
            </a:pPr>
            <a:endParaRPr/>
          </a:p>
        </p:txBody>
      </p:sp>
      <p:sp>
        <p:nvSpPr>
          <p:cNvPr id="144" name="Google Shape;14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There is a lot of pressure from the people we are serving to push the envelope.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Malhar: </a:t>
            </a:r>
            <a:r>
              <a:rPr lang="en-US">
                <a:solidFill>
                  <a:schemeClr val="dk1"/>
                </a:solidFill>
              </a:rPr>
              <a:t>Ensuring that the non-attorneys recognize and communicate to the clients that even though the attorney isn’t present, the communications are still integral to the attorney-client relationship, if there is indeed one. So they need to communicate that the privilege applies.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Cheryl: </a:t>
            </a:r>
            <a:r>
              <a:rPr lang="en-US">
                <a:solidFill>
                  <a:schemeClr val="dk1"/>
                </a:solidFill>
              </a:rPr>
              <a:t>Misunderstanding and pushing of the envelope when non-attorneys conduct presentations. Cheryl can give an example of a parent asking “so you’re recommending . .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Malhar: </a:t>
            </a:r>
            <a:r>
              <a:rPr lang="en-US">
                <a:solidFill>
                  <a:schemeClr val="dk1"/>
                </a:solidFill>
              </a:rPr>
              <a:t>Intakes as an example, meetings with opposing parties and their counsel.</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Cheryl: </a:t>
            </a:r>
            <a:r>
              <a:rPr lang="en-US">
                <a:solidFill>
                  <a:schemeClr val="dk1"/>
                </a:solidFill>
              </a:rPr>
              <a:t>Walk-ins in which clients received a letter that they want non-attorneys to respond to. </a:t>
            </a:r>
            <a:endParaRPr>
              <a:solidFill>
                <a:schemeClr val="dk1"/>
              </a:solidFill>
            </a:endParaRPr>
          </a:p>
          <a:p>
            <a:pPr marL="0" lvl="0" indent="0" algn="l" rtl="0">
              <a:lnSpc>
                <a:spcPct val="100000"/>
              </a:lnSpc>
              <a:spcBef>
                <a:spcPts val="0"/>
              </a:spcBef>
              <a:spcAft>
                <a:spcPts val="0"/>
              </a:spcAft>
              <a:buSzPts val="1100"/>
              <a:buNone/>
            </a:pPr>
            <a:endParaRPr/>
          </a:p>
        </p:txBody>
      </p:sp>
      <p:sp>
        <p:nvSpPr>
          <p:cNvPr id="151" name="Google Shape;15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8" name="Google Shape;15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We’ll talk in a little bit about what it means to apply legal principles to the specific facts because that can get murky. But before we do, we want to talk about what is clearly not in that category.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Cheryl </a:t>
            </a:r>
            <a:r>
              <a:rPr lang="en-US">
                <a:solidFill>
                  <a:schemeClr val="dk1"/>
                </a:solidFill>
              </a:rPr>
              <a:t>will give an example of filling out forms. A family who wants to get their three-year-old evaluated but needs to get registered in the school district and filling out the form. But wouldn’t say, “but you should put in this . . .”. Instead using continuous check-ins. Would also suggest that at the end of that kind of activity, that a non-advocate follows up about the form they filled out. With the information you provided to me, if I got anything wrong.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Make sure you constantly prompt your staff to inform them that there is this bright line with contracts and filling out forms.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Cheryl can give example of a situation where you were actually not sure if they were providing legal representation. And if you are that person providing that service, being clear what service you are actually providing. </a:t>
            </a:r>
            <a:endParaRPr>
              <a:solidFill>
                <a:schemeClr val="dk1"/>
              </a:solidFill>
            </a:endParaRPr>
          </a:p>
          <a:p>
            <a:pPr marL="0" lvl="0" indent="0" algn="l" rtl="0">
              <a:lnSpc>
                <a:spcPct val="100000"/>
              </a:lnSpc>
              <a:spcBef>
                <a:spcPts val="0"/>
              </a:spcBef>
              <a:spcAft>
                <a:spcPts val="0"/>
              </a:spcAft>
              <a:buSzPts val="1100"/>
              <a:buNone/>
            </a:pPr>
            <a:endParaRPr/>
          </a:p>
        </p:txBody>
      </p:sp>
      <p:sp>
        <p:nvSpPr>
          <p:cNvPr id="166" name="Google Shape;16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atin typeface="Atkinson Hyperlegible"/>
                <a:ea typeface="Atkinson Hyperlegible"/>
                <a:cs typeface="Atkinson Hyperlegible"/>
                <a:sym typeface="Atkinson Hyperlegibl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7" name="Google Shape;2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tkinson Hyperlegible"/>
                <a:ea typeface="Atkinson Hyperlegible"/>
                <a:cs typeface="Atkinson Hyperlegible"/>
                <a:sym typeface="Atkinson Hyperlegibl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Atkinson Hyperlegible"/>
                <a:ea typeface="Atkinson Hyperlegible"/>
                <a:cs typeface="Atkinson Hyperlegible"/>
                <a:sym typeface="Atkinson Hyperlegibl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48" name="Google Shape;4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a:spLocks noGrp="1"/>
          </p:cNvSpPr>
          <p:nvPr>
            <p:ph type="pic" idx="2"/>
          </p:nvPr>
        </p:nvSpPr>
        <p:spPr>
          <a:xfrm>
            <a:off x="5183188" y="987425"/>
            <a:ext cx="6172200" cy="4873625"/>
          </a:xfrm>
          <a:prstGeom prst="rect">
            <a:avLst/>
          </a:prstGeom>
          <a:noFill/>
          <a:ln>
            <a:noFill/>
          </a:ln>
        </p:spPr>
      </p:sp>
      <p:sp>
        <p:nvSpPr>
          <p:cNvPr id="77" name="Google Shape;77;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Shape 18"/>
        <p:cNvGrpSpPr/>
        <p:nvPr/>
      </p:nvGrpSpPr>
      <p:grpSpPr>
        <a:xfrm>
          <a:off x="0" y="0"/>
          <a:ext cx="0" cy="0"/>
          <a:chOff x="0" y="0"/>
          <a:chExt cx="0" cy="0"/>
        </a:xfrm>
      </p:grpSpPr>
      <p:sp>
        <p:nvSpPr>
          <p:cNvPr id="19" name="Google Shape;1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 name="Google Shape;2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2" name="Google Shape;2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3" name="Google Shape;2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cuiab.ca.gov/frequently-asked-questions/#need"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hyperlink" Target="https://oag.ca.gov/system/files/opinions/pdfs/14-101_2.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hyperlink" Target="https://www.calbar.ca.gov/Access-to-Justice/Initiatives/California-Justice-Gap-Study"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hyperlink" Target="https://www.calbar.ca.gov/Access-to-Justice/Initiatives/California-Justice-Gap-Study"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hyperlink" Target="https://www.frontlinejustice.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hyperlink" Target="https://www.parentcenterhub.org/the-parent-center-networ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calbar.ca.gov/Attorneys/Conduct-Discipline/Ethics/Hotlin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s://www.calbar.ca.gov/Public/Complaints-Claims/Unauthorized-Practice-of-Law-Complain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sp>
        <p:nvSpPr>
          <p:cNvPr id="105" name="Google Shape;105;p1"/>
          <p:cNvSpPr txBox="1">
            <a:spLocks noGrp="1"/>
          </p:cNvSpPr>
          <p:nvPr>
            <p:ph type="ctrTitle"/>
          </p:nvPr>
        </p:nvSpPr>
        <p:spPr>
          <a:xfrm>
            <a:off x="2481106" y="1206096"/>
            <a:ext cx="7413171" cy="19225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sz="4400" b="1"/>
              <a:t>Setting Boundaries: </a:t>
            </a:r>
            <a:br>
              <a:rPr lang="en-US" sz="4400"/>
            </a:br>
            <a:r>
              <a:rPr lang="en-US" sz="4400"/>
              <a:t>Avoiding the Unauthorized Practice of Law</a:t>
            </a:r>
            <a:endParaRPr sz="4400"/>
          </a:p>
        </p:txBody>
      </p:sp>
      <p:sp>
        <p:nvSpPr>
          <p:cNvPr id="106" name="Google Shape;106;p1"/>
          <p:cNvSpPr txBox="1">
            <a:spLocks noGrp="1"/>
          </p:cNvSpPr>
          <p:nvPr>
            <p:ph type="subTitle" idx="1"/>
          </p:nvPr>
        </p:nvSpPr>
        <p:spPr>
          <a:xfrm>
            <a:off x="1219200" y="3996142"/>
            <a:ext cx="97536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r>
              <a:rPr lang="en-US" sz="2800" dirty="0"/>
              <a:t>June 13, 2024 </a:t>
            </a:r>
            <a:endParaRPr sz="1800" dirty="0"/>
          </a:p>
          <a:p>
            <a:pPr marL="0" lvl="0" indent="0" algn="ctr" rtl="0">
              <a:lnSpc>
                <a:spcPct val="90000"/>
              </a:lnSpc>
              <a:spcBef>
                <a:spcPts val="1000"/>
              </a:spcBef>
              <a:spcAft>
                <a:spcPts val="0"/>
              </a:spcAft>
              <a:buClr>
                <a:schemeClr val="dk1"/>
              </a:buClr>
              <a:buSzPts val="3600"/>
              <a:buNone/>
            </a:pPr>
            <a:r>
              <a:rPr lang="en-US" sz="2800" dirty="0"/>
              <a:t>Disability Rights Education and Defense Fund</a:t>
            </a:r>
            <a:endParaRPr sz="1800" dirty="0"/>
          </a:p>
        </p:txBody>
      </p:sp>
      <p:pic>
        <p:nvPicPr>
          <p:cNvPr id="107" name="Google Shape;107;p1" descr="DREDF logo"/>
          <p:cNvPicPr preferRelativeResize="0"/>
          <p:nvPr/>
        </p:nvPicPr>
        <p:blipFill rotWithShape="1">
          <a:blip r:embed="rId4">
            <a:alphaModFix/>
          </a:blip>
          <a:srcRect/>
          <a:stretch/>
        </p:blipFill>
        <p:spPr>
          <a:xfrm>
            <a:off x="10457310" y="-5165"/>
            <a:ext cx="1549400" cy="1549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b="1"/>
              <a:t>What is practicing law? (Continued)</a:t>
            </a:r>
            <a:endParaRPr b="1"/>
          </a:p>
        </p:txBody>
      </p:sp>
      <p:sp>
        <p:nvSpPr>
          <p:cNvPr id="176" name="Google Shape;176;p9"/>
          <p:cNvSpPr txBox="1">
            <a:spLocks noGrp="1"/>
          </p:cNvSpPr>
          <p:nvPr>
            <p:ph type="body" idx="1"/>
          </p:nvPr>
        </p:nvSpPr>
        <p:spPr>
          <a:xfrm>
            <a:off x="838200" y="1593683"/>
            <a:ext cx="10515600" cy="4556091"/>
          </a:xfrm>
          <a:prstGeom prst="rect">
            <a:avLst/>
          </a:prstGeom>
          <a:noFill/>
          <a:ln>
            <a:noFill/>
          </a:ln>
        </p:spPr>
        <p:txBody>
          <a:bodyPr spcFirstLastPara="1" wrap="square" lIns="91425" tIns="45700" rIns="91425" bIns="45700" anchor="t" anchorCtr="0">
            <a:normAutofit fontScale="85000" lnSpcReduction="20000"/>
          </a:bodyPr>
          <a:lstStyle/>
          <a:p>
            <a:pPr marL="457200" lvl="1" indent="0" algn="l" rtl="0">
              <a:lnSpc>
                <a:spcPct val="124000"/>
              </a:lnSpc>
              <a:spcBef>
                <a:spcPts val="0"/>
              </a:spcBef>
              <a:spcAft>
                <a:spcPts val="0"/>
              </a:spcAft>
              <a:buClr>
                <a:schemeClr val="dk1"/>
              </a:buClr>
              <a:buSzPct val="117647"/>
              <a:buNone/>
            </a:pPr>
            <a:r>
              <a:rPr lang="en-US" sz="2800"/>
              <a:t>Representing someone in court or at a hearing</a:t>
            </a:r>
            <a:endParaRPr sz="2800"/>
          </a:p>
          <a:p>
            <a:pPr marL="1257300" lvl="2" indent="-342900" algn="l" rtl="0">
              <a:lnSpc>
                <a:spcPct val="124000"/>
              </a:lnSpc>
              <a:spcBef>
                <a:spcPts val="1200"/>
              </a:spcBef>
              <a:spcAft>
                <a:spcPts val="0"/>
              </a:spcAft>
              <a:buClr>
                <a:schemeClr val="dk1"/>
              </a:buClr>
              <a:buSzPct val="100840"/>
              <a:buFont typeface="Courier New"/>
              <a:buChar char="o"/>
            </a:pPr>
            <a:r>
              <a:rPr lang="en-US" sz="2800" b="1"/>
              <a:t>Exceptions</a:t>
            </a:r>
            <a:r>
              <a:rPr lang="en-US" sz="2800"/>
              <a:t> (non-exhaustive)</a:t>
            </a:r>
            <a:endParaRPr sz="2800"/>
          </a:p>
          <a:p>
            <a:pPr marL="1714500" lvl="3" indent="-342900" algn="l" rtl="0">
              <a:lnSpc>
                <a:spcPct val="124000"/>
              </a:lnSpc>
              <a:spcBef>
                <a:spcPts val="1200"/>
              </a:spcBef>
              <a:spcAft>
                <a:spcPts val="0"/>
              </a:spcAft>
              <a:buClr>
                <a:schemeClr val="dk1"/>
              </a:buClr>
              <a:buSzPct val="92436"/>
              <a:buFont typeface="Noto Sans Symbols"/>
              <a:buChar char="▪"/>
            </a:pPr>
            <a:r>
              <a:rPr lang="en-US" sz="2800"/>
              <a:t>Hearings or depositions conducted by certified law students consistent with Cal. Rules of Court Rule 9.42; see also Rules of State Bar of Cal. Rules 3.3-3.10</a:t>
            </a:r>
            <a:endParaRPr sz="2800"/>
          </a:p>
          <a:p>
            <a:pPr marL="1714500" lvl="3" indent="-342900" algn="l" rtl="0">
              <a:lnSpc>
                <a:spcPct val="124000"/>
              </a:lnSpc>
              <a:spcBef>
                <a:spcPts val="1200"/>
              </a:spcBef>
              <a:spcAft>
                <a:spcPts val="1200"/>
              </a:spcAft>
              <a:buClr>
                <a:schemeClr val="dk1"/>
              </a:buClr>
              <a:buSzPct val="92436"/>
              <a:buFont typeface="Noto Sans Symbols"/>
              <a:buChar char="▪"/>
            </a:pPr>
            <a:r>
              <a:rPr lang="en-US" sz="2800"/>
              <a:t>Certain state administrative proceedings by code or agency rule such as Unemployment Insurance Hearings, </a:t>
            </a:r>
            <a:r>
              <a:rPr lang="en-US" sz="2800" u="sng">
                <a:solidFill>
                  <a:schemeClr val="hlink"/>
                </a:solidFill>
                <a:hlinkClick r:id="rId3"/>
              </a:rPr>
              <a:t>see FAQ: Do I need a lawyer? </a:t>
            </a:r>
            <a:r>
              <a:rPr lang="en-US" sz="2800"/>
              <a:t>(“You have the right to be represented by any person at your own expense. The person need not be a lawyer.”); Cal. Unempl. Ins. Code §§ 1951, 1957</a:t>
            </a:r>
            <a:endParaRPr sz="2800"/>
          </a:p>
        </p:txBody>
      </p:sp>
      <p:pic>
        <p:nvPicPr>
          <p:cNvPr id="177" name="Google Shape;177;p9"/>
          <p:cNvPicPr preferRelativeResize="0"/>
          <p:nvPr/>
        </p:nvPicPr>
        <p:blipFill rotWithShape="1">
          <a:blip r:embed="rId4">
            <a:alphaModFix/>
          </a:blip>
          <a:srcRect/>
          <a:stretch/>
        </p:blipFill>
        <p:spPr>
          <a:xfrm>
            <a:off x="234787" y="6149774"/>
            <a:ext cx="686202" cy="6862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b="1"/>
              <a:t>What is practicing law? (3/3)</a:t>
            </a:r>
            <a:endParaRPr b="1"/>
          </a:p>
        </p:txBody>
      </p:sp>
      <p:sp>
        <p:nvSpPr>
          <p:cNvPr id="183" name="Google Shape;183;p10"/>
          <p:cNvSpPr txBox="1">
            <a:spLocks noGrp="1"/>
          </p:cNvSpPr>
          <p:nvPr>
            <p:ph type="body" idx="1"/>
          </p:nvPr>
        </p:nvSpPr>
        <p:spPr>
          <a:xfrm>
            <a:off x="504091" y="1690688"/>
            <a:ext cx="11218985" cy="4938711"/>
          </a:xfrm>
          <a:prstGeom prst="rect">
            <a:avLst/>
          </a:prstGeom>
          <a:noFill/>
          <a:ln>
            <a:noFill/>
          </a:ln>
        </p:spPr>
        <p:txBody>
          <a:bodyPr spcFirstLastPara="1" wrap="square" lIns="91425" tIns="45700" rIns="91425" bIns="45700" anchor="t" anchorCtr="0">
            <a:normAutofit/>
          </a:bodyPr>
          <a:lstStyle/>
          <a:p>
            <a:pPr marL="457200" lvl="1" indent="0" algn="l" rtl="0">
              <a:lnSpc>
                <a:spcPct val="114000"/>
              </a:lnSpc>
              <a:spcBef>
                <a:spcPts val="0"/>
              </a:spcBef>
              <a:spcAft>
                <a:spcPts val="0"/>
              </a:spcAft>
              <a:buClr>
                <a:schemeClr val="dk1"/>
              </a:buClr>
              <a:buSzPts val="2800"/>
              <a:buNone/>
            </a:pPr>
            <a:r>
              <a:rPr lang="en-US" sz="2800"/>
              <a:t>Representing someone in court or at a hearing (continued)</a:t>
            </a:r>
            <a:endParaRPr sz="2400"/>
          </a:p>
          <a:p>
            <a:pPr marL="1257300" lvl="2" indent="-342900" algn="l" rtl="0">
              <a:lnSpc>
                <a:spcPct val="114000"/>
              </a:lnSpc>
              <a:spcBef>
                <a:spcPts val="1200"/>
              </a:spcBef>
              <a:spcAft>
                <a:spcPts val="0"/>
              </a:spcAft>
              <a:buClr>
                <a:schemeClr val="dk1"/>
              </a:buClr>
              <a:buSzPts val="2400"/>
              <a:buFont typeface="Courier New"/>
              <a:buChar char="o"/>
            </a:pPr>
            <a:r>
              <a:rPr lang="en-US" sz="2400" b="1"/>
              <a:t>Exceptions </a:t>
            </a:r>
            <a:r>
              <a:rPr lang="en-US" sz="2400"/>
              <a:t>(non-exhaustive) (continued)</a:t>
            </a:r>
            <a:endParaRPr sz="2200"/>
          </a:p>
          <a:p>
            <a:pPr marL="1714500" lvl="3" indent="-342900" algn="l" rtl="0">
              <a:lnSpc>
                <a:spcPct val="114000"/>
              </a:lnSpc>
              <a:spcBef>
                <a:spcPts val="1200"/>
              </a:spcBef>
              <a:spcAft>
                <a:spcPts val="0"/>
              </a:spcAft>
              <a:buClr>
                <a:schemeClr val="dk1"/>
              </a:buClr>
              <a:buSzPts val="2200"/>
              <a:buFont typeface="Noto Sans Symbols"/>
              <a:buChar char="▪"/>
            </a:pPr>
            <a:r>
              <a:rPr lang="en-US" sz="2200"/>
              <a:t>Special education due process hearings if nonlawyer has “special knowledge or training relating to the problems of individuals with exceptional needs,” Cal. Educ. Code § 56505(e)(1) </a:t>
            </a:r>
            <a:endParaRPr sz="2200"/>
          </a:p>
          <a:p>
            <a:pPr marL="1714500" lvl="3" indent="-342900" algn="l" rtl="0">
              <a:lnSpc>
                <a:spcPct val="114000"/>
              </a:lnSpc>
              <a:spcBef>
                <a:spcPts val="1200"/>
              </a:spcBef>
              <a:spcAft>
                <a:spcPts val="0"/>
              </a:spcAft>
              <a:buClr>
                <a:schemeClr val="dk1"/>
              </a:buClr>
              <a:buSzPts val="2200"/>
              <a:buFont typeface="Noto Sans Symbols"/>
              <a:buChar char="▪"/>
            </a:pPr>
            <a:r>
              <a:rPr lang="en-US" sz="2200"/>
              <a:t>But see </a:t>
            </a:r>
            <a:r>
              <a:rPr lang="en-US" sz="2200" u="sng">
                <a:solidFill>
                  <a:schemeClr val="hlink"/>
                </a:solidFill>
                <a:hlinkClick r:id="rId3"/>
              </a:rPr>
              <a:t>Cal. Atty. Gen. Op. No. 14-101</a:t>
            </a:r>
            <a:r>
              <a:rPr lang="en-US" sz="2200"/>
              <a:t> (Sept. 28, 2017) (“By no means do we suggest that consultants and other lay advocates are barred from due process hearings. … We conclude only that … a nonlawyer may not engage in the practice of law in special education due process hearings.”)</a:t>
            </a:r>
            <a:endParaRPr/>
          </a:p>
          <a:p>
            <a:pPr marL="1600200" lvl="3" indent="-88900" algn="l" rtl="0">
              <a:lnSpc>
                <a:spcPct val="114000"/>
              </a:lnSpc>
              <a:spcBef>
                <a:spcPts val="1200"/>
              </a:spcBef>
              <a:spcAft>
                <a:spcPts val="1200"/>
              </a:spcAft>
              <a:buClr>
                <a:schemeClr val="dk1"/>
              </a:buClr>
              <a:buSzPts val="2200"/>
              <a:buNone/>
            </a:pPr>
            <a:endParaRPr sz="2200"/>
          </a:p>
        </p:txBody>
      </p:sp>
      <p:pic>
        <p:nvPicPr>
          <p:cNvPr id="184" name="Google Shape;184;p10"/>
          <p:cNvPicPr preferRelativeResize="0"/>
          <p:nvPr/>
        </p:nvPicPr>
        <p:blipFill rotWithShape="1">
          <a:blip r:embed="rId4">
            <a:alphaModFix/>
          </a:blip>
          <a:srcRect/>
          <a:stretch/>
        </p:blipFill>
        <p:spPr>
          <a:xfrm>
            <a:off x="234787" y="6149774"/>
            <a:ext cx="686202" cy="6862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1"/>
          <p:cNvSpPr txBox="1">
            <a:spLocks noGrp="1"/>
          </p:cNvSpPr>
          <p:nvPr>
            <p:ph type="title"/>
          </p:nvPr>
        </p:nvSpPr>
        <p:spPr>
          <a:xfrm>
            <a:off x="750277"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b="1"/>
              <a:t>Role of Non-Attorney Advocates</a:t>
            </a:r>
            <a:endParaRPr b="1"/>
          </a:p>
        </p:txBody>
      </p:sp>
      <p:sp>
        <p:nvSpPr>
          <p:cNvPr id="190" name="Google Shape;190;p11"/>
          <p:cNvSpPr txBox="1">
            <a:spLocks noGrp="1"/>
          </p:cNvSpPr>
          <p:nvPr>
            <p:ph type="body" idx="1"/>
          </p:nvPr>
        </p:nvSpPr>
        <p:spPr>
          <a:xfrm>
            <a:off x="1055077" y="1690688"/>
            <a:ext cx="9906000" cy="416922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a:t>During the study year, “55 percent of Californians at all income levels experienced at least one civil legal problem in their household, yet nearly 70 percent of them received no legal assistance.…</a:t>
            </a:r>
            <a:endParaRPr/>
          </a:p>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0"/>
              </a:spcBef>
              <a:spcAft>
                <a:spcPts val="0"/>
              </a:spcAft>
              <a:buClr>
                <a:schemeClr val="dk1"/>
              </a:buClr>
              <a:buSzPts val="2800"/>
              <a:buNone/>
            </a:pPr>
            <a:r>
              <a:rPr lang="en-US"/>
              <a:t>Even when experiencing problems that have a significant impact on them, most do not receive legal help: 27 percent of low-income Californians received some legal help, while 34 percent of middle-income individuals did.”</a:t>
            </a:r>
            <a:endParaRPr/>
          </a:p>
          <a:p>
            <a:pPr marL="0" lvl="0" indent="0" algn="l" rtl="0">
              <a:lnSpc>
                <a:spcPct val="90000"/>
              </a:lnSpc>
              <a:spcBef>
                <a:spcPts val="0"/>
              </a:spcBef>
              <a:spcAft>
                <a:spcPts val="0"/>
              </a:spcAft>
              <a:buClr>
                <a:schemeClr val="dk1"/>
              </a:buClr>
              <a:buSzPts val="2800"/>
              <a:buNone/>
            </a:pPr>
            <a:endParaRPr/>
          </a:p>
          <a:p>
            <a:pPr marL="457200" lvl="1" indent="0" algn="l" rtl="0">
              <a:lnSpc>
                <a:spcPct val="90000"/>
              </a:lnSpc>
              <a:spcBef>
                <a:spcPts val="500"/>
              </a:spcBef>
              <a:spcAft>
                <a:spcPts val="0"/>
              </a:spcAft>
              <a:buClr>
                <a:schemeClr val="dk1"/>
              </a:buClr>
              <a:buSzPts val="2400"/>
              <a:buNone/>
            </a:pPr>
            <a:r>
              <a:rPr lang="en-US" u="sng">
                <a:solidFill>
                  <a:schemeClr val="hlink"/>
                </a:solidFill>
                <a:hlinkClick r:id="rId3"/>
              </a:rPr>
              <a:t>2019 California Justice Gap Study</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pic>
        <p:nvPicPr>
          <p:cNvPr id="191" name="Google Shape;191;p11"/>
          <p:cNvPicPr preferRelativeResize="0"/>
          <p:nvPr/>
        </p:nvPicPr>
        <p:blipFill rotWithShape="1">
          <a:blip r:embed="rId4">
            <a:alphaModFix/>
          </a:blip>
          <a:srcRect/>
          <a:stretch/>
        </p:blipFill>
        <p:spPr>
          <a:xfrm>
            <a:off x="234787" y="6149774"/>
            <a:ext cx="686202" cy="6862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0"/>
          <p:cNvSpPr txBox="1">
            <a:spLocks noGrp="1"/>
          </p:cNvSpPr>
          <p:nvPr>
            <p:ph type="title"/>
          </p:nvPr>
        </p:nvSpPr>
        <p:spPr>
          <a:xfrm>
            <a:off x="536331" y="444622"/>
            <a:ext cx="11119338"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b="1"/>
              <a:t>Role of Non-Attorney Advocates (Continued)</a:t>
            </a:r>
            <a:endParaRPr b="1"/>
          </a:p>
        </p:txBody>
      </p:sp>
      <p:sp>
        <p:nvSpPr>
          <p:cNvPr id="197" name="Google Shape;197;p30"/>
          <p:cNvSpPr txBox="1">
            <a:spLocks noGrp="1"/>
          </p:cNvSpPr>
          <p:nvPr>
            <p:ph type="body" idx="1"/>
          </p:nvPr>
        </p:nvSpPr>
        <p:spPr>
          <a:xfrm>
            <a:off x="833804" y="2132867"/>
            <a:ext cx="5527431" cy="416922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Approximately 85 percent of all Californians received no legal help, or inadequate legal help, for the civil legal problems they experienced.</a:t>
            </a:r>
            <a:endParaRPr/>
          </a:p>
          <a:p>
            <a:pPr marL="0" lvl="0" indent="0" algn="l" rtl="0">
              <a:lnSpc>
                <a:spcPct val="90000"/>
              </a:lnSpc>
              <a:spcBef>
                <a:spcPts val="0"/>
              </a:spcBef>
              <a:spcAft>
                <a:spcPts val="0"/>
              </a:spcAft>
              <a:buClr>
                <a:schemeClr val="dk1"/>
              </a:buClr>
              <a:buSzPts val="2800"/>
              <a:buNone/>
            </a:pPr>
            <a:endParaRPr/>
          </a:p>
          <a:p>
            <a:pPr marL="457200" lvl="1" indent="0" algn="l" rtl="0">
              <a:lnSpc>
                <a:spcPct val="90000"/>
              </a:lnSpc>
              <a:spcBef>
                <a:spcPts val="500"/>
              </a:spcBef>
              <a:spcAft>
                <a:spcPts val="0"/>
              </a:spcAft>
              <a:buClr>
                <a:schemeClr val="dk1"/>
              </a:buClr>
              <a:buSzPts val="2400"/>
              <a:buNone/>
            </a:pPr>
            <a:r>
              <a:rPr lang="en-US" u="sng">
                <a:solidFill>
                  <a:schemeClr val="hlink"/>
                </a:solidFill>
                <a:hlinkClick r:id="rId3"/>
              </a:rPr>
              <a:t>2019 California Justice Gap Study</a:t>
            </a:r>
            <a:endParaRPr/>
          </a:p>
        </p:txBody>
      </p:sp>
      <p:pic>
        <p:nvPicPr>
          <p:cNvPr id="198" name="Google Shape;198;p30"/>
          <p:cNvPicPr preferRelativeResize="0"/>
          <p:nvPr/>
        </p:nvPicPr>
        <p:blipFill rotWithShape="1">
          <a:blip r:embed="rId4">
            <a:alphaModFix/>
          </a:blip>
          <a:srcRect/>
          <a:stretch/>
        </p:blipFill>
        <p:spPr>
          <a:xfrm>
            <a:off x="234787" y="6149774"/>
            <a:ext cx="686202" cy="686202"/>
          </a:xfrm>
          <a:prstGeom prst="rect">
            <a:avLst/>
          </a:prstGeom>
          <a:noFill/>
          <a:ln>
            <a:noFill/>
          </a:ln>
        </p:spPr>
      </p:pic>
      <p:pic>
        <p:nvPicPr>
          <p:cNvPr id="199" name="Google Shape;199;p30" descr="A gavel resting on an open legal book"/>
          <p:cNvPicPr preferRelativeResize="0"/>
          <p:nvPr/>
        </p:nvPicPr>
        <p:blipFill rotWithShape="1">
          <a:blip r:embed="rId5">
            <a:alphaModFix/>
          </a:blip>
          <a:srcRect/>
          <a:stretch/>
        </p:blipFill>
        <p:spPr>
          <a:xfrm>
            <a:off x="7025564" y="2132867"/>
            <a:ext cx="3927676" cy="259226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1"/>
          <p:cNvSpPr txBox="1">
            <a:spLocks noGrp="1"/>
          </p:cNvSpPr>
          <p:nvPr>
            <p:ph type="title"/>
          </p:nvPr>
        </p:nvSpPr>
        <p:spPr>
          <a:xfrm>
            <a:off x="688731" y="365125"/>
            <a:ext cx="10814538"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b="1"/>
              <a:t>Role of Non-Attorney Advocates (Continued)</a:t>
            </a:r>
            <a:endParaRPr b="1"/>
          </a:p>
        </p:txBody>
      </p:sp>
      <p:sp>
        <p:nvSpPr>
          <p:cNvPr id="205" name="Google Shape;205;p31"/>
          <p:cNvSpPr txBox="1">
            <a:spLocks noGrp="1"/>
          </p:cNvSpPr>
          <p:nvPr>
            <p:ph type="body" idx="1"/>
          </p:nvPr>
        </p:nvSpPr>
        <p:spPr>
          <a:xfrm>
            <a:off x="735623" y="1902292"/>
            <a:ext cx="10720753" cy="416922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Less than 10 percent of low-income Americans currently get legal help — from a lawyer or anyone — to resolve critical civil justice problems. …</a:t>
            </a:r>
            <a:endParaRPr sz="2400"/>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r>
              <a:rPr lang="en-US" sz="2400"/>
              <a:t>Evidence from the United States and other countries suggests that justice workers are as or more effective than lawyers in helping people to resolve their civil justice issues — and that they have the potential to scale to meet the need and empower communities.</a:t>
            </a:r>
            <a:endParaRPr sz="2400"/>
          </a:p>
          <a:p>
            <a:pPr marL="0" lvl="0" indent="0" algn="l" rtl="0">
              <a:lnSpc>
                <a:spcPct val="90000"/>
              </a:lnSpc>
              <a:spcBef>
                <a:spcPts val="1000"/>
              </a:spcBef>
              <a:spcAft>
                <a:spcPts val="0"/>
              </a:spcAft>
              <a:buClr>
                <a:schemeClr val="dk1"/>
              </a:buClr>
              <a:buSzPts val="2400"/>
              <a:buNone/>
            </a:pPr>
            <a:endParaRPr sz="2400"/>
          </a:p>
          <a:p>
            <a:pPr marL="457200" lvl="1" indent="0" algn="l" rtl="0">
              <a:lnSpc>
                <a:spcPct val="90000"/>
              </a:lnSpc>
              <a:spcBef>
                <a:spcPts val="500"/>
              </a:spcBef>
              <a:spcAft>
                <a:spcPts val="0"/>
              </a:spcAft>
              <a:buClr>
                <a:schemeClr val="dk1"/>
              </a:buClr>
              <a:buSzPts val="2400"/>
              <a:buNone/>
            </a:pPr>
            <a:r>
              <a:rPr lang="en-US" u="sng">
                <a:solidFill>
                  <a:schemeClr val="hlink"/>
                </a:solidFill>
                <a:hlinkClick r:id="rId3"/>
              </a:rPr>
              <a:t>Frontline Justice Website</a:t>
            </a:r>
            <a:endParaRPr sz="2400"/>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a:p>
        </p:txBody>
      </p:sp>
      <p:pic>
        <p:nvPicPr>
          <p:cNvPr id="206" name="Google Shape;206;p31"/>
          <p:cNvPicPr preferRelativeResize="0"/>
          <p:nvPr/>
        </p:nvPicPr>
        <p:blipFill rotWithShape="1">
          <a:blip r:embed="rId4">
            <a:alphaModFix/>
          </a:blip>
          <a:srcRect/>
          <a:stretch/>
        </p:blipFill>
        <p:spPr>
          <a:xfrm>
            <a:off x="234787" y="6149774"/>
            <a:ext cx="686202" cy="6862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2"/>
          <p:cNvSpPr txBox="1">
            <a:spLocks noGrp="1"/>
          </p:cNvSpPr>
          <p:nvPr>
            <p:ph type="title"/>
          </p:nvPr>
        </p:nvSpPr>
        <p:spPr>
          <a:xfrm>
            <a:off x="838200" y="31868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b="1"/>
              <a:t>Example: Parent Advocates</a:t>
            </a:r>
            <a:endParaRPr b="1"/>
          </a:p>
        </p:txBody>
      </p:sp>
      <p:sp>
        <p:nvSpPr>
          <p:cNvPr id="212" name="Google Shape;212;p12"/>
          <p:cNvSpPr txBox="1">
            <a:spLocks noGrp="1"/>
          </p:cNvSpPr>
          <p:nvPr>
            <p:ph type="body" idx="1"/>
          </p:nvPr>
        </p:nvSpPr>
        <p:spPr>
          <a:xfrm>
            <a:off x="303416" y="1522753"/>
            <a:ext cx="7267690" cy="4307340"/>
          </a:xfrm>
          <a:prstGeom prst="rect">
            <a:avLst/>
          </a:prstGeom>
          <a:noFill/>
          <a:ln>
            <a:noFill/>
          </a:ln>
        </p:spPr>
        <p:txBody>
          <a:bodyPr spcFirstLastPara="1" wrap="square" lIns="91425" tIns="45700" rIns="91425" bIns="45700" anchor="t" anchorCtr="0">
            <a:noAutofit/>
          </a:bodyPr>
          <a:lstStyle/>
          <a:p>
            <a:pPr marL="228600" lvl="0" indent="-146050" algn="l" rtl="0">
              <a:lnSpc>
                <a:spcPct val="100000"/>
              </a:lnSpc>
              <a:spcBef>
                <a:spcPts val="500"/>
              </a:spcBef>
              <a:spcAft>
                <a:spcPts val="0"/>
              </a:spcAft>
              <a:buSzPts val="2300"/>
              <a:buChar char="•"/>
            </a:pPr>
            <a:r>
              <a:rPr lang="en-US" sz="2000"/>
              <a:t>Employed by Parent Training and Information (PTI) Centers</a:t>
            </a:r>
            <a:endParaRPr sz="2000"/>
          </a:p>
          <a:p>
            <a:pPr marL="858521" lvl="1" indent="-342900" algn="l" rtl="0">
              <a:lnSpc>
                <a:spcPct val="100000"/>
              </a:lnSpc>
              <a:spcBef>
                <a:spcPts val="500"/>
              </a:spcBef>
              <a:spcAft>
                <a:spcPts val="0"/>
              </a:spcAft>
              <a:buSzPts val="2300"/>
              <a:buChar char="•"/>
            </a:pPr>
            <a:r>
              <a:rPr lang="en-US" sz="2000"/>
              <a:t>PTIs serve families of infants, toddlers, children, and youth with disabilities, birth to twenty-six</a:t>
            </a:r>
            <a:endParaRPr sz="2000"/>
          </a:p>
          <a:p>
            <a:pPr marL="858521" lvl="1" indent="-342900" algn="l" rtl="0">
              <a:lnSpc>
                <a:spcPct val="100000"/>
              </a:lnSpc>
              <a:spcBef>
                <a:spcPts val="500"/>
              </a:spcBef>
              <a:spcAft>
                <a:spcPts val="0"/>
              </a:spcAft>
              <a:buSzPts val="2300"/>
              <a:buChar char="•"/>
            </a:pPr>
            <a:r>
              <a:rPr lang="en-US" sz="2000"/>
              <a:t>At least one PTI in every US state and territory</a:t>
            </a:r>
            <a:endParaRPr sz="2000"/>
          </a:p>
          <a:p>
            <a:pPr marL="858521" lvl="1" indent="-342900" algn="l" rtl="0">
              <a:lnSpc>
                <a:spcPct val="100000"/>
              </a:lnSpc>
              <a:spcBef>
                <a:spcPts val="500"/>
              </a:spcBef>
              <a:spcAft>
                <a:spcPts val="0"/>
              </a:spcAft>
              <a:buSzPts val="2300"/>
              <a:buChar char="•"/>
            </a:pPr>
            <a:r>
              <a:rPr lang="en-US" sz="2000"/>
              <a:t>PTIs do not </a:t>
            </a:r>
            <a:r>
              <a:rPr lang="en-US" sz="2000" b="1" u="sng"/>
              <a:t>represent</a:t>
            </a:r>
            <a:r>
              <a:rPr lang="en-US" sz="2000"/>
              <a:t> families but provide resources and support, including modeling effective participation</a:t>
            </a:r>
            <a:endParaRPr/>
          </a:p>
          <a:p>
            <a:pPr marL="858521" lvl="1" indent="-342900" algn="l" rtl="0">
              <a:lnSpc>
                <a:spcPct val="100000"/>
              </a:lnSpc>
              <a:spcBef>
                <a:spcPts val="500"/>
              </a:spcBef>
              <a:spcAft>
                <a:spcPts val="0"/>
              </a:spcAft>
              <a:buSzPts val="2300"/>
              <a:buChar char="•"/>
            </a:pPr>
            <a:r>
              <a:rPr lang="en-US" sz="2000"/>
              <a:t>Often peers – themselves parents or family members of children with disabilities</a:t>
            </a:r>
            <a:endParaRPr/>
          </a:p>
          <a:p>
            <a:pPr marL="858521" lvl="1" indent="-342900" algn="l" rtl="0">
              <a:lnSpc>
                <a:spcPct val="100000"/>
              </a:lnSpc>
              <a:spcBef>
                <a:spcPts val="500"/>
              </a:spcBef>
              <a:spcAft>
                <a:spcPts val="0"/>
              </a:spcAft>
              <a:buSzPts val="2300"/>
              <a:buChar char="•"/>
            </a:pPr>
            <a:r>
              <a:rPr lang="en-US" sz="2000"/>
              <a:t>Provide youth, parents, other education rights holders, and community supports with free information, trainings, support, and referrals about the education rights of disabled children and youth, and how to advocate and problem solve effectively</a:t>
            </a:r>
            <a:endParaRPr sz="2000"/>
          </a:p>
          <a:p>
            <a:pPr marL="228600" lvl="0" indent="-77470" algn="l" rtl="0">
              <a:lnSpc>
                <a:spcPct val="90000"/>
              </a:lnSpc>
              <a:spcBef>
                <a:spcPts val="500"/>
              </a:spcBef>
              <a:spcAft>
                <a:spcPts val="0"/>
              </a:spcAft>
              <a:buSzPts val="2800"/>
              <a:buNone/>
            </a:pPr>
            <a:endParaRPr sz="2000"/>
          </a:p>
        </p:txBody>
      </p:sp>
      <p:pic>
        <p:nvPicPr>
          <p:cNvPr id="213" name="Google Shape;213;p12"/>
          <p:cNvPicPr preferRelativeResize="0"/>
          <p:nvPr/>
        </p:nvPicPr>
        <p:blipFill rotWithShape="1">
          <a:blip r:embed="rId3">
            <a:alphaModFix/>
          </a:blip>
          <a:srcRect/>
          <a:stretch/>
        </p:blipFill>
        <p:spPr>
          <a:xfrm>
            <a:off x="234787" y="6149774"/>
            <a:ext cx="686202" cy="686202"/>
          </a:xfrm>
          <a:prstGeom prst="rect">
            <a:avLst/>
          </a:prstGeom>
          <a:noFill/>
          <a:ln>
            <a:noFill/>
          </a:ln>
        </p:spPr>
      </p:pic>
      <p:pic>
        <p:nvPicPr>
          <p:cNvPr id="214" name="Google Shape;214;p12" descr="A person holding a child, both looking at an open laptop."/>
          <p:cNvPicPr preferRelativeResize="0"/>
          <p:nvPr/>
        </p:nvPicPr>
        <p:blipFill rotWithShape="1">
          <a:blip r:embed="rId4">
            <a:alphaModFix/>
          </a:blip>
          <a:srcRect/>
          <a:stretch/>
        </p:blipFill>
        <p:spPr>
          <a:xfrm>
            <a:off x="7831585" y="1644243"/>
            <a:ext cx="3794900" cy="203218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2"/>
          <p:cNvSpPr txBox="1">
            <a:spLocks noGrp="1"/>
          </p:cNvSpPr>
          <p:nvPr>
            <p:ph type="title"/>
          </p:nvPr>
        </p:nvSpPr>
        <p:spPr>
          <a:xfrm>
            <a:off x="838200" y="10721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b="1"/>
              <a:t>Parent Advocates with PTIs (Continued)</a:t>
            </a:r>
            <a:endParaRPr b="1"/>
          </a:p>
        </p:txBody>
      </p:sp>
      <p:sp>
        <p:nvSpPr>
          <p:cNvPr id="220" name="Google Shape;220;p32"/>
          <p:cNvSpPr txBox="1">
            <a:spLocks noGrp="1"/>
          </p:cNvSpPr>
          <p:nvPr>
            <p:ph type="body" idx="1"/>
          </p:nvPr>
        </p:nvSpPr>
        <p:spPr>
          <a:xfrm>
            <a:off x="1017071" y="1376458"/>
            <a:ext cx="10940142" cy="5116417"/>
          </a:xfrm>
          <a:prstGeom prst="rect">
            <a:avLst/>
          </a:prstGeom>
          <a:noFill/>
          <a:ln>
            <a:noFill/>
          </a:ln>
        </p:spPr>
        <p:txBody>
          <a:bodyPr spcFirstLastPara="1" wrap="square" lIns="91425" tIns="45700" rIns="91425" bIns="45700" anchor="t" anchorCtr="0">
            <a:noAutofit/>
          </a:bodyPr>
          <a:lstStyle/>
          <a:p>
            <a:pPr marL="81281" lvl="0" indent="0" algn="l" rtl="0">
              <a:lnSpc>
                <a:spcPct val="90000"/>
              </a:lnSpc>
              <a:spcBef>
                <a:spcPts val="500"/>
              </a:spcBef>
              <a:spcAft>
                <a:spcPts val="0"/>
              </a:spcAft>
              <a:buSzPts val="1800"/>
              <a:buNone/>
            </a:pPr>
            <a:r>
              <a:rPr lang="en-US" sz="2000"/>
              <a:t>Parent advocates work with parents, guardians, youth, and community supports to:</a:t>
            </a:r>
            <a:endParaRPr sz="2000"/>
          </a:p>
          <a:p>
            <a:pPr marL="967741" lvl="1" indent="-447040" algn="l" rtl="0">
              <a:lnSpc>
                <a:spcPct val="90000"/>
              </a:lnSpc>
              <a:spcBef>
                <a:spcPts val="500"/>
              </a:spcBef>
              <a:spcAft>
                <a:spcPts val="0"/>
              </a:spcAft>
              <a:buSzPts val="1800"/>
              <a:buFont typeface="Courier New"/>
              <a:buChar char="o"/>
            </a:pPr>
            <a:r>
              <a:rPr lang="en-US" sz="2000"/>
              <a:t>Understand rights under state and federal laws</a:t>
            </a:r>
            <a:endParaRPr sz="2000"/>
          </a:p>
          <a:p>
            <a:pPr marL="967741" lvl="1" indent="-447040" algn="l" rtl="0">
              <a:lnSpc>
                <a:spcPct val="90000"/>
              </a:lnSpc>
              <a:spcBef>
                <a:spcPts val="500"/>
              </a:spcBef>
              <a:spcAft>
                <a:spcPts val="0"/>
              </a:spcAft>
              <a:buSzPts val="1800"/>
              <a:buFont typeface="Courier New"/>
              <a:buChar char="o"/>
            </a:pPr>
            <a:r>
              <a:rPr lang="en-US" sz="2000"/>
              <a:t>Review and understand options </a:t>
            </a:r>
            <a:endParaRPr sz="2000"/>
          </a:p>
          <a:p>
            <a:pPr marL="967741" lvl="1" indent="-447040" algn="l" rtl="0">
              <a:lnSpc>
                <a:spcPct val="90000"/>
              </a:lnSpc>
              <a:spcBef>
                <a:spcPts val="500"/>
              </a:spcBef>
              <a:spcAft>
                <a:spcPts val="0"/>
              </a:spcAft>
              <a:buSzPts val="1800"/>
              <a:buFont typeface="Courier New"/>
              <a:buChar char="o"/>
            </a:pPr>
            <a:r>
              <a:rPr lang="en-US" sz="2000"/>
              <a:t>Use rights and participate effectively</a:t>
            </a:r>
            <a:endParaRPr sz="2000"/>
          </a:p>
          <a:p>
            <a:pPr marL="967741" lvl="1" indent="-447040" algn="l" rtl="0">
              <a:lnSpc>
                <a:spcPct val="90000"/>
              </a:lnSpc>
              <a:spcBef>
                <a:spcPts val="500"/>
              </a:spcBef>
              <a:spcAft>
                <a:spcPts val="0"/>
              </a:spcAft>
              <a:buSzPts val="1800"/>
              <a:buFont typeface="Courier New"/>
              <a:buChar char="o"/>
            </a:pPr>
            <a:r>
              <a:rPr lang="en-US" sz="2000"/>
              <a:t>Prepare for participation in IEP and other school meetings</a:t>
            </a:r>
            <a:endParaRPr sz="2000"/>
          </a:p>
          <a:p>
            <a:pPr marL="967741" lvl="1" indent="-447040" algn="l" rtl="0">
              <a:lnSpc>
                <a:spcPct val="90000"/>
              </a:lnSpc>
              <a:spcBef>
                <a:spcPts val="500"/>
              </a:spcBef>
              <a:spcAft>
                <a:spcPts val="0"/>
              </a:spcAft>
              <a:buSzPts val="1800"/>
              <a:buFont typeface="Courier New"/>
              <a:buChar char="o"/>
            </a:pPr>
            <a:r>
              <a:rPr lang="en-US" sz="2000"/>
              <a:t>Communicate concerns or disagreement</a:t>
            </a:r>
            <a:endParaRPr sz="2000"/>
          </a:p>
          <a:p>
            <a:pPr marL="967741" lvl="1" indent="-447040" algn="l" rtl="0">
              <a:lnSpc>
                <a:spcPct val="90000"/>
              </a:lnSpc>
              <a:spcBef>
                <a:spcPts val="500"/>
              </a:spcBef>
              <a:spcAft>
                <a:spcPts val="0"/>
              </a:spcAft>
              <a:buSzPts val="1800"/>
              <a:buFont typeface="Courier New"/>
              <a:buChar char="o"/>
            </a:pPr>
            <a:r>
              <a:rPr lang="en-US" sz="2000"/>
              <a:t>Center child, family, and cultural priorities</a:t>
            </a:r>
            <a:endParaRPr sz="2000"/>
          </a:p>
          <a:p>
            <a:pPr marL="967741" lvl="1" indent="-447040" algn="l" rtl="0">
              <a:lnSpc>
                <a:spcPct val="90000"/>
              </a:lnSpc>
              <a:spcBef>
                <a:spcPts val="500"/>
              </a:spcBef>
              <a:spcAft>
                <a:spcPts val="0"/>
              </a:spcAft>
              <a:buSzPts val="1800"/>
              <a:buFont typeface="Courier New"/>
              <a:buChar char="o"/>
            </a:pPr>
            <a:r>
              <a:rPr lang="en-US" sz="2000"/>
              <a:t>Problem solve at the local level</a:t>
            </a:r>
            <a:endParaRPr sz="2000"/>
          </a:p>
          <a:p>
            <a:pPr marL="967741" lvl="1" indent="-447040" algn="l" rtl="0">
              <a:lnSpc>
                <a:spcPct val="90000"/>
              </a:lnSpc>
              <a:spcBef>
                <a:spcPts val="500"/>
              </a:spcBef>
              <a:spcAft>
                <a:spcPts val="0"/>
              </a:spcAft>
              <a:buSzPts val="1800"/>
              <a:buFont typeface="Courier New"/>
              <a:buChar char="o"/>
            </a:pPr>
            <a:r>
              <a:rPr lang="en-US" sz="2000"/>
              <a:t>Refer families to community resources</a:t>
            </a:r>
            <a:endParaRPr sz="2000"/>
          </a:p>
          <a:p>
            <a:pPr marL="81281" lvl="0" indent="0" algn="l" rtl="0">
              <a:lnSpc>
                <a:spcPct val="90000"/>
              </a:lnSpc>
              <a:spcBef>
                <a:spcPts val="500"/>
              </a:spcBef>
              <a:spcAft>
                <a:spcPts val="0"/>
              </a:spcAft>
              <a:buSzPts val="1800"/>
              <a:buNone/>
            </a:pPr>
            <a:endParaRPr sz="2000"/>
          </a:p>
          <a:p>
            <a:pPr marL="81281" lvl="0" indent="0" algn="l" rtl="0">
              <a:lnSpc>
                <a:spcPct val="90000"/>
              </a:lnSpc>
              <a:spcBef>
                <a:spcPts val="500"/>
              </a:spcBef>
              <a:spcAft>
                <a:spcPts val="0"/>
              </a:spcAft>
              <a:buSzPts val="1800"/>
              <a:buNone/>
            </a:pPr>
            <a:r>
              <a:rPr lang="en-US" sz="2000"/>
              <a:t>Purpose: empower parents and youth to participate and advocate for meaningful education in the least restrictive setting based on individual needs of the student, family, and cultural values/priorities</a:t>
            </a:r>
            <a:endParaRPr sz="2000"/>
          </a:p>
          <a:p>
            <a:pPr marL="53341" lvl="0" indent="0" algn="l" rtl="0">
              <a:lnSpc>
                <a:spcPct val="90000"/>
              </a:lnSpc>
              <a:spcBef>
                <a:spcPts val="500"/>
              </a:spcBef>
              <a:spcAft>
                <a:spcPts val="0"/>
              </a:spcAft>
              <a:buSzPts val="3200"/>
              <a:buNone/>
            </a:pPr>
            <a:endParaRPr sz="2000"/>
          </a:p>
          <a:p>
            <a:pPr marL="53341" lvl="0" indent="0" algn="l" rtl="0">
              <a:lnSpc>
                <a:spcPct val="90000"/>
              </a:lnSpc>
              <a:spcBef>
                <a:spcPts val="500"/>
              </a:spcBef>
              <a:spcAft>
                <a:spcPts val="0"/>
              </a:spcAft>
              <a:buSzPts val="3200"/>
              <a:buNone/>
            </a:pPr>
            <a:r>
              <a:rPr lang="en-US" sz="2000" u="sng">
                <a:solidFill>
                  <a:schemeClr val="hlink"/>
                </a:solidFill>
                <a:hlinkClick r:id="rId3"/>
              </a:rPr>
              <a:t>Read more about Parent Centers Serving Families of Children with Disabilities.</a:t>
            </a:r>
            <a:endParaRPr sz="2000"/>
          </a:p>
        </p:txBody>
      </p:sp>
      <p:pic>
        <p:nvPicPr>
          <p:cNvPr id="221" name="Google Shape;221;p32"/>
          <p:cNvPicPr preferRelativeResize="0"/>
          <p:nvPr/>
        </p:nvPicPr>
        <p:blipFill rotWithShape="1">
          <a:blip r:embed="rId4">
            <a:alphaModFix/>
          </a:blip>
          <a:srcRect/>
          <a:stretch/>
        </p:blipFill>
        <p:spPr>
          <a:xfrm>
            <a:off x="234787" y="6149774"/>
            <a:ext cx="686202" cy="6862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3"/>
          <p:cNvSpPr txBox="1">
            <a:spLocks noGrp="1"/>
          </p:cNvSpPr>
          <p:nvPr>
            <p:ph type="title"/>
          </p:nvPr>
        </p:nvSpPr>
        <p:spPr>
          <a:xfrm>
            <a:off x="172917" y="482356"/>
            <a:ext cx="640414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b="1"/>
              <a:t>DREDF’s PTI Center</a:t>
            </a:r>
            <a:endParaRPr b="1"/>
          </a:p>
        </p:txBody>
      </p:sp>
      <p:sp>
        <p:nvSpPr>
          <p:cNvPr id="227" name="Google Shape;227;p13"/>
          <p:cNvSpPr txBox="1">
            <a:spLocks noGrp="1"/>
          </p:cNvSpPr>
          <p:nvPr>
            <p:ph type="body" idx="1"/>
          </p:nvPr>
        </p:nvSpPr>
        <p:spPr>
          <a:xfrm>
            <a:off x="587412" y="1643796"/>
            <a:ext cx="6843765" cy="4575175"/>
          </a:xfrm>
          <a:prstGeom prst="rect">
            <a:avLst/>
          </a:prstGeom>
          <a:noFill/>
          <a:ln>
            <a:noFill/>
          </a:ln>
        </p:spPr>
        <p:txBody>
          <a:bodyPr spcFirstLastPara="1" wrap="square" lIns="91425" tIns="45700" rIns="91425" bIns="45700" anchor="t" anchorCtr="0">
            <a:noAutofit/>
          </a:bodyPr>
          <a:lstStyle/>
          <a:p>
            <a:pPr marL="363698" lvl="0" indent="-342900" algn="l" rtl="0">
              <a:lnSpc>
                <a:spcPct val="90000"/>
              </a:lnSpc>
              <a:spcBef>
                <a:spcPts val="1000"/>
              </a:spcBef>
              <a:spcAft>
                <a:spcPts val="0"/>
              </a:spcAft>
              <a:buSzPts val="2000"/>
              <a:buChar char="•"/>
            </a:pPr>
            <a:r>
              <a:rPr lang="en-US" sz="2000"/>
              <a:t>Parent Center for 30 counties in Northern California</a:t>
            </a:r>
            <a:endParaRPr/>
          </a:p>
          <a:p>
            <a:pPr marL="363698" lvl="0" indent="-342900" algn="l" rtl="0">
              <a:lnSpc>
                <a:spcPct val="90000"/>
              </a:lnSpc>
              <a:spcBef>
                <a:spcPts val="1000"/>
              </a:spcBef>
              <a:spcAft>
                <a:spcPts val="0"/>
              </a:spcAft>
              <a:buSzPts val="2000"/>
              <a:buChar char="•"/>
            </a:pPr>
            <a:r>
              <a:rPr lang="en-US" sz="2000"/>
              <a:t>Four advocates, two bilingual Spanish speaking</a:t>
            </a:r>
            <a:endParaRPr sz="2000"/>
          </a:p>
          <a:p>
            <a:pPr marL="363698" lvl="0" indent="-342900" algn="l" rtl="0">
              <a:lnSpc>
                <a:spcPct val="90000"/>
              </a:lnSpc>
              <a:spcBef>
                <a:spcPts val="1000"/>
              </a:spcBef>
              <a:spcAft>
                <a:spcPts val="0"/>
              </a:spcAft>
              <a:buSzPts val="2000"/>
              <a:buChar char="•"/>
            </a:pPr>
            <a:r>
              <a:rPr lang="en-US" sz="2000"/>
              <a:t>Serves 80+ families and community providers per month, 900+ contacts per year</a:t>
            </a:r>
            <a:endParaRPr/>
          </a:p>
          <a:p>
            <a:pPr marL="363697" lvl="0" indent="-342900" algn="l" rtl="0">
              <a:lnSpc>
                <a:spcPct val="90000"/>
              </a:lnSpc>
              <a:spcBef>
                <a:spcPts val="1000"/>
              </a:spcBef>
              <a:spcAft>
                <a:spcPts val="0"/>
              </a:spcAft>
              <a:buSzPts val="2000"/>
              <a:buChar char="•"/>
            </a:pPr>
            <a:r>
              <a:rPr lang="en-US" sz="2000"/>
              <a:t>Provides 60+ trainings per year in person or online on key topics in Spanish and English </a:t>
            </a:r>
            <a:endParaRPr sz="2000"/>
          </a:p>
          <a:p>
            <a:pPr marL="363698" lvl="0" indent="-342900" algn="l" rtl="0">
              <a:lnSpc>
                <a:spcPct val="90000"/>
              </a:lnSpc>
              <a:spcBef>
                <a:spcPts val="1000"/>
              </a:spcBef>
              <a:spcAft>
                <a:spcPts val="0"/>
              </a:spcAft>
              <a:buSzPts val="2000"/>
              <a:buChar char="•"/>
            </a:pPr>
            <a:r>
              <a:rPr lang="en-US" sz="2000"/>
              <a:t>Works with more than 15 state and local partners to improve special education</a:t>
            </a:r>
            <a:endParaRPr sz="2000"/>
          </a:p>
          <a:p>
            <a:pPr marL="363698" lvl="0" indent="-342900" algn="l" rtl="0">
              <a:lnSpc>
                <a:spcPct val="90000"/>
              </a:lnSpc>
              <a:spcBef>
                <a:spcPts val="1000"/>
              </a:spcBef>
              <a:spcAft>
                <a:spcPts val="0"/>
              </a:spcAft>
              <a:buSzPts val="2000"/>
              <a:buChar char="•"/>
            </a:pPr>
            <a:r>
              <a:rPr lang="en-US" sz="2000"/>
              <a:t>Conducts 20+ specialized presentations yearly for hospitals, universities, child welfare, county mental health, social workers, and education training programs</a:t>
            </a:r>
            <a:endParaRPr sz="2000"/>
          </a:p>
        </p:txBody>
      </p:sp>
      <p:pic>
        <p:nvPicPr>
          <p:cNvPr id="228" name="Google Shape;228;p13" descr="A person and a child smiling at the camera, their faces touching."/>
          <p:cNvPicPr preferRelativeResize="0"/>
          <p:nvPr/>
        </p:nvPicPr>
        <p:blipFill rotWithShape="1">
          <a:blip r:embed="rId3">
            <a:alphaModFix/>
          </a:blip>
          <a:srcRect/>
          <a:stretch/>
        </p:blipFill>
        <p:spPr>
          <a:xfrm>
            <a:off x="7845672" y="644769"/>
            <a:ext cx="3836377" cy="2557585"/>
          </a:xfrm>
          <a:prstGeom prst="rect">
            <a:avLst/>
          </a:prstGeom>
          <a:noFill/>
          <a:ln>
            <a:noFill/>
          </a:ln>
        </p:spPr>
      </p:pic>
      <p:pic>
        <p:nvPicPr>
          <p:cNvPr id="229" name="Google Shape;229;p13" descr="A child with a disability using a walker. Someone is walking next to them but only their legs, bottom torso, and right arm shows."/>
          <p:cNvPicPr preferRelativeResize="0"/>
          <p:nvPr/>
        </p:nvPicPr>
        <p:blipFill rotWithShape="1">
          <a:blip r:embed="rId4">
            <a:alphaModFix/>
          </a:blip>
          <a:srcRect/>
          <a:stretch/>
        </p:blipFill>
        <p:spPr>
          <a:xfrm>
            <a:off x="7845672" y="3352617"/>
            <a:ext cx="3836377" cy="2557585"/>
          </a:xfrm>
          <a:prstGeom prst="rect">
            <a:avLst/>
          </a:prstGeom>
          <a:noFill/>
          <a:ln>
            <a:noFill/>
          </a:ln>
        </p:spPr>
      </p:pic>
      <p:pic>
        <p:nvPicPr>
          <p:cNvPr id="230" name="Google Shape;230;p13"/>
          <p:cNvPicPr preferRelativeResize="0"/>
          <p:nvPr/>
        </p:nvPicPr>
        <p:blipFill rotWithShape="1">
          <a:blip r:embed="rId5">
            <a:alphaModFix/>
          </a:blip>
          <a:srcRect/>
          <a:stretch/>
        </p:blipFill>
        <p:spPr>
          <a:xfrm>
            <a:off x="234787" y="6149774"/>
            <a:ext cx="686202" cy="6862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4079567d7a65fb87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b="1"/>
              <a:t>Challenges for Parent Advocates</a:t>
            </a:r>
            <a:br>
              <a:rPr lang="en-US" b="1"/>
            </a:br>
            <a:r>
              <a:rPr lang="en-US" b="1"/>
              <a:t>In Setting Boundaries</a:t>
            </a:r>
            <a:endParaRPr b="1"/>
          </a:p>
        </p:txBody>
      </p:sp>
      <p:sp>
        <p:nvSpPr>
          <p:cNvPr id="236" name="Google Shape;236;g4079567d7a65fb87_0"/>
          <p:cNvSpPr txBox="1">
            <a:spLocks noGrp="1"/>
          </p:cNvSpPr>
          <p:nvPr>
            <p:ph type="body" idx="1"/>
          </p:nvPr>
        </p:nvSpPr>
        <p:spPr>
          <a:xfrm>
            <a:off x="740229" y="1886768"/>
            <a:ext cx="10515600" cy="4486000"/>
          </a:xfrm>
          <a:prstGeom prst="rect">
            <a:avLst/>
          </a:prstGeom>
          <a:noFill/>
          <a:ln>
            <a:noFill/>
          </a:ln>
        </p:spPr>
        <p:txBody>
          <a:bodyPr spcFirstLastPara="1" wrap="square" lIns="91425" tIns="45700" rIns="91425" bIns="45700" anchor="t" anchorCtr="0">
            <a:noAutofit/>
          </a:bodyPr>
          <a:lstStyle/>
          <a:p>
            <a:pPr marL="474344" lvl="0" indent="-342899" algn="l" rtl="0">
              <a:lnSpc>
                <a:spcPct val="90000"/>
              </a:lnSpc>
              <a:spcBef>
                <a:spcPts val="1000"/>
              </a:spcBef>
              <a:spcAft>
                <a:spcPts val="0"/>
              </a:spcAft>
              <a:buSzPts val="2400"/>
              <a:buChar char="•"/>
            </a:pPr>
            <a:r>
              <a:rPr lang="en-US" sz="2400"/>
              <a:t>Families face cultural, language, and other barriers to effective participation – it may seem easier and more efficient to “take over”. </a:t>
            </a:r>
            <a:endParaRPr sz="2400"/>
          </a:p>
          <a:p>
            <a:pPr marL="474344" lvl="0" indent="-190499" algn="l" rtl="0">
              <a:lnSpc>
                <a:spcPct val="90000"/>
              </a:lnSpc>
              <a:spcBef>
                <a:spcPts val="0"/>
              </a:spcBef>
              <a:spcAft>
                <a:spcPts val="0"/>
              </a:spcAft>
              <a:buSzPts val="2400"/>
              <a:buNone/>
            </a:pPr>
            <a:endParaRPr sz="2400"/>
          </a:p>
          <a:p>
            <a:pPr marL="474344" lvl="0" indent="-342899" algn="l" rtl="0">
              <a:lnSpc>
                <a:spcPct val="90000"/>
              </a:lnSpc>
              <a:spcBef>
                <a:spcPts val="0"/>
              </a:spcBef>
              <a:spcAft>
                <a:spcPts val="0"/>
              </a:spcAft>
              <a:buSzPts val="2400"/>
              <a:buChar char="•"/>
            </a:pPr>
            <a:r>
              <a:rPr lang="en-US" sz="2400"/>
              <a:t>Parent Advocates see power differential and want to defend families and students.</a:t>
            </a:r>
            <a:endParaRPr sz="2400"/>
          </a:p>
          <a:p>
            <a:pPr marL="474344" lvl="0" indent="-190499" algn="l" rtl="0">
              <a:lnSpc>
                <a:spcPct val="90000"/>
              </a:lnSpc>
              <a:spcBef>
                <a:spcPts val="0"/>
              </a:spcBef>
              <a:spcAft>
                <a:spcPts val="0"/>
              </a:spcAft>
              <a:buSzPts val="2400"/>
              <a:buNone/>
            </a:pPr>
            <a:endParaRPr sz="2400"/>
          </a:p>
          <a:p>
            <a:pPr marL="474344" lvl="0" indent="-342899" algn="l" rtl="0">
              <a:lnSpc>
                <a:spcPct val="90000"/>
              </a:lnSpc>
              <a:spcBef>
                <a:spcPts val="0"/>
              </a:spcBef>
              <a:spcAft>
                <a:spcPts val="0"/>
              </a:spcAft>
              <a:buSzPts val="2400"/>
              <a:buChar char="•"/>
            </a:pPr>
            <a:r>
              <a:rPr lang="en-US" sz="2400"/>
              <a:t>Many Parent Advocates are themselves parents or people with disabilities and want to use their experience and insight.</a:t>
            </a:r>
            <a:endParaRPr sz="2400"/>
          </a:p>
          <a:p>
            <a:pPr marL="474344" lvl="0" indent="-190499" algn="l" rtl="0">
              <a:lnSpc>
                <a:spcPct val="90000"/>
              </a:lnSpc>
              <a:spcBef>
                <a:spcPts val="0"/>
              </a:spcBef>
              <a:spcAft>
                <a:spcPts val="0"/>
              </a:spcAft>
              <a:buSzPts val="2400"/>
              <a:buNone/>
            </a:pPr>
            <a:endParaRPr sz="2400"/>
          </a:p>
          <a:p>
            <a:pPr marL="474344" lvl="0" indent="-342899" algn="l" rtl="0">
              <a:lnSpc>
                <a:spcPct val="90000"/>
              </a:lnSpc>
              <a:spcBef>
                <a:spcPts val="0"/>
              </a:spcBef>
              <a:spcAft>
                <a:spcPts val="0"/>
              </a:spcAft>
              <a:buSzPts val="2400"/>
              <a:buChar char="•"/>
            </a:pPr>
            <a:r>
              <a:rPr lang="en-US" sz="2400"/>
              <a:t>Families are desperate for help and will ask the advocate what they recommend.</a:t>
            </a:r>
            <a:endParaRPr sz="2400"/>
          </a:p>
          <a:p>
            <a:pPr marL="131445" lvl="0" indent="0" algn="l" rtl="0">
              <a:lnSpc>
                <a:spcPct val="90000"/>
              </a:lnSpc>
              <a:spcBef>
                <a:spcPts val="0"/>
              </a:spcBef>
              <a:spcAft>
                <a:spcPts val="0"/>
              </a:spcAft>
              <a:buSzPts val="2400"/>
              <a:buNone/>
            </a:pPr>
            <a:endParaRPr sz="2400"/>
          </a:p>
        </p:txBody>
      </p:sp>
      <p:pic>
        <p:nvPicPr>
          <p:cNvPr id="237" name="Google Shape;237;g4079567d7a65fb87_0"/>
          <p:cNvPicPr preferRelativeResize="0"/>
          <p:nvPr/>
        </p:nvPicPr>
        <p:blipFill rotWithShape="1">
          <a:blip r:embed="rId3">
            <a:alphaModFix/>
          </a:blip>
          <a:srcRect/>
          <a:stretch/>
        </p:blipFill>
        <p:spPr>
          <a:xfrm>
            <a:off x="234787" y="6149774"/>
            <a:ext cx="686202" cy="6862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838200" y="552694"/>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b="1"/>
              <a:t>Challenges for Parent Advocates</a:t>
            </a:r>
            <a:br>
              <a:rPr lang="en-US" b="1"/>
            </a:br>
            <a:r>
              <a:rPr lang="en-US" b="1"/>
              <a:t>In Setting Boundaries (Continued)</a:t>
            </a:r>
            <a:endParaRPr b="1"/>
          </a:p>
        </p:txBody>
      </p:sp>
      <p:sp>
        <p:nvSpPr>
          <p:cNvPr id="243" name="Google Shape;243;p35"/>
          <p:cNvSpPr txBox="1">
            <a:spLocks noGrp="1"/>
          </p:cNvSpPr>
          <p:nvPr>
            <p:ph type="body" idx="1"/>
          </p:nvPr>
        </p:nvSpPr>
        <p:spPr>
          <a:xfrm>
            <a:off x="838200" y="2169797"/>
            <a:ext cx="7081434" cy="4486000"/>
          </a:xfrm>
          <a:prstGeom prst="rect">
            <a:avLst/>
          </a:prstGeom>
          <a:noFill/>
          <a:ln>
            <a:noFill/>
          </a:ln>
        </p:spPr>
        <p:txBody>
          <a:bodyPr spcFirstLastPara="1" wrap="square" lIns="91425" tIns="45700" rIns="91425" bIns="45700" anchor="t" anchorCtr="0">
            <a:noAutofit/>
          </a:bodyPr>
          <a:lstStyle/>
          <a:p>
            <a:pPr marL="474344" lvl="0" indent="-342899" algn="l" rtl="0">
              <a:lnSpc>
                <a:spcPct val="90000"/>
              </a:lnSpc>
              <a:spcBef>
                <a:spcPts val="0"/>
              </a:spcBef>
              <a:spcAft>
                <a:spcPts val="0"/>
              </a:spcAft>
              <a:buSzPts val="2400"/>
              <a:buChar char="•"/>
            </a:pPr>
            <a:r>
              <a:rPr lang="en-US" sz="2400"/>
              <a:t>Families may choose a course of action (for example, not speaking up, signing a document they don't understand or agree with, or letting an important issue go) that may create risk</a:t>
            </a:r>
            <a:endParaRPr sz="2400"/>
          </a:p>
          <a:p>
            <a:pPr marL="474344" lvl="0" indent="-190499" algn="l" rtl="0">
              <a:lnSpc>
                <a:spcPct val="90000"/>
              </a:lnSpc>
              <a:spcBef>
                <a:spcPts val="0"/>
              </a:spcBef>
              <a:spcAft>
                <a:spcPts val="0"/>
              </a:spcAft>
              <a:buSzPts val="2400"/>
              <a:buNone/>
            </a:pPr>
            <a:endParaRPr sz="2400"/>
          </a:p>
          <a:p>
            <a:pPr marL="474344" lvl="0" indent="-342899" algn="l" rtl="0">
              <a:lnSpc>
                <a:spcPct val="90000"/>
              </a:lnSpc>
              <a:spcBef>
                <a:spcPts val="0"/>
              </a:spcBef>
              <a:spcAft>
                <a:spcPts val="0"/>
              </a:spcAft>
              <a:buSzPts val="2400"/>
              <a:buChar char="•"/>
            </a:pPr>
            <a:r>
              <a:rPr lang="en-US" sz="2400" b="1"/>
              <a:t>Tip: </a:t>
            </a:r>
            <a:r>
              <a:rPr lang="en-US" sz="2400"/>
              <a:t>Parent Advocate works to empower and support the parent/youth, not to advocate </a:t>
            </a:r>
            <a:r>
              <a:rPr lang="en-US" sz="2400" b="1" u="sng"/>
              <a:t>for</a:t>
            </a:r>
            <a:r>
              <a:rPr lang="en-US" sz="2400"/>
              <a:t> them!</a:t>
            </a:r>
            <a:endParaRPr sz="2400"/>
          </a:p>
        </p:txBody>
      </p:sp>
      <p:pic>
        <p:nvPicPr>
          <p:cNvPr id="244" name="Google Shape;244;p35"/>
          <p:cNvPicPr preferRelativeResize="0"/>
          <p:nvPr/>
        </p:nvPicPr>
        <p:blipFill rotWithShape="1">
          <a:blip r:embed="rId3">
            <a:alphaModFix/>
          </a:blip>
          <a:srcRect/>
          <a:stretch/>
        </p:blipFill>
        <p:spPr>
          <a:xfrm>
            <a:off x="234787" y="6149774"/>
            <a:ext cx="686202" cy="686202"/>
          </a:xfrm>
          <a:prstGeom prst="rect">
            <a:avLst/>
          </a:prstGeom>
          <a:noFill/>
          <a:ln>
            <a:noFill/>
          </a:ln>
        </p:spPr>
      </p:pic>
      <p:pic>
        <p:nvPicPr>
          <p:cNvPr id="245" name="Google Shape;245;p35" descr="A curvy line drawn into sand, with one ball on either side, the same color as the sand."/>
          <p:cNvPicPr preferRelativeResize="0"/>
          <p:nvPr/>
        </p:nvPicPr>
        <p:blipFill rotWithShape="1">
          <a:blip r:embed="rId4">
            <a:alphaModFix/>
          </a:blip>
          <a:srcRect/>
          <a:stretch/>
        </p:blipFill>
        <p:spPr>
          <a:xfrm>
            <a:off x="8710047" y="2169797"/>
            <a:ext cx="2643753" cy="397327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b="1"/>
              <a:t>Presenters</a:t>
            </a:r>
            <a:endParaRPr/>
          </a:p>
        </p:txBody>
      </p:sp>
      <p:sp>
        <p:nvSpPr>
          <p:cNvPr id="113" name="Google Shape;11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3600"/>
              <a:buChar char="•"/>
            </a:pPr>
            <a:r>
              <a:rPr lang="en-US" sz="3600"/>
              <a:t>Malhar Shah (he/him), Special Education Staff Attorney, DREDF</a:t>
            </a:r>
            <a:br>
              <a:rPr lang="en-US" sz="3600"/>
            </a:br>
            <a:endParaRPr/>
          </a:p>
          <a:p>
            <a:pPr marL="571500" lvl="0" indent="-571500" algn="l" rtl="0">
              <a:lnSpc>
                <a:spcPct val="90000"/>
              </a:lnSpc>
              <a:spcBef>
                <a:spcPts val="0"/>
              </a:spcBef>
              <a:spcAft>
                <a:spcPts val="0"/>
              </a:spcAft>
              <a:buSzPts val="3600"/>
              <a:buChar char="•"/>
            </a:pPr>
            <a:r>
              <a:rPr lang="en-US" sz="3600"/>
              <a:t>Cheryl Theis (she/her), Senior Education Advocate, Parent Training and Information Center, DREDF</a:t>
            </a:r>
            <a:endParaRPr/>
          </a:p>
        </p:txBody>
      </p:sp>
      <p:pic>
        <p:nvPicPr>
          <p:cNvPr id="114" name="Google Shape;114;p2"/>
          <p:cNvPicPr preferRelativeResize="0"/>
          <p:nvPr/>
        </p:nvPicPr>
        <p:blipFill rotWithShape="1">
          <a:blip r:embed="rId3">
            <a:alphaModFix/>
          </a:blip>
          <a:srcRect/>
          <a:stretch/>
        </p:blipFill>
        <p:spPr>
          <a:xfrm>
            <a:off x="234787" y="6149774"/>
            <a:ext cx="686202" cy="6862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4"/>
          <p:cNvSpPr txBox="1">
            <a:spLocks noGrp="1"/>
          </p:cNvSpPr>
          <p:nvPr>
            <p:ph type="title"/>
          </p:nvPr>
        </p:nvSpPr>
        <p:spPr>
          <a:xfrm>
            <a:off x="838200" y="52924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b="1"/>
              <a:t>Practical Steps to Avoid </a:t>
            </a:r>
            <a:br>
              <a:rPr lang="en-US" b="1"/>
            </a:br>
            <a:r>
              <a:rPr lang="en-US" b="1"/>
              <a:t>Unauthorized Practice of Law</a:t>
            </a:r>
            <a:endParaRPr b="1"/>
          </a:p>
        </p:txBody>
      </p:sp>
      <p:sp>
        <p:nvSpPr>
          <p:cNvPr id="251" name="Google Shape;251;p14"/>
          <p:cNvSpPr txBox="1">
            <a:spLocks noGrp="1"/>
          </p:cNvSpPr>
          <p:nvPr>
            <p:ph type="body" idx="1"/>
          </p:nvPr>
        </p:nvSpPr>
        <p:spPr>
          <a:xfrm>
            <a:off x="838200" y="2063261"/>
            <a:ext cx="10515600" cy="4113701"/>
          </a:xfrm>
          <a:prstGeom prst="rect">
            <a:avLst/>
          </a:prstGeom>
          <a:noFill/>
          <a:ln>
            <a:noFill/>
          </a:ln>
        </p:spPr>
        <p:txBody>
          <a:bodyPr spcFirstLastPara="1" wrap="square" lIns="91425" tIns="45700" rIns="91425" bIns="45700" anchor="t" anchorCtr="0">
            <a:normAutofit/>
          </a:bodyPr>
          <a:lstStyle/>
          <a:p>
            <a:pPr marL="228600" lvl="0" indent="-215265" algn="l" rtl="0">
              <a:lnSpc>
                <a:spcPct val="100000"/>
              </a:lnSpc>
              <a:spcBef>
                <a:spcPts val="0"/>
              </a:spcBef>
              <a:spcAft>
                <a:spcPts val="0"/>
              </a:spcAft>
              <a:buClr>
                <a:schemeClr val="dk1"/>
              </a:buClr>
              <a:buSzPts val="2800"/>
              <a:buChar char="•"/>
            </a:pPr>
            <a:r>
              <a:rPr lang="en-US" sz="2400"/>
              <a:t>Make sure the client knows that the advocate is not a lawyer and is not providing legal advice or any other legal services:</a:t>
            </a:r>
            <a:endParaRPr sz="2400"/>
          </a:p>
          <a:p>
            <a:pPr marL="685800" lvl="1" indent="-215265" algn="l" rtl="0">
              <a:lnSpc>
                <a:spcPct val="100000"/>
              </a:lnSpc>
              <a:spcBef>
                <a:spcPts val="0"/>
              </a:spcBef>
              <a:spcAft>
                <a:spcPts val="0"/>
              </a:spcAft>
              <a:buSzPts val="2400"/>
              <a:buChar char="•"/>
            </a:pPr>
            <a:r>
              <a:rPr lang="en-US"/>
              <a:t>During meetings (out loud) and in emails</a:t>
            </a:r>
            <a:endParaRPr/>
          </a:p>
          <a:p>
            <a:pPr marL="685800" lvl="1" indent="-215265" algn="l" rtl="0">
              <a:lnSpc>
                <a:spcPct val="100000"/>
              </a:lnSpc>
              <a:spcBef>
                <a:spcPts val="0"/>
              </a:spcBef>
              <a:spcAft>
                <a:spcPts val="0"/>
              </a:spcAft>
              <a:buSzPts val="2400"/>
              <a:buChar char="•"/>
            </a:pPr>
            <a:r>
              <a:rPr lang="en-US"/>
              <a:t>Reiterate each contact</a:t>
            </a:r>
            <a:endParaRPr/>
          </a:p>
          <a:p>
            <a:pPr marL="228600" lvl="0" indent="-215265" algn="l" rtl="0">
              <a:lnSpc>
                <a:spcPct val="100000"/>
              </a:lnSpc>
              <a:spcBef>
                <a:spcPts val="1000"/>
              </a:spcBef>
              <a:spcAft>
                <a:spcPts val="0"/>
              </a:spcAft>
              <a:buClr>
                <a:schemeClr val="dk1"/>
              </a:buClr>
              <a:buSzPts val="2800"/>
              <a:buChar char="•"/>
            </a:pPr>
            <a:r>
              <a:rPr lang="en-US" sz="2400"/>
              <a:t>Make sure the advocate does not “act for” or represent the client</a:t>
            </a:r>
            <a:endParaRPr sz="2400"/>
          </a:p>
          <a:p>
            <a:pPr marL="228600" lvl="0" indent="-215265" algn="l" rtl="0">
              <a:lnSpc>
                <a:spcPct val="100000"/>
              </a:lnSpc>
              <a:spcBef>
                <a:spcPts val="1000"/>
              </a:spcBef>
              <a:spcAft>
                <a:spcPts val="0"/>
              </a:spcAft>
              <a:buClr>
                <a:schemeClr val="dk1"/>
              </a:buClr>
              <a:buSzPts val="2800"/>
              <a:buChar char="•"/>
            </a:pPr>
            <a:r>
              <a:rPr lang="en-US" sz="2400"/>
              <a:t>Make sure that the advocate does not give legal advice – can share legal rules but should not apply them to particular facts</a:t>
            </a:r>
            <a:endParaRPr sz="2400"/>
          </a:p>
          <a:p>
            <a:pPr marL="228600" lvl="0" indent="-215265" algn="l" rtl="0">
              <a:lnSpc>
                <a:spcPct val="100000"/>
              </a:lnSpc>
              <a:spcBef>
                <a:spcPts val="1000"/>
              </a:spcBef>
              <a:spcAft>
                <a:spcPts val="0"/>
              </a:spcAft>
              <a:buClr>
                <a:schemeClr val="dk1"/>
              </a:buClr>
              <a:buSzPts val="2800"/>
              <a:buChar char="•"/>
            </a:pPr>
            <a:r>
              <a:rPr lang="en-US" sz="2400"/>
              <a:t>When in doubt, </a:t>
            </a:r>
            <a:r>
              <a:rPr lang="en-US" sz="2400" b="1" u="sng"/>
              <a:t>do not</a:t>
            </a:r>
            <a:r>
              <a:rPr lang="en-US" sz="2400" b="1"/>
              <a:t> </a:t>
            </a:r>
            <a:r>
              <a:rPr lang="en-US" sz="2400"/>
              <a:t>guess.</a:t>
            </a:r>
            <a:endParaRPr sz="2400"/>
          </a:p>
          <a:p>
            <a:pPr marL="685800" lvl="1" indent="-217169" algn="l" rtl="0">
              <a:lnSpc>
                <a:spcPct val="100000"/>
              </a:lnSpc>
              <a:spcBef>
                <a:spcPts val="500"/>
              </a:spcBef>
              <a:spcAft>
                <a:spcPts val="0"/>
              </a:spcAft>
              <a:buClr>
                <a:schemeClr val="dk1"/>
              </a:buClr>
              <a:buSzPts val="2400"/>
              <a:buChar char="•"/>
            </a:pPr>
            <a:r>
              <a:rPr lang="en-US"/>
              <a:t>Refer to an attorney</a:t>
            </a:r>
            <a:endParaRPr/>
          </a:p>
          <a:p>
            <a:pPr marL="685800" lvl="1" indent="-76200" algn="l" rtl="0">
              <a:lnSpc>
                <a:spcPct val="9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a:p>
          <a:p>
            <a:pPr marL="228600" lvl="0" indent="-50800" algn="l" rtl="0">
              <a:lnSpc>
                <a:spcPct val="90000"/>
              </a:lnSpc>
              <a:spcBef>
                <a:spcPts val="1000"/>
              </a:spcBef>
              <a:spcAft>
                <a:spcPts val="0"/>
              </a:spcAft>
              <a:buClr>
                <a:schemeClr val="dk1"/>
              </a:buClr>
              <a:buSzPts val="2800"/>
              <a:buNone/>
            </a:pPr>
            <a:endParaRPr sz="2400"/>
          </a:p>
        </p:txBody>
      </p:sp>
      <p:pic>
        <p:nvPicPr>
          <p:cNvPr id="252" name="Google Shape;252;p14"/>
          <p:cNvPicPr preferRelativeResize="0"/>
          <p:nvPr/>
        </p:nvPicPr>
        <p:blipFill rotWithShape="1">
          <a:blip r:embed="rId3">
            <a:alphaModFix/>
          </a:blip>
          <a:srcRect/>
          <a:stretch/>
        </p:blipFill>
        <p:spPr>
          <a:xfrm>
            <a:off x="234787" y="6149774"/>
            <a:ext cx="686202" cy="6862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b="1"/>
              <a:t>Use Disclaimers</a:t>
            </a:r>
            <a:endParaRPr b="1"/>
          </a:p>
        </p:txBody>
      </p:sp>
      <p:sp>
        <p:nvSpPr>
          <p:cNvPr id="258" name="Google Shape;258;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2800"/>
              <a:buChar char="•"/>
            </a:pPr>
            <a:r>
              <a:rPr lang="en-US"/>
              <a:t>Use oral and written disclaimers:</a:t>
            </a:r>
            <a:endParaRPr/>
          </a:p>
          <a:p>
            <a:pPr marL="685800" lvl="1" indent="-228600" algn="l" rtl="0">
              <a:lnSpc>
                <a:spcPct val="100000"/>
              </a:lnSpc>
              <a:spcBef>
                <a:spcPts val="500"/>
              </a:spcBef>
              <a:spcAft>
                <a:spcPts val="0"/>
              </a:spcAft>
              <a:buClr>
                <a:schemeClr val="dk1"/>
              </a:buClr>
              <a:buSzPts val="2400"/>
              <a:buChar char="•"/>
            </a:pPr>
            <a:r>
              <a:rPr lang="en-US"/>
              <a:t>My role here is as the parent’s advocate. I am here at the invitation of the family to help them participate effectively in the process today. I am not here as an attorney.</a:t>
            </a:r>
            <a:endParaRPr/>
          </a:p>
          <a:p>
            <a:pPr marL="685800" lvl="1" indent="-228600" algn="l" rtl="0">
              <a:lnSpc>
                <a:spcPct val="100000"/>
              </a:lnSpc>
              <a:spcBef>
                <a:spcPts val="500"/>
              </a:spcBef>
              <a:spcAft>
                <a:spcPts val="0"/>
              </a:spcAft>
              <a:buClr>
                <a:schemeClr val="dk1"/>
              </a:buClr>
              <a:buSzPts val="2400"/>
              <a:buChar char="•"/>
            </a:pPr>
            <a:r>
              <a:rPr lang="en-US"/>
              <a:t>Ensure every email to a parent includes a written disclaimer.</a:t>
            </a:r>
            <a:endParaRPr/>
          </a:p>
          <a:p>
            <a:pPr marL="685800" lvl="1" indent="-228600" algn="l" rtl="0">
              <a:lnSpc>
                <a:spcPct val="100000"/>
              </a:lnSpc>
              <a:spcBef>
                <a:spcPts val="500"/>
              </a:spcBef>
              <a:spcAft>
                <a:spcPts val="0"/>
              </a:spcAft>
              <a:buClr>
                <a:schemeClr val="dk1"/>
              </a:buClr>
              <a:buSzPts val="2400"/>
              <a:buChar char="•"/>
            </a:pPr>
            <a:r>
              <a:rPr lang="en-US"/>
              <a:t>Ensure every email to a school district includes a written disclaimer.</a:t>
            </a:r>
            <a:endParaRPr/>
          </a:p>
          <a:p>
            <a:pPr marL="685800" lvl="1" indent="-228600" algn="l" rtl="0">
              <a:lnSpc>
                <a:spcPct val="100000"/>
              </a:lnSpc>
              <a:spcBef>
                <a:spcPts val="500"/>
              </a:spcBef>
              <a:spcAft>
                <a:spcPts val="0"/>
              </a:spcAft>
              <a:buClr>
                <a:schemeClr val="dk1"/>
              </a:buClr>
              <a:buSzPts val="2400"/>
              <a:buChar char="•"/>
            </a:pPr>
            <a:r>
              <a:rPr lang="en-US"/>
              <a:t>Provide families with a written service agreement stating the role of Parent Advocate and disclaiming any legal advice or service.</a:t>
            </a:r>
            <a:endParaRPr/>
          </a:p>
        </p:txBody>
      </p:sp>
      <p:pic>
        <p:nvPicPr>
          <p:cNvPr id="259" name="Google Shape;259;p15"/>
          <p:cNvPicPr preferRelativeResize="0"/>
          <p:nvPr/>
        </p:nvPicPr>
        <p:blipFill rotWithShape="1">
          <a:blip r:embed="rId3">
            <a:alphaModFix/>
          </a:blip>
          <a:srcRect/>
          <a:stretch/>
        </p:blipFill>
        <p:spPr>
          <a:xfrm>
            <a:off x="234787" y="6149774"/>
            <a:ext cx="686202" cy="6862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6"/>
          <p:cNvSpPr txBox="1">
            <a:spLocks noGrp="1"/>
          </p:cNvSpPr>
          <p:nvPr>
            <p:ph type="title"/>
          </p:nvPr>
        </p:nvSpPr>
        <p:spPr>
          <a:xfrm>
            <a:off x="825500" y="5726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b="1"/>
              <a:t>No Legal Advice</a:t>
            </a:r>
            <a:endParaRPr b="1"/>
          </a:p>
        </p:txBody>
      </p:sp>
      <p:sp>
        <p:nvSpPr>
          <p:cNvPr id="265" name="Google Shape;265;p16"/>
          <p:cNvSpPr txBox="1">
            <a:spLocks noGrp="1"/>
          </p:cNvSpPr>
          <p:nvPr>
            <p:ph type="body" idx="1"/>
          </p:nvPr>
        </p:nvSpPr>
        <p:spPr>
          <a:xfrm>
            <a:off x="836612" y="1141186"/>
            <a:ext cx="5157787"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latin typeface="Atkinson Hyperlegible"/>
                <a:ea typeface="Atkinson Hyperlegible"/>
                <a:cs typeface="Atkinson Hyperlegible"/>
                <a:sym typeface="Atkinson Hyperlegible"/>
              </a:rPr>
              <a:t>Legal Advice and Services</a:t>
            </a:r>
            <a:endParaRPr>
              <a:latin typeface="Atkinson Hyperlegible"/>
              <a:ea typeface="Atkinson Hyperlegible"/>
              <a:cs typeface="Atkinson Hyperlegible"/>
              <a:sym typeface="Atkinson Hyperlegible"/>
            </a:endParaRPr>
          </a:p>
        </p:txBody>
      </p:sp>
      <p:sp>
        <p:nvSpPr>
          <p:cNvPr id="266" name="Google Shape;266;p16"/>
          <p:cNvSpPr txBox="1">
            <a:spLocks noGrp="1"/>
          </p:cNvSpPr>
          <p:nvPr>
            <p:ph type="body" idx="2"/>
          </p:nvPr>
        </p:nvSpPr>
        <p:spPr>
          <a:xfrm>
            <a:off x="836612" y="2083593"/>
            <a:ext cx="5157787" cy="368458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595"/>
              <a:buChar char="•"/>
            </a:pPr>
            <a:r>
              <a:rPr lang="en-US" sz="2400"/>
              <a:t>My advice is that you should file a request for an independent educational evaluation</a:t>
            </a:r>
            <a:endParaRPr sz="2400"/>
          </a:p>
          <a:p>
            <a:pPr marL="228600" lvl="0" indent="-228600" algn="l" rtl="0">
              <a:lnSpc>
                <a:spcPct val="90000"/>
              </a:lnSpc>
              <a:spcBef>
                <a:spcPts val="1000"/>
              </a:spcBef>
              <a:spcAft>
                <a:spcPts val="0"/>
              </a:spcAft>
              <a:buClr>
                <a:schemeClr val="dk1"/>
              </a:buClr>
              <a:buSzPts val="2595"/>
              <a:buChar char="•"/>
            </a:pPr>
            <a:r>
              <a:rPr lang="en-US" sz="2400"/>
              <a:t>I think that under the law, your child’s behavior was a manifestation of their disability</a:t>
            </a:r>
            <a:endParaRPr sz="2400"/>
          </a:p>
          <a:p>
            <a:pPr marL="228600" lvl="0" indent="-228600" algn="l" rtl="0">
              <a:lnSpc>
                <a:spcPct val="90000"/>
              </a:lnSpc>
              <a:spcBef>
                <a:spcPts val="1000"/>
              </a:spcBef>
              <a:spcAft>
                <a:spcPts val="0"/>
              </a:spcAft>
              <a:buClr>
                <a:schemeClr val="dk1"/>
              </a:buClr>
              <a:buSzPts val="2595"/>
              <a:buChar char="•"/>
            </a:pPr>
            <a:r>
              <a:rPr lang="en-US" sz="2400"/>
              <a:t>Drafting a complaint </a:t>
            </a:r>
            <a:r>
              <a:rPr lang="en-US" sz="2400" b="1" u="sng"/>
              <a:t>for</a:t>
            </a:r>
            <a:r>
              <a:rPr lang="en-US" sz="2400"/>
              <a:t> a parent</a:t>
            </a:r>
            <a:endParaRPr sz="2400"/>
          </a:p>
          <a:p>
            <a:pPr marL="228600" lvl="0" indent="-228600" algn="l" rtl="0">
              <a:lnSpc>
                <a:spcPct val="90000"/>
              </a:lnSpc>
              <a:spcBef>
                <a:spcPts val="1000"/>
              </a:spcBef>
              <a:spcAft>
                <a:spcPts val="0"/>
              </a:spcAft>
              <a:buClr>
                <a:schemeClr val="dk1"/>
              </a:buClr>
              <a:buSzPts val="2595"/>
              <a:buChar char="•"/>
            </a:pPr>
            <a:r>
              <a:rPr lang="en-US" sz="2400"/>
              <a:t>Speaking </a:t>
            </a:r>
            <a:r>
              <a:rPr lang="en-US" sz="2400" b="1" u="sng"/>
              <a:t>for</a:t>
            </a:r>
            <a:r>
              <a:rPr lang="en-US" sz="2400"/>
              <a:t> the parent at the IEP meeting</a:t>
            </a:r>
            <a:endParaRPr sz="2400"/>
          </a:p>
          <a:p>
            <a:pPr marL="228600" lvl="0" indent="-50800" algn="l" rtl="0">
              <a:lnSpc>
                <a:spcPct val="90000"/>
              </a:lnSpc>
              <a:spcBef>
                <a:spcPts val="1000"/>
              </a:spcBef>
              <a:spcAft>
                <a:spcPts val="0"/>
              </a:spcAft>
              <a:buClr>
                <a:schemeClr val="dk1"/>
              </a:buClr>
              <a:buSzPts val="2595"/>
              <a:buNone/>
            </a:pPr>
            <a:endParaRPr sz="2400"/>
          </a:p>
          <a:p>
            <a:pPr marL="228600" lvl="0" indent="-50800" algn="l" rtl="0">
              <a:lnSpc>
                <a:spcPct val="90000"/>
              </a:lnSpc>
              <a:spcBef>
                <a:spcPts val="1000"/>
              </a:spcBef>
              <a:spcAft>
                <a:spcPts val="0"/>
              </a:spcAft>
              <a:buClr>
                <a:schemeClr val="dk1"/>
              </a:buClr>
              <a:buSzPts val="2595"/>
              <a:buNone/>
            </a:pPr>
            <a:endParaRPr sz="2400"/>
          </a:p>
          <a:p>
            <a:pPr marL="228600" lvl="0" indent="-50800" algn="l" rtl="0">
              <a:lnSpc>
                <a:spcPct val="90000"/>
              </a:lnSpc>
              <a:spcBef>
                <a:spcPts val="1000"/>
              </a:spcBef>
              <a:spcAft>
                <a:spcPts val="0"/>
              </a:spcAft>
              <a:buClr>
                <a:schemeClr val="dk1"/>
              </a:buClr>
              <a:buSzPts val="2595"/>
              <a:buNone/>
            </a:pPr>
            <a:endParaRPr sz="2400"/>
          </a:p>
        </p:txBody>
      </p:sp>
      <p:sp>
        <p:nvSpPr>
          <p:cNvPr id="267" name="Google Shape;267;p16"/>
          <p:cNvSpPr txBox="1">
            <a:spLocks noGrp="1"/>
          </p:cNvSpPr>
          <p:nvPr>
            <p:ph type="body" idx="3"/>
          </p:nvPr>
        </p:nvSpPr>
        <p:spPr>
          <a:xfrm>
            <a:off x="6157911" y="1141186"/>
            <a:ext cx="5783489"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latin typeface="Atkinson Hyperlegible"/>
                <a:ea typeface="Atkinson Hyperlegible"/>
                <a:cs typeface="Atkinson Hyperlegible"/>
                <a:sym typeface="Atkinson Hyperlegible"/>
              </a:rPr>
              <a:t>Not Legal Advice or Legal Services</a:t>
            </a:r>
            <a:endParaRPr>
              <a:latin typeface="Atkinson Hyperlegible"/>
              <a:ea typeface="Atkinson Hyperlegible"/>
              <a:cs typeface="Atkinson Hyperlegible"/>
              <a:sym typeface="Atkinson Hyperlegible"/>
            </a:endParaRPr>
          </a:p>
        </p:txBody>
      </p:sp>
      <p:sp>
        <p:nvSpPr>
          <p:cNvPr id="268" name="Google Shape;268;p16"/>
          <p:cNvSpPr txBox="1">
            <a:spLocks noGrp="1"/>
          </p:cNvSpPr>
          <p:nvPr>
            <p:ph type="body" idx="4"/>
          </p:nvPr>
        </p:nvSpPr>
        <p:spPr>
          <a:xfrm>
            <a:off x="6157912" y="2083593"/>
            <a:ext cx="5783490" cy="450577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en-US" sz="2400"/>
              <a:t>Sharing rules of law (without applying them to facts)</a:t>
            </a:r>
            <a:endParaRPr sz="2400"/>
          </a:p>
          <a:p>
            <a:pPr marL="228600" lvl="0" indent="-228600" algn="l" rtl="0">
              <a:lnSpc>
                <a:spcPct val="90000"/>
              </a:lnSpc>
              <a:spcBef>
                <a:spcPts val="1000"/>
              </a:spcBef>
              <a:spcAft>
                <a:spcPts val="0"/>
              </a:spcAft>
              <a:buClr>
                <a:schemeClr val="dk1"/>
              </a:buClr>
              <a:buSzPts val="2800"/>
              <a:buChar char="•"/>
            </a:pPr>
            <a:r>
              <a:rPr lang="en-US" sz="2400"/>
              <a:t>Identifying available options</a:t>
            </a:r>
            <a:endParaRPr sz="2400"/>
          </a:p>
          <a:p>
            <a:pPr marL="228600" lvl="0" indent="-228600" algn="l" rtl="0">
              <a:lnSpc>
                <a:spcPct val="90000"/>
              </a:lnSpc>
              <a:spcBef>
                <a:spcPts val="1000"/>
              </a:spcBef>
              <a:spcAft>
                <a:spcPts val="0"/>
              </a:spcAft>
              <a:buClr>
                <a:schemeClr val="dk1"/>
              </a:buClr>
              <a:buSzPts val="2800"/>
              <a:buChar char="•"/>
            </a:pPr>
            <a:r>
              <a:rPr lang="en-US" sz="2400"/>
              <a:t>Supporting client in identifying their own values and preferences</a:t>
            </a:r>
            <a:endParaRPr sz="2400"/>
          </a:p>
          <a:p>
            <a:pPr marL="228600" lvl="0" indent="-228600" algn="l" rtl="0">
              <a:lnSpc>
                <a:spcPct val="90000"/>
              </a:lnSpc>
              <a:spcBef>
                <a:spcPts val="1000"/>
              </a:spcBef>
              <a:spcAft>
                <a:spcPts val="0"/>
              </a:spcAft>
              <a:buClr>
                <a:schemeClr val="dk1"/>
              </a:buClr>
              <a:buSzPts val="2800"/>
              <a:buChar char="•"/>
            </a:pPr>
            <a:r>
              <a:rPr lang="en-US" sz="2400"/>
              <a:t>Speaking from experience</a:t>
            </a:r>
            <a:endParaRPr sz="2400"/>
          </a:p>
          <a:p>
            <a:pPr marL="228600" lvl="0" indent="-228600" algn="l" rtl="0">
              <a:lnSpc>
                <a:spcPct val="90000"/>
              </a:lnSpc>
              <a:spcBef>
                <a:spcPts val="1000"/>
              </a:spcBef>
              <a:spcAft>
                <a:spcPts val="0"/>
              </a:spcAft>
              <a:buClr>
                <a:schemeClr val="dk1"/>
              </a:buClr>
              <a:buSzPts val="2800"/>
              <a:buChar char="•"/>
            </a:pPr>
            <a:r>
              <a:rPr lang="en-US" sz="2400"/>
              <a:t>Role playing an IEP meeting</a:t>
            </a:r>
            <a:endParaRPr sz="2400"/>
          </a:p>
          <a:p>
            <a:pPr marL="228600" lvl="0" indent="-228600" algn="l" rtl="0">
              <a:lnSpc>
                <a:spcPct val="90000"/>
              </a:lnSpc>
              <a:spcBef>
                <a:spcPts val="1000"/>
              </a:spcBef>
              <a:spcAft>
                <a:spcPts val="0"/>
              </a:spcAft>
              <a:buClr>
                <a:schemeClr val="dk1"/>
              </a:buClr>
              <a:buSzPts val="2800"/>
              <a:buChar char="•"/>
            </a:pPr>
            <a:r>
              <a:rPr lang="en-US" sz="2400"/>
              <a:t>Transcribing a parent’s complaint </a:t>
            </a:r>
            <a:endParaRPr sz="2400"/>
          </a:p>
          <a:p>
            <a:pPr marL="228600" lvl="0" indent="-50800" algn="l" rtl="0">
              <a:lnSpc>
                <a:spcPct val="90000"/>
              </a:lnSpc>
              <a:spcBef>
                <a:spcPts val="1000"/>
              </a:spcBef>
              <a:spcAft>
                <a:spcPts val="0"/>
              </a:spcAft>
              <a:buClr>
                <a:schemeClr val="dk1"/>
              </a:buClr>
              <a:buSzPts val="2800"/>
              <a:buNone/>
            </a:pPr>
            <a:endParaRPr sz="2400"/>
          </a:p>
        </p:txBody>
      </p:sp>
      <p:pic>
        <p:nvPicPr>
          <p:cNvPr id="269" name="Google Shape;269;p16"/>
          <p:cNvPicPr preferRelativeResize="0"/>
          <p:nvPr/>
        </p:nvPicPr>
        <p:blipFill rotWithShape="1">
          <a:blip r:embed="rId3">
            <a:alphaModFix/>
          </a:blip>
          <a:srcRect/>
          <a:stretch/>
        </p:blipFill>
        <p:spPr>
          <a:xfrm>
            <a:off x="234787" y="6149774"/>
            <a:ext cx="686202" cy="6862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b="1"/>
              <a:t>Sticky Situation?</a:t>
            </a:r>
            <a:endParaRPr b="1"/>
          </a:p>
        </p:txBody>
      </p:sp>
      <p:sp>
        <p:nvSpPr>
          <p:cNvPr id="275" name="Google Shape;275;p17"/>
          <p:cNvSpPr txBox="1">
            <a:spLocks noGrp="1"/>
          </p:cNvSpPr>
          <p:nvPr>
            <p:ph type="body" idx="1"/>
          </p:nvPr>
        </p:nvSpPr>
        <p:spPr>
          <a:xfrm>
            <a:off x="838200" y="1825625"/>
            <a:ext cx="5495400" cy="4351200"/>
          </a:xfrm>
          <a:prstGeom prst="rect">
            <a:avLst/>
          </a:prstGeom>
          <a:noFill/>
          <a:ln>
            <a:noFill/>
          </a:ln>
        </p:spPr>
        <p:txBody>
          <a:bodyPr spcFirstLastPara="1" wrap="square" lIns="91425" tIns="45700" rIns="91425" bIns="45700" anchor="t" anchorCtr="0">
            <a:normAutofit/>
          </a:bodyPr>
          <a:lstStyle/>
          <a:p>
            <a:pPr marL="0" lvl="0" indent="0" algn="l" rtl="0">
              <a:spcBef>
                <a:spcPts val="1000"/>
              </a:spcBef>
              <a:spcAft>
                <a:spcPts val="0"/>
              </a:spcAft>
              <a:buClr>
                <a:schemeClr val="dk1"/>
              </a:buClr>
              <a:buSzPts val="1100"/>
              <a:buFont typeface="Arial"/>
              <a:buNone/>
            </a:pPr>
            <a:r>
              <a:rPr lang="en-US" sz="4500"/>
              <a:t>Call the </a:t>
            </a:r>
            <a:r>
              <a:rPr lang="en-US" sz="4500" u="sng">
                <a:solidFill>
                  <a:schemeClr val="hlink"/>
                </a:solidFill>
                <a:hlinkClick r:id="rId3"/>
              </a:rPr>
              <a:t>State Bar Ethics Hotline</a:t>
            </a:r>
            <a:endParaRPr sz="4500"/>
          </a:p>
          <a:p>
            <a:pPr marL="0" lvl="0" indent="0" algn="l" rtl="0">
              <a:spcBef>
                <a:spcPts val="1000"/>
              </a:spcBef>
              <a:spcAft>
                <a:spcPts val="0"/>
              </a:spcAft>
              <a:buNone/>
            </a:pPr>
            <a:r>
              <a:rPr lang="en-US" sz="4500"/>
              <a:t>1-800-238-4427 (in California) or 415-538-2150</a:t>
            </a:r>
            <a:endParaRPr/>
          </a:p>
        </p:txBody>
      </p:sp>
      <p:pic>
        <p:nvPicPr>
          <p:cNvPr id="276" name="Google Shape;276;p17"/>
          <p:cNvPicPr preferRelativeResize="0"/>
          <p:nvPr/>
        </p:nvPicPr>
        <p:blipFill rotWithShape="1">
          <a:blip r:embed="rId4">
            <a:alphaModFix/>
          </a:blip>
          <a:srcRect/>
          <a:stretch/>
        </p:blipFill>
        <p:spPr>
          <a:xfrm>
            <a:off x="234787" y="6149774"/>
            <a:ext cx="686202" cy="686202"/>
          </a:xfrm>
          <a:prstGeom prst="rect">
            <a:avLst/>
          </a:prstGeom>
          <a:noFill/>
          <a:ln>
            <a:noFill/>
          </a:ln>
        </p:spPr>
      </p:pic>
      <p:pic>
        <p:nvPicPr>
          <p:cNvPr id="277" name="Google Shape;277;p17" descr="A hand resting on a desk holding an iPhone, in front of a keyboard."/>
          <p:cNvPicPr preferRelativeResize="0"/>
          <p:nvPr/>
        </p:nvPicPr>
        <p:blipFill>
          <a:blip r:embed="rId5">
            <a:alphaModFix/>
          </a:blip>
          <a:stretch>
            <a:fillRect/>
          </a:stretch>
        </p:blipFill>
        <p:spPr>
          <a:xfrm>
            <a:off x="7320625" y="2263725"/>
            <a:ext cx="4484175" cy="2990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2e5934d552a_6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b="1"/>
              <a:t>Wrap Up</a:t>
            </a:r>
            <a:endParaRPr b="1"/>
          </a:p>
        </p:txBody>
      </p:sp>
      <p:sp>
        <p:nvSpPr>
          <p:cNvPr id="283" name="Google Shape;283;g2e5934d552a_6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Your role is to support, not to advocate.</a:t>
            </a:r>
            <a:endParaRPr/>
          </a:p>
          <a:p>
            <a:pPr marL="228600" lvl="0" indent="-228600" algn="l" rtl="0">
              <a:lnSpc>
                <a:spcPct val="90000"/>
              </a:lnSpc>
              <a:spcBef>
                <a:spcPts val="1000"/>
              </a:spcBef>
              <a:spcAft>
                <a:spcPts val="0"/>
              </a:spcAft>
              <a:buClr>
                <a:schemeClr val="dk1"/>
              </a:buClr>
              <a:buSzPts val="2800"/>
              <a:buChar char="•"/>
            </a:pPr>
            <a:r>
              <a:rPr lang="en-US"/>
              <a:t>Your presence itself changes the temperature of the room.</a:t>
            </a:r>
            <a:endParaRPr/>
          </a:p>
          <a:p>
            <a:pPr marL="228600" lvl="0" indent="-228600" algn="l" rtl="0">
              <a:lnSpc>
                <a:spcPct val="90000"/>
              </a:lnSpc>
              <a:spcBef>
                <a:spcPts val="1000"/>
              </a:spcBef>
              <a:spcAft>
                <a:spcPts val="0"/>
              </a:spcAft>
              <a:buClr>
                <a:schemeClr val="dk1"/>
              </a:buClr>
              <a:buSzPts val="2800"/>
              <a:buChar char="•"/>
            </a:pPr>
            <a:r>
              <a:rPr lang="en-US"/>
              <a:t>Teach a parent to fish.</a:t>
            </a:r>
            <a:endParaRPr/>
          </a:p>
          <a:p>
            <a:pPr marL="228600" lvl="0" indent="-228600" algn="l" rtl="0">
              <a:lnSpc>
                <a:spcPct val="90000"/>
              </a:lnSpc>
              <a:spcBef>
                <a:spcPts val="1000"/>
              </a:spcBef>
              <a:spcAft>
                <a:spcPts val="0"/>
              </a:spcAft>
              <a:buClr>
                <a:schemeClr val="dk1"/>
              </a:buClr>
              <a:buSzPts val="2800"/>
              <a:buChar char="•"/>
            </a:pPr>
            <a:r>
              <a:rPr lang="en-US"/>
              <a:t>Help parents develop lasting collaboration and relationships.</a:t>
            </a:r>
            <a:endParaRPr/>
          </a:p>
        </p:txBody>
      </p:sp>
      <p:pic>
        <p:nvPicPr>
          <p:cNvPr id="284" name="Google Shape;284;g2e5934d552a_6_0"/>
          <p:cNvPicPr preferRelativeResize="0"/>
          <p:nvPr/>
        </p:nvPicPr>
        <p:blipFill rotWithShape="1">
          <a:blip r:embed="rId3">
            <a:alphaModFix/>
          </a:blip>
          <a:srcRect/>
          <a:stretch/>
        </p:blipFill>
        <p:spPr>
          <a:xfrm>
            <a:off x="234787" y="6149774"/>
            <a:ext cx="686202" cy="6862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2e5934d552a_6_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b="1"/>
              <a:t>Questions and Answers</a:t>
            </a:r>
            <a:endParaRPr b="1"/>
          </a:p>
        </p:txBody>
      </p:sp>
      <p:pic>
        <p:nvPicPr>
          <p:cNvPr id="290" name="Google Shape;290;g2e5934d552a_6_8"/>
          <p:cNvPicPr preferRelativeResize="0"/>
          <p:nvPr/>
        </p:nvPicPr>
        <p:blipFill rotWithShape="1">
          <a:blip r:embed="rId3">
            <a:alphaModFix/>
          </a:blip>
          <a:srcRect/>
          <a:stretch/>
        </p:blipFill>
        <p:spPr>
          <a:xfrm>
            <a:off x="234787" y="6149774"/>
            <a:ext cx="686202" cy="6862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3"/>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20" name="Google Shape;120;p3" descr="Two people in chairs at the corner of a table having a conversation. Various snacks and papers are scattered on the table. One person has their face to the camera and their hands outstretched while talking. The other person is faced away from the camera with their legs crossed."/>
          <p:cNvPicPr preferRelativeResize="0"/>
          <p:nvPr/>
        </p:nvPicPr>
        <p:blipFill rotWithShape="1">
          <a:blip r:embed="rId3">
            <a:alphaModFix/>
          </a:blip>
          <a:srcRect r="5882" b="-1"/>
          <a:stretch/>
        </p:blipFill>
        <p:spPr>
          <a:xfrm>
            <a:off x="4149970" y="16782"/>
            <a:ext cx="9669642" cy="6857990"/>
          </a:xfrm>
          <a:prstGeom prst="rect">
            <a:avLst/>
          </a:prstGeom>
          <a:noFill/>
          <a:ln>
            <a:noFill/>
          </a:ln>
        </p:spPr>
      </p:pic>
      <p:sp>
        <p:nvSpPr>
          <p:cNvPr id="121" name="Google Shape;121;p3"/>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2" name="Google Shape;122;p3"/>
          <p:cNvSpPr txBox="1">
            <a:spLocks noGrp="1"/>
          </p:cNvSpPr>
          <p:nvPr>
            <p:ph type="title"/>
          </p:nvPr>
        </p:nvSpPr>
        <p:spPr>
          <a:xfrm>
            <a:off x="332016" y="169183"/>
            <a:ext cx="5105400" cy="16051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4000" b="1"/>
              <a:t>Topics to Be Covered</a:t>
            </a:r>
            <a:endParaRPr/>
          </a:p>
        </p:txBody>
      </p:sp>
      <p:sp>
        <p:nvSpPr>
          <p:cNvPr id="123" name="Google Shape;123;p3"/>
          <p:cNvSpPr txBox="1">
            <a:spLocks noGrp="1"/>
          </p:cNvSpPr>
          <p:nvPr>
            <p:ph type="body" idx="1"/>
          </p:nvPr>
        </p:nvSpPr>
        <p:spPr>
          <a:xfrm>
            <a:off x="332016" y="1621970"/>
            <a:ext cx="4082142" cy="480478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200"/>
              <a:t>Definition of “unauthorized practice of law” </a:t>
            </a:r>
            <a:endParaRPr/>
          </a:p>
          <a:p>
            <a:pPr marL="228600" lvl="0" indent="-228600" algn="l" rtl="0">
              <a:lnSpc>
                <a:spcPct val="90000"/>
              </a:lnSpc>
              <a:spcBef>
                <a:spcPts val="1800"/>
              </a:spcBef>
              <a:spcAft>
                <a:spcPts val="0"/>
              </a:spcAft>
              <a:buClr>
                <a:schemeClr val="dk1"/>
              </a:buClr>
              <a:buSzPts val="2800"/>
              <a:buChar char="•"/>
            </a:pPr>
            <a:r>
              <a:rPr lang="en-US" sz="2200"/>
              <a:t>Role of non-attorney advocates in educating and supporting indigent and underrepresented Californians</a:t>
            </a:r>
            <a:endParaRPr/>
          </a:p>
          <a:p>
            <a:pPr marL="228600" lvl="0" indent="-228600" algn="l" rtl="0">
              <a:lnSpc>
                <a:spcPct val="90000"/>
              </a:lnSpc>
              <a:spcBef>
                <a:spcPts val="1800"/>
              </a:spcBef>
              <a:spcAft>
                <a:spcPts val="1800"/>
              </a:spcAft>
              <a:buClr>
                <a:schemeClr val="dk1"/>
              </a:buClr>
              <a:buSzPts val="2800"/>
              <a:buChar char="•"/>
            </a:pPr>
            <a:r>
              <a:rPr lang="en-US" sz="2200"/>
              <a:t>Practical strategies for using non-attorney advocates to provide education and support while following the rules on the unauthorized practice of law</a:t>
            </a:r>
            <a:endParaRPr/>
          </a:p>
        </p:txBody>
      </p:sp>
      <p:pic>
        <p:nvPicPr>
          <p:cNvPr id="124" name="Google Shape;124;p3"/>
          <p:cNvPicPr preferRelativeResize="0"/>
          <p:nvPr/>
        </p:nvPicPr>
        <p:blipFill rotWithShape="1">
          <a:blip r:embed="rId4">
            <a:alphaModFix/>
          </a:blip>
          <a:srcRect/>
          <a:stretch/>
        </p:blipFill>
        <p:spPr>
          <a:xfrm>
            <a:off x="234787" y="6149774"/>
            <a:ext cx="686202" cy="6862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sp>
        <p:nvSpPr>
          <p:cNvPr id="129" name="Google Shape;129;p4"/>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0" name="Google Shape;130;p4" descr="A sign on a chain link fence, that reads in all caps, &quot;Prohibited Area Keep Out&quot;"/>
          <p:cNvPicPr preferRelativeResize="0"/>
          <p:nvPr/>
        </p:nvPicPr>
        <p:blipFill rotWithShape="1">
          <a:blip r:embed="rId3">
            <a:alphaModFix/>
          </a:blip>
          <a:srcRect l="5884" r="-1" b="-1"/>
          <a:stretch/>
        </p:blipFill>
        <p:spPr>
          <a:xfrm>
            <a:off x="2522356" y="10"/>
            <a:ext cx="9669642" cy="6857990"/>
          </a:xfrm>
          <a:prstGeom prst="rect">
            <a:avLst/>
          </a:prstGeom>
          <a:noFill/>
          <a:ln>
            <a:noFill/>
          </a:ln>
        </p:spPr>
      </p:pic>
      <p:sp>
        <p:nvSpPr>
          <p:cNvPr id="131" name="Google Shape;131;p4"/>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2" name="Google Shape;132;p4"/>
          <p:cNvSpPr txBox="1">
            <a:spLocks noGrp="1"/>
          </p:cNvSpPr>
          <p:nvPr>
            <p:ph type="title"/>
          </p:nvPr>
        </p:nvSpPr>
        <p:spPr>
          <a:xfrm>
            <a:off x="381000" y="904387"/>
            <a:ext cx="3822189" cy="18999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4000" b="1"/>
              <a:t>Unauthorized Practice of Law</a:t>
            </a:r>
            <a:endParaRPr/>
          </a:p>
        </p:txBody>
      </p:sp>
      <p:sp>
        <p:nvSpPr>
          <p:cNvPr id="133" name="Google Shape;133;p4"/>
          <p:cNvSpPr txBox="1">
            <a:spLocks noGrp="1"/>
          </p:cNvSpPr>
          <p:nvPr>
            <p:ph type="body" idx="1"/>
          </p:nvPr>
        </p:nvSpPr>
        <p:spPr>
          <a:xfrm>
            <a:off x="381000" y="2973463"/>
            <a:ext cx="3822189" cy="37427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Cal. Bus. &amp; Prof. Code § 6125: “No person shall practice law in California unless the person is an active licensee of the State Bar.”</a:t>
            </a:r>
            <a:endParaRPr/>
          </a:p>
          <a:p>
            <a:pPr marL="228600" lvl="0" indent="-64135" algn="l" rtl="0">
              <a:lnSpc>
                <a:spcPct val="90000"/>
              </a:lnSpc>
              <a:spcBef>
                <a:spcPts val="1000"/>
              </a:spcBef>
              <a:spcAft>
                <a:spcPts val="0"/>
              </a:spcAft>
              <a:buClr>
                <a:schemeClr val="dk1"/>
              </a:buClr>
              <a:buSzPts val="2000"/>
              <a:buNone/>
            </a:pPr>
            <a:endParaRPr sz="2000"/>
          </a:p>
        </p:txBody>
      </p:sp>
      <p:pic>
        <p:nvPicPr>
          <p:cNvPr id="134" name="Google Shape;134;p4"/>
          <p:cNvPicPr preferRelativeResize="0"/>
          <p:nvPr/>
        </p:nvPicPr>
        <p:blipFill rotWithShape="1">
          <a:blip r:embed="rId4">
            <a:alphaModFix/>
          </a:blip>
          <a:srcRect/>
          <a:stretch/>
        </p:blipFill>
        <p:spPr>
          <a:xfrm>
            <a:off x="234787" y="6149774"/>
            <a:ext cx="686202" cy="6862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b="1"/>
              <a:t>Unauthorized Practice of Law</a:t>
            </a:r>
            <a:endParaRPr/>
          </a:p>
        </p:txBody>
      </p:sp>
      <p:sp>
        <p:nvSpPr>
          <p:cNvPr id="140" name="Google Shape;140;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800"/>
              <a:buChar char="•"/>
            </a:pPr>
            <a:r>
              <a:rPr lang="en-US"/>
              <a:t>Cal. Bus. &amp; Prof. Code § 6126: “misdemeanor punishable by up to one year in a county jail or by a fine of up to one thousand dollars ($1,000), or by both”</a:t>
            </a:r>
            <a:endParaRPr/>
          </a:p>
          <a:p>
            <a:pPr marL="228600" lvl="0" indent="-64135"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3"/>
              </a:rPr>
              <a:t>State Bar of California, Unauthorized Practice of Law Complaint</a:t>
            </a:r>
            <a:r>
              <a:rPr lang="en-US"/>
              <a:t>: “The State Bar works with other law enforcement agencies to investigate when someone violates the law.”</a:t>
            </a:r>
            <a:endParaRPr/>
          </a:p>
        </p:txBody>
      </p:sp>
      <p:pic>
        <p:nvPicPr>
          <p:cNvPr id="141" name="Google Shape;141;p34"/>
          <p:cNvPicPr preferRelativeResize="0"/>
          <p:nvPr/>
        </p:nvPicPr>
        <p:blipFill rotWithShape="1">
          <a:blip r:embed="rId4">
            <a:alphaModFix/>
          </a:blip>
          <a:srcRect/>
          <a:stretch/>
        </p:blipFill>
        <p:spPr>
          <a:xfrm>
            <a:off x="234787" y="6149774"/>
            <a:ext cx="686202" cy="6862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11111"/>
              <a:buFont typeface="Play"/>
              <a:buNone/>
            </a:pPr>
            <a:r>
              <a:rPr lang="en-US" b="1"/>
              <a:t>State Bar of California, </a:t>
            </a:r>
            <a:br>
              <a:rPr lang="en-US" b="1"/>
            </a:br>
            <a:r>
              <a:rPr lang="en-US" b="1"/>
              <a:t>California Rules of Professional Conduct</a:t>
            </a:r>
            <a:endParaRPr b="1"/>
          </a:p>
        </p:txBody>
      </p:sp>
      <p:sp>
        <p:nvSpPr>
          <p:cNvPr id="147" name="Google Shape;147;p5"/>
          <p:cNvSpPr txBox="1">
            <a:spLocks noGrp="1"/>
          </p:cNvSpPr>
          <p:nvPr>
            <p:ph type="body" idx="1"/>
          </p:nvPr>
        </p:nvSpPr>
        <p:spPr>
          <a:xfrm>
            <a:off x="838200" y="1937657"/>
            <a:ext cx="10515600" cy="423930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Rule 1-300: Member of State Bar “shall not aid any person or entity in the unauthorized practice of law”</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Rule 5.3: Responsibilities Regarding Nonlawyer Assistants</a:t>
            </a:r>
            <a:endParaRPr/>
          </a:p>
          <a:p>
            <a:pPr marL="685800" lvl="1" indent="-228600" algn="l" rtl="0">
              <a:lnSpc>
                <a:spcPct val="100000"/>
              </a:lnSpc>
              <a:spcBef>
                <a:spcPts val="500"/>
              </a:spcBef>
              <a:spcAft>
                <a:spcPts val="0"/>
              </a:spcAft>
              <a:buClr>
                <a:schemeClr val="dk1"/>
              </a:buClr>
              <a:buSzPts val="2400"/>
              <a:buFont typeface="Courier New"/>
              <a:buChar char="o"/>
            </a:pPr>
            <a:r>
              <a:rPr lang="en-US"/>
              <a:t>Lawyers who supervise must make reasonable efforts to ensure that conduct of nonlawyer staff “is compatible with the professional obligations of the lawyer”.</a:t>
            </a:r>
            <a:endParaRPr/>
          </a:p>
          <a:p>
            <a:pPr marL="685800" lvl="1" indent="-228600" algn="l" rtl="0">
              <a:lnSpc>
                <a:spcPct val="100000"/>
              </a:lnSpc>
              <a:spcBef>
                <a:spcPts val="500"/>
              </a:spcBef>
              <a:spcAft>
                <a:spcPts val="0"/>
              </a:spcAft>
              <a:buClr>
                <a:schemeClr val="dk1"/>
              </a:buClr>
              <a:buSzPts val="2400"/>
              <a:buFont typeface="Courier New"/>
              <a:buChar char="o"/>
            </a:pPr>
            <a:r>
              <a:rPr lang="en-US"/>
              <a:t>Lawyer can be responsible for conduct of nonlawyer staff if it would violate the Rules if it had been done by a lawyer.</a:t>
            </a:r>
            <a:endParaRPr/>
          </a:p>
        </p:txBody>
      </p:sp>
      <p:pic>
        <p:nvPicPr>
          <p:cNvPr id="148" name="Google Shape;148;p5"/>
          <p:cNvPicPr preferRelativeResize="0"/>
          <p:nvPr/>
        </p:nvPicPr>
        <p:blipFill rotWithShape="1">
          <a:blip r:embed="rId3">
            <a:alphaModFix/>
          </a:blip>
          <a:srcRect/>
          <a:stretch/>
        </p:blipFill>
        <p:spPr>
          <a:xfrm>
            <a:off x="234787" y="6149774"/>
            <a:ext cx="686202" cy="6862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b="1"/>
              <a:t>Rules of Professional Conduct (Continued)</a:t>
            </a:r>
            <a:endParaRPr b="1"/>
          </a:p>
        </p:txBody>
      </p:sp>
      <p:sp>
        <p:nvSpPr>
          <p:cNvPr id="154" name="Google Shape;154;p6"/>
          <p:cNvSpPr txBox="1">
            <a:spLocks noGrp="1"/>
          </p:cNvSpPr>
          <p:nvPr>
            <p:ph type="body" idx="1"/>
          </p:nvPr>
        </p:nvSpPr>
        <p:spPr>
          <a:xfrm>
            <a:off x="838200" y="1800578"/>
            <a:ext cx="10515600" cy="423930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Together, Rules 1-300 &amp; 5.3 mean that organizations with lawyers and nonlawyers must take reasonable steps to follow these two principles:</a:t>
            </a:r>
            <a:endParaRPr/>
          </a:p>
          <a:p>
            <a:pPr marL="0" lvl="0" indent="0" algn="l" rtl="0">
              <a:lnSpc>
                <a:spcPct val="90000"/>
              </a:lnSpc>
              <a:spcBef>
                <a:spcPts val="0"/>
              </a:spcBef>
              <a:spcAft>
                <a:spcPts val="0"/>
              </a:spcAft>
              <a:buClr>
                <a:schemeClr val="dk1"/>
              </a:buClr>
              <a:buSzPts val="2800"/>
              <a:buNone/>
            </a:pPr>
            <a:endParaRPr/>
          </a:p>
          <a:p>
            <a:pPr marL="685800" lvl="1" indent="-228600" algn="l" rtl="0">
              <a:lnSpc>
                <a:spcPct val="90000"/>
              </a:lnSpc>
              <a:spcBef>
                <a:spcPts val="500"/>
              </a:spcBef>
              <a:spcAft>
                <a:spcPts val="0"/>
              </a:spcAft>
              <a:buClr>
                <a:schemeClr val="dk1"/>
              </a:buClr>
              <a:buSzPts val="2400"/>
              <a:buFont typeface="Courier New"/>
              <a:buChar char="o"/>
            </a:pPr>
            <a:r>
              <a:rPr lang="en-US"/>
              <a:t>When nonlawyers are </a:t>
            </a:r>
            <a:r>
              <a:rPr lang="en-US" b="1" u="sng"/>
              <a:t>not</a:t>
            </a:r>
            <a:r>
              <a:rPr lang="en-US"/>
              <a:t> helping lawyers practice law – organizations must make sure that the nonlawyers do not engage in unauthorized practice of law.</a:t>
            </a:r>
            <a:endParaRPr/>
          </a:p>
          <a:p>
            <a:pPr marL="685800" lvl="1" indent="-76200" algn="l" rtl="0">
              <a:lnSpc>
                <a:spcPct val="90000"/>
              </a:lnSpc>
              <a:spcBef>
                <a:spcPts val="500"/>
              </a:spcBef>
              <a:spcAft>
                <a:spcPts val="0"/>
              </a:spcAft>
              <a:buClr>
                <a:schemeClr val="dk1"/>
              </a:buClr>
              <a:buSzPts val="2400"/>
              <a:buFont typeface="Courier New"/>
              <a:buNone/>
            </a:pPr>
            <a:endParaRPr/>
          </a:p>
          <a:p>
            <a:pPr marL="685800" lvl="1" indent="-228600" algn="l" rtl="0">
              <a:lnSpc>
                <a:spcPct val="90000"/>
              </a:lnSpc>
              <a:spcBef>
                <a:spcPts val="500"/>
              </a:spcBef>
              <a:spcAft>
                <a:spcPts val="0"/>
              </a:spcAft>
              <a:buClr>
                <a:schemeClr val="dk1"/>
              </a:buClr>
              <a:buSzPts val="2400"/>
              <a:buFont typeface="Courier New"/>
              <a:buChar char="o"/>
            </a:pPr>
            <a:r>
              <a:rPr lang="en-US"/>
              <a:t>When nonlawyers </a:t>
            </a:r>
            <a:r>
              <a:rPr lang="en-US" b="1" u="sng"/>
              <a:t>are</a:t>
            </a:r>
            <a:r>
              <a:rPr lang="en-US"/>
              <a:t> helping lawyers practice law – organizations must make sure that the nonlawyers receive clear instructions so that their actions comply with the rules that apply to lawyers.</a:t>
            </a:r>
            <a:endParaRPr/>
          </a:p>
          <a:p>
            <a:pPr marL="228600" lvl="0" indent="-50800" algn="l" rtl="0">
              <a:lnSpc>
                <a:spcPct val="90000"/>
              </a:lnSpc>
              <a:spcBef>
                <a:spcPts val="1000"/>
              </a:spcBef>
              <a:spcAft>
                <a:spcPts val="0"/>
              </a:spcAft>
              <a:buClr>
                <a:schemeClr val="dk1"/>
              </a:buClr>
              <a:buSzPts val="2800"/>
              <a:buNone/>
            </a:pPr>
            <a:endParaRPr/>
          </a:p>
        </p:txBody>
      </p:sp>
      <p:pic>
        <p:nvPicPr>
          <p:cNvPr id="155" name="Google Shape;155;p6"/>
          <p:cNvPicPr preferRelativeResize="0"/>
          <p:nvPr/>
        </p:nvPicPr>
        <p:blipFill rotWithShape="1">
          <a:blip r:embed="rId3">
            <a:alphaModFix/>
          </a:blip>
          <a:srcRect/>
          <a:stretch/>
        </p:blipFill>
        <p:spPr>
          <a:xfrm>
            <a:off x="234787" y="6149774"/>
            <a:ext cx="686202" cy="6862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b="1"/>
              <a:t>So what is it? What is the </a:t>
            </a:r>
            <a:br>
              <a:rPr lang="en-US" b="1"/>
            </a:br>
            <a:r>
              <a:rPr lang="en-US" b="1"/>
              <a:t>“unauthorized practice of law”?</a:t>
            </a:r>
            <a:endParaRPr b="1"/>
          </a:p>
        </p:txBody>
      </p:sp>
      <p:sp>
        <p:nvSpPr>
          <p:cNvPr id="161" name="Google Shape;161;p7"/>
          <p:cNvSpPr txBox="1">
            <a:spLocks noGrp="1"/>
          </p:cNvSpPr>
          <p:nvPr>
            <p:ph type="body" idx="1"/>
          </p:nvPr>
        </p:nvSpPr>
        <p:spPr>
          <a:xfrm>
            <a:off x="4023891" y="1743992"/>
            <a:ext cx="7822019" cy="4616368"/>
          </a:xfrm>
          <a:prstGeom prst="rect">
            <a:avLst/>
          </a:prstGeom>
          <a:noFill/>
          <a:ln>
            <a:noFill/>
          </a:ln>
        </p:spPr>
        <p:txBody>
          <a:bodyPr spcFirstLastPara="1" wrap="square" lIns="91425" tIns="45700" rIns="91425" bIns="45700" anchor="t" anchorCtr="0">
            <a:normAutofit fontScale="92500" lnSpcReduction="10000"/>
          </a:bodyPr>
          <a:lstStyle/>
          <a:p>
            <a:pPr marL="457200" lvl="0" indent="-457200" algn="l" rtl="0">
              <a:lnSpc>
                <a:spcPct val="110000"/>
              </a:lnSpc>
              <a:spcBef>
                <a:spcPts val="0"/>
              </a:spcBef>
              <a:spcAft>
                <a:spcPts val="0"/>
              </a:spcAft>
              <a:buSzPct val="108108"/>
              <a:buChar char="•"/>
            </a:pPr>
            <a:r>
              <a:rPr lang="en-US"/>
              <a:t>Logically, the unauthorized practice of law means practicing law without having an active California license.</a:t>
            </a:r>
            <a:endParaRPr/>
          </a:p>
          <a:p>
            <a:pPr marL="457200" lvl="0" indent="-457200" algn="l" rtl="0">
              <a:lnSpc>
                <a:spcPct val="110000"/>
              </a:lnSpc>
              <a:spcBef>
                <a:spcPts val="0"/>
              </a:spcBef>
              <a:spcAft>
                <a:spcPts val="0"/>
              </a:spcAft>
              <a:buSzPct val="108108"/>
              <a:buChar char="•"/>
            </a:pPr>
            <a:r>
              <a:rPr lang="en-US"/>
              <a:t>But what is “practicing law”?  No definition in California Code or Rules of Professional Conduct but some guidance in caselaw, see e.g. Baron v. Los Angeles (1970) 2 Cal.3d 535, 542:</a:t>
            </a:r>
            <a:endParaRPr/>
          </a:p>
          <a:p>
            <a:pPr marL="800100" lvl="1" indent="-342900" algn="l" rtl="0">
              <a:lnSpc>
                <a:spcPct val="110000"/>
              </a:lnSpc>
              <a:spcBef>
                <a:spcPts val="1000"/>
              </a:spcBef>
              <a:spcAft>
                <a:spcPts val="0"/>
              </a:spcAft>
              <a:buSzPct val="126126"/>
              <a:buFont typeface="Courier New"/>
              <a:buChar char="o"/>
            </a:pPr>
            <a:r>
              <a:rPr lang="en-US"/>
              <a:t>“doing and performing services in a court of justice”</a:t>
            </a:r>
            <a:endParaRPr/>
          </a:p>
          <a:p>
            <a:pPr marL="800100" lvl="1" indent="-342900" algn="l" rtl="0">
              <a:lnSpc>
                <a:spcPct val="110000"/>
              </a:lnSpc>
              <a:spcBef>
                <a:spcPts val="1000"/>
              </a:spcBef>
              <a:spcAft>
                <a:spcPts val="0"/>
              </a:spcAft>
              <a:buSzPct val="126126"/>
              <a:buFont typeface="Courier New"/>
              <a:buChar char="o"/>
            </a:pPr>
            <a:r>
              <a:rPr lang="en-US"/>
              <a:t>“legal advice and counsel”</a:t>
            </a:r>
            <a:endParaRPr/>
          </a:p>
          <a:p>
            <a:pPr marL="800100" lvl="1" indent="-342900" algn="l" rtl="0">
              <a:lnSpc>
                <a:spcPct val="110000"/>
              </a:lnSpc>
              <a:spcBef>
                <a:spcPts val="1000"/>
              </a:spcBef>
              <a:spcAft>
                <a:spcPts val="0"/>
              </a:spcAft>
              <a:buSzPct val="126126"/>
              <a:buFont typeface="Courier New"/>
              <a:buChar char="o"/>
            </a:pPr>
            <a:r>
              <a:rPr lang="en-US"/>
              <a:t>“preparation of legal instruments and contracts by which legal rights are secured”</a:t>
            </a:r>
            <a:endParaRPr/>
          </a:p>
          <a:p>
            <a:pPr marL="1257300" lvl="2" indent="-165100" algn="l" rtl="0">
              <a:lnSpc>
                <a:spcPct val="90000"/>
              </a:lnSpc>
              <a:spcBef>
                <a:spcPts val="1000"/>
              </a:spcBef>
              <a:spcAft>
                <a:spcPts val="0"/>
              </a:spcAft>
              <a:buSzPct val="151351"/>
              <a:buFont typeface="Noto Sans Symbols"/>
              <a:buNone/>
            </a:pPr>
            <a:endParaRPr/>
          </a:p>
          <a:p>
            <a:pPr marL="800100" lvl="1" indent="-165100" algn="l" rtl="0">
              <a:lnSpc>
                <a:spcPct val="90000"/>
              </a:lnSpc>
              <a:spcBef>
                <a:spcPts val="1000"/>
              </a:spcBef>
              <a:spcAft>
                <a:spcPts val="0"/>
              </a:spcAft>
              <a:buSzPct val="126126"/>
              <a:buFont typeface="Noto Sans Symbols"/>
              <a:buNone/>
            </a:pPr>
            <a:endParaRPr/>
          </a:p>
        </p:txBody>
      </p:sp>
      <p:pic>
        <p:nvPicPr>
          <p:cNvPr id="162" name="Google Shape;162;p7"/>
          <p:cNvPicPr preferRelativeResize="0"/>
          <p:nvPr/>
        </p:nvPicPr>
        <p:blipFill rotWithShape="1">
          <a:blip r:embed="rId3">
            <a:alphaModFix/>
          </a:blip>
          <a:srcRect/>
          <a:stretch/>
        </p:blipFill>
        <p:spPr>
          <a:xfrm>
            <a:off x="234787" y="6149774"/>
            <a:ext cx="686202" cy="686202"/>
          </a:xfrm>
          <a:prstGeom prst="rect">
            <a:avLst/>
          </a:prstGeom>
          <a:noFill/>
          <a:ln>
            <a:noFill/>
          </a:ln>
        </p:spPr>
      </p:pic>
      <p:pic>
        <p:nvPicPr>
          <p:cNvPr id="163" name="Google Shape;163;p7" descr="Three people moving down a street wearing formal attire, one using a wheelchair."/>
          <p:cNvPicPr preferRelativeResize="0"/>
          <p:nvPr/>
        </p:nvPicPr>
        <p:blipFill rotWithShape="1">
          <a:blip r:embed="rId4">
            <a:alphaModFix/>
          </a:blip>
          <a:srcRect/>
          <a:stretch/>
        </p:blipFill>
        <p:spPr>
          <a:xfrm>
            <a:off x="480886" y="1871989"/>
            <a:ext cx="3279760" cy="218018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b="1"/>
              <a:t>What is practicing law?</a:t>
            </a:r>
            <a:endParaRPr b="1"/>
          </a:p>
        </p:txBody>
      </p:sp>
      <p:sp>
        <p:nvSpPr>
          <p:cNvPr id="169" name="Google Shape;169;p8"/>
          <p:cNvSpPr txBox="1">
            <a:spLocks noGrp="1"/>
          </p:cNvSpPr>
          <p:nvPr>
            <p:ph type="body" idx="1"/>
          </p:nvPr>
        </p:nvSpPr>
        <p:spPr>
          <a:xfrm>
            <a:off x="740228" y="1607911"/>
            <a:ext cx="10765971" cy="4542518"/>
          </a:xfrm>
          <a:prstGeom prst="rect">
            <a:avLst/>
          </a:prstGeom>
          <a:noFill/>
          <a:ln>
            <a:noFill/>
          </a:ln>
        </p:spPr>
        <p:txBody>
          <a:bodyPr spcFirstLastPara="1" wrap="square" lIns="91425" tIns="45700" rIns="91425" bIns="45700" anchor="t" anchorCtr="0">
            <a:normAutofit/>
          </a:bodyPr>
          <a:lstStyle/>
          <a:p>
            <a:pPr marL="685800" lvl="1" indent="-228600" algn="l" rtl="0">
              <a:lnSpc>
                <a:spcPct val="100000"/>
              </a:lnSpc>
              <a:spcBef>
                <a:spcPts val="0"/>
              </a:spcBef>
              <a:spcAft>
                <a:spcPts val="0"/>
              </a:spcAft>
              <a:buClr>
                <a:schemeClr val="dk1"/>
              </a:buClr>
              <a:buSzPts val="2800"/>
              <a:buChar char="•"/>
            </a:pPr>
            <a:r>
              <a:rPr lang="en-US"/>
              <a:t>Giving legal advice and counsel</a:t>
            </a:r>
            <a:endParaRPr/>
          </a:p>
          <a:p>
            <a:pPr marL="1143000" lvl="2" indent="-228600" algn="l" rtl="0">
              <a:lnSpc>
                <a:spcPct val="100000"/>
              </a:lnSpc>
              <a:spcBef>
                <a:spcPts val="0"/>
              </a:spcBef>
              <a:spcAft>
                <a:spcPts val="0"/>
              </a:spcAft>
              <a:buSzPts val="2800"/>
              <a:buChar char="•"/>
            </a:pPr>
            <a:r>
              <a:rPr lang="en-US" sz="2400" u="sng"/>
              <a:t>Includes</a:t>
            </a:r>
            <a:r>
              <a:rPr lang="en-US" sz="2400"/>
              <a:t>: advice based on the application of legal principles to facts </a:t>
            </a:r>
            <a:endParaRPr sz="2400"/>
          </a:p>
          <a:p>
            <a:pPr marL="1143000" lvl="2" indent="-75882" algn="l" rtl="0">
              <a:lnSpc>
                <a:spcPct val="100000"/>
              </a:lnSpc>
              <a:spcBef>
                <a:spcPts val="500"/>
              </a:spcBef>
              <a:spcAft>
                <a:spcPts val="0"/>
              </a:spcAft>
              <a:buClr>
                <a:schemeClr val="dk1"/>
              </a:buClr>
              <a:buSzPts val="2600"/>
              <a:buNone/>
            </a:pPr>
            <a:endParaRPr sz="2400"/>
          </a:p>
          <a:p>
            <a:pPr marL="685800" lvl="1" indent="-228600" algn="l" rtl="0">
              <a:lnSpc>
                <a:spcPct val="100000"/>
              </a:lnSpc>
              <a:spcBef>
                <a:spcPts val="500"/>
              </a:spcBef>
              <a:spcAft>
                <a:spcPts val="0"/>
              </a:spcAft>
              <a:buClr>
                <a:schemeClr val="dk1"/>
              </a:buClr>
              <a:buSzPts val="2800"/>
              <a:buChar char="•"/>
            </a:pPr>
            <a:r>
              <a:rPr lang="en-US"/>
              <a:t>Preparing legal instruments like contracts</a:t>
            </a:r>
            <a:endParaRPr/>
          </a:p>
          <a:p>
            <a:pPr marL="1143000" lvl="2" indent="-228600" algn="l" rtl="0">
              <a:lnSpc>
                <a:spcPct val="100000"/>
              </a:lnSpc>
              <a:spcBef>
                <a:spcPts val="500"/>
              </a:spcBef>
              <a:spcAft>
                <a:spcPts val="0"/>
              </a:spcAft>
              <a:buSzPts val="2800"/>
              <a:buChar char="•"/>
            </a:pPr>
            <a:r>
              <a:rPr lang="en-US" sz="2400" u="sng"/>
              <a:t>Exception</a:t>
            </a:r>
            <a:r>
              <a:rPr lang="en-US" sz="2400"/>
              <a:t>: “Merely clerical” services do not count – “merely clerical” services include making forms available, filling out forms at the specific direction of the client, and delivering forms as directed by the client.</a:t>
            </a:r>
            <a:endParaRPr/>
          </a:p>
          <a:p>
            <a:pPr marL="1143000" lvl="2" indent="-228600" algn="l" rtl="0">
              <a:lnSpc>
                <a:spcPct val="100000"/>
              </a:lnSpc>
              <a:spcBef>
                <a:spcPts val="500"/>
              </a:spcBef>
              <a:spcAft>
                <a:spcPts val="0"/>
              </a:spcAft>
              <a:buSzPts val="2800"/>
              <a:buChar char="•"/>
            </a:pPr>
            <a:r>
              <a:rPr lang="en-US" sz="2400" i="1"/>
              <a:t>See People v. Landlords Prof'l Servs</a:t>
            </a:r>
            <a:r>
              <a:rPr lang="en-US" sz="2400"/>
              <a:t>. (1989) 215 Cal.App.3d 1599, 1608 [describing permitted activities before finding defendant did engage in UPL].</a:t>
            </a:r>
            <a:endParaRPr sz="2400"/>
          </a:p>
          <a:p>
            <a:pPr marL="1371600" lvl="3" indent="0" algn="l" rtl="0">
              <a:lnSpc>
                <a:spcPct val="90000"/>
              </a:lnSpc>
              <a:spcBef>
                <a:spcPts val="500"/>
              </a:spcBef>
              <a:spcAft>
                <a:spcPts val="0"/>
              </a:spcAft>
              <a:buClr>
                <a:schemeClr val="dk1"/>
              </a:buClr>
              <a:buSzPts val="2400"/>
              <a:buNone/>
            </a:pPr>
            <a:endParaRPr sz="2400"/>
          </a:p>
        </p:txBody>
      </p:sp>
      <p:pic>
        <p:nvPicPr>
          <p:cNvPr id="170" name="Google Shape;170;p8"/>
          <p:cNvPicPr preferRelativeResize="0"/>
          <p:nvPr/>
        </p:nvPicPr>
        <p:blipFill rotWithShape="1">
          <a:blip r:embed="rId3">
            <a:alphaModFix/>
          </a:blip>
          <a:srcRect/>
          <a:stretch/>
        </p:blipFill>
        <p:spPr>
          <a:xfrm>
            <a:off x="234787" y="6149774"/>
            <a:ext cx="686202" cy="68620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3118</Words>
  <Application>Microsoft Office PowerPoint</Application>
  <PresentationFormat>Widescreen</PresentationFormat>
  <Paragraphs>187</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Noto Sans Symbols</vt:lpstr>
      <vt:lpstr>Play</vt:lpstr>
      <vt:lpstr>Courier New</vt:lpstr>
      <vt:lpstr>Atkinson Hyperlegible</vt:lpstr>
      <vt:lpstr>Arial</vt:lpstr>
      <vt:lpstr>Office Theme</vt:lpstr>
      <vt:lpstr>Setting Boundaries:  Avoiding the Unauthorized Practice of Law</vt:lpstr>
      <vt:lpstr>Presenters</vt:lpstr>
      <vt:lpstr>Topics to Be Covered</vt:lpstr>
      <vt:lpstr>Unauthorized Practice of Law</vt:lpstr>
      <vt:lpstr>Unauthorized Practice of Law</vt:lpstr>
      <vt:lpstr>State Bar of California,  California Rules of Professional Conduct</vt:lpstr>
      <vt:lpstr>Rules of Professional Conduct (Continued)</vt:lpstr>
      <vt:lpstr>So what is it? What is the  “unauthorized practice of law”?</vt:lpstr>
      <vt:lpstr>What is practicing law?</vt:lpstr>
      <vt:lpstr>What is practicing law? (Continued)</vt:lpstr>
      <vt:lpstr>What is practicing law? (3/3)</vt:lpstr>
      <vt:lpstr>Role of Non-Attorney Advocates</vt:lpstr>
      <vt:lpstr>Role of Non-Attorney Advocates (Continued)</vt:lpstr>
      <vt:lpstr>Role of Non-Attorney Advocates (Continued)</vt:lpstr>
      <vt:lpstr>Example: Parent Advocates</vt:lpstr>
      <vt:lpstr>Parent Advocates with PTIs (Continued)</vt:lpstr>
      <vt:lpstr>DREDF’s PTI Center</vt:lpstr>
      <vt:lpstr>Challenges for Parent Advocates In Setting Boundaries</vt:lpstr>
      <vt:lpstr>Challenges for Parent Advocates In Setting Boundaries (Continued)</vt:lpstr>
      <vt:lpstr>Practical Steps to Avoid  Unauthorized Practice of Law</vt:lpstr>
      <vt:lpstr>Use Disclaimers</vt:lpstr>
      <vt:lpstr>No Legal Advice</vt:lpstr>
      <vt:lpstr>Sticky Situation?</vt:lpstr>
      <vt:lpstr>Wrap Up</vt:lpstr>
      <vt:lpstr>Questions and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Claudia Center</dc:creator>
  <cp:lastModifiedBy>Alexandra Cline</cp:lastModifiedBy>
  <cp:revision>2</cp:revision>
  <dcterms:created xsi:type="dcterms:W3CDTF">2024-06-07T17:39:48Z</dcterms:created>
  <dcterms:modified xsi:type="dcterms:W3CDTF">2024-06-13T22:20:12Z</dcterms:modified>
</cp:coreProperties>
</file>