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77" r:id="rId4"/>
    <p:sldId id="276" r:id="rId5"/>
    <p:sldId id="266" r:id="rId6"/>
    <p:sldId id="268" r:id="rId7"/>
    <p:sldId id="267" r:id="rId8"/>
    <p:sldId id="269" r:id="rId9"/>
    <p:sldId id="257" r:id="rId10"/>
    <p:sldId id="258" r:id="rId11"/>
    <p:sldId id="259" r:id="rId12"/>
    <p:sldId id="262" r:id="rId13"/>
    <p:sldId id="260" r:id="rId14"/>
    <p:sldId id="263" r:id="rId15"/>
    <p:sldId id="274"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6DA0D-031F-4CA3-89B8-93D6EFED2B4D}" v="19" dt="2024-06-07T15:09:46.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381" autoAdjust="0"/>
  </p:normalViewPr>
  <p:slideViewPr>
    <p:cSldViewPr snapToGrid="0">
      <p:cViewPr varScale="1">
        <p:scale>
          <a:sx n="55" d="100"/>
          <a:sy n="55" d="100"/>
        </p:scale>
        <p:origin x="109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4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27258-1497-4214-88D5-5AC84EA506C3}"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AE37-945E-45C5-844D-5C0AC7EBCE3E}" type="slidenum">
              <a:rPr lang="en-US" smtClean="0"/>
              <a:t>‹#›</a:t>
            </a:fld>
            <a:endParaRPr lang="en-US"/>
          </a:p>
        </p:txBody>
      </p:sp>
    </p:spTree>
    <p:extLst>
      <p:ext uri="{BB962C8B-B14F-4D97-AF65-F5344CB8AC3E}">
        <p14:creationId xmlns:p14="http://schemas.microsoft.com/office/powerpoint/2010/main" val="151971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hcs.ca.gov/services/medi-cal/eligibility/Pages/Medi-Cal_CovCA_FAQ.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services/Documents/MCQMD/HHP_Provider_Toolkit_6-26-18.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dhcs.ca.gov/CalAIM/Documents/CalAIM-HHI-a11y.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hcs.ca.gov/CalAIM/Pages/calaim.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dhcs.ca.gov/CalAIM/Documents/DHCS-Medi-Cal-Community-Supports-Supplemental-Fact-Sheet.pdf" TargetMode="External"/><Relationship Id="rId5" Type="http://schemas.openxmlformats.org/officeDocument/2006/relationships/hyperlink" Target="https://www.dhcs.ca.gov/CalAIM/Documents/CalAIM-ECM-a11y.pdf" TargetMode="External"/><Relationship Id="rId4" Type="http://schemas.openxmlformats.org/officeDocument/2006/relationships/hyperlink" Target="https://www.dhcs.ca.gov/CalAIM/Pages/timelines.a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hcs.ca.gov/Documents/MCQMD/ECM-and-Community-Supports-Policy-Cheat-Shee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200" b="1" i="0" u="none" strike="noStrike" cap="none" dirty="0">
                <a:solidFill>
                  <a:srgbClr val="000000"/>
                </a:solidFill>
                <a:effectLst/>
                <a:latin typeface="Arial"/>
                <a:ea typeface="Arial"/>
                <a:cs typeface="Arial"/>
                <a:sym typeface="Arial"/>
              </a:rPr>
              <a:t>Disclaimer</a:t>
            </a:r>
            <a:endParaRPr lang="en-US" dirty="0">
              <a:effectLst/>
            </a:endParaRPr>
          </a:p>
          <a:p>
            <a:pPr marL="158750" indent="0">
              <a:buNone/>
            </a:pPr>
            <a:endParaRPr lang="en-US" sz="1200" b="0" i="0" u="none" strike="noStrike" cap="none" dirty="0">
              <a:solidFill>
                <a:srgbClr val="000000"/>
              </a:solidFill>
              <a:effectLst/>
              <a:latin typeface="Arial"/>
              <a:ea typeface="Arial"/>
              <a:cs typeface="Arial"/>
              <a:sym typeface="Arial"/>
            </a:endParaRPr>
          </a:p>
          <a:p>
            <a:pPr marL="158750" indent="0">
              <a:buNone/>
            </a:pPr>
            <a:r>
              <a:rPr lang="en-US" sz="1200" b="0" i="0" u="none" strike="noStrike" cap="none" dirty="0">
                <a:solidFill>
                  <a:srgbClr val="000000"/>
                </a:solidFill>
                <a:effectLst/>
                <a:latin typeface="Arial"/>
                <a:ea typeface="Arial"/>
                <a:cs typeface="Arial"/>
                <a:sym typeface="Arial"/>
              </a:rPr>
              <a:t>The Disability Rights Education and Defense Fund (“DREDF”) is providing this resource free of charge and solely for the purposes of fostering non-profit sharing of general information and encouraging a continuing dialogue on disability nondiscrimination. Every effort has been made to gather up-to-date and accurate information based on existing written sources. DREDF does not invite reliance upon the cited versions of legislation and regulations and makes no guarantee, undertaking, or warranty regarding the accuracy, completeness, or currency of the materials published herein. In all cases, users are referred to official legislation and publications for the original legal texts and language. </a:t>
            </a:r>
          </a:p>
          <a:p>
            <a:pPr marL="158750" indent="0">
              <a:buNone/>
            </a:pPr>
            <a:endParaRPr lang="en-US" sz="1200" b="0" i="0" u="none" strike="noStrike" cap="none" dirty="0">
              <a:solidFill>
                <a:srgbClr val="000000"/>
              </a:solidFill>
              <a:effectLst/>
              <a:latin typeface="Arial"/>
              <a:ea typeface="Arial"/>
              <a:cs typeface="Arial"/>
              <a:sym typeface="Arial"/>
            </a:endParaRPr>
          </a:p>
          <a:p>
            <a:pPr marL="158750" indent="0">
              <a:buNone/>
            </a:pPr>
            <a:r>
              <a:rPr lang="en-US" sz="1200" b="0" i="0" u="none" strike="noStrike" cap="none" dirty="0">
                <a:solidFill>
                  <a:srgbClr val="000000"/>
                </a:solidFill>
                <a:effectLst/>
                <a:latin typeface="Arial"/>
                <a:ea typeface="Arial"/>
                <a:cs typeface="Arial"/>
                <a:sym typeface="Arial"/>
              </a:rPr>
              <a:t>This resource does not constitute legal advice and should not be relied upon as legal advice. DREDF’s communication of information is not provided in the course of an attorney-client relationship, nor does it create an attorney-client relationship. This resource is not a substitute for obtaining legal advice from a qualified attorney.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a:t>
            </a:fld>
            <a:endParaRPr lang="en-US"/>
          </a:p>
        </p:txBody>
      </p:sp>
    </p:spTree>
    <p:extLst>
      <p:ext uri="{BB962C8B-B14F-4D97-AF65-F5344CB8AC3E}">
        <p14:creationId xmlns:p14="http://schemas.microsoft.com/office/powerpoint/2010/main" val="258257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https://www.dhcs.ca.gov/services/ltc/Pages/AssistedLivingWaiver.aspx </a:t>
            </a:r>
          </a:p>
        </p:txBody>
      </p:sp>
      <p:sp>
        <p:nvSpPr>
          <p:cNvPr id="4" name="Slide Number Placeholder 3"/>
          <p:cNvSpPr>
            <a:spLocks noGrp="1"/>
          </p:cNvSpPr>
          <p:nvPr>
            <p:ph type="sldNum" sz="quarter" idx="5"/>
          </p:nvPr>
        </p:nvSpPr>
        <p:spPr/>
        <p:txBody>
          <a:bodyPr/>
          <a:lstStyle/>
          <a:p>
            <a:fld id="{11CCAE37-945E-45C5-844D-5C0AC7EBCE3E}" type="slidenum">
              <a:rPr lang="en-US" smtClean="0"/>
              <a:t>10</a:t>
            </a:fld>
            <a:endParaRPr lang="en-US"/>
          </a:p>
        </p:txBody>
      </p:sp>
    </p:spTree>
    <p:extLst>
      <p:ext uri="{BB962C8B-B14F-4D97-AF65-F5344CB8AC3E}">
        <p14:creationId xmlns:p14="http://schemas.microsoft.com/office/powerpoint/2010/main" val="407971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https://www.dhcs.ca.gov/services/ltc/Pages/Home-and-Community-Based-(HCB)-Alternatives-Waiver.aspx </a:t>
            </a:r>
          </a:p>
          <a:p>
            <a:r>
              <a:rPr lang="en-US" dirty="0"/>
              <a:t>https://www.dds.ca.gov/wp-content/uploads/2024/01/HBCA-Waiver-Guidance-and-Other-Services.pdf </a:t>
            </a:r>
          </a:p>
          <a:p>
            <a:endParaRPr lang="en-US" dirty="0"/>
          </a:p>
          <a:p>
            <a:r>
              <a:rPr lang="en-US" b="0" i="0" dirty="0">
                <a:solidFill>
                  <a:srgbClr val="000000"/>
                </a:solidFill>
                <a:effectLst/>
                <a:latin typeface="Segoe UI" panose="020B0502040204020203" pitchFamily="34" charset="0"/>
              </a:rPr>
              <a:t>The HCBA Waiver provides care management services to persons at risk of nursing home or institutional placement. The care management services are provided by a multidisciplinary Care Management Team (CMT) comprised of a nurse and social worker. The CMT coordinates Waiver and State Plan services (such as medical, behavioral health, In-Home Supportive Services, etc.), and arranges for other long-term services and supports available in the local community. Care management and Waiver services are provided in the participant's community-based residence. This residence can be privately owned, secured through a tenant lease arrangement, or the residence of a participant's family member.</a:t>
            </a:r>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11</a:t>
            </a:fld>
            <a:endParaRPr lang="en-US"/>
          </a:p>
        </p:txBody>
      </p:sp>
    </p:spTree>
    <p:extLst>
      <p:ext uri="{BB962C8B-B14F-4D97-AF65-F5344CB8AC3E}">
        <p14:creationId xmlns:p14="http://schemas.microsoft.com/office/powerpoint/2010/main" val="297919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INSTITUTIONAL DEEMING? Institutional Deeming is a special Medi -Cal eligibility rule that considers only the personal income and resources of a person under the age of 18 or a married adult who is otherwise eligible for the Waiver. This allows a person who meets the criteria above to be determined as eligible for Medi -Cal regardless of his or her parent ’s or spouse's income and resources. This is very helpful because typically a family ’s health insurance or income will not cover the total cost of these needed services. Through “Institutional Deeming rules,” the family may now obtain Medi -Cal benefits for needed services regardless of income. This also allows that person to be eligible for all Medi -Cal services – not just those provided through the HCBS Waiver. This eligibility applies as long as the person is enrolled in the Waiver. </a:t>
            </a:r>
          </a:p>
          <a:p>
            <a:endParaRPr lang="en-US" dirty="0"/>
          </a:p>
          <a:p>
            <a:r>
              <a:rPr lang="en-US" dirty="0"/>
              <a:t>https://www.dds.ca.gov/wp-content/uploads/2019/02/HCBS_WaiverDDEng_20190212.pdf </a:t>
            </a:r>
          </a:p>
        </p:txBody>
      </p:sp>
      <p:sp>
        <p:nvSpPr>
          <p:cNvPr id="4" name="Slide Number Placeholder 3"/>
          <p:cNvSpPr>
            <a:spLocks noGrp="1"/>
          </p:cNvSpPr>
          <p:nvPr>
            <p:ph type="sldNum" sz="quarter" idx="5"/>
          </p:nvPr>
        </p:nvSpPr>
        <p:spPr/>
        <p:txBody>
          <a:bodyPr/>
          <a:lstStyle/>
          <a:p>
            <a:fld id="{11CCAE37-945E-45C5-844D-5C0AC7EBCE3E}" type="slidenum">
              <a:rPr lang="en-US" smtClean="0"/>
              <a:t>12</a:t>
            </a:fld>
            <a:endParaRPr lang="en-US"/>
          </a:p>
        </p:txBody>
      </p:sp>
    </p:spTree>
    <p:extLst>
      <p:ext uri="{BB962C8B-B14F-4D97-AF65-F5344CB8AC3E}">
        <p14:creationId xmlns:p14="http://schemas.microsoft.com/office/powerpoint/2010/main" val="94269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13</a:t>
            </a:fld>
            <a:endParaRPr lang="en-US"/>
          </a:p>
        </p:txBody>
      </p:sp>
    </p:spTree>
    <p:extLst>
      <p:ext uri="{BB962C8B-B14F-4D97-AF65-F5344CB8AC3E}">
        <p14:creationId xmlns:p14="http://schemas.microsoft.com/office/powerpoint/2010/main" val="35303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14</a:t>
            </a:fld>
            <a:endParaRPr lang="en-US"/>
          </a:p>
        </p:txBody>
      </p:sp>
    </p:spTree>
    <p:extLst>
      <p:ext uri="{BB962C8B-B14F-4D97-AF65-F5344CB8AC3E}">
        <p14:creationId xmlns:p14="http://schemas.microsoft.com/office/powerpoint/2010/main" val="415264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72C6"/>
                </a:solidFill>
                <a:effectLst/>
                <a:latin typeface="Segoe UI" panose="020B0502040204020203" pitchFamily="34" charset="0"/>
              </a:rPr>
              <a:t>What is a Medi-Cal Notice of Action (NOA)?</a:t>
            </a:r>
          </a:p>
          <a:p>
            <a:pPr algn="l"/>
            <a:r>
              <a:rPr lang="en-US" b="0" i="0" dirty="0">
                <a:solidFill>
                  <a:srgbClr val="000000"/>
                </a:solidFill>
                <a:effectLst/>
                <a:latin typeface="Segoe UI" panose="020B0502040204020203" pitchFamily="34" charset="0"/>
              </a:rPr>
              <a:t>A Medi-Cal NOA is a written notice that gives Medi-Cal applicants and beneficiaries an explanation of their eligibility for Medi-Cal coverage or benefits.  The NOA should include the eligibility decision and effective date of coverage, as well as any changes made in your eligibility status or level of benefits.  The NOA must also include information about your hearing rights and how to appeal the decision if you disagree with the eligibility determination.</a:t>
            </a:r>
          </a:p>
          <a:p>
            <a:pPr algn="l"/>
            <a:r>
              <a:rPr lang="en-US" b="0" i="0" dirty="0">
                <a:solidFill>
                  <a:srgbClr val="000000"/>
                </a:solidFill>
                <a:effectLst/>
                <a:latin typeface="Segoe UI" panose="020B0502040204020203" pitchFamily="34" charset="0"/>
              </a:rPr>
              <a:t>Learn more here about </a:t>
            </a:r>
            <a:r>
              <a:rPr lang="en-US" b="0" i="0" u="sng" dirty="0">
                <a:solidFill>
                  <a:srgbClr val="005198"/>
                </a:solidFill>
                <a:effectLst/>
                <a:latin typeface="Segoe UI" panose="020B0502040204020203" pitchFamily="34" charset="0"/>
                <a:hlinkClick r:id="rId3"/>
              </a:rPr>
              <a:t>Medi-Cal Eligibility</a:t>
            </a:r>
            <a:r>
              <a:rPr lang="en-US" b="0" i="0" dirty="0">
                <a:solidFill>
                  <a:srgbClr val="000000"/>
                </a:solidFill>
                <a:effectLst/>
                <a:latin typeface="Segoe UI" panose="020B0502040204020203" pitchFamily="34" charset="0"/>
              </a:rPr>
              <a:t>.</a:t>
            </a:r>
          </a:p>
          <a:p>
            <a:r>
              <a:rPr lang="en-US" dirty="0"/>
              <a:t>State hearing request - https://</a:t>
            </a:r>
            <a:r>
              <a:rPr lang="en-US" dirty="0" err="1"/>
              <a:t>www.cdss.ca.gov</a:t>
            </a:r>
            <a:r>
              <a:rPr lang="en-US" dirty="0"/>
              <a:t>/hearing-requests </a:t>
            </a:r>
          </a:p>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15</a:t>
            </a:fld>
            <a:endParaRPr lang="en-US"/>
          </a:p>
        </p:txBody>
      </p:sp>
    </p:spTree>
    <p:extLst>
      <p:ext uri="{BB962C8B-B14F-4D97-AF65-F5344CB8AC3E}">
        <p14:creationId xmlns:p14="http://schemas.microsoft.com/office/powerpoint/2010/main" val="101520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16</a:t>
            </a:fld>
            <a:endParaRPr lang="en-US"/>
          </a:p>
        </p:txBody>
      </p:sp>
    </p:spTree>
    <p:extLst>
      <p:ext uri="{BB962C8B-B14F-4D97-AF65-F5344CB8AC3E}">
        <p14:creationId xmlns:p14="http://schemas.microsoft.com/office/powerpoint/2010/main" val="35154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17</a:t>
            </a:fld>
            <a:endParaRPr lang="en-US"/>
          </a:p>
        </p:txBody>
      </p:sp>
    </p:spTree>
    <p:extLst>
      <p:ext uri="{BB962C8B-B14F-4D97-AF65-F5344CB8AC3E}">
        <p14:creationId xmlns:p14="http://schemas.microsoft.com/office/powerpoint/2010/main" val="41480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Health Homes Program - </a:t>
            </a:r>
            <a:r>
              <a:rPr lang="en-US" dirty="0">
                <a:hlinkClick r:id="rId3"/>
              </a:rPr>
              <a:t>https://www.dhcs.ca.gov/services/Documents/MCQMD/HHP_Provider_Toolkit_6-26-18.pdf</a:t>
            </a:r>
            <a:r>
              <a:rPr lang="en-US" dirty="0"/>
              <a:t> </a:t>
            </a:r>
          </a:p>
          <a:p>
            <a:endParaRPr lang="en-US" dirty="0"/>
          </a:p>
          <a:p>
            <a:r>
              <a:rPr lang="en-US" dirty="0" err="1"/>
              <a:t>CalAIM</a:t>
            </a:r>
            <a:r>
              <a:rPr lang="en-US" dirty="0"/>
              <a:t> Housing Community Support - </a:t>
            </a:r>
            <a:r>
              <a:rPr lang="en-US" dirty="0">
                <a:hlinkClick r:id="rId4"/>
              </a:rPr>
              <a:t>https://www.dhcs.ca.gov/CalAIM/Documents/CalAIM-HHI-a11y.pdf</a:t>
            </a:r>
            <a:r>
              <a:rPr lang="en-US" dirty="0"/>
              <a:t> </a:t>
            </a:r>
          </a:p>
          <a:p>
            <a:endParaRPr lang="en-US" dirty="0"/>
          </a:p>
          <a:p>
            <a:r>
              <a:rPr lang="en-US" dirty="0"/>
              <a:t>https://www.ca-path.com/cited – can see who received funding to transition to, develop, and expand ECM and Community Supports Infrastructure</a:t>
            </a:r>
          </a:p>
        </p:txBody>
      </p:sp>
      <p:sp>
        <p:nvSpPr>
          <p:cNvPr id="4" name="Slide Number Placeholder 3"/>
          <p:cNvSpPr>
            <a:spLocks noGrp="1"/>
          </p:cNvSpPr>
          <p:nvPr>
            <p:ph type="sldNum" sz="quarter" idx="5"/>
          </p:nvPr>
        </p:nvSpPr>
        <p:spPr/>
        <p:txBody>
          <a:bodyPr/>
          <a:lstStyle/>
          <a:p>
            <a:fld id="{11CCAE37-945E-45C5-844D-5C0AC7EBCE3E}" type="slidenum">
              <a:rPr lang="en-US" smtClean="0"/>
              <a:t>2</a:t>
            </a:fld>
            <a:endParaRPr lang="en-US"/>
          </a:p>
        </p:txBody>
      </p:sp>
    </p:spTree>
    <p:extLst>
      <p:ext uri="{BB962C8B-B14F-4D97-AF65-F5344CB8AC3E}">
        <p14:creationId xmlns:p14="http://schemas.microsoft.com/office/powerpoint/2010/main" val="63185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https://www.chcf.org/publication/calaim-explained-five-year-plan-transform-medi-cal/#what-is-calaim</a:t>
            </a:r>
          </a:p>
          <a:p>
            <a:endParaRPr lang="en-US" dirty="0"/>
          </a:p>
          <a:p>
            <a:r>
              <a:rPr lang="en-US" dirty="0"/>
              <a:t>HCS also maintains a </a:t>
            </a:r>
            <a:r>
              <a:rPr lang="en-US" dirty="0" err="1"/>
              <a:t>CalAIM</a:t>
            </a:r>
            <a:r>
              <a:rPr lang="en-US" dirty="0"/>
              <a:t> </a:t>
            </a:r>
            <a:r>
              <a:rPr lang="en-US" dirty="0">
                <a:hlinkClick r:id="rId3"/>
              </a:rPr>
              <a:t>website</a:t>
            </a:r>
            <a:r>
              <a:rPr lang="en-US" dirty="0"/>
              <a:t> and </a:t>
            </a:r>
            <a:r>
              <a:rPr lang="en-US" dirty="0">
                <a:hlinkClick r:id="rId4"/>
              </a:rPr>
              <a:t>timeline</a:t>
            </a:r>
            <a:r>
              <a:rPr lang="en-US" dirty="0"/>
              <a:t> outlining when different reforms will go live. </a:t>
            </a:r>
          </a:p>
          <a:p>
            <a:endParaRPr lang="en-US" dirty="0"/>
          </a:p>
          <a:p>
            <a:r>
              <a:rPr lang="en-US" dirty="0"/>
              <a:t>Enhanced Case Management (Medi-Cal Transformation) fact sheet: </a:t>
            </a:r>
            <a:r>
              <a:rPr lang="en-US" dirty="0">
                <a:hlinkClick r:id="rId5"/>
              </a:rPr>
              <a:t>https://www.dhcs.ca.gov/CalAIM/Documents/CalAIM-ECM-a11y.pdf</a:t>
            </a:r>
            <a:endParaRPr lang="en-US" dirty="0"/>
          </a:p>
          <a:p>
            <a:endParaRPr lang="en-US" dirty="0"/>
          </a:p>
          <a:p>
            <a:r>
              <a:rPr lang="en-US" dirty="0"/>
              <a:t>Community Supports Fact Sheet: </a:t>
            </a:r>
            <a:r>
              <a:rPr lang="en-US" dirty="0">
                <a:hlinkClick r:id="rId6"/>
              </a:rPr>
              <a:t>https://www.dhcs.ca.gov/CalAIM/Documents/DHCS-Medi-Cal-Community-Supports-Supplemental-Fact-Sheet.pdf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CAE37-945E-45C5-844D-5C0AC7EBC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1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 AIM Housing Community Support - https://www.dhcs.ca.gov/Documents/MCQMD/DHCS-Community-Supports-Policy-Guide.pdf </a:t>
            </a:r>
          </a:p>
          <a:p>
            <a:endParaRPr lang="en-US" dirty="0"/>
          </a:p>
          <a:p>
            <a:r>
              <a:rPr lang="en-US" dirty="0"/>
              <a:t>ECM &amp; CS policy "cheat sheet" overview, detailing where plans have flexibility and what DHCS is standardizing: </a:t>
            </a:r>
            <a:r>
              <a:rPr lang="en-US" dirty="0">
                <a:hlinkClick r:id="rId3"/>
              </a:rPr>
              <a:t>https://www.dhcs.ca.gov/Documents/MCQMD/ECM-and-Community-Supports-Policy-Cheat-Sheet.pdf</a:t>
            </a:r>
            <a:r>
              <a:rPr lang="en-US" dirty="0"/>
              <a:t> </a:t>
            </a:r>
          </a:p>
        </p:txBody>
      </p:sp>
      <p:sp>
        <p:nvSpPr>
          <p:cNvPr id="4" name="Slide Number Placeholder 3"/>
          <p:cNvSpPr>
            <a:spLocks noGrp="1"/>
          </p:cNvSpPr>
          <p:nvPr>
            <p:ph type="sldNum" sz="quarter" idx="5"/>
          </p:nvPr>
        </p:nvSpPr>
        <p:spPr/>
        <p:txBody>
          <a:bodyPr/>
          <a:lstStyle/>
          <a:p>
            <a:fld id="{11CCAE37-945E-45C5-844D-5C0AC7EBCE3E}" type="slidenum">
              <a:rPr lang="en-US" smtClean="0"/>
              <a:t>4</a:t>
            </a:fld>
            <a:endParaRPr lang="en-US"/>
          </a:p>
        </p:txBody>
      </p:sp>
    </p:spTree>
    <p:extLst>
      <p:ext uri="{BB962C8B-B14F-4D97-AF65-F5344CB8AC3E}">
        <p14:creationId xmlns:p14="http://schemas.microsoft.com/office/powerpoint/2010/main" val="172425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5</a:t>
            </a:fld>
            <a:endParaRPr lang="en-US"/>
          </a:p>
        </p:txBody>
      </p:sp>
    </p:spTree>
    <p:extLst>
      <p:ext uri="{BB962C8B-B14F-4D97-AF65-F5344CB8AC3E}">
        <p14:creationId xmlns:p14="http://schemas.microsoft.com/office/powerpoint/2010/main" val="216129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6</a:t>
            </a:fld>
            <a:endParaRPr lang="en-US"/>
          </a:p>
        </p:txBody>
      </p:sp>
    </p:spTree>
    <p:extLst>
      <p:ext uri="{BB962C8B-B14F-4D97-AF65-F5344CB8AC3E}">
        <p14:creationId xmlns:p14="http://schemas.microsoft.com/office/powerpoint/2010/main" val="391225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7</a:t>
            </a:fld>
            <a:endParaRPr lang="en-US"/>
          </a:p>
        </p:txBody>
      </p:sp>
    </p:spTree>
    <p:extLst>
      <p:ext uri="{BB962C8B-B14F-4D97-AF65-F5344CB8AC3E}">
        <p14:creationId xmlns:p14="http://schemas.microsoft.com/office/powerpoint/2010/main" val="155509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CAE37-945E-45C5-844D-5C0AC7EBCE3E}" type="slidenum">
              <a:rPr lang="en-US" smtClean="0"/>
              <a:t>8</a:t>
            </a:fld>
            <a:endParaRPr lang="en-US"/>
          </a:p>
        </p:txBody>
      </p:sp>
    </p:spTree>
    <p:extLst>
      <p:ext uri="{BB962C8B-B14F-4D97-AF65-F5344CB8AC3E}">
        <p14:creationId xmlns:p14="http://schemas.microsoft.com/office/powerpoint/2010/main" val="347215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CAE37-945E-45C5-844D-5C0AC7EBCE3E}" type="slidenum">
              <a:rPr lang="en-US" smtClean="0"/>
              <a:t>9</a:t>
            </a:fld>
            <a:endParaRPr lang="en-US"/>
          </a:p>
        </p:txBody>
      </p:sp>
    </p:spTree>
    <p:extLst>
      <p:ext uri="{BB962C8B-B14F-4D97-AF65-F5344CB8AC3E}">
        <p14:creationId xmlns:p14="http://schemas.microsoft.com/office/powerpoint/2010/main" val="242939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CE8F-E9D1-10AB-5AC9-46C9A858D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5AB6C4-7EEF-4DC8-6D0F-64BCDF328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09E71-CFDB-E3B9-CCDF-D8D817666818}"/>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7658ED38-4961-2E9A-AE3D-2C255F77A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B2061-3149-FDF2-D708-E762D76B78C1}"/>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330655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5665-BD1D-3C92-2552-99F86DDCA4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3518B-B3AD-6864-159D-4F0B7F198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F4D98-4A50-36E4-634A-B805060D0FAD}"/>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36B2BE42-1748-A725-64B3-D4F01348B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F5AE6-8E12-F6A0-90EC-606F3E6F05A7}"/>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288775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E70F7-297F-1A82-F158-63E9E05D81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E1384-6321-64CB-2FAF-3B8485FF2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939C2-AB6A-8EDF-F05D-D64C9CF7722D}"/>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3A41D983-CEF6-D7D8-BB08-2CC93C03C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4C53E-21B3-4418-6786-FA17745FD24A}"/>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105657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3341-2D98-D0B1-48AD-22581174A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4E453-53B6-6F3B-07CE-B6F86FFEE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D3E5-CC8B-728D-AB65-334CECB6B200}"/>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C761513F-25F2-0679-4D3A-5853CDEE7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D4166-E8C1-4FCB-15D3-7296ABA9C8CC}"/>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370222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1BC9-FAC3-5E99-6848-70DC57A74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E7DBE-75F6-9837-D6FE-A4F22F021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CCFEDA-E0E5-BE7F-7DE0-A05918169AB9}"/>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D816C74F-EE8C-FFCF-1932-1175EA660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E488-B13B-C8B7-8F5D-D1C7EB6767AB}"/>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323974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46A6-FC73-CFF9-3CC6-FA08FB3BD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F109B-8584-AE3E-250C-D318BB00D9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2936C9-0A54-B35D-FE67-7D331ED38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E33D2-E538-D7FE-7726-042DB12EADAE}"/>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6" name="Footer Placeholder 5">
            <a:extLst>
              <a:ext uri="{FF2B5EF4-FFF2-40B4-BE49-F238E27FC236}">
                <a16:creationId xmlns:a16="http://schemas.microsoft.com/office/drawing/2014/main" id="{5CC532FA-4419-19DE-6AC7-7E3F1A90F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71F29-B960-BDAE-A0D5-8A2190E165CF}"/>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62326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119B-23AB-75A7-E93C-64336B223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9AFD8-4D59-532E-C48B-213B1C3C6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C8F0D-D639-4E0B-F542-B198B477B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C2D0C-1016-50DF-EFA5-F100E613C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D91BF-2230-11FD-EB07-E537FD56D5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42B433-B723-B454-BB7B-A6A0C995CE40}"/>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8" name="Footer Placeholder 7">
            <a:extLst>
              <a:ext uri="{FF2B5EF4-FFF2-40B4-BE49-F238E27FC236}">
                <a16:creationId xmlns:a16="http://schemas.microsoft.com/office/drawing/2014/main" id="{39D32E49-812E-98CD-AEB8-72FB4543E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98D80-283A-347F-4D66-FF89DA8F4853}"/>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9450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0BD3-9CD5-B35F-5DF0-FB09A0975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E287E8-8929-4B42-D047-96B59A25F134}"/>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4" name="Footer Placeholder 3">
            <a:extLst>
              <a:ext uri="{FF2B5EF4-FFF2-40B4-BE49-F238E27FC236}">
                <a16:creationId xmlns:a16="http://schemas.microsoft.com/office/drawing/2014/main" id="{6605186C-BF36-0D31-3BA2-4867FCB19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CAF521-4089-2DDB-6024-2562FA819B52}"/>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331721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5BA6D-1148-B0C1-842D-AD5A85114AA0}"/>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3" name="Footer Placeholder 2">
            <a:extLst>
              <a:ext uri="{FF2B5EF4-FFF2-40B4-BE49-F238E27FC236}">
                <a16:creationId xmlns:a16="http://schemas.microsoft.com/office/drawing/2014/main" id="{641AA90C-FC32-27F7-33B7-B1DA295D4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DB4D70-7221-BCF1-313B-3040D4F9C6B9}"/>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316126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4DDE-FDCB-1368-63C8-620BEEF80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8989C-5F64-4F0B-62D1-F3C43B332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ABC83-1FCD-3465-100B-320209730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12ED4-CA90-7528-9A77-CEA810284DD7}"/>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6" name="Footer Placeholder 5">
            <a:extLst>
              <a:ext uri="{FF2B5EF4-FFF2-40B4-BE49-F238E27FC236}">
                <a16:creationId xmlns:a16="http://schemas.microsoft.com/office/drawing/2014/main" id="{3EF428AF-CBA1-FE8E-85CD-87D6A70E3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4B5FF-D3A6-B74C-C010-88C3F5633AC1}"/>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111985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19F9-64EE-BA37-4B1D-6DFA25982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B60FD-3F9D-E8BF-A1B4-26FC793A7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E29633-8B02-A9E5-C0CC-AAC3C8854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A2914-876B-7AF5-05A8-F10AD6A9037A}"/>
              </a:ext>
            </a:extLst>
          </p:cNvPr>
          <p:cNvSpPr>
            <a:spLocks noGrp="1"/>
          </p:cNvSpPr>
          <p:nvPr>
            <p:ph type="dt" sz="half" idx="10"/>
          </p:nvPr>
        </p:nvSpPr>
        <p:spPr/>
        <p:txBody>
          <a:bodyPr/>
          <a:lstStyle/>
          <a:p>
            <a:fld id="{5C025037-8448-485A-A353-A217D65B00FA}" type="datetimeFigureOut">
              <a:rPr lang="en-US" smtClean="0"/>
              <a:t>6/10/2024</a:t>
            </a:fld>
            <a:endParaRPr lang="en-US"/>
          </a:p>
        </p:txBody>
      </p:sp>
      <p:sp>
        <p:nvSpPr>
          <p:cNvPr id="6" name="Footer Placeholder 5">
            <a:extLst>
              <a:ext uri="{FF2B5EF4-FFF2-40B4-BE49-F238E27FC236}">
                <a16:creationId xmlns:a16="http://schemas.microsoft.com/office/drawing/2014/main" id="{56BF2121-C976-D255-AA79-B66FB7E38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08F25-87E7-FA9D-350A-6B963579C18D}"/>
              </a:ext>
            </a:extLst>
          </p:cNvPr>
          <p:cNvSpPr>
            <a:spLocks noGrp="1"/>
          </p:cNvSpPr>
          <p:nvPr>
            <p:ph type="sldNum" sz="quarter" idx="12"/>
          </p:nvPr>
        </p:nvSpPr>
        <p:spPr/>
        <p:txBody>
          <a:bodyPr/>
          <a:lstStyle/>
          <a:p>
            <a:fld id="{FACC03FE-865B-4F9F-AC91-CCF6D65879DD}" type="slidenum">
              <a:rPr lang="en-US" smtClean="0"/>
              <a:t>‹#›</a:t>
            </a:fld>
            <a:endParaRPr lang="en-US"/>
          </a:p>
        </p:txBody>
      </p:sp>
    </p:spTree>
    <p:extLst>
      <p:ext uri="{BB962C8B-B14F-4D97-AF65-F5344CB8AC3E}">
        <p14:creationId xmlns:p14="http://schemas.microsoft.com/office/powerpoint/2010/main" val="285999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1643D-0D67-71D4-E8B7-A971DF358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49EDF-5FA4-D203-1B01-8664B72CF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D346C-4C6E-ACCE-551F-1FCB58CC2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25037-8448-485A-A353-A217D65B00FA}" type="datetimeFigureOut">
              <a:rPr lang="en-US" smtClean="0"/>
              <a:t>6/10/2024</a:t>
            </a:fld>
            <a:endParaRPr lang="en-US"/>
          </a:p>
        </p:txBody>
      </p:sp>
      <p:sp>
        <p:nvSpPr>
          <p:cNvPr id="5" name="Footer Placeholder 4">
            <a:extLst>
              <a:ext uri="{FF2B5EF4-FFF2-40B4-BE49-F238E27FC236}">
                <a16:creationId xmlns:a16="http://schemas.microsoft.com/office/drawing/2014/main" id="{9518AA09-8BD3-5D3D-5267-21B1E3D4E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835E1-7193-93E6-5A23-6BA710A5D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C03FE-865B-4F9F-AC91-CCF6D65879DD}" type="slidenum">
              <a:rPr lang="en-US" smtClean="0"/>
              <a:t>‹#›</a:t>
            </a:fld>
            <a:endParaRPr lang="en-US"/>
          </a:p>
        </p:txBody>
      </p:sp>
    </p:spTree>
    <p:extLst>
      <p:ext uri="{BB962C8B-B14F-4D97-AF65-F5344CB8AC3E}">
        <p14:creationId xmlns:p14="http://schemas.microsoft.com/office/powerpoint/2010/main" val="125732680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ms.dss.ca.gov/acms/login.request.d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mhc.ca.gov/FileaComplaint.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neff@dredf.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syee@dredf.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dsection of a person holding a miniature house">
            <a:extLst>
              <a:ext uri="{FF2B5EF4-FFF2-40B4-BE49-F238E27FC236}">
                <a16:creationId xmlns:a16="http://schemas.microsoft.com/office/drawing/2014/main" id="{DC3017E1-11B8-653B-49D5-AC8AD257CEAC}"/>
              </a:ext>
            </a:extLst>
          </p:cNvPr>
          <p:cNvPicPr>
            <a:picLocks noChangeAspect="1"/>
          </p:cNvPicPr>
          <p:nvPr/>
        </p:nvPicPr>
        <p:blipFill rotWithShape="1">
          <a:blip r:embed="rId3"/>
          <a:srcRect r="2036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02CA16-48D6-F4A9-DA7D-719FF792776B}"/>
              </a:ext>
            </a:extLst>
          </p:cNvPr>
          <p:cNvSpPr>
            <a:spLocks noGrp="1"/>
          </p:cNvSpPr>
          <p:nvPr>
            <p:ph type="ctrTitle"/>
          </p:nvPr>
        </p:nvSpPr>
        <p:spPr>
          <a:xfrm>
            <a:off x="477981" y="1122363"/>
            <a:ext cx="4023360" cy="2541978"/>
          </a:xfrm>
        </p:spPr>
        <p:txBody>
          <a:bodyPr anchor="ctr">
            <a:normAutofit fontScale="90000"/>
          </a:bodyPr>
          <a:lstStyle/>
          <a:p>
            <a:pPr algn="l"/>
            <a:r>
              <a:rPr lang="en-US" sz="4000" dirty="0">
                <a:solidFill>
                  <a:schemeClr val="bg1"/>
                </a:solidFill>
                <a:latin typeface="Arial" panose="020B0604020202020204" pitchFamily="34" charset="0"/>
                <a:cs typeface="Arial" panose="020B0604020202020204" pitchFamily="34" charset="0"/>
              </a:rPr>
              <a:t>Home and Community-Based Services 101 Under CalAIM</a:t>
            </a:r>
          </a:p>
        </p:txBody>
      </p:sp>
      <p:sp>
        <p:nvSpPr>
          <p:cNvPr id="3" name="Subtitle 2">
            <a:extLst>
              <a:ext uri="{FF2B5EF4-FFF2-40B4-BE49-F238E27FC236}">
                <a16:creationId xmlns:a16="http://schemas.microsoft.com/office/drawing/2014/main" id="{6B96579A-AA99-93CB-B400-A003FC921A0A}"/>
              </a:ext>
            </a:extLst>
          </p:cNvPr>
          <p:cNvSpPr>
            <a:spLocks noGrp="1"/>
          </p:cNvSpPr>
          <p:nvPr>
            <p:ph type="subTitle" idx="1"/>
          </p:nvPr>
        </p:nvSpPr>
        <p:spPr>
          <a:xfrm>
            <a:off x="477981" y="3760500"/>
            <a:ext cx="4984035" cy="1208141"/>
          </a:xfrm>
        </p:spPr>
        <p:txBody>
          <a:bodyPr>
            <a:noAutofit/>
          </a:bodyPr>
          <a:lstStyle/>
          <a:p>
            <a:pPr algn="l"/>
            <a:r>
              <a:rPr lang="en-US" dirty="0">
                <a:solidFill>
                  <a:schemeClr val="bg1"/>
                </a:solidFill>
                <a:latin typeface="Arial" panose="020B0604020202020204" pitchFamily="34" charset="0"/>
                <a:cs typeface="Arial" panose="020B0604020202020204" pitchFamily="34" charset="0"/>
              </a:rPr>
              <a:t>Presented by</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Silvia Yee &amp; Erin Nguyen Neff</a:t>
            </a:r>
          </a:p>
          <a:p>
            <a:pPr algn="l"/>
            <a:r>
              <a:rPr lang="en-US" dirty="0">
                <a:solidFill>
                  <a:schemeClr val="bg1"/>
                </a:solidFill>
                <a:latin typeface="Arial" panose="020B0604020202020204" pitchFamily="34" charset="0"/>
                <a:cs typeface="Arial" panose="020B0604020202020204" pitchFamily="34" charset="0"/>
              </a:rPr>
              <a:t>June 7, 2024</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isability Rights Education and Defense Fund  logo">
            <a:extLst>
              <a:ext uri="{FF2B5EF4-FFF2-40B4-BE49-F238E27FC236}">
                <a16:creationId xmlns:a16="http://schemas.microsoft.com/office/drawing/2014/main" id="{10C2768D-3ECA-7368-9B28-BF3D47218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53" y="5351628"/>
            <a:ext cx="1609207" cy="727124"/>
          </a:xfrm>
          <a:prstGeom prst="rect">
            <a:avLst/>
          </a:prstGeom>
        </p:spPr>
      </p:pic>
    </p:spTree>
    <p:extLst>
      <p:ext uri="{BB962C8B-B14F-4D97-AF65-F5344CB8AC3E}">
        <p14:creationId xmlns:p14="http://schemas.microsoft.com/office/powerpoint/2010/main" val="17245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74A20-67F4-2A6A-4972-F273121BC780}"/>
              </a:ext>
            </a:extLst>
          </p:cNvPr>
          <p:cNvSpPr>
            <a:spLocks noGrp="1"/>
          </p:cNvSpPr>
          <p:nvPr>
            <p:ph type="title"/>
          </p:nvPr>
        </p:nvSpPr>
        <p:spPr>
          <a:xfrm>
            <a:off x="572493" y="238539"/>
            <a:ext cx="11018520" cy="1227315"/>
          </a:xfrm>
        </p:spPr>
        <p:txBody>
          <a:bodyPr anchor="b">
            <a:normAutofit/>
          </a:bodyPr>
          <a:lstStyle/>
          <a:p>
            <a:r>
              <a:rPr lang="en-US" b="1" dirty="0">
                <a:latin typeface="Arial" panose="020B0604020202020204" pitchFamily="34" charset="0"/>
                <a:cs typeface="Arial" panose="020B0604020202020204" pitchFamily="34" charset="0"/>
              </a:rPr>
              <a:t>Assisted Living Waiver</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F0C97C-A440-6ED5-F35A-D1F9C818E8D4}"/>
              </a:ext>
            </a:extLst>
          </p:cNvPr>
          <p:cNvSpPr>
            <a:spLocks noGrp="1"/>
          </p:cNvSpPr>
          <p:nvPr>
            <p:ph idx="1"/>
          </p:nvPr>
        </p:nvSpPr>
        <p:spPr>
          <a:xfrm>
            <a:off x="541246" y="1886572"/>
            <a:ext cx="6798978" cy="4197248"/>
          </a:xfrm>
        </p:spPr>
        <p:txBody>
          <a:bodyPr anchor="t">
            <a:noAutofit/>
          </a:bodyPr>
          <a:lstStyle/>
          <a:p>
            <a:pPr marL="444500" indent="-342900">
              <a:spcBef>
                <a:spcPts val="0"/>
              </a:spcBef>
              <a:spcAft>
                <a:spcPts val="600"/>
              </a:spcAft>
              <a:buClr>
                <a:srgbClr val="000000"/>
              </a:buClr>
              <a:buSzPts val="2000"/>
            </a:pPr>
            <a:r>
              <a:rPr lang="en-US" sz="2000" dirty="0">
                <a:latin typeface="Arial"/>
                <a:ea typeface="Arial"/>
                <a:cs typeface="Arial"/>
                <a:sym typeface="Arial"/>
              </a:rPr>
              <a:t>Assisted living setting as an alternative to long-term placement in a nursing facility/institution</a:t>
            </a:r>
          </a:p>
          <a:p>
            <a:pPr marL="444500" indent="-342900">
              <a:spcBef>
                <a:spcPts val="0"/>
              </a:spcBef>
              <a:spcAft>
                <a:spcPts val="600"/>
              </a:spcAft>
              <a:buClr>
                <a:srgbClr val="000000"/>
              </a:buClr>
              <a:buSzPts val="2000"/>
            </a:pPr>
            <a:r>
              <a:rPr lang="en-US" sz="2000" dirty="0">
                <a:latin typeface="Arial"/>
                <a:ea typeface="Arial"/>
                <a:cs typeface="Arial"/>
                <a:sym typeface="Arial"/>
              </a:rPr>
              <a:t>Facilitates the transition of seniors and disabled people from a nursing facility to a less-restrictive setting.</a:t>
            </a:r>
          </a:p>
          <a:p>
            <a:pPr marL="444500" indent="-342900">
              <a:spcBef>
                <a:spcPts val="0"/>
              </a:spcBef>
              <a:spcAft>
                <a:spcPts val="600"/>
              </a:spcAft>
              <a:buClr>
                <a:srgbClr val="000000"/>
              </a:buClr>
              <a:buSzPts val="2000"/>
            </a:pPr>
            <a:r>
              <a:rPr lang="en-US" sz="2000" dirty="0">
                <a:latin typeface="Arial"/>
                <a:ea typeface="Arial"/>
                <a:cs typeface="Arial"/>
                <a:sym typeface="Arial"/>
              </a:rPr>
              <a:t>Care needs equal to those of Medi-Cal-funded residents living and receiving care in Nursing Facilities</a:t>
            </a:r>
          </a:p>
          <a:p>
            <a:pPr marL="444500" indent="-342900">
              <a:spcBef>
                <a:spcPts val="0"/>
              </a:spcBef>
              <a:spcAft>
                <a:spcPts val="600"/>
              </a:spcAft>
              <a:buClr>
                <a:srgbClr val="000000"/>
              </a:buClr>
              <a:buSzPts val="2000"/>
            </a:pPr>
            <a:r>
              <a:rPr lang="en-US" sz="2000" dirty="0">
                <a:latin typeface="Arial"/>
                <a:ea typeface="Arial"/>
                <a:cs typeface="Arial"/>
                <a:sym typeface="Arial"/>
              </a:rPr>
              <a:t>Eligibility</a:t>
            </a:r>
          </a:p>
          <a:p>
            <a:pPr marL="901700" lvl="1" indent="-342900">
              <a:spcBef>
                <a:spcPts val="0"/>
              </a:spcBef>
              <a:spcAft>
                <a:spcPts val="600"/>
              </a:spcAft>
              <a:buClr>
                <a:srgbClr val="000000"/>
              </a:buClr>
              <a:buSzPts val="2000"/>
            </a:pPr>
            <a:r>
              <a:rPr lang="en-US" sz="2000" dirty="0">
                <a:latin typeface="Arial"/>
                <a:ea typeface="Arial"/>
                <a:cs typeface="Arial"/>
                <a:sym typeface="Arial"/>
              </a:rPr>
              <a:t>Medi-Cal eligible</a:t>
            </a:r>
          </a:p>
          <a:p>
            <a:pPr marL="901700" lvl="1" indent="-342900">
              <a:spcBef>
                <a:spcPts val="0"/>
              </a:spcBef>
              <a:spcAft>
                <a:spcPts val="600"/>
              </a:spcAft>
              <a:buClr>
                <a:srgbClr val="000000"/>
              </a:buClr>
              <a:buSzPts val="2000"/>
            </a:pPr>
            <a:r>
              <a:rPr lang="en-US" sz="2000" dirty="0">
                <a:latin typeface="Arial"/>
                <a:ea typeface="Arial"/>
                <a:cs typeface="Arial"/>
                <a:sym typeface="Arial"/>
              </a:rPr>
              <a:t>Age 21 or older</a:t>
            </a:r>
          </a:p>
          <a:p>
            <a:pPr marL="901700" lvl="1" indent="-342900">
              <a:spcBef>
                <a:spcPts val="0"/>
              </a:spcBef>
              <a:spcAft>
                <a:spcPts val="600"/>
              </a:spcAft>
              <a:buClr>
                <a:srgbClr val="000000"/>
              </a:buClr>
              <a:buSzPts val="2000"/>
            </a:pPr>
            <a:r>
              <a:rPr lang="en-US" sz="2000" dirty="0">
                <a:latin typeface="Arial"/>
                <a:ea typeface="Arial"/>
                <a:cs typeface="Arial"/>
                <a:sym typeface="Arial"/>
              </a:rPr>
              <a:t>Full-scope Medi-Cal eligibility with zero share of cost</a:t>
            </a:r>
          </a:p>
          <a:p>
            <a:pPr marL="901700" lvl="1" indent="-342900">
              <a:spcBef>
                <a:spcPts val="0"/>
              </a:spcBef>
              <a:spcAft>
                <a:spcPts val="600"/>
              </a:spcAft>
              <a:buClr>
                <a:srgbClr val="000000"/>
              </a:buClr>
              <a:buSzPts val="2000"/>
            </a:pPr>
            <a:r>
              <a:rPr lang="en-US" sz="2000" dirty="0">
                <a:latin typeface="Arial"/>
                <a:ea typeface="Arial"/>
                <a:cs typeface="Arial"/>
                <a:sym typeface="Arial"/>
              </a:rPr>
              <a:t>Able and willing to reside safely in an assisted living facility or publicly subsidized housing in one of the counties providing ALW services </a:t>
            </a:r>
            <a:endParaRPr lang="en-US" sz="2000" dirty="0">
              <a:highlight>
                <a:srgbClr val="FFFFFF"/>
              </a:highlight>
              <a:latin typeface="Arial"/>
              <a:ea typeface="Arial"/>
              <a:cs typeface="Arial"/>
              <a:sym typeface="Arial"/>
            </a:endParaRPr>
          </a:p>
        </p:txBody>
      </p:sp>
      <p:pic>
        <p:nvPicPr>
          <p:cNvPr id="5" name="Picture 4" descr="Desk with stethoscope on top of a computer keyboard.">
            <a:extLst>
              <a:ext uri="{FF2B5EF4-FFF2-40B4-BE49-F238E27FC236}">
                <a16:creationId xmlns:a16="http://schemas.microsoft.com/office/drawing/2014/main" id="{E46BE21D-8130-9CD5-520A-B19383D003C6}"/>
              </a:ext>
            </a:extLst>
          </p:cNvPr>
          <p:cNvPicPr>
            <a:picLocks noChangeAspect="1"/>
          </p:cNvPicPr>
          <p:nvPr/>
        </p:nvPicPr>
        <p:blipFill rotWithShape="1">
          <a:blip r:embed="rId3"/>
          <a:srcRect l="35782" r="2" b="2"/>
          <a:stretch/>
        </p:blipFill>
        <p:spPr>
          <a:xfrm>
            <a:off x="7881470" y="2065840"/>
            <a:ext cx="3693047" cy="3838712"/>
          </a:xfrm>
          <a:prstGeom prst="rect">
            <a:avLst/>
          </a:prstGeom>
        </p:spPr>
      </p:pic>
    </p:spTree>
    <p:extLst>
      <p:ext uri="{BB962C8B-B14F-4D97-AF65-F5344CB8AC3E}">
        <p14:creationId xmlns:p14="http://schemas.microsoft.com/office/powerpoint/2010/main" val="40482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9C9C8-35B6-F47B-5923-93F5658F481A}"/>
              </a:ext>
            </a:extLst>
          </p:cNvPr>
          <p:cNvSpPr>
            <a:spLocks noGrp="1"/>
          </p:cNvSpPr>
          <p:nvPr>
            <p:ph type="title"/>
          </p:nvPr>
        </p:nvSpPr>
        <p:spPr>
          <a:xfrm>
            <a:off x="1075766" y="1188637"/>
            <a:ext cx="3255089" cy="4480726"/>
          </a:xfrm>
        </p:spPr>
        <p:txBody>
          <a:bodyPr>
            <a:normAutofit/>
          </a:bodyPr>
          <a:lstStyle/>
          <a:p>
            <a:pPr algn="ctr"/>
            <a:r>
              <a:rPr lang="en" sz="4100" b="1" dirty="0">
                <a:latin typeface="Arial"/>
                <a:ea typeface="Arial"/>
                <a:cs typeface="Arial"/>
                <a:sym typeface="Arial"/>
              </a:rPr>
              <a:t>Home and Community-Based Alternatives (HCBA) Waiver</a:t>
            </a:r>
            <a:endParaRPr lang="en-US" sz="4100" b="1"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939443-70D8-A10C-27EA-8643C887A298}"/>
              </a:ext>
            </a:extLst>
          </p:cNvPr>
          <p:cNvSpPr>
            <a:spLocks noGrp="1"/>
          </p:cNvSpPr>
          <p:nvPr>
            <p:ph idx="1"/>
          </p:nvPr>
        </p:nvSpPr>
        <p:spPr>
          <a:xfrm>
            <a:off x="5255259" y="928467"/>
            <a:ext cx="5860969" cy="5607800"/>
          </a:xfrm>
        </p:spPr>
        <p:txBody>
          <a:bodyPr anchor="ctr">
            <a:normAutofit/>
          </a:bodyPr>
          <a:lstStyle/>
          <a:p>
            <a:pPr marL="457200" lvl="0" indent="-374650" rtl="0">
              <a:spcBef>
                <a:spcPts val="0"/>
              </a:spcBef>
              <a:spcAft>
                <a:spcPts val="0"/>
              </a:spcAft>
              <a:buClr>
                <a:srgbClr val="000000"/>
              </a:buClr>
              <a:buSzPts val="2300"/>
              <a:buFont typeface="Arial"/>
              <a:buChar char="●"/>
            </a:pPr>
            <a:endParaRPr lang="en-US" sz="2000" dirty="0">
              <a:highlight>
                <a:srgbClr val="FFFFFF"/>
              </a:highlight>
              <a:latin typeface="Arial"/>
              <a:ea typeface="Arial"/>
              <a:cs typeface="Arial"/>
              <a:sym typeface="Arial"/>
            </a:endParaRPr>
          </a:p>
          <a:p>
            <a:pPr marL="425450" indent="-342900">
              <a:spcBef>
                <a:spcPts val="0"/>
              </a:spcBef>
              <a:buClr>
                <a:srgbClr val="000000"/>
              </a:buClr>
              <a:buSzPts val="2300"/>
            </a:pPr>
            <a:endParaRPr lang="en-US" sz="2000" dirty="0">
              <a:highlight>
                <a:srgbClr val="FFFFFF"/>
              </a:highlight>
              <a:latin typeface="Arial"/>
              <a:ea typeface="Arial"/>
              <a:cs typeface="Arial"/>
              <a:sym typeface="Arial"/>
            </a:endParaRPr>
          </a:p>
          <a:p>
            <a:pPr marL="425450" indent="-342900">
              <a:spcBef>
                <a:spcPts val="0"/>
              </a:spcBef>
              <a:buClr>
                <a:srgbClr val="000000"/>
              </a:buClr>
              <a:buSzPts val="2300"/>
            </a:pPr>
            <a:r>
              <a:rPr lang="en-US" sz="2000" dirty="0">
                <a:highlight>
                  <a:srgbClr val="FFFFFF"/>
                </a:highlight>
                <a:latin typeface="Arial"/>
                <a:ea typeface="Arial"/>
                <a:cs typeface="Arial"/>
                <a:sym typeface="Arial"/>
              </a:rPr>
              <a:t>Care management services to persons at risk for nursing home or institutional placement</a:t>
            </a:r>
          </a:p>
          <a:p>
            <a:pPr marL="425450" indent="-342900">
              <a:spcBef>
                <a:spcPts val="0"/>
              </a:spcBef>
              <a:buClr>
                <a:srgbClr val="000000"/>
              </a:buClr>
              <a:buSzPts val="2300"/>
            </a:pPr>
            <a:r>
              <a:rPr lang="en-US" sz="2000" dirty="0">
                <a:highlight>
                  <a:srgbClr val="FFFFFF"/>
                </a:highlight>
                <a:latin typeface="Arial"/>
                <a:ea typeface="Arial"/>
                <a:cs typeface="Arial"/>
                <a:sym typeface="Arial"/>
              </a:rPr>
              <a:t>Care Management Team: Nurse and Social Worker</a:t>
            </a:r>
          </a:p>
          <a:p>
            <a:pPr marL="425450" indent="-342900">
              <a:spcBef>
                <a:spcPts val="0"/>
              </a:spcBef>
              <a:buClr>
                <a:srgbClr val="000000"/>
              </a:buClr>
              <a:buSzPts val="2300"/>
            </a:pPr>
            <a:r>
              <a:rPr lang="en-US" sz="2000" dirty="0">
                <a:highlight>
                  <a:srgbClr val="FFFFFF"/>
                </a:highlight>
                <a:latin typeface="Arial"/>
                <a:ea typeface="Arial"/>
                <a:cs typeface="Arial"/>
                <a:sym typeface="Arial"/>
              </a:rPr>
              <a:t>Safely and sustainably receive their required care in their homes and community. </a:t>
            </a:r>
          </a:p>
          <a:p>
            <a:pPr marL="425450" indent="-342900">
              <a:spcBef>
                <a:spcPts val="0"/>
              </a:spcBef>
              <a:buClr>
                <a:srgbClr val="000000"/>
              </a:buClr>
              <a:buSzPts val="2300"/>
            </a:pPr>
            <a:r>
              <a:rPr lang="en-US" sz="2000" dirty="0">
                <a:highlight>
                  <a:srgbClr val="FFFFFF"/>
                </a:highlight>
                <a:latin typeface="Arial"/>
                <a:ea typeface="Arial"/>
                <a:cs typeface="Arial"/>
                <a:sym typeface="Arial"/>
              </a:rPr>
              <a:t>Eligibility</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Any age</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Medi-Cal eligible</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Nursing Facility Level of Care</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Target Group – age, behavioral condition, developmental/intellectual disability</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Financial eligibility</a:t>
            </a:r>
          </a:p>
          <a:p>
            <a:pPr marL="882650" lvl="1" indent="-342900">
              <a:spcBef>
                <a:spcPts val="0"/>
              </a:spcBef>
              <a:buClr>
                <a:srgbClr val="000000"/>
              </a:buClr>
              <a:buSzPts val="2300"/>
            </a:pPr>
            <a:r>
              <a:rPr lang="en-US" sz="2000" dirty="0">
                <a:highlight>
                  <a:srgbClr val="FFFFFF"/>
                </a:highlight>
                <a:latin typeface="Arial"/>
                <a:ea typeface="Arial"/>
                <a:cs typeface="Arial"/>
                <a:sym typeface="Arial"/>
              </a:rPr>
              <a:t>Require one or more waiver services</a:t>
            </a:r>
          </a:p>
          <a:p>
            <a:pPr marL="425450" indent="-342900">
              <a:spcBef>
                <a:spcPts val="0"/>
              </a:spcBef>
              <a:buClr>
                <a:srgbClr val="000000"/>
              </a:buClr>
              <a:buSzPts val="2300"/>
            </a:pPr>
            <a:r>
              <a:rPr lang="en-US" sz="2000" dirty="0">
                <a:highlight>
                  <a:srgbClr val="FFFFFF"/>
                </a:highlight>
                <a:latin typeface="Arial"/>
                <a:ea typeface="Arial"/>
                <a:cs typeface="Arial"/>
                <a:sym typeface="Arial"/>
              </a:rPr>
              <a:t>Wait List initiated July 2023: 5,035 in April, 2024</a:t>
            </a:r>
          </a:p>
          <a:p>
            <a:pPr marL="457200" indent="-374650">
              <a:spcBef>
                <a:spcPts val="0"/>
              </a:spcBef>
              <a:buClr>
                <a:srgbClr val="000000"/>
              </a:buClr>
              <a:buSzPts val="2300"/>
              <a:buFont typeface="Arial"/>
              <a:buChar char="○"/>
            </a:pPr>
            <a:endParaRPr lang="en-US" sz="2000" dirty="0">
              <a:latin typeface="Arial"/>
              <a:ea typeface="Arial"/>
              <a:cs typeface="Arial"/>
              <a:sym typeface="Arial"/>
            </a:endParaRPr>
          </a:p>
          <a:p>
            <a:endParaRPr lang="en-US" sz="2000" dirty="0"/>
          </a:p>
        </p:txBody>
      </p:sp>
    </p:spTree>
    <p:extLst>
      <p:ext uri="{BB962C8B-B14F-4D97-AF65-F5344CB8AC3E}">
        <p14:creationId xmlns:p14="http://schemas.microsoft.com/office/powerpoint/2010/main" val="301912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508D3-34DB-5807-427C-CC787C5A06B9}"/>
              </a:ext>
            </a:extLst>
          </p:cNvPr>
          <p:cNvSpPr>
            <a:spLocks noGrp="1"/>
          </p:cNvSpPr>
          <p:nvPr>
            <p:ph type="title"/>
          </p:nvPr>
        </p:nvSpPr>
        <p:spPr>
          <a:xfrm>
            <a:off x="405618" y="4580577"/>
            <a:ext cx="5284762" cy="1811645"/>
          </a:xfrm>
        </p:spPr>
        <p:txBody>
          <a:bodyPr anchor="ctr">
            <a:noAutofit/>
          </a:bodyPr>
          <a:lstStyle/>
          <a:p>
            <a:br>
              <a:rPr lang="en-US" sz="2000" dirty="0">
                <a:latin typeface="Arial"/>
                <a:ea typeface="Arial"/>
                <a:cs typeface="Arial"/>
                <a:sym typeface="Arial"/>
              </a:rPr>
            </a:br>
            <a:r>
              <a:rPr lang="en-US" sz="2400" b="1" dirty="0">
                <a:latin typeface="Arial"/>
                <a:ea typeface="Arial"/>
                <a:cs typeface="Arial"/>
                <a:sym typeface="Arial"/>
              </a:rPr>
              <a:t>Home and Community-Based Services Waiver for the Developmentally Disabled </a:t>
            </a:r>
            <a:br>
              <a:rPr lang="en-US" sz="2400" b="1" dirty="0">
                <a:latin typeface="Arial"/>
                <a:ea typeface="Arial"/>
                <a:cs typeface="Arial"/>
                <a:sym typeface="Arial"/>
              </a:rPr>
            </a:br>
            <a:r>
              <a:rPr lang="en-US" sz="2400" b="1" dirty="0">
                <a:latin typeface="Arial"/>
                <a:ea typeface="Arial"/>
                <a:cs typeface="Arial"/>
                <a:sym typeface="Arial"/>
              </a:rPr>
              <a:t>(HCBS-DD)</a:t>
            </a:r>
            <a:br>
              <a:rPr lang="en-US" sz="2000" dirty="0">
                <a:latin typeface="Arial"/>
                <a:ea typeface="Arial"/>
                <a:cs typeface="Arial"/>
                <a:sym typeface="Arial"/>
              </a:rPr>
            </a:br>
            <a:endParaRPr lang="en-US" sz="2000" dirty="0"/>
          </a:p>
        </p:txBody>
      </p:sp>
      <p:sp>
        <p:nvSpPr>
          <p:cNvPr id="3" name="Content Placeholder 2">
            <a:extLst>
              <a:ext uri="{FF2B5EF4-FFF2-40B4-BE49-F238E27FC236}">
                <a16:creationId xmlns:a16="http://schemas.microsoft.com/office/drawing/2014/main" id="{20E92879-EBDB-4ACF-E974-7061128F7633}"/>
              </a:ext>
            </a:extLst>
          </p:cNvPr>
          <p:cNvSpPr>
            <a:spLocks noGrp="1"/>
          </p:cNvSpPr>
          <p:nvPr>
            <p:ph idx="1"/>
          </p:nvPr>
        </p:nvSpPr>
        <p:spPr>
          <a:xfrm>
            <a:off x="6499273" y="691912"/>
            <a:ext cx="5345723" cy="5474173"/>
          </a:xfrm>
        </p:spPr>
        <p:txBody>
          <a:bodyPr anchor="ctr">
            <a:normAutofit/>
          </a:bodyPr>
          <a:lstStyle/>
          <a:p>
            <a:r>
              <a:rPr lang="en-US" sz="2000" dirty="0">
                <a:latin typeface="Arial" panose="020B0604020202020204" pitchFamily="34" charset="0"/>
                <a:cs typeface="Arial" panose="020B0604020202020204" pitchFamily="34" charset="0"/>
              </a:rPr>
              <a:t>Allow persons with developmental disabilities to live at home or in the community rather than residing in a licensed health facility. </a:t>
            </a:r>
          </a:p>
          <a:p>
            <a:r>
              <a:rPr lang="en-US" sz="2000" dirty="0">
                <a:latin typeface="Arial" panose="020B0604020202020204" pitchFamily="34" charset="0"/>
                <a:cs typeface="Arial" panose="020B0604020202020204" pitchFamily="34" charset="0"/>
              </a:rPr>
              <a:t>Eligibility: Person or family member:</a:t>
            </a:r>
          </a:p>
          <a:p>
            <a:pPr lvl="1"/>
            <a:r>
              <a:rPr lang="en-US" sz="2000" dirty="0">
                <a:latin typeface="Arial" panose="020B0604020202020204" pitchFamily="34" charset="0"/>
                <a:cs typeface="Arial" panose="020B0604020202020204" pitchFamily="34" charset="0"/>
              </a:rPr>
              <a:t>1) Has a formal diagnosis of intellectual disability or developmental disability </a:t>
            </a:r>
          </a:p>
          <a:p>
            <a:pPr lvl="1"/>
            <a:r>
              <a:rPr lang="en-US" sz="2000" dirty="0">
                <a:latin typeface="Arial" panose="020B0604020202020204" pitchFamily="34" charset="0"/>
                <a:cs typeface="Arial" panose="020B0604020202020204" pitchFamily="34" charset="0"/>
              </a:rPr>
              <a:t>2) Regional center consumer</a:t>
            </a:r>
          </a:p>
          <a:p>
            <a:pPr lvl="1"/>
            <a:r>
              <a:rPr lang="en-US" sz="2000" dirty="0">
                <a:latin typeface="Arial" panose="020B0604020202020204" pitchFamily="34" charset="0"/>
                <a:cs typeface="Arial" panose="020B0604020202020204" pitchFamily="34" charset="0"/>
              </a:rPr>
              <a:t>3) Care level =  licensed health care facility for people with an intellectual disability</a:t>
            </a:r>
          </a:p>
          <a:p>
            <a:pPr lvl="1"/>
            <a:r>
              <a:rPr lang="en-US" sz="2000" dirty="0">
                <a:latin typeface="Arial" panose="020B0604020202020204" pitchFamily="34" charset="0"/>
                <a:cs typeface="Arial" panose="020B0604020202020204" pitchFamily="34" charset="0"/>
              </a:rPr>
              <a:t>4)“Full scope” Medi-Cal eligibility</a:t>
            </a:r>
          </a:p>
          <a:p>
            <a:pPr lvl="2"/>
            <a:r>
              <a:rPr lang="en-US" dirty="0">
                <a:latin typeface="Arial" panose="020B0604020202020204" pitchFamily="34" charset="0"/>
                <a:cs typeface="Arial" panose="020B0604020202020204" pitchFamily="34" charset="0"/>
              </a:rPr>
              <a:t>Under the age of 18 = “institutional deeming”</a:t>
            </a:r>
          </a:p>
        </p:txBody>
      </p:sp>
      <p:pic>
        <p:nvPicPr>
          <p:cNvPr id="5" name="Picture 4" descr="Two people holding both of each other's hands, with only their forearms and hands showing, as well as one person's turquoise shirt in the background.">
            <a:extLst>
              <a:ext uri="{FF2B5EF4-FFF2-40B4-BE49-F238E27FC236}">
                <a16:creationId xmlns:a16="http://schemas.microsoft.com/office/drawing/2014/main" id="{560C13A9-77DB-6BB9-2629-4DF388DB0883}"/>
              </a:ext>
            </a:extLst>
          </p:cNvPr>
          <p:cNvPicPr>
            <a:picLocks noChangeAspect="1"/>
          </p:cNvPicPr>
          <p:nvPr/>
        </p:nvPicPr>
        <p:blipFill rotWithShape="1">
          <a:blip r:embed="rId3"/>
          <a:srcRect r="1110" b="-1"/>
          <a:stretch/>
        </p:blipFill>
        <p:spPr>
          <a:xfrm>
            <a:off x="-1" y="10"/>
            <a:ext cx="6096001" cy="4114790"/>
          </a:xfrm>
          <a:prstGeom prst="rect">
            <a:avLst/>
          </a:prstGeom>
        </p:spPr>
      </p:pic>
    </p:spTree>
    <p:extLst>
      <p:ext uri="{BB962C8B-B14F-4D97-AF65-F5344CB8AC3E}">
        <p14:creationId xmlns:p14="http://schemas.microsoft.com/office/powerpoint/2010/main" val="153890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726AE-6E3B-14EE-0FB8-3BDB782E6DE5}"/>
              </a:ext>
            </a:extLst>
          </p:cNvPr>
          <p:cNvSpPr>
            <a:spLocks noGrp="1"/>
          </p:cNvSpPr>
          <p:nvPr>
            <p:ph type="title"/>
          </p:nvPr>
        </p:nvSpPr>
        <p:spPr>
          <a:xfrm>
            <a:off x="418225" y="1365448"/>
            <a:ext cx="3201366" cy="3387497"/>
          </a:xfrm>
        </p:spPr>
        <p:txBody>
          <a:bodyPr anchor="b">
            <a:normAutofit/>
          </a:bodyPr>
          <a:lstStyle/>
          <a:p>
            <a:pPr algn="ctr"/>
            <a:r>
              <a:rPr lang="en" sz="4000" b="1" dirty="0">
                <a:solidFill>
                  <a:srgbClr val="FFFFFF"/>
                </a:solidFill>
                <a:latin typeface="Arial"/>
                <a:ea typeface="Arial"/>
                <a:cs typeface="Arial"/>
                <a:sym typeface="Arial"/>
              </a:rPr>
              <a:t>Multi-Purpose Senior Services Waiver (MSSP)</a:t>
            </a:r>
            <a:endParaRPr lang="en-US" sz="4000" b="1" dirty="0">
              <a:solidFill>
                <a:srgbClr val="FFFFFF"/>
              </a:solidFill>
            </a:endParaRPr>
          </a:p>
        </p:txBody>
      </p:sp>
      <p:sp>
        <p:nvSpPr>
          <p:cNvPr id="3" name="Content Placeholder 2">
            <a:extLst>
              <a:ext uri="{FF2B5EF4-FFF2-40B4-BE49-F238E27FC236}">
                <a16:creationId xmlns:a16="http://schemas.microsoft.com/office/drawing/2014/main" id="{D726A6E8-67B6-297F-DCD4-FB29FDA3F556}"/>
              </a:ext>
            </a:extLst>
          </p:cNvPr>
          <p:cNvSpPr>
            <a:spLocks noGrp="1"/>
          </p:cNvSpPr>
          <p:nvPr>
            <p:ph idx="1"/>
          </p:nvPr>
        </p:nvSpPr>
        <p:spPr>
          <a:xfrm>
            <a:off x="4319198" y="337626"/>
            <a:ext cx="7596138" cy="6246054"/>
          </a:xfrm>
        </p:spPr>
        <p:txBody>
          <a:bodyPr anchor="ctr">
            <a:normAutofit lnSpcReduction="10000"/>
          </a:bodyPr>
          <a:lstStyle/>
          <a:p>
            <a:pPr marL="438150" indent="-342900">
              <a:spcBef>
                <a:spcPts val="0"/>
              </a:spcBef>
              <a:spcAft>
                <a:spcPts val="600"/>
              </a:spcAft>
              <a:buClr>
                <a:srgbClr val="000000"/>
              </a:buClr>
              <a:buSzPts val="2100"/>
            </a:pPr>
            <a:r>
              <a:rPr lang="en-US" sz="2000" dirty="0">
                <a:latin typeface="Arial"/>
                <a:ea typeface="Arial"/>
                <a:cs typeface="Arial"/>
                <a:sym typeface="Arial"/>
              </a:rPr>
              <a:t>Alternative to nursing care facility for those with nursing home level of care </a:t>
            </a:r>
          </a:p>
          <a:p>
            <a:pPr marL="438150" indent="-342900">
              <a:spcBef>
                <a:spcPts val="0"/>
              </a:spcBef>
              <a:spcAft>
                <a:spcPts val="600"/>
              </a:spcAft>
              <a:buClr>
                <a:srgbClr val="000000"/>
              </a:buClr>
              <a:buSzPts val="2100"/>
            </a:pPr>
            <a:r>
              <a:rPr lang="en-US" sz="2000" dirty="0">
                <a:latin typeface="Arial"/>
                <a:ea typeface="Arial"/>
                <a:cs typeface="Arial"/>
                <a:sym typeface="Arial"/>
              </a:rPr>
              <a:t>Services:</a:t>
            </a:r>
          </a:p>
          <a:p>
            <a:pPr marL="895350" lvl="1" indent="-342900">
              <a:spcBef>
                <a:spcPts val="0"/>
              </a:spcBef>
              <a:spcAft>
                <a:spcPts val="600"/>
              </a:spcAft>
              <a:buClr>
                <a:srgbClr val="000000"/>
              </a:buClr>
              <a:buSzPts val="2100"/>
            </a:pPr>
            <a:r>
              <a:rPr lang="en-US" sz="2000" dirty="0">
                <a:latin typeface="Arial"/>
                <a:ea typeface="Arial"/>
                <a:cs typeface="Arial"/>
                <a:sym typeface="Arial"/>
              </a:rPr>
              <a:t>Case Management, Money Management, Supervision</a:t>
            </a:r>
          </a:p>
          <a:p>
            <a:pPr marL="895350" lvl="1" indent="-342900">
              <a:spcBef>
                <a:spcPts val="0"/>
              </a:spcBef>
              <a:spcAft>
                <a:spcPts val="600"/>
              </a:spcAft>
              <a:buClr>
                <a:srgbClr val="000000"/>
              </a:buClr>
              <a:buSzPts val="2100"/>
            </a:pPr>
            <a:r>
              <a:rPr lang="en-US" sz="2000" dirty="0">
                <a:latin typeface="Arial"/>
                <a:ea typeface="Arial"/>
                <a:cs typeface="Arial"/>
                <a:sym typeface="Arial"/>
              </a:rPr>
              <a:t>Personal Care Services and Adult Day Care</a:t>
            </a:r>
          </a:p>
          <a:p>
            <a:pPr marL="895350" lvl="1" indent="-342900">
              <a:spcBef>
                <a:spcPts val="0"/>
              </a:spcBef>
              <a:spcAft>
                <a:spcPts val="600"/>
              </a:spcAft>
              <a:buClr>
                <a:srgbClr val="000000"/>
              </a:buClr>
              <a:buSzPts val="2100"/>
            </a:pPr>
            <a:r>
              <a:rPr lang="en-US" sz="2000" dirty="0">
                <a:latin typeface="Arial"/>
                <a:ea typeface="Arial"/>
                <a:cs typeface="Arial"/>
                <a:sym typeface="Arial"/>
              </a:rPr>
              <a:t>Respite Care (in-home and out-of-home)</a:t>
            </a:r>
          </a:p>
          <a:p>
            <a:pPr marL="895350" lvl="1" indent="-342900">
              <a:spcBef>
                <a:spcPts val="0"/>
              </a:spcBef>
              <a:spcAft>
                <a:spcPts val="600"/>
              </a:spcAft>
              <a:buClr>
                <a:srgbClr val="000000"/>
              </a:buClr>
              <a:buSzPts val="2100"/>
            </a:pPr>
            <a:r>
              <a:rPr lang="en-US" sz="2000" dirty="0">
                <a:latin typeface="Arial"/>
                <a:ea typeface="Arial"/>
                <a:cs typeface="Arial"/>
                <a:sym typeface="Arial"/>
              </a:rPr>
              <a:t>Environmental Accessibility Adaptations and Minor Repairs</a:t>
            </a:r>
          </a:p>
          <a:p>
            <a:pPr marL="895350" lvl="1" indent="-342900">
              <a:spcBef>
                <a:spcPts val="0"/>
              </a:spcBef>
              <a:spcAft>
                <a:spcPts val="600"/>
              </a:spcAft>
              <a:buClr>
                <a:srgbClr val="000000"/>
              </a:buClr>
              <a:buSzPts val="2100"/>
            </a:pPr>
            <a:r>
              <a:rPr lang="en-US" sz="2000" dirty="0">
                <a:latin typeface="Arial"/>
                <a:ea typeface="Arial"/>
                <a:cs typeface="Arial"/>
                <a:sym typeface="Arial"/>
              </a:rPr>
              <a:t>Transportation</a:t>
            </a:r>
          </a:p>
          <a:p>
            <a:pPr marL="895350" lvl="1" indent="-342900">
              <a:spcBef>
                <a:spcPts val="0"/>
              </a:spcBef>
              <a:spcAft>
                <a:spcPts val="600"/>
              </a:spcAft>
              <a:buClr>
                <a:srgbClr val="000000"/>
              </a:buClr>
              <a:buSzPts val="2100"/>
            </a:pPr>
            <a:r>
              <a:rPr lang="en-US" sz="2000" dirty="0">
                <a:latin typeface="Arial"/>
                <a:ea typeface="Arial"/>
                <a:cs typeface="Arial"/>
                <a:sym typeface="Arial"/>
              </a:rPr>
              <a:t>Personal Emergency Response System</a:t>
            </a:r>
          </a:p>
          <a:p>
            <a:pPr marL="895350" lvl="1" indent="-342900">
              <a:spcBef>
                <a:spcPts val="0"/>
              </a:spcBef>
              <a:spcAft>
                <a:spcPts val="600"/>
              </a:spcAft>
              <a:buClr>
                <a:srgbClr val="000000"/>
              </a:buClr>
              <a:buSzPts val="2100"/>
            </a:pPr>
            <a:r>
              <a:rPr lang="en-US" sz="2000" dirty="0">
                <a:latin typeface="Arial"/>
                <a:ea typeface="Arial"/>
                <a:cs typeface="Arial"/>
                <a:sym typeface="Arial"/>
              </a:rPr>
              <a:t>Meal Services - Congregate / Home Delivered</a:t>
            </a:r>
          </a:p>
          <a:p>
            <a:pPr marL="895350" lvl="1" indent="-342900">
              <a:spcBef>
                <a:spcPts val="0"/>
              </a:spcBef>
              <a:spcAft>
                <a:spcPts val="600"/>
              </a:spcAft>
              <a:buClr>
                <a:srgbClr val="000000"/>
              </a:buClr>
              <a:buSzPts val="2100"/>
            </a:pPr>
            <a:r>
              <a:rPr lang="en-US" sz="2000" dirty="0">
                <a:latin typeface="Arial"/>
                <a:ea typeface="Arial"/>
                <a:cs typeface="Arial"/>
                <a:sym typeface="Arial"/>
              </a:rPr>
              <a:t>Social Reassurance / Therapeutic Counseling</a:t>
            </a:r>
          </a:p>
          <a:p>
            <a:pPr marL="895350" lvl="1" indent="-342900">
              <a:spcBef>
                <a:spcPts val="0"/>
              </a:spcBef>
              <a:spcAft>
                <a:spcPts val="600"/>
              </a:spcAft>
              <a:buClr>
                <a:srgbClr val="000000"/>
              </a:buClr>
              <a:buSzPts val="2100"/>
            </a:pPr>
            <a:r>
              <a:rPr lang="en-US" sz="2000" dirty="0">
                <a:latin typeface="Arial"/>
                <a:ea typeface="Arial"/>
                <a:cs typeface="Arial"/>
                <a:sym typeface="Arial"/>
              </a:rPr>
              <a:t>Communication Services</a:t>
            </a:r>
          </a:p>
          <a:p>
            <a:pPr marL="438150" indent="-342900">
              <a:spcBef>
                <a:spcPts val="0"/>
              </a:spcBef>
              <a:spcAft>
                <a:spcPts val="600"/>
              </a:spcAft>
              <a:buClr>
                <a:srgbClr val="000000"/>
              </a:buClr>
              <a:buSzPts val="2100"/>
            </a:pPr>
            <a:r>
              <a:rPr lang="en-US" sz="2000" dirty="0">
                <a:latin typeface="Arial"/>
                <a:ea typeface="Arial"/>
                <a:cs typeface="Arial"/>
                <a:sym typeface="Arial"/>
              </a:rPr>
              <a:t>Eligible</a:t>
            </a:r>
          </a:p>
          <a:p>
            <a:pPr marL="895350" lvl="1" indent="-342900">
              <a:spcBef>
                <a:spcPts val="0"/>
              </a:spcBef>
              <a:spcAft>
                <a:spcPts val="600"/>
              </a:spcAft>
              <a:buClr>
                <a:srgbClr val="000000"/>
              </a:buClr>
              <a:buSzPts val="2100"/>
            </a:pPr>
            <a:r>
              <a:rPr lang="en-US" sz="2000" dirty="0">
                <a:latin typeface="Arial"/>
                <a:ea typeface="Arial"/>
                <a:cs typeface="Arial"/>
                <a:sym typeface="Arial"/>
              </a:rPr>
              <a:t>65 and older</a:t>
            </a:r>
          </a:p>
          <a:p>
            <a:pPr marL="895350" lvl="1" indent="-342900">
              <a:spcBef>
                <a:spcPts val="0"/>
              </a:spcBef>
              <a:spcAft>
                <a:spcPts val="600"/>
              </a:spcAft>
              <a:buClr>
                <a:srgbClr val="000000"/>
              </a:buClr>
              <a:buSzPts val="2100"/>
            </a:pPr>
            <a:r>
              <a:rPr lang="en-US" sz="2000" dirty="0">
                <a:latin typeface="Arial"/>
                <a:ea typeface="Arial"/>
                <a:cs typeface="Arial"/>
                <a:sym typeface="Arial"/>
              </a:rPr>
              <a:t>Nursing Facility Level of Care</a:t>
            </a:r>
          </a:p>
          <a:p>
            <a:pPr marL="895350" lvl="1" indent="-342900">
              <a:spcBef>
                <a:spcPts val="0"/>
              </a:spcBef>
              <a:spcAft>
                <a:spcPts val="600"/>
              </a:spcAft>
              <a:buClr>
                <a:srgbClr val="000000"/>
              </a:buClr>
              <a:buSzPts val="2100"/>
            </a:pPr>
            <a:r>
              <a:rPr lang="en-US" sz="2000" dirty="0">
                <a:latin typeface="Arial"/>
                <a:ea typeface="Arial"/>
                <a:cs typeface="Arial"/>
                <a:sym typeface="Arial"/>
              </a:rPr>
              <a:t>Medi-Cal eligible</a:t>
            </a:r>
          </a:p>
          <a:p>
            <a:pPr marL="895350" lvl="1" indent="-342900">
              <a:spcBef>
                <a:spcPts val="0"/>
              </a:spcBef>
              <a:spcAft>
                <a:spcPts val="600"/>
              </a:spcAft>
              <a:buClr>
                <a:srgbClr val="000000"/>
              </a:buClr>
              <a:buSzPts val="2100"/>
            </a:pPr>
            <a:r>
              <a:rPr lang="en-US" sz="2000" dirty="0">
                <a:latin typeface="Arial"/>
                <a:ea typeface="Arial"/>
                <a:cs typeface="Arial"/>
                <a:sym typeface="Arial"/>
              </a:rPr>
              <a:t>Live in </a:t>
            </a:r>
            <a:r>
              <a:rPr lang="en-US" sz="2000" i="1" dirty="0">
                <a:latin typeface="Arial"/>
                <a:ea typeface="Arial"/>
                <a:cs typeface="Arial"/>
                <a:sym typeface="Arial"/>
              </a:rPr>
              <a:t>OR</a:t>
            </a:r>
            <a:r>
              <a:rPr lang="en-US" sz="2000" dirty="0">
                <a:latin typeface="Arial"/>
                <a:ea typeface="Arial"/>
                <a:cs typeface="Arial"/>
                <a:sym typeface="Arial"/>
              </a:rPr>
              <a:t> Willing to Move to one of the Counties where the Waiver is Available</a:t>
            </a:r>
          </a:p>
        </p:txBody>
      </p:sp>
    </p:spTree>
    <p:extLst>
      <p:ext uri="{BB962C8B-B14F-4D97-AF65-F5344CB8AC3E}">
        <p14:creationId xmlns:p14="http://schemas.microsoft.com/office/powerpoint/2010/main" val="312593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48D1-2D61-FD02-3032-CED9C8248E2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Medi-Cal Waiver Program </a:t>
            </a:r>
            <a:br>
              <a:rPr lang="en-US"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(formerly AIDS Waiver)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BBA28A6-1D11-5C7F-7221-2B716D7B9219}"/>
              </a:ext>
            </a:extLst>
          </p:cNvPr>
          <p:cNvSpPr>
            <a:spLocks noGrp="1"/>
          </p:cNvSpPr>
          <p:nvPr>
            <p:ph idx="1"/>
          </p:nvPr>
        </p:nvSpPr>
        <p:spPr>
          <a:xfrm>
            <a:off x="838200" y="1825625"/>
            <a:ext cx="10515600" cy="4667250"/>
          </a:xfrm>
        </p:spPr>
        <p:txBody>
          <a:bodyPr>
            <a:normAutofit/>
          </a:bodyPr>
          <a:lstStyle/>
          <a:p>
            <a:r>
              <a:rPr lang="en-US" sz="2000" dirty="0">
                <a:solidFill>
                  <a:srgbClr val="000000"/>
                </a:solidFill>
                <a:latin typeface="Arial" panose="020B0604020202020204" pitchFamily="34" charset="0"/>
                <a:cs typeface="Arial" panose="020B0604020202020204" pitchFamily="34" charset="0"/>
              </a:rPr>
              <a:t>C</a:t>
            </a:r>
            <a:r>
              <a:rPr lang="en-US" sz="2000" b="0" i="0" dirty="0">
                <a:solidFill>
                  <a:srgbClr val="000000"/>
                </a:solidFill>
                <a:effectLst/>
                <a:latin typeface="Arial" panose="020B0604020202020204" pitchFamily="34" charset="0"/>
                <a:cs typeface="Arial" panose="020B0604020202020204" pitchFamily="34" charset="0"/>
              </a:rPr>
              <a:t>ase management and direct care services to persons living with HIV/AIDS as an alternative to nursing facility care or hospitalization.</a:t>
            </a:r>
          </a:p>
          <a:p>
            <a:r>
              <a:rPr lang="en-US" sz="2000" dirty="0">
                <a:solidFill>
                  <a:srgbClr val="000000"/>
                </a:solidFill>
                <a:latin typeface="Arial" panose="020B0604020202020204" pitchFamily="34" charset="0"/>
                <a:cs typeface="Arial" panose="020B0604020202020204" pitchFamily="34" charset="0"/>
              </a:rPr>
              <a:t>Living at home instead of an institution. </a:t>
            </a:r>
          </a:p>
          <a:p>
            <a:r>
              <a:rPr lang="en-US" sz="2000" dirty="0">
                <a:solidFill>
                  <a:srgbClr val="000000"/>
                </a:solidFill>
                <a:latin typeface="Arial" panose="020B0604020202020204" pitchFamily="34" charset="0"/>
                <a:cs typeface="Arial" panose="020B0604020202020204" pitchFamily="34" charset="0"/>
              </a:rPr>
              <a:t>Eligibility: </a:t>
            </a:r>
            <a:r>
              <a:rPr lang="en-US" sz="2000" b="0" i="0" dirty="0">
                <a:solidFill>
                  <a:srgbClr val="000000"/>
                </a:solidFill>
                <a:effectLst/>
                <a:latin typeface="Arial" panose="020B0604020202020204" pitchFamily="34" charset="0"/>
                <a:cs typeface="Arial" panose="020B0604020202020204" pitchFamily="34" charset="0"/>
              </a:rPr>
              <a:t> </a:t>
            </a:r>
          </a:p>
          <a:p>
            <a:pPr lvl="1"/>
            <a:r>
              <a:rPr lang="en-US" sz="2000" b="0" i="0" dirty="0">
                <a:solidFill>
                  <a:srgbClr val="000000"/>
                </a:solidFill>
                <a:effectLst/>
                <a:latin typeface="Arial" panose="020B0604020202020204" pitchFamily="34" charset="0"/>
                <a:cs typeface="Arial" panose="020B0604020202020204" pitchFamily="34" charset="0"/>
              </a:rPr>
              <a:t>Medi-Cal recipients eligible for nursing facility care or hospitalization, in an “Aid Code" with full benefits</a:t>
            </a:r>
          </a:p>
          <a:p>
            <a:pPr lvl="1"/>
            <a:r>
              <a:rPr lang="en-US" sz="2000" dirty="0">
                <a:solidFill>
                  <a:srgbClr val="000000"/>
                </a:solidFill>
                <a:latin typeface="Arial" panose="020B0604020202020204" pitchFamily="34" charset="0"/>
                <a:cs typeface="Arial" panose="020B0604020202020204" pitchFamily="34" charset="0"/>
              </a:rPr>
              <a:t>N</a:t>
            </a:r>
            <a:r>
              <a:rPr lang="en-US" sz="2000" b="0" i="0" dirty="0">
                <a:solidFill>
                  <a:srgbClr val="000000"/>
                </a:solidFill>
                <a:effectLst/>
                <a:latin typeface="Arial" panose="020B0604020202020204" pitchFamily="34" charset="0"/>
                <a:cs typeface="Arial" panose="020B0604020202020204" pitchFamily="34" charset="0"/>
              </a:rPr>
              <a:t>ot enrolled in the Program of All-Inclusive Care for the Elderly (PACE)</a:t>
            </a:r>
          </a:p>
          <a:p>
            <a:pPr lvl="1"/>
            <a:r>
              <a:rPr lang="en-US" sz="2000" b="0" i="0" dirty="0">
                <a:solidFill>
                  <a:srgbClr val="000000"/>
                </a:solidFill>
                <a:effectLst/>
                <a:latin typeface="Arial" panose="020B0604020202020204" pitchFamily="34" charset="0"/>
                <a:cs typeface="Arial" panose="020B0604020202020204" pitchFamily="34" charset="0"/>
              </a:rPr>
              <a:t>HIV or AIDS with related signs, symptoms, or disabilities  </a:t>
            </a:r>
          </a:p>
          <a:p>
            <a:pPr lvl="1"/>
            <a:r>
              <a:rPr lang="en-US" sz="2000" dirty="0">
                <a:solidFill>
                  <a:srgbClr val="000000"/>
                </a:solidFill>
                <a:latin typeface="Arial" panose="020B0604020202020204" pitchFamily="34" charset="0"/>
                <a:cs typeface="Arial" panose="020B0604020202020204" pitchFamily="34" charset="0"/>
              </a:rPr>
              <a:t>N</a:t>
            </a:r>
            <a:r>
              <a:rPr lang="en-US" sz="2000" b="0" i="0" dirty="0">
                <a:solidFill>
                  <a:srgbClr val="000000"/>
                </a:solidFill>
                <a:effectLst/>
                <a:latin typeface="Arial" panose="020B0604020202020204" pitchFamily="34" charset="0"/>
                <a:cs typeface="Arial" panose="020B0604020202020204" pitchFamily="34" charset="0"/>
              </a:rPr>
              <a:t>ursing facility level of care and score 60 or less using the Cognitive and Functional Ability Scale assessment tool.</a:t>
            </a:r>
          </a:p>
          <a:p>
            <a:pPr lvl="1"/>
            <a:r>
              <a:rPr lang="en-US" sz="2000" dirty="0">
                <a:solidFill>
                  <a:srgbClr val="000000"/>
                </a:solidFill>
                <a:latin typeface="Arial" panose="020B0604020202020204" pitchFamily="34" charset="0"/>
                <a:cs typeface="Arial" panose="020B0604020202020204" pitchFamily="34" charset="0"/>
              </a:rPr>
              <a:t>C</a:t>
            </a:r>
            <a:r>
              <a:rPr lang="en-US" sz="2000" b="0" i="0" dirty="0">
                <a:solidFill>
                  <a:srgbClr val="000000"/>
                </a:solidFill>
                <a:effectLst/>
                <a:latin typeface="Arial" panose="020B0604020202020204" pitchFamily="34" charset="0"/>
                <a:cs typeface="Arial" panose="020B0604020202020204" pitchFamily="34" charset="0"/>
              </a:rPr>
              <a:t>hildren under 13 years with HIV/AIDS symptoms</a:t>
            </a:r>
          </a:p>
          <a:p>
            <a:pPr lvl="1"/>
            <a:r>
              <a:rPr lang="en-US" sz="2000" dirty="0">
                <a:solidFill>
                  <a:srgbClr val="000000"/>
                </a:solidFill>
                <a:latin typeface="Arial" panose="020B0604020202020204" pitchFamily="34" charset="0"/>
                <a:cs typeface="Arial" panose="020B0604020202020204" pitchFamily="34" charset="0"/>
              </a:rPr>
              <a:t>H</a:t>
            </a:r>
            <a:r>
              <a:rPr lang="en-US" sz="2000" b="0" i="0" dirty="0">
                <a:solidFill>
                  <a:srgbClr val="000000"/>
                </a:solidFill>
                <a:effectLst/>
                <a:latin typeface="Arial" panose="020B0604020202020204" pitchFamily="34" charset="0"/>
                <a:cs typeface="Arial" panose="020B0604020202020204" pitchFamily="34" charset="0"/>
              </a:rPr>
              <a:t>ealth status: in-home services </a:t>
            </a:r>
          </a:p>
          <a:p>
            <a:pPr lvl="1"/>
            <a:r>
              <a:rPr lang="en-US" sz="2000" dirty="0">
                <a:solidFill>
                  <a:srgbClr val="000000"/>
                </a:solidFill>
                <a:latin typeface="Arial" panose="020B0604020202020204" pitchFamily="34" charset="0"/>
                <a:cs typeface="Arial" panose="020B0604020202020204" pitchFamily="34" charset="0"/>
              </a:rPr>
              <a:t>H</a:t>
            </a:r>
            <a:r>
              <a:rPr lang="en-US" sz="2000" b="0" i="0" dirty="0">
                <a:solidFill>
                  <a:srgbClr val="000000"/>
                </a:solidFill>
                <a:effectLst/>
                <a:latin typeface="Arial" panose="020B0604020202020204" pitchFamily="34" charset="0"/>
                <a:cs typeface="Arial" panose="020B0604020202020204" pitchFamily="34" charset="0"/>
              </a:rPr>
              <a:t>ome setting that is safe for both the client and service providers.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71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726AE-6E3B-14EE-0FB8-3BDB782E6DE5}"/>
              </a:ext>
            </a:extLst>
          </p:cNvPr>
          <p:cNvSpPr>
            <a:spLocks noGrp="1"/>
          </p:cNvSpPr>
          <p:nvPr>
            <p:ph type="title"/>
          </p:nvPr>
        </p:nvSpPr>
        <p:spPr>
          <a:xfrm>
            <a:off x="418225" y="1548328"/>
            <a:ext cx="3201366" cy="3387497"/>
          </a:xfrm>
        </p:spPr>
        <p:txBody>
          <a:bodyPr anchor="ctr">
            <a:normAutofit/>
          </a:bodyPr>
          <a:lstStyle/>
          <a:p>
            <a:pPr algn="ctr"/>
            <a:r>
              <a:rPr lang="en-US" b="1" dirty="0">
                <a:solidFill>
                  <a:schemeClr val="bg1"/>
                </a:solidFill>
                <a:latin typeface="Arial" panose="020B0604020202020204" pitchFamily="34" charset="0"/>
                <a:cs typeface="Arial" panose="020B0604020202020204" pitchFamily="34" charset="0"/>
              </a:rPr>
              <a:t>Medi-Cal Hearings</a:t>
            </a:r>
            <a:endParaRPr lang="en-US" b="1" dirty="0">
              <a:solidFill>
                <a:schemeClr val="bg1"/>
              </a:solidFill>
            </a:endParaRPr>
          </a:p>
        </p:txBody>
      </p:sp>
      <p:sp>
        <p:nvSpPr>
          <p:cNvPr id="3" name="Content Placeholder 2">
            <a:extLst>
              <a:ext uri="{FF2B5EF4-FFF2-40B4-BE49-F238E27FC236}">
                <a16:creationId xmlns:a16="http://schemas.microsoft.com/office/drawing/2014/main" id="{D726A6E8-67B6-297F-DCD4-FB29FDA3F556}"/>
              </a:ext>
            </a:extLst>
          </p:cNvPr>
          <p:cNvSpPr>
            <a:spLocks noGrp="1"/>
          </p:cNvSpPr>
          <p:nvPr>
            <p:ph idx="1"/>
          </p:nvPr>
        </p:nvSpPr>
        <p:spPr>
          <a:xfrm>
            <a:off x="4456051" y="316111"/>
            <a:ext cx="7131904" cy="6246054"/>
          </a:xfrm>
        </p:spPr>
        <p:txBody>
          <a:bodyPr anchor="ctr">
            <a:normAutofit/>
          </a:bodyPr>
          <a:lstStyle/>
          <a:p>
            <a:r>
              <a:rPr lang="en-US" sz="2200" dirty="0">
                <a:latin typeface="Arial" panose="020B0604020202020204" pitchFamily="34" charset="0"/>
                <a:cs typeface="Arial" panose="020B0604020202020204" pitchFamily="34" charset="0"/>
              </a:rPr>
              <a:t>Call member services for help. </a:t>
            </a:r>
          </a:p>
          <a:p>
            <a:r>
              <a:rPr lang="en-US" sz="2200" dirty="0">
                <a:latin typeface="Arial" panose="020B0604020202020204" pitchFamily="34" charset="0"/>
                <a:cs typeface="Arial" panose="020B0604020202020204" pitchFamily="34" charset="0"/>
              </a:rPr>
              <a:t>File a formal complaint/grievance </a:t>
            </a:r>
            <a:r>
              <a:rPr lang="en-US" sz="2200" b="1" dirty="0">
                <a:latin typeface="Arial" panose="020B0604020202020204" pitchFamily="34" charset="0"/>
                <a:cs typeface="Arial" panose="020B0604020202020204" pitchFamily="34" charset="0"/>
              </a:rPr>
              <a:t>with your plan</a:t>
            </a:r>
            <a:r>
              <a:rPr lang="en-US" sz="2200" dirty="0">
                <a:latin typeface="Arial" panose="020B0604020202020204" pitchFamily="34" charset="0"/>
                <a:cs typeface="Arial" panose="020B0604020202020204" pitchFamily="34" charset="0"/>
              </a:rPr>
              <a:t> </a:t>
            </a:r>
          </a:p>
          <a:p>
            <a:pPr lvl="1"/>
            <a:r>
              <a:rPr lang="en-US" sz="2200" dirty="0">
                <a:latin typeface="Arial" panose="020B0604020202020204" pitchFamily="34" charset="0"/>
                <a:cs typeface="Arial" panose="020B0604020202020204" pitchFamily="34" charset="0"/>
              </a:rPr>
              <a:t>Response in 30 days or 3 if urgent. </a:t>
            </a:r>
          </a:p>
          <a:p>
            <a:r>
              <a:rPr lang="en-US" sz="2200" dirty="0">
                <a:latin typeface="Arial" panose="020B0604020202020204" pitchFamily="34" charset="0"/>
                <a:cs typeface="Arial" panose="020B0604020202020204" pitchFamily="34" charset="0"/>
              </a:rPr>
              <a:t>Medi-Cal Fair Hearing/State Fair Hearing</a:t>
            </a:r>
          </a:p>
          <a:p>
            <a:pPr lvl="1"/>
            <a:r>
              <a:rPr lang="en-US" sz="2200" dirty="0">
                <a:latin typeface="Arial" panose="020B0604020202020204" pitchFamily="34" charset="0"/>
                <a:cs typeface="Arial" panose="020B0604020202020204" pitchFamily="34" charset="0"/>
              </a:rPr>
              <a:t>County or Department of Health Care Services, Covered California eligibility: File request within 90 days of receiving Notice of Action or good cause</a:t>
            </a:r>
          </a:p>
          <a:p>
            <a:pPr lvl="1"/>
            <a:r>
              <a:rPr lang="en-US" sz="2200" dirty="0">
                <a:latin typeface="Arial" panose="020B0604020202020204" pitchFamily="34" charset="0"/>
                <a:cs typeface="Arial" panose="020B0604020202020204" pitchFamily="34" charset="0"/>
              </a:rPr>
              <a:t>Medi-Cal managed care plan: File appeal within 60 days of NOA</a:t>
            </a:r>
          </a:p>
          <a:p>
            <a:pPr lvl="1"/>
            <a:r>
              <a:rPr lang="en-US" sz="2200" dirty="0">
                <a:latin typeface="Arial" panose="020B0604020202020204" pitchFamily="34" charset="0"/>
                <a:cs typeface="Arial" panose="020B0604020202020204" pitchFamily="34" charset="0"/>
              </a:rPr>
              <a:t>Request: </a:t>
            </a:r>
            <a:r>
              <a:rPr lang="en-US" sz="2200" dirty="0">
                <a:latin typeface="Arial" panose="020B0604020202020204" pitchFamily="34" charset="0"/>
                <a:cs typeface="Arial" panose="020B0604020202020204" pitchFamily="34" charset="0"/>
                <a:hlinkClick r:id="rId3"/>
              </a:rPr>
              <a:t>https://acms.dss.ca.gov/acms/login.request.do</a:t>
            </a:r>
            <a:r>
              <a:rPr lang="en-US" sz="2200" dirty="0">
                <a:latin typeface="Arial" panose="020B0604020202020204" pitchFamily="34" charset="0"/>
                <a:cs typeface="Arial" panose="020B0604020202020204" pitchFamily="34" charset="0"/>
              </a:rPr>
              <a:t> or (800) 743-8525 or complete request for hearing on NOA </a:t>
            </a:r>
          </a:p>
        </p:txBody>
      </p:sp>
    </p:spTree>
    <p:extLst>
      <p:ext uri="{BB962C8B-B14F-4D97-AF65-F5344CB8AC3E}">
        <p14:creationId xmlns:p14="http://schemas.microsoft.com/office/powerpoint/2010/main" val="245751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726AE-6E3B-14EE-0FB8-3BDB782E6DE5}"/>
              </a:ext>
            </a:extLst>
          </p:cNvPr>
          <p:cNvSpPr>
            <a:spLocks noGrp="1"/>
          </p:cNvSpPr>
          <p:nvPr>
            <p:ph type="title"/>
          </p:nvPr>
        </p:nvSpPr>
        <p:spPr>
          <a:xfrm>
            <a:off x="418225" y="1548328"/>
            <a:ext cx="3201366" cy="3387497"/>
          </a:xfrm>
        </p:spPr>
        <p:txBody>
          <a:bodyPr anchor="ctr">
            <a:normAutofit/>
          </a:bodyPr>
          <a:lstStyle/>
          <a:p>
            <a:pPr algn="ctr"/>
            <a:r>
              <a:rPr lang="en-US" sz="4000" b="1" dirty="0">
                <a:solidFill>
                  <a:schemeClr val="bg1"/>
                </a:solidFill>
                <a:latin typeface="Arial" panose="020B0604020202020204" pitchFamily="34" charset="0"/>
                <a:cs typeface="Arial" panose="020B0604020202020204" pitchFamily="34" charset="0"/>
              </a:rPr>
              <a:t>Independent Medical Review &amp; Complaint Process</a:t>
            </a:r>
          </a:p>
        </p:txBody>
      </p:sp>
      <p:sp>
        <p:nvSpPr>
          <p:cNvPr id="3" name="Content Placeholder 2">
            <a:extLst>
              <a:ext uri="{FF2B5EF4-FFF2-40B4-BE49-F238E27FC236}">
                <a16:creationId xmlns:a16="http://schemas.microsoft.com/office/drawing/2014/main" id="{D726A6E8-67B6-297F-DCD4-FB29FDA3F556}"/>
              </a:ext>
            </a:extLst>
          </p:cNvPr>
          <p:cNvSpPr>
            <a:spLocks noGrp="1"/>
          </p:cNvSpPr>
          <p:nvPr>
            <p:ph idx="1"/>
          </p:nvPr>
        </p:nvSpPr>
        <p:spPr>
          <a:xfrm>
            <a:off x="4456051" y="316111"/>
            <a:ext cx="7131904" cy="6246054"/>
          </a:xfrm>
        </p:spPr>
        <p:txBody>
          <a:bodyPr anchor="ctr">
            <a:normAutofit/>
          </a:bodyPr>
          <a:lstStyle/>
          <a:p>
            <a:r>
              <a:rPr lang="en-US" sz="2400" dirty="0">
                <a:latin typeface="Arial" panose="020B0604020202020204" pitchFamily="34" charset="0"/>
                <a:cs typeface="Arial" panose="020B0604020202020204" pitchFamily="34" charset="0"/>
              </a:rPr>
              <a:t>When your health plan denies, changes, or delays your request for medical services, denies payment for emergency treatment or refuses to cover experimental or investigational treatment for a serious medical condition.</a:t>
            </a:r>
          </a:p>
          <a:p>
            <a:r>
              <a:rPr lang="en-US" sz="2400" dirty="0">
                <a:latin typeface="Arial" panose="020B0604020202020204" pitchFamily="34" charset="0"/>
                <a:cs typeface="Arial" panose="020B0604020202020204" pitchFamily="34" charset="0"/>
              </a:rPr>
              <a:t>First file grievance (unless immediate threat to your health)</a:t>
            </a:r>
          </a:p>
          <a:p>
            <a:pPr lvl="1"/>
            <a:r>
              <a:rPr lang="en-US" dirty="0">
                <a:latin typeface="Arial" panose="020B0604020202020204" pitchFamily="34" charset="0"/>
                <a:cs typeface="Arial" panose="020B0604020202020204" pitchFamily="34" charset="0"/>
              </a:rPr>
              <a:t>Response within 30 days </a:t>
            </a:r>
          </a:p>
          <a:p>
            <a:r>
              <a:rPr lang="en-US" sz="2400" dirty="0">
                <a:latin typeface="Arial" panose="020B0604020202020204" pitchFamily="34" charset="0"/>
                <a:cs typeface="Arial" panose="020B0604020202020204" pitchFamily="34" charset="0"/>
              </a:rPr>
              <a:t>File Complaint - </a:t>
            </a:r>
            <a:r>
              <a:rPr lang="en-US" sz="2400" dirty="0">
                <a:latin typeface="Arial" panose="020B0604020202020204" pitchFamily="34" charset="0"/>
                <a:cs typeface="Arial" panose="020B0604020202020204" pitchFamily="34" charset="0"/>
                <a:hlinkClick r:id="rId3"/>
              </a:rPr>
              <a:t>https://www.dmhc.ca.gov/FileaComplaint.aspx</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45 days to respond or 7 if expedited.</a:t>
            </a:r>
          </a:p>
        </p:txBody>
      </p:sp>
    </p:spTree>
    <p:extLst>
      <p:ext uri="{BB962C8B-B14F-4D97-AF65-F5344CB8AC3E}">
        <p14:creationId xmlns:p14="http://schemas.microsoft.com/office/powerpoint/2010/main" val="70301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FFAA1-C13D-F857-71F8-3F4E673198A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6600" kern="1200" dirty="0">
                <a:solidFill>
                  <a:schemeClr val="tx1"/>
                </a:solidFill>
                <a:latin typeface="Arial" panose="020B0604020202020204" pitchFamily="34" charset="0"/>
                <a:cs typeface="Arial" panose="020B0604020202020204" pitchFamily="34" charset="0"/>
              </a:rPr>
              <a:t>Questions?</a:t>
            </a:r>
            <a:br>
              <a:rPr lang="en-US" sz="7200" kern="1200" dirty="0">
                <a:solidFill>
                  <a:schemeClr val="tx1"/>
                </a:solidFill>
                <a:latin typeface="Arial" panose="020B0604020202020204" pitchFamily="34" charset="0"/>
                <a:cs typeface="Arial" panose="020B0604020202020204" pitchFamily="34" charset="0"/>
              </a:rPr>
            </a:br>
            <a:br>
              <a:rPr lang="en-US" sz="7200" kern="1200" dirty="0">
                <a:solidFill>
                  <a:schemeClr val="tx1"/>
                </a:solidFill>
                <a:latin typeface="Arial" panose="020B0604020202020204" pitchFamily="34" charset="0"/>
                <a:cs typeface="Arial" panose="020B0604020202020204" pitchFamily="34" charset="0"/>
              </a:rPr>
            </a:br>
            <a:r>
              <a:rPr lang="en-US" sz="2400" kern="1200" dirty="0">
                <a:solidFill>
                  <a:schemeClr val="tx1"/>
                </a:solidFill>
                <a:latin typeface="Arial" panose="020B0604020202020204" pitchFamily="34" charset="0"/>
                <a:cs typeface="Arial" panose="020B0604020202020204" pitchFamily="34" charset="0"/>
              </a:rPr>
              <a:t>Erin Neff					Silvia Yee</a:t>
            </a:r>
            <a:br>
              <a:rPr lang="en-US" sz="2400" kern="1200" dirty="0">
                <a:solidFill>
                  <a:schemeClr val="tx1"/>
                </a:solidFill>
                <a:latin typeface="Arial" panose="020B0604020202020204" pitchFamily="34" charset="0"/>
                <a:cs typeface="Arial" panose="020B0604020202020204" pitchFamily="34" charset="0"/>
              </a:rPr>
            </a:br>
            <a:r>
              <a:rPr lang="en-US" sz="2400" kern="1200" dirty="0">
                <a:solidFill>
                  <a:schemeClr val="tx1"/>
                </a:solidFill>
                <a:latin typeface="Arial" panose="020B0604020202020204" pitchFamily="34" charset="0"/>
                <a:cs typeface="Arial" panose="020B0604020202020204" pitchFamily="34" charset="0"/>
                <a:hlinkClick r:id="rId3"/>
              </a:rPr>
              <a:t>eneff@dredf.org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a:solidFill>
                  <a:schemeClr val="tx1"/>
                </a:solidFill>
                <a:latin typeface="Arial" panose="020B0604020202020204" pitchFamily="34" charset="0"/>
                <a:cs typeface="Arial" panose="020B0604020202020204" pitchFamily="34" charset="0"/>
                <a:hlinkClick r:id="rId4"/>
              </a:rPr>
              <a:t>syee@dredf.org</a:t>
            </a:r>
            <a:r>
              <a:rPr lang="en-US" sz="2400" kern="1200" dirty="0">
                <a:solidFill>
                  <a:schemeClr val="tx1"/>
                </a:solidFill>
                <a:latin typeface="Arial" panose="020B0604020202020204" pitchFamily="34" charset="0"/>
                <a:cs typeface="Arial" panose="020B0604020202020204" pitchFamily="34" charset="0"/>
              </a:rPr>
              <a:t> </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33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103FA-1C1D-A5A1-F5CB-778A93C958C9}"/>
              </a:ext>
            </a:extLst>
          </p:cNvPr>
          <p:cNvSpPr>
            <a:spLocks noGrp="1"/>
          </p:cNvSpPr>
          <p:nvPr>
            <p:ph type="title"/>
          </p:nvPr>
        </p:nvSpPr>
        <p:spPr>
          <a:xfrm>
            <a:off x="7239014" y="525982"/>
            <a:ext cx="4282983" cy="1200361"/>
          </a:xfrm>
        </p:spPr>
        <p:txBody>
          <a:bodyPr anchor="b">
            <a:normAutofit/>
          </a:bodyPr>
          <a:lstStyle/>
          <a:p>
            <a:r>
              <a:rPr lang="en-US" sz="3600" b="1" dirty="0">
                <a:latin typeface="Arial" panose="020B0604020202020204" pitchFamily="34" charset="0"/>
                <a:cs typeface="Arial" panose="020B0604020202020204" pitchFamily="34" charset="0"/>
              </a:rPr>
              <a:t>Medi-Cal for Housing </a:t>
            </a:r>
          </a:p>
        </p:txBody>
      </p:sp>
      <p:sp>
        <p:nvSpPr>
          <p:cNvPr id="20" name="Rectangle 1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EDD0B2-E683-30BC-77D4-C4333D1E0669}"/>
              </a:ext>
            </a:extLst>
          </p:cNvPr>
          <p:cNvSpPr>
            <a:spLocks noGrp="1"/>
          </p:cNvSpPr>
          <p:nvPr>
            <p:ph idx="1"/>
          </p:nvPr>
        </p:nvSpPr>
        <p:spPr>
          <a:xfrm>
            <a:off x="7239012" y="2031101"/>
            <a:ext cx="4282984" cy="3511943"/>
          </a:xfrm>
        </p:spPr>
        <p:txBody>
          <a:bodyPr anchor="ctr">
            <a:normAutofit/>
          </a:bodyPr>
          <a:lstStyle/>
          <a:p>
            <a:r>
              <a:rPr lang="en-US" sz="2400" dirty="0">
                <a:latin typeface="Arial" panose="020B0604020202020204" pitchFamily="34" charset="0"/>
                <a:cs typeface="Arial" panose="020B0604020202020204" pitchFamily="34" charset="0"/>
              </a:rPr>
              <a:t>Medi-Cal Health Homes Program: Connecting health with housing services and transitioning to housing. </a:t>
            </a:r>
          </a:p>
          <a:p>
            <a:r>
              <a:rPr lang="en-US" sz="2400" dirty="0">
                <a:latin typeface="Arial" panose="020B0604020202020204" pitchFamily="34" charset="0"/>
                <a:cs typeface="Arial" panose="020B0604020202020204" pitchFamily="34" charset="0"/>
              </a:rPr>
              <a:t>Cal AIM Housing Support </a:t>
            </a:r>
          </a:p>
          <a:p>
            <a:r>
              <a:rPr lang="en-US" sz="2400" dirty="0">
                <a:latin typeface="Arial" panose="020B0604020202020204" pitchFamily="34" charset="0"/>
                <a:cs typeface="Arial" panose="020B0604020202020204" pitchFamily="34" charset="0"/>
              </a:rPr>
              <a:t>Federal Medicaid dollars cannot be used for housing </a:t>
            </a:r>
          </a:p>
        </p:txBody>
      </p:sp>
      <p:pic>
        <p:nvPicPr>
          <p:cNvPr id="22" name="Graphic 21" descr="Hospital building icon">
            <a:extLst>
              <a:ext uri="{FF2B5EF4-FFF2-40B4-BE49-F238E27FC236}">
                <a16:creationId xmlns:a16="http://schemas.microsoft.com/office/drawing/2014/main" id="{F721D2E2-A56E-93D3-EA2F-821E20512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182" y="650494"/>
            <a:ext cx="5324142" cy="5324142"/>
          </a:xfrm>
          <a:prstGeom prst="rect">
            <a:avLst/>
          </a:prstGeom>
        </p:spPr>
      </p:pic>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19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1CA9CD-FB70-F588-234F-863B576B6ED0}"/>
              </a:ext>
            </a:extLst>
          </p:cNvPr>
          <p:cNvSpPr>
            <a:spLocks noGrp="1"/>
          </p:cNvSpPr>
          <p:nvPr>
            <p:ph type="title"/>
          </p:nvPr>
        </p:nvSpPr>
        <p:spPr>
          <a:xfrm>
            <a:off x="808638" y="386930"/>
            <a:ext cx="9236700" cy="1188950"/>
          </a:xfrm>
        </p:spPr>
        <p:txBody>
          <a:bodyPr anchor="b">
            <a:normAutofit/>
          </a:bodyPr>
          <a:lstStyle/>
          <a:p>
            <a:r>
              <a:rPr lang="en-US" sz="4600" b="1" dirty="0" err="1">
                <a:latin typeface="Arial" panose="020B0604020202020204" pitchFamily="34" charset="0"/>
                <a:cs typeface="Arial" panose="020B0604020202020204" pitchFamily="34" charset="0"/>
              </a:rPr>
              <a:t>CalAIM</a:t>
            </a:r>
            <a:r>
              <a:rPr lang="en-US" sz="4600" b="1" dirty="0">
                <a:latin typeface="Arial" panose="020B0604020202020204" pitchFamily="34" charset="0"/>
                <a:cs typeface="Arial" panose="020B0604020202020204" pitchFamily="34" charset="0"/>
              </a:rPr>
              <a:t> Goals &amp; Eligibility: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 name="Rectangle 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1C9099-E2F0-72C3-6A03-972845E20A3E}"/>
              </a:ext>
            </a:extLst>
          </p:cNvPr>
          <p:cNvSpPr>
            <a:spLocks noGrp="1"/>
          </p:cNvSpPr>
          <p:nvPr>
            <p:ph idx="1"/>
          </p:nvPr>
        </p:nvSpPr>
        <p:spPr>
          <a:xfrm>
            <a:off x="737407" y="2387170"/>
            <a:ext cx="10143668" cy="3809999"/>
          </a:xfrm>
        </p:spPr>
        <p:txBody>
          <a:bodyPr anchor="ctr">
            <a:normAutofit fontScale="85000" lnSpcReduction="10000"/>
          </a:bodyPr>
          <a:lstStyle/>
          <a:p>
            <a:r>
              <a:rPr lang="en-US" sz="2400" dirty="0">
                <a:latin typeface="Arial" panose="020B0604020202020204" pitchFamily="34" charset="0"/>
                <a:cs typeface="Arial" panose="020B0604020202020204" pitchFamily="34" charset="0"/>
              </a:rPr>
              <a:t>California Advancing and Innovating Medi-Cal (</a:t>
            </a:r>
            <a:r>
              <a:rPr lang="en-US" sz="2400" dirty="0" err="1">
                <a:latin typeface="Arial" panose="020B0604020202020204" pitchFamily="34" charset="0"/>
                <a:cs typeface="Arial" panose="020B0604020202020204" pitchFamily="34" charset="0"/>
              </a:rPr>
              <a:t>CalAIM</a:t>
            </a:r>
            <a:r>
              <a:rPr lang="en-US" sz="2400" dirty="0">
                <a:latin typeface="Arial" panose="020B0604020202020204" pitchFamily="34" charset="0"/>
                <a:cs typeface="Arial" panose="020B0604020202020204" pitchFamily="34" charset="0"/>
              </a:rPr>
              <a:t>) – implementation began in 2022 but applications to federal government for this massive waiver began earlier</a:t>
            </a:r>
          </a:p>
          <a:p>
            <a:r>
              <a:rPr lang="en-US" sz="2400" dirty="0">
                <a:latin typeface="Arial" panose="020B0604020202020204" pitchFamily="34" charset="0"/>
                <a:cs typeface="Arial" panose="020B0604020202020204" pitchFamily="34" charset="0"/>
              </a:rPr>
              <a:t>Medi-Cal’s primary delivery system is through managed care – 88% of Medi-Cal beneficiaries (compared to about 74% in Medicaid managed care nationally)</a:t>
            </a:r>
          </a:p>
          <a:p>
            <a:r>
              <a:rPr lang="en-US" sz="2400" dirty="0">
                <a:latin typeface="Arial" panose="020B0604020202020204" pitchFamily="34" charset="0"/>
                <a:cs typeface="Arial" panose="020B0604020202020204" pitchFamily="34" charset="0"/>
              </a:rPr>
              <a:t>Explicit goal of increasing equity so the program with the concept of “population health” and matching the right patients to the right services at the right time: categorization vs. individualized assessment. Other goals are payment reform and greater accountability for plans.</a:t>
            </a:r>
          </a:p>
          <a:p>
            <a:r>
              <a:rPr lang="en-US" sz="2400" dirty="0">
                <a:latin typeface="Arial" panose="020B0604020202020204" pitchFamily="34" charset="0"/>
                <a:cs typeface="Arial" panose="020B0604020202020204" pitchFamily="34" charset="0"/>
              </a:rPr>
              <a:t>Two </a:t>
            </a:r>
            <a:r>
              <a:rPr lang="en-US" sz="2400" dirty="0" err="1">
                <a:latin typeface="Arial" panose="020B0604020202020204" pitchFamily="34" charset="0"/>
                <a:cs typeface="Arial" panose="020B0604020202020204" pitchFamily="34" charset="0"/>
              </a:rPr>
              <a:t>CalAIM</a:t>
            </a:r>
            <a:r>
              <a:rPr lang="en-US" sz="2400" dirty="0">
                <a:latin typeface="Arial" panose="020B0604020202020204" pitchFamily="34" charset="0"/>
                <a:cs typeface="Arial" panose="020B0604020202020204" pitchFamily="34" charset="0"/>
              </a:rPr>
              <a:t> services of particular interest to attorneys serving people with disabilities will be delivered through Medi-Cal plans, to potentially any Medi-Cal member:</a:t>
            </a:r>
          </a:p>
          <a:p>
            <a:pPr lvl="1"/>
            <a:r>
              <a:rPr lang="en-US" dirty="0">
                <a:latin typeface="Arial" panose="020B0604020202020204" pitchFamily="34" charset="0"/>
                <a:cs typeface="Arial" panose="020B0604020202020204" pitchFamily="34" charset="0"/>
              </a:rPr>
              <a:t>Enhanced Case Management</a:t>
            </a:r>
          </a:p>
          <a:p>
            <a:pPr lvl="1"/>
            <a:r>
              <a:rPr lang="en-US" dirty="0">
                <a:latin typeface="Arial" panose="020B0604020202020204" pitchFamily="34" charset="0"/>
                <a:cs typeface="Arial" panose="020B0604020202020204" pitchFamily="34" charset="0"/>
              </a:rPr>
              <a:t>Community Supports</a:t>
            </a:r>
          </a:p>
          <a:p>
            <a:endParaRPr lang="en-US" sz="1700" dirty="0"/>
          </a:p>
        </p:txBody>
      </p:sp>
    </p:spTree>
    <p:extLst>
      <p:ext uri="{BB962C8B-B14F-4D97-AF65-F5344CB8AC3E}">
        <p14:creationId xmlns:p14="http://schemas.microsoft.com/office/powerpoint/2010/main" val="421937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CA9CD-FB70-F588-234F-863B576B6ED0}"/>
              </a:ext>
            </a:extLst>
          </p:cNvPr>
          <p:cNvSpPr>
            <a:spLocks noGrp="1"/>
          </p:cNvSpPr>
          <p:nvPr>
            <p:ph type="title"/>
          </p:nvPr>
        </p:nvSpPr>
        <p:spPr>
          <a:xfrm>
            <a:off x="808637" y="386930"/>
            <a:ext cx="9611269" cy="1188950"/>
          </a:xfrm>
        </p:spPr>
        <p:txBody>
          <a:bodyPr anchor="b">
            <a:normAutofit fontScale="90000"/>
          </a:bodyPr>
          <a:lstStyle/>
          <a:p>
            <a:r>
              <a:rPr lang="en-US" sz="4600" b="1" dirty="0">
                <a:latin typeface="Arial" panose="020B0604020202020204" pitchFamily="34" charset="0"/>
                <a:cs typeface="Arial" panose="020B0604020202020204" pitchFamily="34" charset="0"/>
              </a:rPr>
              <a:t>CalAIM Housing Community Support: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 name="Rectangle 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1C9099-E2F0-72C3-6A03-972845E20A3E}"/>
              </a:ext>
            </a:extLst>
          </p:cNvPr>
          <p:cNvSpPr>
            <a:spLocks noGrp="1"/>
          </p:cNvSpPr>
          <p:nvPr>
            <p:ph idx="1"/>
          </p:nvPr>
        </p:nvSpPr>
        <p:spPr>
          <a:xfrm>
            <a:off x="737407" y="2435035"/>
            <a:ext cx="10143668" cy="3838353"/>
          </a:xfrm>
        </p:spPr>
        <p:txBody>
          <a:bodyPr anchor="ctr">
            <a:normAutofit fontScale="62500" lnSpcReduction="20000"/>
          </a:bodyPr>
          <a:lstStyle/>
          <a:p>
            <a:r>
              <a:rPr lang="en-US" sz="3200" dirty="0">
                <a:latin typeface="Arial" panose="020B0604020202020204" pitchFamily="34" charset="0"/>
                <a:cs typeface="Arial" panose="020B0604020202020204" pitchFamily="34" charset="0"/>
              </a:rPr>
              <a:t>Substitute Services - least restrictive setting possible and to keep Medi-Cal beneficiaries in the community as medically appropriate. </a:t>
            </a:r>
          </a:p>
          <a:p>
            <a:r>
              <a:rPr lang="en-US" sz="3200" dirty="0">
                <a:latin typeface="Arial" panose="020B0604020202020204" pitchFamily="34" charset="0"/>
                <a:cs typeface="Arial" panose="020B0604020202020204" pitchFamily="34" charset="0"/>
              </a:rPr>
              <a:t>Medi-Cal – Managed Care Plans can choose to provide one or more of these supports: </a:t>
            </a:r>
          </a:p>
          <a:p>
            <a:pPr lvl="1"/>
            <a:r>
              <a:rPr lang="en-US" sz="3200" dirty="0">
                <a:latin typeface="Arial" panose="020B0604020202020204" pitchFamily="34" charset="0"/>
                <a:cs typeface="Arial" panose="020B0604020202020204" pitchFamily="34" charset="0"/>
              </a:rPr>
              <a:t>Finding/transition to housing</a:t>
            </a:r>
          </a:p>
          <a:p>
            <a:pPr lvl="1"/>
            <a:r>
              <a:rPr lang="en-US" sz="3200" dirty="0">
                <a:latin typeface="Arial" panose="020B0604020202020204" pitchFamily="34" charset="0"/>
                <a:cs typeface="Arial" panose="020B0604020202020204" pitchFamily="34" charset="0"/>
              </a:rPr>
              <a:t>Housing Deposits </a:t>
            </a:r>
          </a:p>
          <a:p>
            <a:pPr lvl="1"/>
            <a:r>
              <a:rPr lang="en-US" sz="3200" dirty="0">
                <a:latin typeface="Arial" panose="020B0604020202020204" pitchFamily="34" charset="0"/>
                <a:cs typeface="Arial" panose="020B0604020202020204" pitchFamily="34" charset="0"/>
              </a:rPr>
              <a:t>Support in maintaining safe/stable housing</a:t>
            </a:r>
          </a:p>
          <a:p>
            <a:pPr lvl="1"/>
            <a:r>
              <a:rPr lang="en-US" sz="3200" dirty="0">
                <a:latin typeface="Arial" panose="020B0604020202020204" pitchFamily="34" charset="0"/>
                <a:cs typeface="Arial" panose="020B0604020202020204" pitchFamily="34" charset="0"/>
              </a:rPr>
              <a:t>Recuperative Care – short-term residential care for those without housing. (Illness/injury)</a:t>
            </a:r>
          </a:p>
          <a:p>
            <a:pPr lvl="1"/>
            <a:r>
              <a:rPr lang="en-US" sz="3200" dirty="0">
                <a:latin typeface="Arial" panose="020B0604020202020204" pitchFamily="34" charset="0"/>
                <a:cs typeface="Arial" panose="020B0604020202020204" pitchFamily="34" charset="0"/>
              </a:rPr>
              <a:t>Short-term Post-Hospitalization Housing – recovery place after institutional care (medical/behavioral) </a:t>
            </a:r>
          </a:p>
          <a:p>
            <a:pPr lvl="1"/>
            <a:r>
              <a:rPr lang="en-US" sz="3200" dirty="0">
                <a:latin typeface="Arial" panose="020B0604020202020204" pitchFamily="34" charset="0"/>
                <a:cs typeface="Arial" panose="020B0604020202020204" pitchFamily="34" charset="0"/>
              </a:rPr>
              <a:t>Respite Services</a:t>
            </a:r>
          </a:p>
          <a:p>
            <a:pPr lvl="1"/>
            <a:r>
              <a:rPr lang="en-US" sz="3200" dirty="0">
                <a:latin typeface="Arial" panose="020B0604020202020204" pitchFamily="34" charset="0"/>
                <a:cs typeface="Arial" panose="020B0604020202020204" pitchFamily="34" charset="0"/>
              </a:rPr>
              <a:t>Day Habilitation: Skills to live at home</a:t>
            </a:r>
          </a:p>
          <a:p>
            <a:pPr lvl="1"/>
            <a:r>
              <a:rPr lang="en-US" sz="3200" dirty="0">
                <a:latin typeface="Arial" panose="020B0604020202020204" pitchFamily="34" charset="0"/>
                <a:cs typeface="Arial" panose="020B0604020202020204" pitchFamily="34" charset="0"/>
              </a:rPr>
              <a:t>Support: Transitioning into housing, sobering centers, medically supportive food. </a:t>
            </a:r>
          </a:p>
          <a:p>
            <a:endParaRPr lang="en-US" sz="1700" dirty="0"/>
          </a:p>
        </p:txBody>
      </p:sp>
    </p:spTree>
    <p:extLst>
      <p:ext uri="{BB962C8B-B14F-4D97-AF65-F5344CB8AC3E}">
        <p14:creationId xmlns:p14="http://schemas.microsoft.com/office/powerpoint/2010/main" val="419663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B57A-A887-DA3F-98FB-2A4A1886DB5A}"/>
              </a:ext>
            </a:extLst>
          </p:cNvPr>
          <p:cNvSpPr>
            <a:spLocks noGrp="1"/>
          </p:cNvSpPr>
          <p:nvPr>
            <p:ph type="title"/>
          </p:nvPr>
        </p:nvSpPr>
        <p:spPr>
          <a:xfrm>
            <a:off x="835934" y="809898"/>
            <a:ext cx="10888019" cy="1554480"/>
          </a:xfrm>
        </p:spPr>
        <p:txBody>
          <a:bodyPr anchor="ctr">
            <a:normAutofit/>
          </a:bodyPr>
          <a:lstStyle/>
          <a:p>
            <a:r>
              <a:rPr lang="en-US" b="1" dirty="0">
                <a:latin typeface="Arial" panose="020B0604020202020204" pitchFamily="34" charset="0"/>
                <a:cs typeface="Arial" panose="020B0604020202020204" pitchFamily="34" charset="0"/>
              </a:rPr>
              <a:t>Housing Transition Navigation Services </a:t>
            </a:r>
          </a:p>
        </p:txBody>
      </p:sp>
      <p:sp>
        <p:nvSpPr>
          <p:cNvPr id="3" name="Content Placeholder 2">
            <a:extLst>
              <a:ext uri="{FF2B5EF4-FFF2-40B4-BE49-F238E27FC236}">
                <a16:creationId xmlns:a16="http://schemas.microsoft.com/office/drawing/2014/main" id="{F7A447E8-46A3-BB41-DFE1-6EF31ABF29D5}"/>
              </a:ext>
            </a:extLst>
          </p:cNvPr>
          <p:cNvSpPr>
            <a:spLocks noGrp="1"/>
          </p:cNvSpPr>
          <p:nvPr>
            <p:ph idx="1"/>
          </p:nvPr>
        </p:nvSpPr>
        <p:spPr>
          <a:xfrm>
            <a:off x="535670" y="2833174"/>
            <a:ext cx="10907487" cy="3081074"/>
          </a:xfrm>
        </p:spPr>
        <p:txBody>
          <a:bodyPr anchor="ctr">
            <a:noAutofit/>
          </a:bodyPr>
          <a:lstStyle/>
          <a:p>
            <a:pPr>
              <a:lnSpc>
                <a:spcPct val="100000"/>
              </a:lnSpc>
              <a:spcBef>
                <a:spcPts val="0"/>
              </a:spcBef>
            </a:pPr>
            <a:r>
              <a:rPr lang="en-US" sz="2000" dirty="0">
                <a:latin typeface="Arial" panose="020B0604020202020204" pitchFamily="34" charset="0"/>
                <a:cs typeface="Arial" panose="020B0604020202020204" pitchFamily="34" charset="0"/>
              </a:rPr>
              <a:t>Tenant Screening and assessment – understanding barriers to housing and obstacles to retention. </a:t>
            </a:r>
          </a:p>
          <a:p>
            <a:pPr>
              <a:lnSpc>
                <a:spcPct val="100000"/>
              </a:lnSpc>
              <a:spcBef>
                <a:spcPts val="0"/>
              </a:spcBef>
            </a:pPr>
            <a:r>
              <a:rPr lang="en-US" sz="2000" dirty="0">
                <a:latin typeface="Arial" panose="020B0604020202020204" pitchFamily="34" charset="0"/>
                <a:cs typeface="Arial" panose="020B0604020202020204" pitchFamily="34" charset="0"/>
              </a:rPr>
              <a:t>Individualized housing support plan – set up goals </a:t>
            </a:r>
          </a:p>
          <a:p>
            <a:pPr>
              <a:lnSpc>
                <a:spcPct val="100000"/>
              </a:lnSpc>
              <a:spcBef>
                <a:spcPts val="0"/>
              </a:spcBef>
            </a:pPr>
            <a:r>
              <a:rPr lang="en-US" sz="2000" dirty="0">
                <a:latin typeface="Arial" panose="020B0604020202020204" pitchFamily="34" charset="0"/>
                <a:cs typeface="Arial" panose="020B0604020202020204" pitchFamily="34" charset="0"/>
              </a:rPr>
              <a:t>Housing search</a:t>
            </a:r>
          </a:p>
          <a:p>
            <a:pPr>
              <a:lnSpc>
                <a:spcPct val="100000"/>
              </a:lnSpc>
              <a:spcBef>
                <a:spcPts val="0"/>
              </a:spcBef>
            </a:pPr>
            <a:r>
              <a:rPr lang="en-US" sz="2000" dirty="0">
                <a:latin typeface="Arial" panose="020B0604020202020204" pitchFamily="34" charset="0"/>
                <a:cs typeface="Arial" panose="020B0604020202020204" pitchFamily="34" charset="0"/>
              </a:rPr>
              <a:t>Completing housing applications</a:t>
            </a:r>
          </a:p>
          <a:p>
            <a:pPr>
              <a:lnSpc>
                <a:spcPct val="100000"/>
              </a:lnSpc>
              <a:spcBef>
                <a:spcPts val="0"/>
              </a:spcBef>
            </a:pPr>
            <a:r>
              <a:rPr lang="en-US" sz="2000" dirty="0">
                <a:latin typeface="Arial" panose="020B0604020202020204" pitchFamily="34" charset="0"/>
                <a:cs typeface="Arial" panose="020B0604020202020204" pitchFamily="34" charset="0"/>
              </a:rPr>
              <a:t>Benefits advocacy, including SSI</a:t>
            </a:r>
          </a:p>
          <a:p>
            <a:pPr>
              <a:lnSpc>
                <a:spcPct val="100000"/>
              </a:lnSpc>
              <a:spcBef>
                <a:spcPts val="0"/>
              </a:spcBef>
            </a:pPr>
            <a:r>
              <a:rPr lang="en-US" sz="2000" dirty="0">
                <a:latin typeface="Arial" panose="020B0604020202020204" pitchFamily="34" charset="0"/>
                <a:cs typeface="Arial" panose="020B0604020202020204" pitchFamily="34" charset="0"/>
              </a:rPr>
              <a:t>Identifying/obtaining rental subsidy and coverage for expenses.</a:t>
            </a:r>
          </a:p>
          <a:p>
            <a:pPr>
              <a:lnSpc>
                <a:spcPct val="100000"/>
              </a:lnSpc>
              <a:spcBef>
                <a:spcPts val="0"/>
              </a:spcBef>
            </a:pPr>
            <a:r>
              <a:rPr lang="en-US" sz="2000" dirty="0">
                <a:latin typeface="Arial" panose="020B0604020202020204" pitchFamily="34" charset="0"/>
                <a:cs typeface="Arial" panose="020B0604020202020204" pitchFamily="34" charset="0"/>
              </a:rPr>
              <a:t>Reasonable Accommodations &amp; Environmental Accommodations</a:t>
            </a:r>
          </a:p>
          <a:p>
            <a:pPr>
              <a:lnSpc>
                <a:spcPct val="100000"/>
              </a:lnSpc>
              <a:spcBef>
                <a:spcPts val="0"/>
              </a:spcBef>
            </a:pPr>
            <a:r>
              <a:rPr lang="en-US" sz="2000" dirty="0">
                <a:latin typeface="Arial" panose="020B0604020202020204" pitchFamily="34" charset="0"/>
                <a:cs typeface="Arial" panose="020B0604020202020204" pitchFamily="34" charset="0"/>
              </a:rPr>
              <a:t>Landlord engagement </a:t>
            </a:r>
          </a:p>
          <a:p>
            <a:pPr>
              <a:lnSpc>
                <a:spcPct val="100000"/>
              </a:lnSpc>
              <a:spcBef>
                <a:spcPts val="0"/>
              </a:spcBef>
            </a:pPr>
            <a:r>
              <a:rPr lang="en-US" sz="2000" dirty="0">
                <a:latin typeface="Arial" panose="020B0604020202020204" pitchFamily="34" charset="0"/>
                <a:cs typeface="Arial" panose="020B0604020202020204" pitchFamily="34" charset="0"/>
              </a:rPr>
              <a:t>Ensuring a safe living environment </a:t>
            </a:r>
          </a:p>
          <a:p>
            <a:pPr>
              <a:lnSpc>
                <a:spcPct val="100000"/>
              </a:lnSpc>
              <a:spcBef>
                <a:spcPts val="0"/>
              </a:spcBef>
            </a:pPr>
            <a:r>
              <a:rPr lang="en-US" sz="2000" dirty="0">
                <a:latin typeface="Arial" panose="020B0604020202020204" pitchFamily="34" charset="0"/>
                <a:cs typeface="Arial" panose="020B0604020202020204" pitchFamily="34" charset="0"/>
              </a:rPr>
              <a:t>Transition into housing – transportation, crisis plan.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2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F8D21-2535-22D4-7421-5EB6EDF5DE6E}"/>
              </a:ext>
            </a:extLst>
          </p:cNvPr>
          <p:cNvSpPr>
            <a:spLocks noGrp="1"/>
          </p:cNvSpPr>
          <p:nvPr>
            <p:ph type="title"/>
          </p:nvPr>
        </p:nvSpPr>
        <p:spPr>
          <a:xfrm>
            <a:off x="808638" y="386930"/>
            <a:ext cx="9236700" cy="1188950"/>
          </a:xfrm>
        </p:spPr>
        <p:txBody>
          <a:bodyPr anchor="b">
            <a:normAutofit/>
          </a:bodyPr>
          <a:lstStyle/>
          <a:p>
            <a:r>
              <a:rPr lang="en-US" sz="5400" b="1" dirty="0">
                <a:latin typeface="Arial" panose="020B0604020202020204" pitchFamily="34" charset="0"/>
                <a:cs typeface="Arial" panose="020B0604020202020204" pitchFamily="34" charset="0"/>
              </a:rPr>
              <a:t>Day Habilitation Programs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5F1B51-F011-640C-154D-AAE3DD6D7C08}"/>
              </a:ext>
            </a:extLst>
          </p:cNvPr>
          <p:cNvSpPr>
            <a:spLocks noGrp="1"/>
          </p:cNvSpPr>
          <p:nvPr>
            <p:ph idx="1"/>
          </p:nvPr>
        </p:nvSpPr>
        <p:spPr>
          <a:xfrm>
            <a:off x="793660" y="2560319"/>
            <a:ext cx="10143668" cy="3474721"/>
          </a:xfrm>
        </p:spPr>
        <p:txBody>
          <a:bodyPr anchor="t">
            <a:normAutofit/>
          </a:bodyPr>
          <a:lstStyle/>
          <a:p>
            <a:r>
              <a:rPr lang="en-US" sz="2400" dirty="0">
                <a:latin typeface="Arial" panose="020B0604020202020204" pitchFamily="34" charset="0"/>
                <a:cs typeface="Arial" panose="020B0604020202020204" pitchFamily="34" charset="0"/>
              </a:rPr>
              <a:t>Peer mentoring for self-help, socialization, and adaptive skills for a person’s environment. </a:t>
            </a:r>
          </a:p>
          <a:p>
            <a:r>
              <a:rPr lang="en-US" sz="2400" dirty="0">
                <a:latin typeface="Arial" panose="020B0604020202020204" pitchFamily="34" charset="0"/>
                <a:cs typeface="Arial" panose="020B0604020202020204" pitchFamily="34" charset="0"/>
              </a:rPr>
              <a:t>Skills – using public transportation, conflict resolution, interpersonal relationships, community</a:t>
            </a:r>
          </a:p>
          <a:p>
            <a:r>
              <a:rPr lang="en-US" sz="2400" dirty="0">
                <a:latin typeface="Arial" panose="020B0604020202020204" pitchFamily="34" charset="0"/>
                <a:cs typeface="Arial" panose="020B0604020202020204" pitchFamily="34" charset="0"/>
              </a:rPr>
              <a:t>Daily Living: cooking, cleaning, money management, etc.</a:t>
            </a:r>
          </a:p>
        </p:txBody>
      </p:sp>
    </p:spTree>
    <p:extLst>
      <p:ext uri="{BB962C8B-B14F-4D97-AF65-F5344CB8AC3E}">
        <p14:creationId xmlns:p14="http://schemas.microsoft.com/office/powerpoint/2010/main" val="84792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ree wooden houses with red roofs, each one bigger than the last.">
            <a:extLst>
              <a:ext uri="{FF2B5EF4-FFF2-40B4-BE49-F238E27FC236}">
                <a16:creationId xmlns:a16="http://schemas.microsoft.com/office/drawing/2014/main" id="{16ECC248-45DA-1EB7-0DBE-6DE24BCEA352}"/>
              </a:ext>
            </a:extLst>
          </p:cNvPr>
          <p:cNvPicPr>
            <a:picLocks noChangeAspect="1"/>
          </p:cNvPicPr>
          <p:nvPr/>
        </p:nvPicPr>
        <p:blipFill rotWithShape="1">
          <a:blip r:embed="rId3"/>
          <a:srcRect l="32029" r="20072" b="-1"/>
          <a:stretch/>
        </p:blipFill>
        <p:spPr>
          <a:xfrm>
            <a:off x="7270813" y="10"/>
            <a:ext cx="4921187" cy="6857990"/>
          </a:xfrm>
          <a:prstGeom prst="rect">
            <a:avLst/>
          </a:prstGeom>
        </p:spPr>
      </p:pic>
      <p:sp>
        <p:nvSpPr>
          <p:cNvPr id="2" name="Title 1">
            <a:extLst>
              <a:ext uri="{FF2B5EF4-FFF2-40B4-BE49-F238E27FC236}">
                <a16:creationId xmlns:a16="http://schemas.microsoft.com/office/drawing/2014/main" id="{42E00EE9-A563-3E06-D3B5-6B63ADEDF893}"/>
              </a:ext>
            </a:extLst>
          </p:cNvPr>
          <p:cNvSpPr>
            <a:spLocks noGrp="1"/>
          </p:cNvSpPr>
          <p:nvPr>
            <p:ph type="title"/>
          </p:nvPr>
        </p:nvSpPr>
        <p:spPr>
          <a:xfrm>
            <a:off x="413396" y="370701"/>
            <a:ext cx="5479719" cy="1065638"/>
          </a:xfrm>
        </p:spPr>
        <p:txBody>
          <a:bodyPr anchor="b">
            <a:normAutofit/>
          </a:bodyPr>
          <a:lstStyle/>
          <a:p>
            <a:r>
              <a:rPr lang="en-US" sz="2800" b="1" dirty="0">
                <a:latin typeface="Arial" panose="020B0604020202020204" pitchFamily="34" charset="0"/>
                <a:cs typeface="Arial" panose="020B0604020202020204" pitchFamily="34" charset="0"/>
              </a:rPr>
              <a:t>Housing Tenancy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and Sustaining Services </a:t>
            </a:r>
          </a:p>
        </p:txBody>
      </p:sp>
      <p:sp>
        <p:nvSpPr>
          <p:cNvPr id="3" name="Content Placeholder 2">
            <a:extLst>
              <a:ext uri="{FF2B5EF4-FFF2-40B4-BE49-F238E27FC236}">
                <a16:creationId xmlns:a16="http://schemas.microsoft.com/office/drawing/2014/main" id="{DBC06957-924E-114A-6696-C71E8792D41E}"/>
              </a:ext>
            </a:extLst>
          </p:cNvPr>
          <p:cNvSpPr>
            <a:spLocks noGrp="1"/>
          </p:cNvSpPr>
          <p:nvPr>
            <p:ph idx="1"/>
          </p:nvPr>
        </p:nvSpPr>
        <p:spPr>
          <a:xfrm>
            <a:off x="413395" y="1636356"/>
            <a:ext cx="6633581" cy="3782394"/>
          </a:xfrm>
        </p:spPr>
        <p:txBody>
          <a:bodyPr anchor="t">
            <a:noAutofit/>
          </a:bodyPr>
          <a:lstStyle/>
          <a:p>
            <a:pPr>
              <a:lnSpc>
                <a:spcPct val="100000"/>
              </a:lnSpc>
              <a:spcBef>
                <a:spcPts val="0"/>
              </a:spcBef>
            </a:pPr>
            <a:r>
              <a:rPr lang="en-US" sz="2000" dirty="0">
                <a:latin typeface="Arial" panose="020B0604020202020204" pitchFamily="34" charset="0"/>
                <a:cs typeface="Arial" panose="020B0604020202020204" pitchFamily="34" charset="0"/>
              </a:rPr>
              <a:t>Intervention for behaviors that risk losing housing and compliance</a:t>
            </a:r>
          </a:p>
          <a:p>
            <a:pPr>
              <a:lnSpc>
                <a:spcPct val="100000"/>
              </a:lnSpc>
              <a:spcBef>
                <a:spcPts val="0"/>
              </a:spcBef>
            </a:pPr>
            <a:r>
              <a:rPr lang="en-US" sz="2000" dirty="0">
                <a:latin typeface="Arial" panose="020B0604020202020204" pitchFamily="34" charset="0"/>
                <a:cs typeface="Arial" panose="020B0604020202020204" pitchFamily="34" charset="0"/>
              </a:rPr>
              <a:t>Education of rights and responsibilities of tenant and landlord. </a:t>
            </a:r>
          </a:p>
          <a:p>
            <a:pPr>
              <a:lnSpc>
                <a:spcPct val="100000"/>
              </a:lnSpc>
              <a:spcBef>
                <a:spcPts val="0"/>
              </a:spcBef>
            </a:pPr>
            <a:r>
              <a:rPr lang="en-US" sz="2000" dirty="0">
                <a:latin typeface="Arial" panose="020B0604020202020204" pitchFamily="34" charset="0"/>
                <a:cs typeface="Arial" panose="020B0604020202020204" pitchFamily="34" charset="0"/>
              </a:rPr>
              <a:t>Coaching on maintaining relationships with landlord/managers. </a:t>
            </a:r>
          </a:p>
          <a:p>
            <a:pPr>
              <a:lnSpc>
                <a:spcPct val="100000"/>
              </a:lnSpc>
              <a:spcBef>
                <a:spcPts val="0"/>
              </a:spcBef>
            </a:pPr>
            <a:r>
              <a:rPr lang="en-US" sz="2000" dirty="0">
                <a:latin typeface="Arial" panose="020B0604020202020204" pitchFamily="34" charset="0"/>
                <a:cs typeface="Arial" panose="020B0604020202020204" pitchFamily="34" charset="0"/>
              </a:rPr>
              <a:t>Coordination with landlord </a:t>
            </a:r>
          </a:p>
          <a:p>
            <a:pPr>
              <a:lnSpc>
                <a:spcPct val="100000"/>
              </a:lnSpc>
              <a:spcBef>
                <a:spcPts val="0"/>
              </a:spcBef>
            </a:pPr>
            <a:r>
              <a:rPr lang="en-US" sz="2000" dirty="0">
                <a:latin typeface="Arial" panose="020B0604020202020204" pitchFamily="34" charset="0"/>
                <a:cs typeface="Arial" panose="020B0604020202020204" pitchFamily="34" charset="0"/>
              </a:rPr>
              <a:t>Resolving disputes with landlord and neighbors</a:t>
            </a:r>
          </a:p>
          <a:p>
            <a:pPr>
              <a:lnSpc>
                <a:spcPct val="100000"/>
              </a:lnSpc>
              <a:spcBef>
                <a:spcPts val="0"/>
              </a:spcBef>
            </a:pPr>
            <a:r>
              <a:rPr lang="en-US" sz="2000" dirty="0">
                <a:latin typeface="Arial" panose="020B0604020202020204" pitchFamily="34" charset="0"/>
                <a:cs typeface="Arial" panose="020B0604020202020204" pitchFamily="34" charset="0"/>
              </a:rPr>
              <a:t>Eviction prevention</a:t>
            </a:r>
          </a:p>
          <a:p>
            <a:pPr>
              <a:lnSpc>
                <a:spcPct val="100000"/>
              </a:lnSpc>
              <a:spcBef>
                <a:spcPts val="0"/>
              </a:spcBef>
            </a:pPr>
            <a:r>
              <a:rPr lang="en-US" sz="2000" dirty="0">
                <a:latin typeface="Arial" panose="020B0604020202020204" pitchFamily="34" charset="0"/>
                <a:cs typeface="Arial" panose="020B0604020202020204" pitchFamily="34" charset="0"/>
              </a:rPr>
              <a:t>Benefits advocacy </a:t>
            </a:r>
          </a:p>
          <a:p>
            <a:pPr>
              <a:lnSpc>
                <a:spcPct val="100000"/>
              </a:lnSpc>
              <a:spcBef>
                <a:spcPts val="0"/>
              </a:spcBef>
            </a:pPr>
            <a:r>
              <a:rPr lang="en-US" sz="2000" dirty="0">
                <a:latin typeface="Arial" panose="020B0604020202020204" pitchFamily="34" charset="0"/>
                <a:cs typeface="Arial" panose="020B0604020202020204" pitchFamily="34" charset="0"/>
              </a:rPr>
              <a:t>Help with recertification </a:t>
            </a:r>
          </a:p>
          <a:p>
            <a:pPr>
              <a:lnSpc>
                <a:spcPct val="100000"/>
              </a:lnSpc>
              <a:spcBef>
                <a:spcPts val="0"/>
              </a:spcBef>
            </a:pPr>
            <a:r>
              <a:rPr lang="en-US" sz="2000" dirty="0">
                <a:latin typeface="Arial" panose="020B0604020202020204" pitchFamily="34" charset="0"/>
                <a:cs typeface="Arial" panose="020B0604020202020204" pitchFamily="34" charset="0"/>
              </a:rPr>
              <a:t>Housing support plan </a:t>
            </a:r>
          </a:p>
          <a:p>
            <a:pPr>
              <a:lnSpc>
                <a:spcPct val="100000"/>
              </a:lnSpc>
              <a:spcBef>
                <a:spcPts val="0"/>
              </a:spcBef>
            </a:pPr>
            <a:r>
              <a:rPr lang="en-US" sz="2000" dirty="0">
                <a:latin typeface="Arial" panose="020B0604020202020204" pitchFamily="34" charset="0"/>
                <a:cs typeface="Arial" panose="020B0604020202020204" pitchFamily="34" charset="0"/>
              </a:rPr>
              <a:t>Health and Safety Visits </a:t>
            </a:r>
          </a:p>
          <a:p>
            <a:pPr>
              <a:lnSpc>
                <a:spcPct val="100000"/>
              </a:lnSpc>
              <a:spcBef>
                <a:spcPts val="0"/>
              </a:spcBef>
            </a:pPr>
            <a:r>
              <a:rPr lang="en-US" sz="2000" dirty="0">
                <a:latin typeface="Arial" panose="020B0604020202020204" pitchFamily="34" charset="0"/>
                <a:cs typeface="Arial" panose="020B0604020202020204" pitchFamily="34" charset="0"/>
              </a:rPr>
              <a:t>Independent living – financial literacy, community services. </a:t>
            </a:r>
          </a:p>
        </p:txBody>
      </p:sp>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139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0F09-7B1B-5BD5-108E-3B24D871CB81}"/>
              </a:ext>
            </a:extLst>
          </p:cNvPr>
          <p:cNvSpPr>
            <a:spLocks noGrp="1"/>
          </p:cNvSpPr>
          <p:nvPr>
            <p:ph type="title"/>
          </p:nvPr>
        </p:nvSpPr>
        <p:spPr>
          <a:xfrm>
            <a:off x="5868557" y="1138036"/>
            <a:ext cx="5444382" cy="648555"/>
          </a:xfrm>
        </p:spPr>
        <p:txBody>
          <a:bodyPr anchor="t">
            <a:normAutofit/>
          </a:bodyPr>
          <a:lstStyle/>
          <a:p>
            <a:r>
              <a:rPr lang="en-US" sz="3200" b="1" dirty="0">
                <a:latin typeface="Arial" panose="020B0604020202020204" pitchFamily="34" charset="0"/>
                <a:cs typeface="Arial" panose="020B0604020202020204" pitchFamily="34" charset="0"/>
              </a:rPr>
              <a:t>Eligibility 	</a:t>
            </a:r>
          </a:p>
        </p:txBody>
      </p:sp>
      <p:sp>
        <p:nvSpPr>
          <p:cNvPr id="3" name="Content Placeholder 2">
            <a:extLst>
              <a:ext uri="{FF2B5EF4-FFF2-40B4-BE49-F238E27FC236}">
                <a16:creationId xmlns:a16="http://schemas.microsoft.com/office/drawing/2014/main" id="{4A90AE73-33F8-9064-D4CE-7D1A5D62945B}"/>
              </a:ext>
            </a:extLst>
          </p:cNvPr>
          <p:cNvSpPr>
            <a:spLocks noGrp="1"/>
          </p:cNvSpPr>
          <p:nvPr>
            <p:ph idx="1"/>
          </p:nvPr>
        </p:nvSpPr>
        <p:spPr>
          <a:xfrm>
            <a:off x="5868557" y="1786592"/>
            <a:ext cx="5624748" cy="4501666"/>
          </a:xfrm>
        </p:spPr>
        <p:txBody>
          <a:bodyPr>
            <a:noAutofit/>
          </a:bodyPr>
          <a:lstStyle/>
          <a:p>
            <a:r>
              <a:rPr lang="en-US" sz="2400" dirty="0">
                <a:latin typeface="Arial" panose="020B0604020202020204" pitchFamily="34" charset="0"/>
                <a:cs typeface="Arial" panose="020B0604020202020204" pitchFamily="34" charset="0"/>
              </a:rPr>
              <a:t>Varies depending on the program </a:t>
            </a:r>
          </a:p>
          <a:p>
            <a:r>
              <a:rPr lang="en-US" sz="2400" dirty="0">
                <a:latin typeface="Arial" panose="020B0604020202020204" pitchFamily="34" charset="0"/>
                <a:cs typeface="Arial" panose="020B0604020202020204" pitchFamily="34" charset="0"/>
              </a:rPr>
              <a:t>Meet HUD definition of homeless</a:t>
            </a:r>
          </a:p>
          <a:p>
            <a:r>
              <a:rPr lang="en-US" sz="2400" dirty="0">
                <a:latin typeface="Arial" panose="020B0604020202020204" pitchFamily="34" charset="0"/>
                <a:cs typeface="Arial" panose="020B0604020202020204" pitchFamily="34" charset="0"/>
              </a:rPr>
              <a:t>Meet HUD definition of at risk of homelessness </a:t>
            </a:r>
          </a:p>
          <a:p>
            <a:r>
              <a:rPr lang="en-US" sz="2400" dirty="0">
                <a:latin typeface="Arial" panose="020B0604020202020204" pitchFamily="34" charset="0"/>
                <a:cs typeface="Arial" panose="020B0604020202020204" pitchFamily="34" charset="0"/>
              </a:rPr>
              <a:t>Serious mental illness</a:t>
            </a:r>
          </a:p>
          <a:p>
            <a:r>
              <a:rPr lang="en-US" sz="2400" dirty="0">
                <a:latin typeface="Arial" panose="020B0604020202020204" pitchFamily="34" charset="0"/>
                <a:cs typeface="Arial" panose="020B0604020202020204" pitchFamily="34" charset="0"/>
              </a:rPr>
              <a:t>Serious chronic conditions </a:t>
            </a:r>
          </a:p>
          <a:p>
            <a:r>
              <a:rPr lang="en-US" sz="2400" dirty="0">
                <a:latin typeface="Arial" panose="020B0604020202020204" pitchFamily="34" charset="0"/>
                <a:cs typeface="Arial" panose="020B0604020202020204" pitchFamily="34" charset="0"/>
              </a:rPr>
              <a:t>Risk of institutionalization</a:t>
            </a:r>
          </a:p>
          <a:p>
            <a:r>
              <a:rPr lang="en-US" sz="2400" dirty="0">
                <a:latin typeface="Arial" panose="020B0604020202020204" pitchFamily="34" charset="0"/>
                <a:cs typeface="Arial" panose="020B0604020202020204" pitchFamily="34" charset="0"/>
              </a:rPr>
              <a:t>Child at risk of homelessness, homeless, or Transition- Age Youth with barriers to housing.</a:t>
            </a:r>
          </a:p>
        </p:txBody>
      </p:sp>
      <p:pic>
        <p:nvPicPr>
          <p:cNvPr id="5" name="Picture 4" descr="Colorful carved figures of humans standing.">
            <a:extLst>
              <a:ext uri="{FF2B5EF4-FFF2-40B4-BE49-F238E27FC236}">
                <a16:creationId xmlns:a16="http://schemas.microsoft.com/office/drawing/2014/main" id="{12B3886E-0B67-717B-543C-67B2F8674559}"/>
              </a:ext>
            </a:extLst>
          </p:cNvPr>
          <p:cNvPicPr>
            <a:picLocks noChangeAspect="1"/>
          </p:cNvPicPr>
          <p:nvPr/>
        </p:nvPicPr>
        <p:blipFill rotWithShape="1">
          <a:blip r:embed="rId3"/>
          <a:srcRect l="23358" r="23125"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7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948A2-8B67-0DE5-FF2F-BF481F7EE1B9}"/>
              </a:ext>
            </a:extLst>
          </p:cNvPr>
          <p:cNvSpPr>
            <a:spLocks noGrp="1"/>
          </p:cNvSpPr>
          <p:nvPr>
            <p:ph type="title"/>
          </p:nvPr>
        </p:nvSpPr>
        <p:spPr>
          <a:xfrm>
            <a:off x="808638" y="386930"/>
            <a:ext cx="9236700" cy="1188950"/>
          </a:xfrm>
        </p:spPr>
        <p:txBody>
          <a:bodyPr anchor="b">
            <a:normAutofit/>
          </a:bodyPr>
          <a:lstStyle/>
          <a:p>
            <a:r>
              <a:rPr lang="en-US" sz="5400" b="1" dirty="0">
                <a:latin typeface="Arial" panose="020B0604020202020204" pitchFamily="34" charset="0"/>
                <a:cs typeface="Arial" panose="020B0604020202020204" pitchFamily="34" charset="0"/>
              </a:rPr>
              <a:t>HCBS Waivers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C70442-1265-121C-7F7F-D4B848CC3D29}"/>
              </a:ext>
            </a:extLst>
          </p:cNvPr>
          <p:cNvSpPr>
            <a:spLocks noGrp="1"/>
          </p:cNvSpPr>
          <p:nvPr>
            <p:ph idx="1"/>
          </p:nvPr>
        </p:nvSpPr>
        <p:spPr>
          <a:xfrm>
            <a:off x="793660" y="2560321"/>
            <a:ext cx="10143668" cy="3474720"/>
          </a:xfrm>
        </p:spPr>
        <p:txBody>
          <a:bodyPr anchor="t">
            <a:normAutofit/>
          </a:bodyPr>
          <a:lstStyle/>
          <a:p>
            <a:pPr marL="431800" indent="-342900">
              <a:lnSpc>
                <a:spcPct val="114000"/>
              </a:lnSpc>
              <a:spcBef>
                <a:spcPts val="1200"/>
              </a:spcBef>
              <a:buClr>
                <a:srgbClr val="000000"/>
              </a:buClr>
              <a:buSzPts val="2200"/>
            </a:pPr>
            <a:r>
              <a:rPr lang="en-US" sz="2400" dirty="0">
                <a:latin typeface="Arial"/>
                <a:ea typeface="Arial"/>
                <a:cs typeface="Arial"/>
                <a:sym typeface="Arial"/>
              </a:rPr>
              <a:t>Assisted Living Waiver (ALW)</a:t>
            </a:r>
          </a:p>
          <a:p>
            <a:pPr marL="431800" indent="-342900">
              <a:lnSpc>
                <a:spcPct val="114000"/>
              </a:lnSpc>
              <a:spcBef>
                <a:spcPts val="0"/>
              </a:spcBef>
              <a:buClr>
                <a:srgbClr val="000000"/>
              </a:buClr>
              <a:buSzPts val="2200"/>
            </a:pPr>
            <a:r>
              <a:rPr lang="en-US" sz="2400" dirty="0">
                <a:latin typeface="Arial"/>
                <a:ea typeface="Arial"/>
                <a:cs typeface="Arial"/>
                <a:sym typeface="Arial"/>
              </a:rPr>
              <a:t>Home and Community-Based Alternatives (HCBA) Waiver</a:t>
            </a:r>
          </a:p>
          <a:p>
            <a:pPr marL="431800" indent="-342900">
              <a:lnSpc>
                <a:spcPct val="114000"/>
              </a:lnSpc>
              <a:spcBef>
                <a:spcPts val="0"/>
              </a:spcBef>
              <a:buClr>
                <a:srgbClr val="000000"/>
              </a:buClr>
              <a:buSzPts val="2200"/>
            </a:pPr>
            <a:r>
              <a:rPr lang="en-US" sz="2400" dirty="0">
                <a:latin typeface="Arial"/>
                <a:ea typeface="Arial"/>
                <a:cs typeface="Arial"/>
                <a:sym typeface="Arial"/>
              </a:rPr>
              <a:t>Home and Community-Based Services Waiver for the Developmentally Disabled (HCBS-DD)</a:t>
            </a:r>
          </a:p>
          <a:p>
            <a:pPr marL="431800" indent="-342900">
              <a:lnSpc>
                <a:spcPct val="114000"/>
              </a:lnSpc>
              <a:spcBef>
                <a:spcPts val="0"/>
              </a:spcBef>
              <a:buClr>
                <a:srgbClr val="000000"/>
              </a:buClr>
              <a:buSzPts val="2200"/>
            </a:pPr>
            <a:r>
              <a:rPr lang="en-US" sz="2400" dirty="0">
                <a:latin typeface="Arial"/>
                <a:ea typeface="Arial"/>
                <a:cs typeface="Arial"/>
                <a:sym typeface="Arial"/>
              </a:rPr>
              <a:t>Multi-Purpose Senior Services Waiver (MSSP)</a:t>
            </a:r>
          </a:p>
          <a:p>
            <a:pPr marL="431800" indent="-342900">
              <a:lnSpc>
                <a:spcPct val="114000"/>
              </a:lnSpc>
              <a:spcBef>
                <a:spcPts val="0"/>
              </a:spcBef>
              <a:buClr>
                <a:srgbClr val="000000"/>
              </a:buClr>
              <a:buSzPts val="2200"/>
            </a:pPr>
            <a:r>
              <a:rPr lang="en-US" sz="2400" dirty="0">
                <a:latin typeface="Arial"/>
                <a:ea typeface="Arial"/>
                <a:cs typeface="Arial"/>
                <a:sym typeface="Arial"/>
              </a:rPr>
              <a:t>Medi-Cal Waiver Program (formerly AIDS Waiver)</a:t>
            </a:r>
          </a:p>
        </p:txBody>
      </p:sp>
    </p:spTree>
    <p:extLst>
      <p:ext uri="{BB962C8B-B14F-4D97-AF65-F5344CB8AC3E}">
        <p14:creationId xmlns:p14="http://schemas.microsoft.com/office/powerpoint/2010/main" val="271596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2124</Words>
  <Application>Microsoft Office PowerPoint</Application>
  <PresentationFormat>Widescreen</PresentationFormat>
  <Paragraphs>189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Segoe UI</vt:lpstr>
      <vt:lpstr>Office Theme</vt:lpstr>
      <vt:lpstr>Home and Community-Based Services 101 Under CalAIM</vt:lpstr>
      <vt:lpstr>Medi-Cal for Housing </vt:lpstr>
      <vt:lpstr>CalAIM Goals &amp; Eligibility: </vt:lpstr>
      <vt:lpstr>CalAIM Housing Community Support: </vt:lpstr>
      <vt:lpstr>Housing Transition Navigation Services </vt:lpstr>
      <vt:lpstr>Day Habilitation Programs </vt:lpstr>
      <vt:lpstr>Housing Tenancy  and Sustaining Services </vt:lpstr>
      <vt:lpstr>Eligibility  </vt:lpstr>
      <vt:lpstr>HCBS Waivers</vt:lpstr>
      <vt:lpstr>Assisted Living Waiver</vt:lpstr>
      <vt:lpstr>Home and Community-Based Alternatives (HCBA) Waiver</vt:lpstr>
      <vt:lpstr> Home and Community-Based Services Waiver for the Developmentally Disabled  (HCBS-DD) </vt:lpstr>
      <vt:lpstr>Multi-Purpose Senior Services Waiver (MSSP)</vt:lpstr>
      <vt:lpstr>Medi-Cal Waiver Program  (formerly AIDS Waiver)</vt:lpstr>
      <vt:lpstr>Medi-Cal Hearings</vt:lpstr>
      <vt:lpstr>Independent Medical Review &amp; Complaint Process</vt:lpstr>
      <vt:lpstr>Questions?  Erin Neff     Silvia Yee eneff@dredf.org    syee@dredf.org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and Community-Based Services 101 Under CalAIM</dc:title>
  <dc:creator>Erin Neff</dc:creator>
  <cp:lastModifiedBy>Alexandra Cline</cp:lastModifiedBy>
  <cp:revision>12</cp:revision>
  <dcterms:created xsi:type="dcterms:W3CDTF">2023-11-16T23:48:45Z</dcterms:created>
  <dcterms:modified xsi:type="dcterms:W3CDTF">2024-06-10T16:51:51Z</dcterms:modified>
</cp:coreProperties>
</file>