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8"/>
  </p:notesMasterIdLst>
  <p:sldIdLst>
    <p:sldId id="256" r:id="rId2"/>
    <p:sldId id="257" r:id="rId3"/>
    <p:sldId id="259" r:id="rId4"/>
    <p:sldId id="285" r:id="rId5"/>
    <p:sldId id="274" r:id="rId6"/>
    <p:sldId id="308" r:id="rId7"/>
    <p:sldId id="307" r:id="rId8"/>
    <p:sldId id="275" r:id="rId9"/>
    <p:sldId id="276" r:id="rId10"/>
    <p:sldId id="304" r:id="rId11"/>
    <p:sldId id="303" r:id="rId12"/>
    <p:sldId id="277" r:id="rId13"/>
    <p:sldId id="278" r:id="rId14"/>
    <p:sldId id="293" r:id="rId15"/>
    <p:sldId id="299" r:id="rId16"/>
    <p:sldId id="300" r:id="rId17"/>
    <p:sldId id="294" r:id="rId18"/>
    <p:sldId id="295" r:id="rId19"/>
    <p:sldId id="283" r:id="rId20"/>
    <p:sldId id="286" r:id="rId21"/>
    <p:sldId id="287" r:id="rId22"/>
    <p:sldId id="284" r:id="rId23"/>
    <p:sldId id="288" r:id="rId24"/>
    <p:sldId id="296" r:id="rId25"/>
    <p:sldId id="298" r:id="rId26"/>
    <p:sldId id="290" r:id="rId27"/>
    <p:sldId id="291" r:id="rId28"/>
    <p:sldId id="297" r:id="rId29"/>
    <p:sldId id="272" r:id="rId30"/>
    <p:sldId id="281" r:id="rId31"/>
    <p:sldId id="260" r:id="rId32"/>
    <p:sldId id="261" r:id="rId33"/>
    <p:sldId id="262" r:id="rId34"/>
    <p:sldId id="263" r:id="rId35"/>
    <p:sldId id="266" r:id="rId36"/>
    <p:sldId id="268" r:id="rId37"/>
    <p:sldId id="269" r:id="rId38"/>
    <p:sldId id="267" r:id="rId39"/>
    <p:sldId id="264" r:id="rId40"/>
    <p:sldId id="265" r:id="rId41"/>
    <p:sldId id="279" r:id="rId42"/>
    <p:sldId id="301" r:id="rId43"/>
    <p:sldId id="280" r:id="rId44"/>
    <p:sldId id="258" r:id="rId45"/>
    <p:sldId id="305" r:id="rId46"/>
    <p:sldId id="306"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68F093-30D1-A228-C4E9-649606F29D3C}" name="Amanda Spriggs" initials="AS" userId="Yi9HbIT6TvWRFpfVrvAEYQnj41CRTaDxuJl8GBwhgMc=" providerId="None"/>
  <p188:author id="{000891E6-6B43-C015-00C1-0F28117ED3E1}" name="Jillian MacLeod" initials="JM" userId="02D7nMZKMMXEJGKW8zIyVBh5M2po/6Cm6WcBeh7ZRMk="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8B8"/>
    <a:srgbClr val="FFADAD"/>
    <a:srgbClr val="FF7578"/>
    <a:srgbClr val="FC8B8B"/>
    <a:srgbClr val="6281FC"/>
    <a:srgbClr val="B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32FC98-1D97-4088-8BBB-B74C1212D5EE}" v="3" dt="2024-06-25T19:53:50.889"/>
    <p1510:client id="{606682AF-A6D5-4D2F-AC98-FCBA0FA984CD}" v="9" dt="2024-06-25T17:56:00.217"/>
    <p1510:client id="{A9857142-D6B3-4A97-8F9B-1AB26C2D5A1D}" v="332" dt="2024-06-25T20:40:14.526"/>
    <p1510:client id="{ADCEE33E-77A0-40C2-9320-149647FCCE18}" v="362" dt="2024-06-25T19:53:26.7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995" autoAdjust="0"/>
    <p:restoredTop sz="69115" autoAdjust="0"/>
  </p:normalViewPr>
  <p:slideViewPr>
    <p:cSldViewPr snapToGrid="0">
      <p:cViewPr varScale="1">
        <p:scale>
          <a:sx n="115" d="100"/>
          <a:sy n="115" d="100"/>
        </p:scale>
        <p:origin x="42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450760-B9C0-44AA-B75A-A1E0707EFFD5}" type="datetimeFigureOut">
              <a:t>6/27/24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F18C89-8B5B-40B6-B66C-E12F2B68A9BB}" type="slidenum">
              <a:t>‹#›</a:t>
            </a:fld>
            <a:endParaRPr lang="en-US"/>
          </a:p>
        </p:txBody>
      </p:sp>
    </p:spTree>
    <p:extLst>
      <p:ext uri="{BB962C8B-B14F-4D97-AF65-F5344CB8AC3E}">
        <p14:creationId xmlns:p14="http://schemas.microsoft.com/office/powerpoint/2010/main" val="1687290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Name/pronouns/position/org/visual description</a:t>
            </a:r>
          </a:p>
          <a:p>
            <a:endParaRPr lang="en-US" dirty="0">
              <a:ea typeface="Calibri"/>
              <a:cs typeface="Calibri"/>
            </a:endParaRPr>
          </a:p>
          <a:p>
            <a:r>
              <a:rPr lang="en-US" dirty="0">
                <a:cs typeface="Calibri"/>
              </a:rPr>
              <a:t>Before we start we wanted to do a quick poll to understand backgrounds of everyone attending. We designed this training to be helpful people from a broad range of professional or personal backgrounds by sharing information about the rights of people with disabilities who are seeking reproductive and sexual health care so you can either advocate for yourself if you are a person with a disability, or you can educate and advocate your clients if you work with disabled people!</a:t>
            </a: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7F18C89-8B5B-40B6-B66C-E12F2B68A9BB}" type="slidenum">
              <a:rPr lang="en-US"/>
              <a:t>1</a:t>
            </a:fld>
            <a:endParaRPr lang="en-US"/>
          </a:p>
        </p:txBody>
      </p:sp>
    </p:spTree>
    <p:extLst>
      <p:ext uri="{BB962C8B-B14F-4D97-AF65-F5344CB8AC3E}">
        <p14:creationId xmlns:p14="http://schemas.microsoft.com/office/powerpoint/2010/main" val="608740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people with disabilities can have fully safe and happy </a:t>
            </a:r>
            <a:r>
              <a:rPr lang="en-US" dirty="0" err="1"/>
              <a:t>preganacies</a:t>
            </a:r>
            <a:r>
              <a:rPr lang="en-US" dirty="0"/>
              <a:t>, and this slide is not meant to imply that pregnancy is less desirable or possible for PWD. Instead, all of these factors make up the context in which people with disabilities may be making decisions about whether they can continue or want to continue a pregnancy and </a:t>
            </a:r>
            <a:r>
              <a:rPr lang="en-US" dirty="0" err="1"/>
              <a:t>its</a:t>
            </a:r>
            <a:r>
              <a:rPr lang="en-US" dirty="0"/>
              <a:t> important to be aware of that context. </a:t>
            </a:r>
          </a:p>
          <a:p>
            <a:endParaRPr lang="en-US" dirty="0"/>
          </a:p>
          <a:p>
            <a:r>
              <a:rPr lang="en-US" dirty="0"/>
              <a:t>In light of these health risks, it is especially important that people with disabilities have access to a full range of reproductive health care options including abortion. </a:t>
            </a:r>
          </a:p>
          <a:p>
            <a:br>
              <a:rPr lang="en-US" dirty="0"/>
            </a:br>
            <a:endParaRPr lang="en-US" dirty="0"/>
          </a:p>
        </p:txBody>
      </p:sp>
      <p:sp>
        <p:nvSpPr>
          <p:cNvPr id="4" name="Slide Number Placeholder 3"/>
          <p:cNvSpPr>
            <a:spLocks noGrp="1"/>
          </p:cNvSpPr>
          <p:nvPr>
            <p:ph type="sldNum" sz="quarter" idx="5"/>
          </p:nvPr>
        </p:nvSpPr>
        <p:spPr/>
        <p:txBody>
          <a:bodyPr/>
          <a:lstStyle/>
          <a:p>
            <a:fld id="{A7F18C89-8B5B-40B6-B66C-E12F2B68A9BB}" type="slidenum">
              <a:rPr lang="en-US"/>
              <a:t>18</a:t>
            </a:fld>
            <a:endParaRPr lang="en-US"/>
          </a:p>
        </p:txBody>
      </p:sp>
    </p:spTree>
    <p:extLst>
      <p:ext uri="{BB962C8B-B14F-4D97-AF65-F5344CB8AC3E}">
        <p14:creationId xmlns:p14="http://schemas.microsoft.com/office/powerpoint/2010/main" val="3419283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ea typeface="Calibri"/>
                <a:cs typeface="Calibri"/>
              </a:rPr>
              <a:t>Its</a:t>
            </a:r>
            <a:r>
              <a:rPr lang="en-US" dirty="0">
                <a:ea typeface="Calibri"/>
                <a:cs typeface="Calibri"/>
              </a:rPr>
              <a:t> important for us to discuss the historical context of access to sexual and reproductive healthcare for people with </a:t>
            </a:r>
            <a:r>
              <a:rPr lang="en-US" dirty="0" err="1">
                <a:ea typeface="Calibri"/>
                <a:cs typeface="Calibri"/>
              </a:rPr>
              <a:t>disabiltiies</a:t>
            </a:r>
            <a:r>
              <a:rPr lang="en-US" dirty="0">
                <a:ea typeface="Calibri"/>
                <a:cs typeface="Calibri"/>
              </a:rPr>
              <a:t> in the united states, because this history informs the ways that people with disabilities interact with the healthcare system today. </a:t>
            </a:r>
          </a:p>
        </p:txBody>
      </p:sp>
      <p:sp>
        <p:nvSpPr>
          <p:cNvPr id="4" name="Slide Number Placeholder 3"/>
          <p:cNvSpPr>
            <a:spLocks noGrp="1"/>
          </p:cNvSpPr>
          <p:nvPr>
            <p:ph type="sldNum" sz="quarter" idx="5"/>
          </p:nvPr>
        </p:nvSpPr>
        <p:spPr/>
        <p:txBody>
          <a:bodyPr/>
          <a:lstStyle/>
          <a:p>
            <a:fld id="{A7F18C89-8B5B-40B6-B66C-E12F2B68A9BB}" type="slidenum">
              <a:rPr lang="en-US"/>
              <a:t>19</a:t>
            </a:fld>
            <a:endParaRPr lang="en-US"/>
          </a:p>
        </p:txBody>
      </p:sp>
    </p:spTree>
    <p:extLst>
      <p:ext uri="{BB962C8B-B14F-4D97-AF65-F5344CB8AC3E}">
        <p14:creationId xmlns:p14="http://schemas.microsoft.com/office/powerpoint/2010/main" val="508847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Forced sterilization still happening today in locked facilities like prisons and detention centers</a:t>
            </a:r>
          </a:p>
        </p:txBody>
      </p:sp>
      <p:sp>
        <p:nvSpPr>
          <p:cNvPr id="4" name="Slide Number Placeholder 3"/>
          <p:cNvSpPr>
            <a:spLocks noGrp="1"/>
          </p:cNvSpPr>
          <p:nvPr>
            <p:ph type="sldNum" sz="quarter" idx="5"/>
          </p:nvPr>
        </p:nvSpPr>
        <p:spPr/>
        <p:txBody>
          <a:bodyPr/>
          <a:lstStyle/>
          <a:p>
            <a:fld id="{A7F18C89-8B5B-40B6-B66C-E12F2B68A9BB}" type="slidenum">
              <a:rPr lang="en-US"/>
              <a:t>20</a:t>
            </a:fld>
            <a:endParaRPr lang="en-US"/>
          </a:p>
        </p:txBody>
      </p:sp>
    </p:spTree>
    <p:extLst>
      <p:ext uri="{BB962C8B-B14F-4D97-AF65-F5344CB8AC3E}">
        <p14:creationId xmlns:p14="http://schemas.microsoft.com/office/powerpoint/2010/main" val="4291655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ea typeface="Calibri"/>
                <a:cs typeface="Calibri"/>
              </a:rPr>
              <a:t>Forced institutionalization -- still happening in certain contexts</a:t>
            </a:r>
          </a:p>
          <a:p>
            <a:endParaRPr lang="en-US" sz="1600" dirty="0">
              <a:ea typeface="Calibri"/>
              <a:cs typeface="Calibri"/>
            </a:endParaRPr>
          </a:p>
          <a:p>
            <a:r>
              <a:rPr lang="en-US" sz="1600" dirty="0">
                <a:ea typeface="Calibri"/>
                <a:cs typeface="Calibri"/>
              </a:rPr>
              <a:t>Marriage equality has not been achieved because of income limits for SSI eligibility</a:t>
            </a:r>
          </a:p>
          <a:p>
            <a:endParaRPr lang="en-US" sz="1600" dirty="0"/>
          </a:p>
          <a:p>
            <a:r>
              <a:rPr lang="en-US" sz="1600" dirty="0"/>
              <a:t>During the </a:t>
            </a:r>
            <a:r>
              <a:rPr lang="en-US" sz="1600" dirty="0" err="1"/>
              <a:t>pro choice</a:t>
            </a:r>
            <a:r>
              <a:rPr lang="en-US" sz="1600" dirty="0"/>
              <a:t> movement of the 1960s and 70s, disability was used as a major justification for people needing access to abortion care. Much of this rhetoric was ableist in that it assumed disability was an inherently bad thing or that the quality of life of people with disabilities is automatically worse. Of course, it is essential to support the bodily autonomy of pregnant people, but using ableist rhetoric to do it is not the answer. </a:t>
            </a:r>
            <a:br>
              <a:rPr lang="en-US" sz="1600" dirty="0">
                <a:cs typeface="+mn-lt"/>
              </a:rPr>
            </a:br>
            <a:endParaRPr lang="en-US" sz="1600" dirty="0">
              <a:ea typeface="Calibri"/>
              <a:cs typeface="Calibri"/>
            </a:endParaRPr>
          </a:p>
          <a:p>
            <a:r>
              <a:rPr lang="en-US" sz="1600" dirty="0"/>
              <a:t>More recently, the </a:t>
            </a:r>
            <a:r>
              <a:rPr lang="en-US" sz="1600" dirty="0" err="1"/>
              <a:t>anti choice</a:t>
            </a:r>
            <a:r>
              <a:rPr lang="en-US" sz="1600" dirty="0"/>
              <a:t> camp has co-opted the language of disability rights to argue for restricting access to abortion care, but this still prevents people from exercising bodily autonomy. Instead of “reason bans” on abortion, pregnant people should be provided with neutral, scientifically accurate resources and community resources about how to support a child with a disability before they make a decision about how they want to proceed with their pregnancy. </a:t>
            </a:r>
          </a:p>
          <a:p>
            <a:br>
              <a:rPr lang="en-US" sz="1600" dirty="0"/>
            </a:br>
            <a:endParaRPr lang="en-US" sz="1600" dirty="0"/>
          </a:p>
        </p:txBody>
      </p:sp>
      <p:sp>
        <p:nvSpPr>
          <p:cNvPr id="4" name="Slide Number Placeholder 3"/>
          <p:cNvSpPr>
            <a:spLocks noGrp="1"/>
          </p:cNvSpPr>
          <p:nvPr>
            <p:ph type="sldNum" sz="quarter" idx="5"/>
          </p:nvPr>
        </p:nvSpPr>
        <p:spPr/>
        <p:txBody>
          <a:bodyPr/>
          <a:lstStyle/>
          <a:p>
            <a:fld id="{A7F18C89-8B5B-40B6-B66C-E12F2B68A9BB}" type="slidenum">
              <a:rPr lang="en-US"/>
              <a:t>21</a:t>
            </a:fld>
            <a:endParaRPr lang="en-US"/>
          </a:p>
        </p:txBody>
      </p:sp>
    </p:spTree>
    <p:extLst>
      <p:ext uri="{BB962C8B-B14F-4D97-AF65-F5344CB8AC3E}">
        <p14:creationId xmlns:p14="http://schemas.microsoft.com/office/powerpoint/2010/main" val="16271187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Supreme Court has played a significant role in shaping the landscape of abortion access in the United States. Before Dobbs came down just over 2 years ago, the SCOTUS case Roe v. Wade protected access to abortion by finding that access to abortion was a constitutional privacy right. Dobbs overturned that decision and stripped millions of Americans of that right. </a:t>
            </a:r>
          </a:p>
          <a:p>
            <a:endParaRPr lang="en-US" dirty="0">
              <a:cs typeface="Calibri"/>
            </a:endParaRPr>
          </a:p>
          <a:p>
            <a:r>
              <a:rPr lang="en-US" dirty="0">
                <a:cs typeface="Calibri"/>
              </a:rPr>
              <a:t>This SCOTUS term, the court heard two cases related to abortion access. ...</a:t>
            </a:r>
          </a:p>
          <a:p>
            <a:endParaRPr lang="en-US" dirty="0">
              <a:ea typeface="Calibri"/>
              <a:cs typeface="Calibri"/>
            </a:endParaRPr>
          </a:p>
          <a:p>
            <a:r>
              <a:rPr lang="en-US" dirty="0">
                <a:ea typeface="Calibri"/>
                <a:cs typeface="Calibri"/>
              </a:rPr>
              <a:t>The supreme court actually just released its decision (or lack of decision) in Moyle this morning, and they dismissed the case for being “improvidently granted.” Essentially they sent the case back down to the lower courts to be decided there, but they did not resolve the uncertainty that doctors face all over the country regarding when they are legally allowed to provide abortions. This is harmful because it means that doctors are still operating in an uncertain landscape and will continue to be less willing to provide abortion care if the pregnant person is not at risk of death. </a:t>
            </a:r>
          </a:p>
          <a:p>
            <a:endParaRPr lang="en-US" dirty="0">
              <a:ea typeface="Calibri"/>
              <a:cs typeface="Calibri"/>
            </a:endParaRPr>
          </a:p>
          <a:p>
            <a:r>
              <a:rPr lang="en-US" dirty="0">
                <a:ea typeface="Calibri"/>
                <a:cs typeface="Calibri"/>
              </a:rPr>
              <a:t>Further, the concurrences written by Alito and Thomas showed a clear opposition to abortion access and disdain for women who need abortion care. </a:t>
            </a:r>
          </a:p>
        </p:txBody>
      </p:sp>
      <p:sp>
        <p:nvSpPr>
          <p:cNvPr id="4" name="Slide Number Placeholder 3"/>
          <p:cNvSpPr>
            <a:spLocks noGrp="1"/>
          </p:cNvSpPr>
          <p:nvPr>
            <p:ph type="sldNum" sz="quarter" idx="5"/>
          </p:nvPr>
        </p:nvSpPr>
        <p:spPr/>
        <p:txBody>
          <a:bodyPr/>
          <a:lstStyle/>
          <a:p>
            <a:fld id="{A7F18C89-8B5B-40B6-B66C-E12F2B68A9BB}" type="slidenum">
              <a:rPr lang="en-US"/>
              <a:t>23</a:t>
            </a:fld>
            <a:endParaRPr lang="en-US"/>
          </a:p>
        </p:txBody>
      </p:sp>
    </p:spTree>
    <p:extLst>
      <p:ext uri="{BB962C8B-B14F-4D97-AF65-F5344CB8AC3E}">
        <p14:creationId xmlns:p14="http://schemas.microsoft.com/office/powerpoint/2010/main" val="2119380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all know, the cost of an abortion and necessary travel to an appointment can be prohibitive for many patients, and people with disabilities are more likely to be low income or to be unemployed. Rates of poverty and unemployment are also higher for disabled people of color. </a:t>
            </a:r>
          </a:p>
          <a:p>
            <a:br>
              <a:rPr lang="en-US" dirty="0"/>
            </a:br>
            <a:endParaRPr lang="en-US" dirty="0"/>
          </a:p>
        </p:txBody>
      </p:sp>
      <p:sp>
        <p:nvSpPr>
          <p:cNvPr id="4" name="Slide Number Placeholder 3"/>
          <p:cNvSpPr>
            <a:spLocks noGrp="1"/>
          </p:cNvSpPr>
          <p:nvPr>
            <p:ph type="sldNum" sz="quarter" idx="5"/>
          </p:nvPr>
        </p:nvSpPr>
        <p:spPr/>
        <p:txBody>
          <a:bodyPr/>
          <a:lstStyle/>
          <a:p>
            <a:fld id="{A7F18C89-8B5B-40B6-B66C-E12F2B68A9BB}" type="slidenum">
              <a:rPr lang="en-US"/>
              <a:t>24</a:t>
            </a:fld>
            <a:endParaRPr lang="en-US"/>
          </a:p>
        </p:txBody>
      </p:sp>
    </p:spTree>
    <p:extLst>
      <p:ext uri="{BB962C8B-B14F-4D97-AF65-F5344CB8AC3E}">
        <p14:creationId xmlns:p14="http://schemas.microsoft.com/office/powerpoint/2010/main" val="1664901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Travel barriers are a huge problem for PWD! </a:t>
            </a:r>
          </a:p>
          <a:p>
            <a:endParaRPr lang="en-US" dirty="0">
              <a:cs typeface="+mn-lt"/>
            </a:endParaRPr>
          </a:p>
          <a:p>
            <a:r>
              <a:rPr lang="en-US" dirty="0"/>
              <a:t>A recent report by the national partnership of women and families found that greater than one half of disabled women of reproductive age in the united states live in states that have banned or are likely to ban abortion since </a:t>
            </a:r>
            <a:r>
              <a:rPr lang="en-US" i="1" dirty="0"/>
              <a:t>Dobbs</a:t>
            </a:r>
            <a:r>
              <a:rPr lang="en-US" dirty="0"/>
              <a:t>, meaning that more pregnant PWD in these states will need to travel to get care. </a:t>
            </a:r>
          </a:p>
          <a:p>
            <a:br>
              <a:rPr lang="en-US" dirty="0"/>
            </a:br>
            <a:endParaRPr lang="en-US" dirty="0"/>
          </a:p>
        </p:txBody>
      </p:sp>
      <p:sp>
        <p:nvSpPr>
          <p:cNvPr id="4" name="Slide Number Placeholder 3"/>
          <p:cNvSpPr>
            <a:spLocks noGrp="1"/>
          </p:cNvSpPr>
          <p:nvPr>
            <p:ph type="sldNum" sz="quarter" idx="5"/>
          </p:nvPr>
        </p:nvSpPr>
        <p:spPr/>
        <p:txBody>
          <a:bodyPr/>
          <a:lstStyle/>
          <a:p>
            <a:fld id="{A7F18C89-8B5B-40B6-B66C-E12F2B68A9BB}" type="slidenum">
              <a:rPr lang="en-US"/>
              <a:t>25</a:t>
            </a:fld>
            <a:endParaRPr lang="en-US"/>
          </a:p>
        </p:txBody>
      </p:sp>
    </p:spTree>
    <p:extLst>
      <p:ext uri="{BB962C8B-B14F-4D97-AF65-F5344CB8AC3E}">
        <p14:creationId xmlns:p14="http://schemas.microsoft.com/office/powerpoint/2010/main" val="4341298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 dirty="0"/>
              <a:t>Health system barriers also impact access to care. Until </a:t>
            </a:r>
            <a:r>
              <a:rPr lang="en" dirty="0" err="1"/>
              <a:t>Novemeber</a:t>
            </a:r>
            <a:r>
              <a:rPr lang="en" dirty="0"/>
              <a:t>, PWD were  generally not included as a disparity group in federally funded research on health disparities. </a:t>
            </a:r>
            <a:endParaRPr lang="en-US" dirty="0"/>
          </a:p>
          <a:p>
            <a:pPr>
              <a:lnSpc>
                <a:spcPct val="114999"/>
              </a:lnSpc>
            </a:pPr>
            <a:endParaRPr lang="en" dirty="0"/>
          </a:p>
          <a:p>
            <a:pPr>
              <a:lnSpc>
                <a:spcPct val="114999"/>
              </a:lnSpc>
              <a:spcBef>
                <a:spcPts val="1200"/>
              </a:spcBef>
            </a:pPr>
            <a:r>
              <a:rPr lang="en" dirty="0"/>
              <a:t>Federal health care funding agencies such as the Centers for Medicare &amp; Medicaid Services (CMS) do not conduct oversight to ensure ADA compliance, nor do they assess health providers’ disability cultural competence. In fact, Federal funding does not usually require ADA compliance in healthcare training institutions. The absence of professional training on disability competency issues is considered one of the most significant barriers preventing people with disabilities from receiving appropriate and effective health care.</a:t>
            </a:r>
            <a:endParaRPr lang="en-US" dirty="0"/>
          </a:p>
          <a:p>
            <a:endParaRPr lang="en-US" dirty="0">
              <a:cs typeface="Calibri"/>
            </a:endParaRPr>
          </a:p>
          <a:p>
            <a:r>
              <a:rPr lang="en-US" dirty="0"/>
              <a:t>Insurance status also determines what care is accessible: ~58% PWD &lt; age 65 rely on federal insurance (Medicare and/ or Medicaid) compared to ~14% of people &lt;age 65 without a disability. This translated to about 900 thousand pregnancy capable people on Medicare who have a disability. 29% of these rely on Medicare alone; Because the benefits are designed for people age 65+, contraception access is very restricted, only covered for a "medical indication"</a:t>
            </a:r>
            <a:endParaRPr lang="en-US" dirty="0">
              <a:cs typeface="Calibri" panose="020F0502020204030204"/>
            </a:endParaRPr>
          </a:p>
          <a:p>
            <a:endParaRPr lang="en-US" dirty="0"/>
          </a:p>
          <a:p>
            <a:r>
              <a:rPr lang="en-US" dirty="0"/>
              <a:t>I know all of you are very familiar with the Hyde amendment, but because the largest insurer for PWD is Medicare/Medicaid, the Hyde amendment is a very common barrier for PWD living in states that do not supplement with state funds to cover abortion. </a:t>
            </a:r>
          </a:p>
          <a:p>
            <a:br>
              <a:rPr lang="en-US" dirty="0"/>
            </a:br>
            <a:endParaRPr lang="en-US" dirty="0"/>
          </a:p>
        </p:txBody>
      </p:sp>
      <p:sp>
        <p:nvSpPr>
          <p:cNvPr id="4" name="Slide Number Placeholder 3"/>
          <p:cNvSpPr>
            <a:spLocks noGrp="1"/>
          </p:cNvSpPr>
          <p:nvPr>
            <p:ph type="sldNum" sz="quarter" idx="5"/>
          </p:nvPr>
        </p:nvSpPr>
        <p:spPr/>
        <p:txBody>
          <a:bodyPr/>
          <a:lstStyle/>
          <a:p>
            <a:fld id="{A7F18C89-8B5B-40B6-B66C-E12F2B68A9BB}" type="slidenum">
              <a:rPr lang="en-US"/>
              <a:t>26</a:t>
            </a:fld>
            <a:endParaRPr lang="en-US"/>
          </a:p>
        </p:txBody>
      </p:sp>
    </p:spTree>
    <p:extLst>
      <p:ext uri="{BB962C8B-B14F-4D97-AF65-F5344CB8AC3E}">
        <p14:creationId xmlns:p14="http://schemas.microsoft.com/office/powerpoint/2010/main" val="1047759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in the clinic, people with disabilities face more barriers to adequate healthcare. </a:t>
            </a:r>
          </a:p>
          <a:p>
            <a:endParaRPr lang="en-US" dirty="0">
              <a:cs typeface="+mn-lt"/>
            </a:endParaRPr>
          </a:p>
          <a:p>
            <a:r>
              <a:rPr lang="en-US" dirty="0"/>
              <a:t>Inaccessible facilities are a major barrier.  A recent survey of specialty offices found that nearly a quarter of practices (22%) said their practices would not be accessible to a patient with hemiparesis. Gynecology offices had the highest rate of inaccessibility, with 44% of clinics found to be physically inaccessible. </a:t>
            </a:r>
            <a:br>
              <a:rPr lang="en-US" dirty="0">
                <a:cs typeface="+mn-lt"/>
              </a:rPr>
            </a:br>
            <a:endParaRPr lang="en-US">
              <a:ea typeface="Calibri"/>
              <a:cs typeface="Calibri"/>
            </a:endParaRPr>
          </a:p>
          <a:p>
            <a:r>
              <a:rPr lang="en-US" dirty="0"/>
              <a:t>In this same study, only 9% of clinics had adjustable exam tables, and 29% said they would just examine the patient in their wheelchair, which would be substandard care if the exam would not typically be done in a seated position. </a:t>
            </a:r>
            <a:br>
              <a:rPr lang="en-US" dirty="0">
                <a:cs typeface="+mn-lt"/>
              </a:rPr>
            </a:br>
            <a:endParaRPr lang="en-US">
              <a:ea typeface="Calibri"/>
              <a:cs typeface="Calibri"/>
            </a:endParaRPr>
          </a:p>
          <a:p>
            <a:r>
              <a:rPr lang="en-US" dirty="0"/>
              <a:t>Another study interviewing providers shows that a major barrier is a lack of knowledge: Physicians in one study noted the lack of knowledge and skills concerning care for people with disabilities, frequently mentioning patient transfer skills.  Moreover, there seems to be a lack of understanding of ADA requirements and what our obligations are to provide accommodations, and some providers even cited providing accommodations as being burdensome, Other providers saw ADA education and compliance as a personal choice as opposed to a legal obligation. </a:t>
            </a:r>
          </a:p>
          <a:p>
            <a:endParaRPr lang="en-US" dirty="0">
              <a:cs typeface="+mn-lt"/>
            </a:endParaRPr>
          </a:p>
          <a:p>
            <a:r>
              <a:rPr lang="en-US" dirty="0"/>
              <a:t>Problematic biases and attitudes were evident in the study, with one provider referring to people with disabilities as an “entitled population,” and multiple providers who reported trying to transfer disabled patients out of their care. Additionally, multiple qualitative studies suggest that providers frequently assume that disabled patients are asexual, and often hesitate to discuss sexual health. Many also report relying on the caregiver rather than communicating directly with the patient, which makes it hard to take an appropriate sexual history. </a:t>
            </a:r>
          </a:p>
          <a:p>
            <a:endParaRPr lang="en-US" dirty="0">
              <a:cs typeface="+mn-lt"/>
            </a:endParaRPr>
          </a:p>
          <a:p>
            <a:r>
              <a:rPr lang="en-US" dirty="0"/>
              <a:t>So as you can tell, lots of barriers in the clinic!</a:t>
            </a:r>
          </a:p>
          <a:p>
            <a:endParaRPr lang="en-US" dirty="0"/>
          </a:p>
        </p:txBody>
      </p:sp>
      <p:sp>
        <p:nvSpPr>
          <p:cNvPr id="4" name="Slide Number Placeholder 3"/>
          <p:cNvSpPr>
            <a:spLocks noGrp="1"/>
          </p:cNvSpPr>
          <p:nvPr>
            <p:ph type="sldNum" sz="quarter" idx="5"/>
          </p:nvPr>
        </p:nvSpPr>
        <p:spPr/>
        <p:txBody>
          <a:bodyPr/>
          <a:lstStyle/>
          <a:p>
            <a:fld id="{A7F18C89-8B5B-40B6-B66C-E12F2B68A9BB}" type="slidenum">
              <a:rPr lang="en-US"/>
              <a:t>27</a:t>
            </a:fld>
            <a:endParaRPr lang="en-US"/>
          </a:p>
        </p:txBody>
      </p:sp>
    </p:spTree>
    <p:extLst>
      <p:ext uri="{BB962C8B-B14F-4D97-AF65-F5344CB8AC3E}">
        <p14:creationId xmlns:p14="http://schemas.microsoft.com/office/powerpoint/2010/main" val="26447643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2023 study looked at barriers to accessing reproductive care (defined as pap or family planning) for people with disabilities. The barriers discussed in the study were logistical (finding transportation, getting time off work, finding child care), access (finding a place that offers RH services, finding a place where comfy, speak my language), cost (paying, finding a place that accepts insurance), privacy (getting services without telling someone you </a:t>
            </a:r>
            <a:r>
              <a:rPr lang="en-US" dirty="0" err="1"/>
              <a:t>dont</a:t>
            </a:r>
            <a:r>
              <a:rPr lang="en-US" dirty="0"/>
              <a:t> want to tell), interpersonal relationship barrier (partner or family didn't want more to go). </a:t>
            </a:r>
            <a:br>
              <a:rPr lang="en-US" dirty="0"/>
            </a:br>
            <a:endParaRPr lang="en-US"/>
          </a:p>
          <a:p>
            <a:r>
              <a:rPr lang="en-US" dirty="0"/>
              <a:t>PWD were significantly more likely to experience every single type of barrier than </a:t>
            </a:r>
            <a:r>
              <a:rPr lang="en-US" dirty="0" err="1"/>
              <a:t>non disabled</a:t>
            </a:r>
            <a:r>
              <a:rPr lang="en-US" dirty="0"/>
              <a:t> people. Nearly 70% of all disabled participants had experienced one or more of the barriers, compared to  43% of non-disabled patients. </a:t>
            </a:r>
            <a:br>
              <a:rPr lang="en-US" dirty="0"/>
            </a:br>
            <a:endParaRPr lang="en-US" dirty="0"/>
          </a:p>
          <a:p>
            <a:r>
              <a:rPr lang="en-US" dirty="0"/>
              <a:t>Unfortunately there are a lack of studies on the barriers that PWD face when seeking abortion care specifically, and DREDF and WEI are facilitating a survey to try to understand this better </a:t>
            </a:r>
            <a:endParaRPr lang="en-US" dirty="0">
              <a:ea typeface="Calibri" panose="020F0502020204030204"/>
              <a:cs typeface="Calibri" panose="020F0502020204030204"/>
            </a:endParaRPr>
          </a:p>
          <a:p>
            <a:endParaRPr lang="en-US" dirty="0">
              <a:ea typeface="Calibri" panose="020F0502020204030204"/>
              <a:cs typeface="Calibri" panose="020F0502020204030204"/>
            </a:endParaRPr>
          </a:p>
          <a:p>
            <a:r>
              <a:rPr lang="en-US" dirty="0">
                <a:ea typeface="Calibri" panose="020F0502020204030204"/>
                <a:cs typeface="Calibri" panose="020F0502020204030204"/>
              </a:rPr>
              <a:t>Describe the charts here </a:t>
            </a:r>
          </a:p>
          <a:p>
            <a:endParaRPr lang="en-US" dirty="0">
              <a:ea typeface="Calibri" panose="020F0502020204030204"/>
              <a:cs typeface="Calibri" panose="020F0502020204030204"/>
            </a:endParaRPr>
          </a:p>
          <a:p>
            <a:r>
              <a:rPr lang="en-US" dirty="0">
                <a:ea typeface="Calibri" panose="020F0502020204030204"/>
                <a:cs typeface="Calibri" panose="020F0502020204030204"/>
              </a:rPr>
              <a:t>Bit.ly/</a:t>
            </a:r>
            <a:r>
              <a:rPr lang="en-US" dirty="0" err="1">
                <a:ea typeface="Calibri" panose="020F0502020204030204"/>
                <a:cs typeface="Calibri" panose="020F0502020204030204"/>
              </a:rPr>
              <a:t>DisabilityAbortionAccessSurvey</a:t>
            </a:r>
            <a:r>
              <a:rPr lang="en-US" dirty="0">
                <a:ea typeface="Calibri" panose="020F0502020204030204"/>
                <a:cs typeface="Calibri" panose="020F0502020204030204"/>
              </a:rPr>
              <a:t> </a:t>
            </a:r>
          </a:p>
          <a:p>
            <a:br>
              <a:rPr lang="en-US" dirty="0"/>
            </a:br>
            <a:endParaRPr lang="en-US" dirty="0"/>
          </a:p>
        </p:txBody>
      </p:sp>
      <p:sp>
        <p:nvSpPr>
          <p:cNvPr id="4" name="Slide Number Placeholder 3"/>
          <p:cNvSpPr>
            <a:spLocks noGrp="1"/>
          </p:cNvSpPr>
          <p:nvPr>
            <p:ph type="sldNum" sz="quarter" idx="5"/>
          </p:nvPr>
        </p:nvSpPr>
        <p:spPr/>
        <p:txBody>
          <a:bodyPr/>
          <a:lstStyle/>
          <a:p>
            <a:fld id="{A7F18C89-8B5B-40B6-B66C-E12F2B68A9BB}" type="slidenum">
              <a:rPr lang="en-US"/>
              <a:t>28</a:t>
            </a:fld>
            <a:endParaRPr lang="en-US"/>
          </a:p>
        </p:txBody>
      </p:sp>
    </p:spTree>
    <p:extLst>
      <p:ext uri="{BB962C8B-B14F-4D97-AF65-F5344CB8AC3E}">
        <p14:creationId xmlns:p14="http://schemas.microsoft.com/office/powerpoint/2010/main" val="1628919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Large and incredibly diverse population that can be hard to define</a:t>
            </a:r>
          </a:p>
        </p:txBody>
      </p:sp>
      <p:sp>
        <p:nvSpPr>
          <p:cNvPr id="4" name="Slide Number Placeholder 3"/>
          <p:cNvSpPr>
            <a:spLocks noGrp="1"/>
          </p:cNvSpPr>
          <p:nvPr>
            <p:ph type="sldNum" sz="quarter" idx="5"/>
          </p:nvPr>
        </p:nvSpPr>
        <p:spPr/>
        <p:txBody>
          <a:bodyPr/>
          <a:lstStyle/>
          <a:p>
            <a:fld id="{A7F18C89-8B5B-40B6-B66C-E12F2B68A9BB}" type="slidenum">
              <a:rPr lang="en-US"/>
              <a:t>4</a:t>
            </a:fld>
            <a:endParaRPr lang="en-US"/>
          </a:p>
        </p:txBody>
      </p:sp>
    </p:spTree>
    <p:extLst>
      <p:ext uri="{BB962C8B-B14F-4D97-AF65-F5344CB8AC3E}">
        <p14:creationId xmlns:p14="http://schemas.microsoft.com/office/powerpoint/2010/main" val="21706858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helpful for you to understand the legal responsibilities that sexual/</a:t>
            </a:r>
            <a:r>
              <a:rPr lang="en-US" dirty="0" err="1"/>
              <a:t>reproducite</a:t>
            </a:r>
            <a:r>
              <a:rPr lang="en-US" dirty="0"/>
              <a:t> health providers have under disability rights laws so that if you are a person with a disability you can advocate for yourself by better understanding your rights, or if you are an advocate or lawyer who works with people with disabilities you can inform them of their rights and help facilitate their access to care by advocating for them or supporting them through the process of getting care. </a:t>
            </a:r>
          </a:p>
          <a:p>
            <a:endParaRPr lang="en-US" dirty="0"/>
          </a:p>
        </p:txBody>
      </p:sp>
      <p:sp>
        <p:nvSpPr>
          <p:cNvPr id="4" name="Slide Number Placeholder 3"/>
          <p:cNvSpPr>
            <a:spLocks noGrp="1"/>
          </p:cNvSpPr>
          <p:nvPr>
            <p:ph type="sldNum" sz="quarter" idx="5"/>
          </p:nvPr>
        </p:nvSpPr>
        <p:spPr/>
        <p:txBody>
          <a:bodyPr/>
          <a:lstStyle/>
          <a:p>
            <a:fld id="{A7F18C89-8B5B-40B6-B66C-E12F2B68A9BB}" type="slidenum">
              <a:rPr lang="en-US"/>
              <a:t>29</a:t>
            </a:fld>
            <a:endParaRPr lang="en-US"/>
          </a:p>
        </p:txBody>
      </p:sp>
    </p:spTree>
    <p:extLst>
      <p:ext uri="{BB962C8B-B14F-4D97-AF65-F5344CB8AC3E}">
        <p14:creationId xmlns:p14="http://schemas.microsoft.com/office/powerpoint/2010/main" val="9247543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if a clinic </a:t>
            </a:r>
            <a:r>
              <a:rPr lang="en-US" dirty="0" err="1"/>
              <a:t>recieves</a:t>
            </a:r>
            <a:r>
              <a:rPr lang="en-US" dirty="0"/>
              <a:t> </a:t>
            </a:r>
            <a:r>
              <a:rPr lang="en-US" dirty="0" err="1"/>
              <a:t>medicaid</a:t>
            </a:r>
            <a:r>
              <a:rPr lang="en-US" dirty="0"/>
              <a:t> funding, they are likely dually covered by the ADA and section 504</a:t>
            </a:r>
          </a:p>
          <a:p>
            <a:br>
              <a:rPr lang="en-US" dirty="0"/>
            </a:br>
            <a:endParaRPr lang="en-US" dirty="0"/>
          </a:p>
        </p:txBody>
      </p:sp>
      <p:sp>
        <p:nvSpPr>
          <p:cNvPr id="4" name="Slide Number Placeholder 3"/>
          <p:cNvSpPr>
            <a:spLocks noGrp="1"/>
          </p:cNvSpPr>
          <p:nvPr>
            <p:ph type="sldNum" sz="quarter" idx="5"/>
          </p:nvPr>
        </p:nvSpPr>
        <p:spPr/>
        <p:txBody>
          <a:bodyPr/>
          <a:lstStyle/>
          <a:p>
            <a:fld id="{A7F18C89-8B5B-40B6-B66C-E12F2B68A9BB}" type="slidenum">
              <a:rPr lang="en-US"/>
              <a:t>31</a:t>
            </a:fld>
            <a:endParaRPr lang="en-US"/>
          </a:p>
        </p:txBody>
      </p:sp>
    </p:spTree>
    <p:extLst>
      <p:ext uri="{BB962C8B-B14F-4D97-AF65-F5344CB8AC3E}">
        <p14:creationId xmlns:p14="http://schemas.microsoft.com/office/powerpoint/2010/main" val="40760739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Fundamental alteration: changes the essential nature of the program or service or activity </a:t>
            </a:r>
          </a:p>
          <a:p>
            <a:endParaRPr lang="en-US" dirty="0">
              <a:cs typeface="+mn-lt"/>
            </a:endParaRPr>
          </a:p>
          <a:p>
            <a:r>
              <a:rPr lang="en-US" dirty="0"/>
              <a:t>Undue burden: significant difficulty or expense (generally a pretty high bar, the significant expense argument is considered in light of the entity's entire budget) </a:t>
            </a:r>
          </a:p>
          <a:p>
            <a:br>
              <a:rPr lang="en-US" dirty="0"/>
            </a:br>
            <a:endParaRPr lang="en-US" dirty="0"/>
          </a:p>
        </p:txBody>
      </p:sp>
      <p:sp>
        <p:nvSpPr>
          <p:cNvPr id="4" name="Slide Number Placeholder 3"/>
          <p:cNvSpPr>
            <a:spLocks noGrp="1"/>
          </p:cNvSpPr>
          <p:nvPr>
            <p:ph type="sldNum" sz="quarter" idx="5"/>
          </p:nvPr>
        </p:nvSpPr>
        <p:spPr/>
        <p:txBody>
          <a:bodyPr/>
          <a:lstStyle/>
          <a:p>
            <a:fld id="{A7F18C89-8B5B-40B6-B66C-E12F2B68A9BB}" type="slidenum">
              <a:rPr lang="en-US"/>
              <a:t>33</a:t>
            </a:fld>
            <a:endParaRPr lang="en-US"/>
          </a:p>
        </p:txBody>
      </p:sp>
    </p:spTree>
    <p:extLst>
      <p:ext uri="{BB962C8B-B14F-4D97-AF65-F5344CB8AC3E}">
        <p14:creationId xmlns:p14="http://schemas.microsoft.com/office/powerpoint/2010/main" val="16080375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 exhaustive list, pretty much anything that could be considered reasonable is possible. patient is the expert in their needs. </a:t>
            </a:r>
          </a:p>
        </p:txBody>
      </p:sp>
      <p:sp>
        <p:nvSpPr>
          <p:cNvPr id="4" name="Slide Number Placeholder 3"/>
          <p:cNvSpPr>
            <a:spLocks noGrp="1"/>
          </p:cNvSpPr>
          <p:nvPr>
            <p:ph type="sldNum" sz="quarter" idx="5"/>
          </p:nvPr>
        </p:nvSpPr>
        <p:spPr/>
        <p:txBody>
          <a:bodyPr/>
          <a:lstStyle/>
          <a:p>
            <a:fld id="{A7F18C89-8B5B-40B6-B66C-E12F2B68A9BB}" type="slidenum">
              <a:rPr lang="en-US"/>
              <a:t>34</a:t>
            </a:fld>
            <a:endParaRPr lang="en-US"/>
          </a:p>
        </p:txBody>
      </p:sp>
    </p:spTree>
    <p:extLst>
      <p:ext uri="{BB962C8B-B14F-4D97-AF65-F5344CB8AC3E}">
        <p14:creationId xmlns:p14="http://schemas.microsoft.com/office/powerpoint/2010/main" val="3585444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wanted to introduce you to the concept of supported decision-making, which may be a useful tool for people with I/DD when making decisions about their medical care. </a:t>
            </a:r>
            <a:br>
              <a:rPr lang="en-US" dirty="0">
                <a:cs typeface="+mn-lt"/>
              </a:rPr>
            </a:br>
            <a:endParaRPr lang="en-US">
              <a:ea typeface="Calibri"/>
              <a:cs typeface="Calibri"/>
            </a:endParaRPr>
          </a:p>
          <a:p>
            <a:r>
              <a:rPr lang="en-US" dirty="0"/>
              <a:t>It could be a reasonable accommodation in sexual and </a:t>
            </a:r>
            <a:r>
              <a:rPr lang="en-US" dirty="0" err="1"/>
              <a:t>reproducitve</a:t>
            </a:r>
            <a:r>
              <a:rPr lang="en-US" dirty="0"/>
              <a:t> health care appointments including abortion appointments, and if you have a constituent with I/DD who you think might be a good fit for this tool, you could provide them with information about it. </a:t>
            </a:r>
            <a:endParaRPr lang="en-US" dirty="0">
              <a:ea typeface="Calibri"/>
              <a:cs typeface="Calibri"/>
            </a:endParaRPr>
          </a:p>
          <a:p>
            <a:endParaRPr lang="en-US" dirty="0">
              <a:cs typeface="+mn-lt"/>
            </a:endParaRPr>
          </a:p>
          <a:p>
            <a:r>
              <a:rPr lang="en-US" dirty="0"/>
              <a:t>For some context, some caretakers of people with disabilities may seek guardianship in order to exert control over a disabled persons reproductive health decisions, and obviously this can prevent disabled people from exercising bodily autonomy. Supported decision-making is a less restrictive alternative to reliance on guardians in decision-making. 84% of states mandate that less restrictive alternatives be used before a guardianship is put in place, and 22% name SDM as one of those options that should be considered. so </a:t>
            </a:r>
            <a:r>
              <a:rPr lang="en-US" dirty="0" err="1"/>
              <a:t>its</a:t>
            </a:r>
            <a:r>
              <a:rPr lang="en-US" dirty="0"/>
              <a:t> good to be aware of this tool and not assume that a person with a disability needs a guardian involved in order to make a decision </a:t>
            </a:r>
            <a:endParaRPr lang="en-US" dirty="0">
              <a:ea typeface="Calibri"/>
              <a:cs typeface="Calibri"/>
            </a:endParaRPr>
          </a:p>
          <a:p>
            <a:br>
              <a:rPr lang="en-US" dirty="0"/>
            </a:br>
            <a:endParaRPr lang="en-US" dirty="0"/>
          </a:p>
        </p:txBody>
      </p:sp>
      <p:sp>
        <p:nvSpPr>
          <p:cNvPr id="4" name="Slide Number Placeholder 3"/>
          <p:cNvSpPr>
            <a:spLocks noGrp="1"/>
          </p:cNvSpPr>
          <p:nvPr>
            <p:ph type="sldNum" sz="quarter" idx="5"/>
          </p:nvPr>
        </p:nvSpPr>
        <p:spPr/>
        <p:txBody>
          <a:bodyPr/>
          <a:lstStyle/>
          <a:p>
            <a:fld id="{A7F18C89-8B5B-40B6-B66C-E12F2B68A9BB}" type="slidenum">
              <a:t>35</a:t>
            </a:fld>
            <a:endParaRPr lang="en-US"/>
          </a:p>
        </p:txBody>
      </p:sp>
    </p:spTree>
    <p:extLst>
      <p:ext uri="{BB962C8B-B14F-4D97-AF65-F5344CB8AC3E}">
        <p14:creationId xmlns:p14="http://schemas.microsoft.com/office/powerpoint/2010/main" val="32434029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Often times in the context of big medical decisions like whether or not to have an abortion, undergo sterilization or choose contraception, the question of capacity arises. So </a:t>
            </a:r>
            <a:r>
              <a:rPr lang="en-US" dirty="0" err="1">
                <a:ea typeface="Calibri"/>
                <a:cs typeface="Calibri"/>
              </a:rPr>
              <a:t>its</a:t>
            </a:r>
            <a:r>
              <a:rPr lang="en-US" dirty="0">
                <a:ea typeface="Calibri"/>
                <a:cs typeface="Calibri"/>
              </a:rPr>
              <a:t> important to </a:t>
            </a:r>
            <a:r>
              <a:rPr lang="en-US" dirty="0" err="1">
                <a:ea typeface="Calibri"/>
                <a:cs typeface="Calibri"/>
              </a:rPr>
              <a:t>remmeber</a:t>
            </a:r>
            <a:r>
              <a:rPr lang="en-US" dirty="0">
                <a:ea typeface="Calibri"/>
                <a:cs typeface="Calibri"/>
              </a:rPr>
              <a:t> that capacity is not fixed --</a:t>
            </a:r>
          </a:p>
        </p:txBody>
      </p:sp>
      <p:sp>
        <p:nvSpPr>
          <p:cNvPr id="4" name="Slide Number Placeholder 3"/>
          <p:cNvSpPr>
            <a:spLocks noGrp="1"/>
          </p:cNvSpPr>
          <p:nvPr>
            <p:ph type="sldNum" sz="quarter" idx="5"/>
          </p:nvPr>
        </p:nvSpPr>
        <p:spPr/>
        <p:txBody>
          <a:bodyPr/>
          <a:lstStyle/>
          <a:p>
            <a:fld id="{A7F18C89-8B5B-40B6-B66C-E12F2B68A9BB}" type="slidenum">
              <a:rPr lang="en-US"/>
              <a:t>37</a:t>
            </a:fld>
            <a:endParaRPr lang="en-US"/>
          </a:p>
        </p:txBody>
      </p:sp>
    </p:spTree>
    <p:extLst>
      <p:ext uri="{BB962C8B-B14F-4D97-AF65-F5344CB8AC3E}">
        <p14:creationId xmlns:p14="http://schemas.microsoft.com/office/powerpoint/2010/main" val="37765920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Providers should consult with the disabled patient to determine the best way to ensure effective communication</a:t>
            </a:r>
          </a:p>
          <a:p>
            <a:endParaRPr lang="en-US" dirty="0"/>
          </a:p>
          <a:p>
            <a:r>
              <a:rPr lang="en-US" dirty="0"/>
              <a:t>When auxiliary aids and services are necessary, they must be provided in accessible formats, in a timely manner, and in a manner that appropriately protects the privacy of the patient</a:t>
            </a:r>
          </a:p>
        </p:txBody>
      </p:sp>
      <p:sp>
        <p:nvSpPr>
          <p:cNvPr id="4" name="Slide Number Placeholder 3"/>
          <p:cNvSpPr>
            <a:spLocks noGrp="1"/>
          </p:cNvSpPr>
          <p:nvPr>
            <p:ph type="sldNum" sz="quarter" idx="5"/>
          </p:nvPr>
        </p:nvSpPr>
        <p:spPr/>
        <p:txBody>
          <a:bodyPr/>
          <a:lstStyle/>
          <a:p>
            <a:fld id="{A7F18C89-8B5B-40B6-B66C-E12F2B68A9BB}" type="slidenum">
              <a:rPr lang="en-US"/>
              <a:t>39</a:t>
            </a:fld>
            <a:endParaRPr lang="en-US"/>
          </a:p>
        </p:txBody>
      </p:sp>
    </p:spTree>
    <p:extLst>
      <p:ext uri="{BB962C8B-B14F-4D97-AF65-F5344CB8AC3E}">
        <p14:creationId xmlns:p14="http://schemas.microsoft.com/office/powerpoint/2010/main" val="18208162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DREDF is currently working on a factsheet about the new MDE regulations</a:t>
            </a:r>
          </a:p>
        </p:txBody>
      </p:sp>
      <p:sp>
        <p:nvSpPr>
          <p:cNvPr id="4" name="Slide Number Placeholder 3"/>
          <p:cNvSpPr>
            <a:spLocks noGrp="1"/>
          </p:cNvSpPr>
          <p:nvPr>
            <p:ph type="sldNum" sz="quarter" idx="5"/>
          </p:nvPr>
        </p:nvSpPr>
        <p:spPr/>
        <p:txBody>
          <a:bodyPr/>
          <a:lstStyle/>
          <a:p>
            <a:fld id="{A7F18C89-8B5B-40B6-B66C-E12F2B68A9BB}" type="slidenum">
              <a:rPr lang="en-US"/>
              <a:t>40</a:t>
            </a:fld>
            <a:endParaRPr lang="en-US"/>
          </a:p>
        </p:txBody>
      </p:sp>
    </p:spTree>
    <p:extLst>
      <p:ext uri="{BB962C8B-B14F-4D97-AF65-F5344CB8AC3E}">
        <p14:creationId xmlns:p14="http://schemas.microsoft.com/office/powerpoint/2010/main" val="30672090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covered entity uses MDE, then 10% of units (and no less than 1) must meet the Standards </a:t>
            </a:r>
          </a:p>
          <a:p>
            <a:r>
              <a:rPr lang="en-US" dirty="0"/>
              <a:t>Within 2 years, covered entities must have at least 1 exam table and 1 weight scale that meet the Standards, provided they use such equipment </a:t>
            </a:r>
            <a:endParaRPr lang="en-US" dirty="0">
              <a:cs typeface="Calibri"/>
            </a:endParaRPr>
          </a:p>
        </p:txBody>
      </p:sp>
      <p:sp>
        <p:nvSpPr>
          <p:cNvPr id="4" name="Slide Number Placeholder 3"/>
          <p:cNvSpPr>
            <a:spLocks noGrp="1"/>
          </p:cNvSpPr>
          <p:nvPr>
            <p:ph type="sldNum" sz="quarter" idx="5"/>
          </p:nvPr>
        </p:nvSpPr>
        <p:spPr/>
        <p:txBody>
          <a:bodyPr/>
          <a:lstStyle/>
          <a:p>
            <a:fld id="{A7F18C89-8B5B-40B6-B66C-E12F2B68A9BB}" type="slidenum">
              <a:rPr lang="en-US"/>
              <a:t>41</a:t>
            </a:fld>
            <a:endParaRPr lang="en-US"/>
          </a:p>
        </p:txBody>
      </p:sp>
    </p:spTree>
    <p:extLst>
      <p:ext uri="{BB962C8B-B14F-4D97-AF65-F5344CB8AC3E}">
        <p14:creationId xmlns:p14="http://schemas.microsoft.com/office/powerpoint/2010/main" val="22487317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We should add cites for each </a:t>
            </a:r>
          </a:p>
        </p:txBody>
      </p:sp>
      <p:sp>
        <p:nvSpPr>
          <p:cNvPr id="4" name="Slide Number Placeholder 3"/>
          <p:cNvSpPr>
            <a:spLocks noGrp="1"/>
          </p:cNvSpPr>
          <p:nvPr>
            <p:ph type="sldNum" sz="quarter" idx="5"/>
          </p:nvPr>
        </p:nvSpPr>
        <p:spPr/>
        <p:txBody>
          <a:bodyPr/>
          <a:lstStyle/>
          <a:p>
            <a:fld id="{A7F18C89-8B5B-40B6-B66C-E12F2B68A9BB}" type="slidenum">
              <a:rPr lang="en-US"/>
              <a:t>43</a:t>
            </a:fld>
            <a:endParaRPr lang="en-US"/>
          </a:p>
        </p:txBody>
      </p:sp>
    </p:spTree>
    <p:extLst>
      <p:ext uri="{BB962C8B-B14F-4D97-AF65-F5344CB8AC3E}">
        <p14:creationId xmlns:p14="http://schemas.microsoft.com/office/powerpoint/2010/main" val="2885325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If you are unsure, can always ask!</a:t>
            </a:r>
          </a:p>
        </p:txBody>
      </p:sp>
      <p:sp>
        <p:nvSpPr>
          <p:cNvPr id="4" name="Slide Number Placeholder 3"/>
          <p:cNvSpPr>
            <a:spLocks noGrp="1"/>
          </p:cNvSpPr>
          <p:nvPr>
            <p:ph type="sldNum" sz="quarter" idx="5"/>
          </p:nvPr>
        </p:nvSpPr>
        <p:spPr/>
        <p:txBody>
          <a:bodyPr/>
          <a:lstStyle/>
          <a:p>
            <a:fld id="{A7F18C89-8B5B-40B6-B66C-E12F2B68A9BB}" type="slidenum">
              <a:rPr lang="en-US"/>
              <a:t>5</a:t>
            </a:fld>
            <a:endParaRPr lang="en-US"/>
          </a:p>
        </p:txBody>
      </p:sp>
    </p:spTree>
    <p:extLst>
      <p:ext uri="{BB962C8B-B14F-4D97-AF65-F5344CB8AC3E}">
        <p14:creationId xmlns:p14="http://schemas.microsoft.com/office/powerpoint/2010/main" val="226664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Maybe a quick note on not needing to be perfect but trying to be thoughtful and respectful </a:t>
            </a:r>
            <a:endParaRPr lang="en-US">
              <a:ea typeface="Calibri"/>
              <a:cs typeface="Calibri"/>
            </a:endParaRPr>
          </a:p>
        </p:txBody>
      </p:sp>
      <p:sp>
        <p:nvSpPr>
          <p:cNvPr id="4" name="Slide Number Placeholder 3"/>
          <p:cNvSpPr>
            <a:spLocks noGrp="1"/>
          </p:cNvSpPr>
          <p:nvPr>
            <p:ph type="sldNum" sz="quarter" idx="5"/>
          </p:nvPr>
        </p:nvSpPr>
        <p:spPr/>
        <p:txBody>
          <a:bodyPr/>
          <a:lstStyle/>
          <a:p>
            <a:fld id="{A7F18C89-8B5B-40B6-B66C-E12F2B68A9BB}" type="slidenum">
              <a:rPr lang="en-US"/>
              <a:t>7</a:t>
            </a:fld>
            <a:endParaRPr lang="en-US"/>
          </a:p>
        </p:txBody>
      </p:sp>
    </p:spTree>
    <p:extLst>
      <p:ext uri="{BB962C8B-B14F-4D97-AF65-F5344CB8AC3E}">
        <p14:creationId xmlns:p14="http://schemas.microsoft.com/office/powerpoint/2010/main" val="995700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Maybe contrast how this relates to rights versus justice?</a:t>
            </a:r>
          </a:p>
        </p:txBody>
      </p:sp>
      <p:sp>
        <p:nvSpPr>
          <p:cNvPr id="4" name="Slide Number Placeholder 3"/>
          <p:cNvSpPr>
            <a:spLocks noGrp="1"/>
          </p:cNvSpPr>
          <p:nvPr>
            <p:ph type="sldNum" sz="quarter" idx="5"/>
          </p:nvPr>
        </p:nvSpPr>
        <p:spPr/>
        <p:txBody>
          <a:bodyPr/>
          <a:lstStyle/>
          <a:p>
            <a:fld id="{A7F18C89-8B5B-40B6-B66C-E12F2B68A9BB}" type="slidenum">
              <a:rPr lang="en-US"/>
              <a:t>11</a:t>
            </a:fld>
            <a:endParaRPr lang="en-US"/>
          </a:p>
        </p:txBody>
      </p:sp>
    </p:spTree>
    <p:extLst>
      <p:ext uri="{BB962C8B-B14F-4D97-AF65-F5344CB8AC3E}">
        <p14:creationId xmlns:p14="http://schemas.microsoft.com/office/powerpoint/2010/main" val="2918718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INTERSECTIONALITY “We do not live single issue lives” –Audre Lorde. Ableism, coupled with white supremacy, supported by capitalism, underscored by heteropatriarchy, has rendered the vast majority of the world “invalid.”</a:t>
            </a:r>
          </a:p>
          <a:p>
            <a:r>
              <a:rPr lang="en-US" dirty="0"/>
              <a:t>LEADERSHIP OF THOSE MOST IMPACTED “We are led by those who most know these systems.” –Aurora </a:t>
            </a:r>
            <a:r>
              <a:rPr lang="en-US" dirty="0" err="1"/>
              <a:t>Levins</a:t>
            </a:r>
            <a:r>
              <a:rPr lang="en-US" dirty="0"/>
              <a:t> Morales</a:t>
            </a:r>
          </a:p>
          <a:p>
            <a:r>
              <a:rPr lang="en-US" dirty="0"/>
              <a:t>ANTI-CAPITALIST POLITIC In an economy that sees land and humans as components of profit, we are anti-capitalist by the nature of having non-conforming body/minds.</a:t>
            </a:r>
          </a:p>
          <a:p>
            <a:r>
              <a:rPr lang="en-US" dirty="0"/>
              <a:t>COMMITMENT TO CROSS-MOVEMENT ORGANIZING Shifting how social justice movements understand disability and contextualize ableism, disability justice lends itself to politics of alliance.</a:t>
            </a:r>
          </a:p>
          <a:p>
            <a:r>
              <a:rPr lang="en-US" dirty="0"/>
              <a:t>RECOGNIZING WHOLENESS People have inherent worth outside of commodity relations and capitalist notions of productivity. Each person is full of history and life experience.</a:t>
            </a:r>
          </a:p>
          <a:p>
            <a:r>
              <a:rPr lang="en-US" dirty="0"/>
              <a:t>SUSTAINABILITY We pace ourselves, individually and collectively, to be sustained long term. Our embodied experiences guide us toward ongoing justice and liberation.</a:t>
            </a:r>
          </a:p>
          <a:p>
            <a:r>
              <a:rPr lang="en-US" dirty="0"/>
              <a:t>COMMITMENT TO CROSS-DISABILITY SOLIDARITY We honor the insights and participation of all of our community members, knowing that isolation undermines collective liberation.</a:t>
            </a:r>
          </a:p>
          <a:p>
            <a:r>
              <a:rPr lang="en-US" dirty="0"/>
              <a:t>INTERDEPENDENCE We meet each others’ needs as we build toward liberation, knowing that state solutions inevitably extend into further control over lives.</a:t>
            </a:r>
          </a:p>
          <a:p>
            <a:r>
              <a:rPr lang="en-US" dirty="0"/>
              <a:t>COLLECTIVE ACCESS As brown, black and queer-bodied disabled people we bring flexibility and creative nuance that go beyond able-bodied/minded normativity, to be in community with each other.</a:t>
            </a:r>
          </a:p>
          <a:p>
            <a:r>
              <a:rPr lang="en-US" dirty="0"/>
              <a:t>COLLECTIVE LIBERATION No body or mind can be left behind – only moving together can we accomplish the revolution we require.</a:t>
            </a:r>
          </a:p>
        </p:txBody>
      </p:sp>
      <p:sp>
        <p:nvSpPr>
          <p:cNvPr id="4" name="Slide Number Placeholder 3"/>
          <p:cNvSpPr>
            <a:spLocks noGrp="1"/>
          </p:cNvSpPr>
          <p:nvPr>
            <p:ph type="sldNum" sz="quarter" idx="5"/>
          </p:nvPr>
        </p:nvSpPr>
        <p:spPr/>
        <p:txBody>
          <a:bodyPr/>
          <a:lstStyle/>
          <a:p>
            <a:fld id="{A7F18C89-8B5B-40B6-B66C-E12F2B68A9BB}" type="slidenum">
              <a:rPr lang="en-US"/>
              <a:t>12</a:t>
            </a:fld>
            <a:endParaRPr lang="en-US"/>
          </a:p>
        </p:txBody>
      </p:sp>
    </p:spTree>
    <p:extLst>
      <p:ext uri="{BB962C8B-B14F-4D97-AF65-F5344CB8AC3E}">
        <p14:creationId xmlns:p14="http://schemas.microsoft.com/office/powerpoint/2010/main" val="3275037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A7F18C89-8B5B-40B6-B66C-E12F2B68A9BB}" type="slidenum">
              <a:rPr lang="en-US"/>
              <a:t>13</a:t>
            </a:fld>
            <a:endParaRPr lang="en-US"/>
          </a:p>
        </p:txBody>
      </p:sp>
    </p:spTree>
    <p:extLst>
      <p:ext uri="{BB962C8B-B14F-4D97-AF65-F5344CB8AC3E}">
        <p14:creationId xmlns:p14="http://schemas.microsoft.com/office/powerpoint/2010/main" val="4005618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for the same reasons that non-disabled people need access to abortion--to protect their lives, health, and autonomy. </a:t>
            </a:r>
          </a:p>
          <a:p>
            <a:endParaRPr lang="en-US" dirty="0"/>
          </a:p>
          <a:p>
            <a:r>
              <a:rPr lang="en-US" dirty="0"/>
              <a:t>This might seem obvious to you all, but pervasive ableism and paternalism towards disabled people in our society influence many people’s views that people with disabilities are not inherently sexual beings with the same preferences, hopes and dreams around building or not building families as nondisabled people</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A7F18C89-8B5B-40B6-B66C-E12F2B68A9BB}" type="slidenum">
              <a:rPr lang="en-US"/>
              <a:t>14</a:t>
            </a:fld>
            <a:endParaRPr lang="en-US"/>
          </a:p>
        </p:txBody>
      </p:sp>
    </p:spTree>
    <p:extLst>
      <p:ext uri="{BB962C8B-B14F-4D97-AF65-F5344CB8AC3E}">
        <p14:creationId xmlns:p14="http://schemas.microsoft.com/office/powerpoint/2010/main" val="2240545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a:p>
          <a:p>
            <a:r>
              <a:rPr lang="en-US" dirty="0"/>
              <a:t>Studies show ....</a:t>
            </a:r>
          </a:p>
          <a:p>
            <a:br>
              <a:rPr lang="en-US" dirty="0"/>
            </a:br>
            <a:endParaRPr lang="en-US" dirty="0"/>
          </a:p>
        </p:txBody>
      </p:sp>
      <p:sp>
        <p:nvSpPr>
          <p:cNvPr id="4" name="Slide Number Placeholder 3"/>
          <p:cNvSpPr>
            <a:spLocks noGrp="1"/>
          </p:cNvSpPr>
          <p:nvPr>
            <p:ph type="sldNum" sz="quarter" idx="5"/>
          </p:nvPr>
        </p:nvSpPr>
        <p:spPr/>
        <p:txBody>
          <a:bodyPr/>
          <a:lstStyle/>
          <a:p>
            <a:fld id="{A7F18C89-8B5B-40B6-B66C-E12F2B68A9BB}" type="slidenum">
              <a:rPr lang="en-US"/>
              <a:t>17</a:t>
            </a:fld>
            <a:endParaRPr lang="en-US"/>
          </a:p>
        </p:txBody>
      </p:sp>
    </p:spTree>
    <p:extLst>
      <p:ext uri="{BB962C8B-B14F-4D97-AF65-F5344CB8AC3E}">
        <p14:creationId xmlns:p14="http://schemas.microsoft.com/office/powerpoint/2010/main" val="2297300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6/27/24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199293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6/27/24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00584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6/27/24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37763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6/27/24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99501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6/27/24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30806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6/27/24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67208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6/27/24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50856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6/27/24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90061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6/27/24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59650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6/27/24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84178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6/27/24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60462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6/27/24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060789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hyperlink" Target="https://affecttheverb.com/disabledandhere/"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abortionfinder.org/#find-assistance" TargetMode="External"/><Relationship Id="rId2" Type="http://schemas.openxmlformats.org/officeDocument/2006/relationships/hyperlink" Target="https://abortionfunds.org/find-a-fund/" TargetMode="External"/><Relationship Id="rId1" Type="http://schemas.openxmlformats.org/officeDocument/2006/relationships/slideLayout" Target="../slideLayouts/slideLayout4.xml"/><Relationship Id="rId5" Type="http://schemas.openxmlformats.org/officeDocument/2006/relationships/hyperlink" Target="https://www.reprolegalhelpline.org/" TargetMode="External"/><Relationship Id="rId4" Type="http://schemas.openxmlformats.org/officeDocument/2006/relationships/hyperlink" Target="https://www.ineedana.com/"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hyperlink" Target="mailto:a.spriggs@womenenabled.org" TargetMode="External"/><Relationship Id="rId2" Type="http://schemas.openxmlformats.org/officeDocument/2006/relationships/hyperlink" Target="mailto:jmacleod@dredf.org" TargetMode="Externa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5036" y="1975393"/>
            <a:ext cx="10492153" cy="2387600"/>
          </a:xfrm>
        </p:spPr>
        <p:txBody>
          <a:bodyPr vert="horz" lIns="91440" tIns="45720" rIns="91440" bIns="45720" rtlCol="0" anchor="b">
            <a:noAutofit/>
          </a:bodyPr>
          <a:lstStyle/>
          <a:p>
            <a:r>
              <a:rPr lang="en-US" sz="5300" b="1" dirty="0">
                <a:solidFill>
                  <a:schemeClr val="bg1"/>
                </a:solidFill>
                <a:latin typeface="Aptos"/>
                <a:cs typeface="Calibri Light"/>
              </a:rPr>
              <a:t>Access to Abortion and Reproductive Health Care for People with Disabilities in a </a:t>
            </a:r>
            <a:br>
              <a:rPr lang="en-US" sz="5300" b="1" dirty="0">
                <a:latin typeface="Aptos"/>
                <a:cs typeface="Calibri Light"/>
              </a:rPr>
            </a:br>
            <a:r>
              <a:rPr lang="en-US" sz="5300" b="1" dirty="0">
                <a:solidFill>
                  <a:schemeClr val="bg1"/>
                </a:solidFill>
                <a:latin typeface="Aptos"/>
                <a:cs typeface="Calibri Light"/>
              </a:rPr>
              <a:t>Post-</a:t>
            </a:r>
            <a:r>
              <a:rPr lang="en-US" sz="5300" b="1" i="1" dirty="0">
                <a:solidFill>
                  <a:schemeClr val="bg1"/>
                </a:solidFill>
                <a:latin typeface="Aptos"/>
                <a:cs typeface="Calibri Light"/>
              </a:rPr>
              <a:t>Dobbs </a:t>
            </a:r>
            <a:r>
              <a:rPr lang="en-US" sz="5300" b="1" dirty="0">
                <a:solidFill>
                  <a:schemeClr val="bg1"/>
                </a:solidFill>
                <a:latin typeface="Aptos"/>
                <a:cs typeface="Calibri Light"/>
              </a:rPr>
              <a:t>World </a:t>
            </a:r>
            <a:endParaRPr lang="en-US" sz="5300" b="1" dirty="0">
              <a:solidFill>
                <a:schemeClr val="bg1"/>
              </a:solidFill>
              <a:latin typeface="Aptos"/>
            </a:endParaRPr>
          </a:p>
        </p:txBody>
      </p:sp>
      <p:sp>
        <p:nvSpPr>
          <p:cNvPr id="3" name="Subtitle 2"/>
          <p:cNvSpPr>
            <a:spLocks noGrp="1"/>
          </p:cNvSpPr>
          <p:nvPr>
            <p:ph type="subTitle" idx="1"/>
          </p:nvPr>
        </p:nvSpPr>
        <p:spPr>
          <a:xfrm>
            <a:off x="511969" y="4366731"/>
            <a:ext cx="11307798" cy="2494552"/>
          </a:xfrm>
        </p:spPr>
        <p:txBody>
          <a:bodyPr vert="horz" lIns="91440" tIns="45720" rIns="91440" bIns="45720" rtlCol="0" anchor="t">
            <a:normAutofit lnSpcReduction="10000"/>
          </a:bodyPr>
          <a:lstStyle/>
          <a:p>
            <a:r>
              <a:rPr lang="en-US" dirty="0">
                <a:solidFill>
                  <a:schemeClr val="bg1"/>
                </a:solidFill>
                <a:latin typeface="Aptos" panose="020B0004020202020204" pitchFamily="34" charset="0"/>
                <a:cs typeface="Calibri"/>
              </a:rPr>
              <a:t>Presented by:</a:t>
            </a:r>
            <a:endParaRPr lang="en-US" dirty="0">
              <a:solidFill>
                <a:schemeClr val="bg1"/>
              </a:solidFill>
              <a:latin typeface="Aptos" panose="020B0004020202020204" pitchFamily="34" charset="0"/>
              <a:ea typeface="Calibri"/>
              <a:cs typeface="Calibri"/>
            </a:endParaRPr>
          </a:p>
          <a:p>
            <a:r>
              <a:rPr lang="en-US" dirty="0">
                <a:solidFill>
                  <a:schemeClr val="bg1"/>
                </a:solidFill>
                <a:latin typeface="Aptos" panose="020B0004020202020204" pitchFamily="34" charset="0"/>
                <a:cs typeface="Calibri"/>
              </a:rPr>
              <a:t>Jillian MacLeod</a:t>
            </a:r>
            <a:endParaRPr lang="en-US" dirty="0">
              <a:solidFill>
                <a:schemeClr val="bg1"/>
              </a:solidFill>
              <a:latin typeface="Aptos" panose="020B0004020202020204" pitchFamily="34" charset="0"/>
              <a:ea typeface="Calibri"/>
              <a:cs typeface="Calibri"/>
            </a:endParaRPr>
          </a:p>
          <a:p>
            <a:r>
              <a:rPr lang="en-US" dirty="0">
                <a:solidFill>
                  <a:schemeClr val="bg1"/>
                </a:solidFill>
                <a:latin typeface="Aptos" panose="020B0004020202020204" pitchFamily="34" charset="0"/>
                <a:cs typeface="Calibri"/>
              </a:rPr>
              <a:t>Reproductive Justice Legal Fellow, Disability Rights Education and Defense Fund (DREDF)</a:t>
            </a:r>
            <a:endParaRPr lang="en-US" dirty="0">
              <a:solidFill>
                <a:schemeClr val="bg1"/>
              </a:solidFill>
              <a:latin typeface="Aptos" panose="020B0004020202020204" pitchFamily="34" charset="0"/>
              <a:ea typeface="Calibri"/>
              <a:cs typeface="Calibri"/>
            </a:endParaRPr>
          </a:p>
          <a:p>
            <a:r>
              <a:rPr lang="en-US" dirty="0">
                <a:solidFill>
                  <a:schemeClr val="bg1"/>
                </a:solidFill>
                <a:latin typeface="Aptos" panose="020B0004020202020204" pitchFamily="34" charset="0"/>
                <a:cs typeface="Calibri"/>
              </a:rPr>
              <a:t>Amanda Spriggs-Reid</a:t>
            </a:r>
            <a:endParaRPr lang="en-US" dirty="0">
              <a:solidFill>
                <a:schemeClr val="bg1"/>
              </a:solidFill>
              <a:latin typeface="Aptos" panose="020B0004020202020204" pitchFamily="34" charset="0"/>
              <a:ea typeface="Calibri"/>
              <a:cs typeface="Calibri"/>
            </a:endParaRPr>
          </a:p>
          <a:p>
            <a:r>
              <a:rPr lang="en-US" dirty="0">
                <a:solidFill>
                  <a:schemeClr val="bg1"/>
                </a:solidFill>
                <a:latin typeface="Aptos" panose="020B0004020202020204" pitchFamily="34" charset="0"/>
                <a:cs typeface="Calibri"/>
              </a:rPr>
              <a:t>Equal Justice Works Fellow, Women Enabled International (WEI)</a:t>
            </a:r>
            <a:endParaRPr lang="en-US" dirty="0">
              <a:solidFill>
                <a:schemeClr val="bg1"/>
              </a:solidFill>
              <a:latin typeface="Aptos" panose="020B0004020202020204" pitchFamily="34" charset="0"/>
              <a:ea typeface="Calibri"/>
              <a:cs typeface="Calibri"/>
            </a:endParaRPr>
          </a:p>
        </p:txBody>
      </p:sp>
      <p:pic>
        <p:nvPicPr>
          <p:cNvPr id="5" name="Picture 4" descr="DREDF Logo">
            <a:extLst>
              <a:ext uri="{FF2B5EF4-FFF2-40B4-BE49-F238E27FC236}">
                <a16:creationId xmlns:a16="http://schemas.microsoft.com/office/drawing/2014/main" id="{6C8C91A1-19D7-931E-64EC-663F240C4DC0}"/>
              </a:ext>
            </a:extLst>
          </p:cNvPr>
          <p:cNvPicPr>
            <a:picLocks noChangeAspect="1"/>
          </p:cNvPicPr>
          <p:nvPr/>
        </p:nvPicPr>
        <p:blipFill>
          <a:blip r:embed="rId3"/>
          <a:stretch>
            <a:fillRect/>
          </a:stretch>
        </p:blipFill>
        <p:spPr>
          <a:xfrm>
            <a:off x="512345" y="349417"/>
            <a:ext cx="1983205" cy="905376"/>
          </a:xfrm>
          <a:prstGeom prst="rect">
            <a:avLst/>
          </a:prstGeom>
        </p:spPr>
      </p:pic>
      <p:pic>
        <p:nvPicPr>
          <p:cNvPr id="4" name="Picture 3" descr="&quot;Women Enabled International&quot; Logo">
            <a:extLst>
              <a:ext uri="{FF2B5EF4-FFF2-40B4-BE49-F238E27FC236}">
                <a16:creationId xmlns:a16="http://schemas.microsoft.com/office/drawing/2014/main" id="{5297D0CA-1D50-4A42-ADDE-55760EDFB3E5}"/>
              </a:ext>
            </a:extLst>
          </p:cNvPr>
          <p:cNvPicPr>
            <a:picLocks noChangeAspect="1"/>
          </p:cNvPicPr>
          <p:nvPr/>
        </p:nvPicPr>
        <p:blipFill>
          <a:blip r:embed="rId4"/>
          <a:stretch>
            <a:fillRect/>
          </a:stretch>
        </p:blipFill>
        <p:spPr>
          <a:xfrm>
            <a:off x="9012154" y="224824"/>
            <a:ext cx="2809875" cy="1023218"/>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7AEBA-FD77-4125-964C-586E690A9A5C}"/>
              </a:ext>
            </a:extLst>
          </p:cNvPr>
          <p:cNvSpPr>
            <a:spLocks noGrp="1"/>
          </p:cNvSpPr>
          <p:nvPr>
            <p:ph type="title"/>
          </p:nvPr>
        </p:nvSpPr>
        <p:spPr>
          <a:xfrm>
            <a:off x="609793" y="194595"/>
            <a:ext cx="10515600" cy="1325563"/>
          </a:xfrm>
        </p:spPr>
        <p:txBody>
          <a:bodyPr/>
          <a:lstStyle/>
          <a:p>
            <a:r>
              <a:rPr lang="en-US" dirty="0">
                <a:latin typeface="Aptos"/>
                <a:cs typeface="Calibri Light"/>
              </a:rPr>
              <a:t>Ableism</a:t>
            </a:r>
            <a:endParaRPr lang="en-US" dirty="0">
              <a:latin typeface="Aptos"/>
            </a:endParaRPr>
          </a:p>
        </p:txBody>
      </p:sp>
      <p:sp>
        <p:nvSpPr>
          <p:cNvPr id="4" name="Content Placeholder 3">
            <a:extLst>
              <a:ext uri="{FF2B5EF4-FFF2-40B4-BE49-F238E27FC236}">
                <a16:creationId xmlns:a16="http://schemas.microsoft.com/office/drawing/2014/main" id="{F5CA13ED-5605-2F0C-6263-3B3405CE0867}"/>
              </a:ext>
            </a:extLst>
          </p:cNvPr>
          <p:cNvSpPr>
            <a:spLocks noGrp="1"/>
          </p:cNvSpPr>
          <p:nvPr>
            <p:ph sz="half" idx="2"/>
          </p:nvPr>
        </p:nvSpPr>
        <p:spPr>
          <a:xfrm>
            <a:off x="836191" y="1284981"/>
            <a:ext cx="10900860" cy="5308850"/>
          </a:xfrm>
        </p:spPr>
        <p:txBody>
          <a:bodyPr vert="horz" lIns="91440" tIns="45720" rIns="91440" bIns="45720" rtlCol="0" anchor="t">
            <a:noAutofit/>
          </a:bodyPr>
          <a:lstStyle/>
          <a:p>
            <a:pPr marL="0" indent="0">
              <a:lnSpc>
                <a:spcPct val="100000"/>
              </a:lnSpc>
              <a:spcAft>
                <a:spcPts val="300"/>
              </a:spcAft>
              <a:buNone/>
            </a:pPr>
            <a:r>
              <a:rPr lang="en-US" sz="2300" b="1" dirty="0">
                <a:latin typeface="Aptos"/>
                <a:ea typeface="+mn-lt"/>
                <a:cs typeface="+mn-lt"/>
              </a:rPr>
              <a:t>Definition: </a:t>
            </a:r>
            <a:r>
              <a:rPr lang="en-US" sz="2300" dirty="0">
                <a:latin typeface="Aptos"/>
                <a:ea typeface="+mn-lt"/>
                <a:cs typeface="+mn-lt"/>
              </a:rPr>
              <a:t>discrimination, prejudice, or social prejudice against people with disabilities. It manifests in various forms, from individual attitudes to systemic practices that disadvantage or discriminate against people with disabilities.</a:t>
            </a:r>
          </a:p>
          <a:p>
            <a:pPr marL="0" indent="0">
              <a:lnSpc>
                <a:spcPct val="100000"/>
              </a:lnSpc>
              <a:spcAft>
                <a:spcPts val="300"/>
              </a:spcAft>
              <a:buNone/>
            </a:pPr>
            <a:r>
              <a:rPr lang="en-US" sz="2300" b="1" dirty="0">
                <a:latin typeface="Aptos"/>
                <a:cs typeface="Calibri"/>
              </a:rPr>
              <a:t>Examples </a:t>
            </a:r>
          </a:p>
          <a:p>
            <a:pPr marL="342900" indent="-342900">
              <a:lnSpc>
                <a:spcPct val="100000"/>
              </a:lnSpc>
              <a:spcAft>
                <a:spcPts val="300"/>
              </a:spcAft>
            </a:pPr>
            <a:r>
              <a:rPr lang="en-US" sz="2300" dirty="0">
                <a:latin typeface="Aptos"/>
                <a:cs typeface="Arial"/>
              </a:rPr>
              <a:t>Attitudinal Ableism:</a:t>
            </a:r>
            <a:endParaRPr lang="en-US" sz="2300" dirty="0">
              <a:latin typeface="Aptos"/>
              <a:cs typeface="Calibri" panose="020F0502020204030204"/>
            </a:endParaRPr>
          </a:p>
          <a:p>
            <a:pPr marL="800100" lvl="1">
              <a:lnSpc>
                <a:spcPct val="100000"/>
              </a:lnSpc>
              <a:spcAft>
                <a:spcPts val="300"/>
              </a:spcAft>
            </a:pPr>
            <a:r>
              <a:rPr lang="en-US" sz="2300" dirty="0">
                <a:latin typeface="Aptos"/>
                <a:cs typeface="Arial"/>
              </a:rPr>
              <a:t>Negative attitudes, stereotypes, and assumptions about the capabilities and worth of people with disabilities</a:t>
            </a:r>
            <a:endParaRPr lang="en-US" sz="2300" dirty="0">
              <a:latin typeface="Aptos"/>
              <a:cs typeface="Calibri"/>
            </a:endParaRPr>
          </a:p>
          <a:p>
            <a:pPr marL="800100" lvl="1">
              <a:lnSpc>
                <a:spcPct val="100000"/>
              </a:lnSpc>
              <a:spcAft>
                <a:spcPts val="300"/>
              </a:spcAft>
            </a:pPr>
            <a:r>
              <a:rPr lang="en-US" sz="2300" dirty="0">
                <a:latin typeface="Aptos"/>
                <a:cs typeface="Arial"/>
              </a:rPr>
              <a:t>Example: Believing that a person with a disability cannot be a good parent</a:t>
            </a:r>
            <a:endParaRPr lang="en-US" sz="2300" dirty="0">
              <a:latin typeface="Aptos"/>
              <a:cs typeface="Calibri" panose="020F0502020204030204"/>
            </a:endParaRPr>
          </a:p>
          <a:p>
            <a:pPr marL="342900" indent="-342900">
              <a:lnSpc>
                <a:spcPct val="100000"/>
              </a:lnSpc>
              <a:spcAft>
                <a:spcPts val="300"/>
              </a:spcAft>
            </a:pPr>
            <a:r>
              <a:rPr lang="en-US" sz="2300" dirty="0">
                <a:latin typeface="Aptos"/>
                <a:cs typeface="Arial"/>
              </a:rPr>
              <a:t>Institutional Ableism:</a:t>
            </a:r>
            <a:endParaRPr lang="en-US" sz="2300" dirty="0">
              <a:latin typeface="Aptos"/>
              <a:cs typeface="Calibri" panose="020F0502020204030204"/>
            </a:endParaRPr>
          </a:p>
          <a:p>
            <a:pPr marL="800100" lvl="1">
              <a:lnSpc>
                <a:spcPct val="100000"/>
              </a:lnSpc>
              <a:spcAft>
                <a:spcPts val="300"/>
              </a:spcAft>
            </a:pPr>
            <a:r>
              <a:rPr lang="en-US" sz="2300" dirty="0">
                <a:latin typeface="Aptos"/>
                <a:cs typeface="Arial"/>
              </a:rPr>
              <a:t>Policies, practices, and societal structures that disadvantage people with disabilities.</a:t>
            </a:r>
          </a:p>
          <a:p>
            <a:pPr marL="800100" lvl="1">
              <a:lnSpc>
                <a:spcPct val="100000"/>
              </a:lnSpc>
              <a:spcAft>
                <a:spcPts val="300"/>
              </a:spcAft>
            </a:pPr>
            <a:r>
              <a:rPr lang="en-US" sz="2300" dirty="0">
                <a:latin typeface="Aptos"/>
                <a:cs typeface="Arial"/>
              </a:rPr>
              <a:t>Example: Lack of medical school training on treating patients with disabilities</a:t>
            </a:r>
            <a:endParaRPr lang="en-US" sz="2300" dirty="0">
              <a:latin typeface="Aptos"/>
            </a:endParaRPr>
          </a:p>
        </p:txBody>
      </p:sp>
    </p:spTree>
    <p:extLst>
      <p:ext uri="{BB962C8B-B14F-4D97-AF65-F5344CB8AC3E}">
        <p14:creationId xmlns:p14="http://schemas.microsoft.com/office/powerpoint/2010/main" val="28389385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C060F-06C2-F2FB-976C-5DCD938AA6E9}"/>
              </a:ext>
            </a:extLst>
          </p:cNvPr>
          <p:cNvSpPr>
            <a:spLocks noGrp="1"/>
          </p:cNvSpPr>
          <p:nvPr>
            <p:ph type="title"/>
          </p:nvPr>
        </p:nvSpPr>
        <p:spPr>
          <a:xfrm>
            <a:off x="475343" y="365125"/>
            <a:ext cx="11259456" cy="1343705"/>
          </a:xfrm>
        </p:spPr>
        <p:txBody>
          <a:bodyPr/>
          <a:lstStyle/>
          <a:p>
            <a:r>
              <a:rPr lang="en-US" sz="4300" dirty="0">
                <a:latin typeface="Aptos"/>
                <a:ea typeface="+mj-lt"/>
                <a:cs typeface="+mj-lt"/>
              </a:rPr>
              <a:t>Accessibility vs. Reasonable Accommodation</a:t>
            </a:r>
            <a:r>
              <a:rPr lang="en-US" dirty="0">
                <a:latin typeface="Aptos"/>
                <a:ea typeface="+mj-lt"/>
                <a:cs typeface="+mj-lt"/>
              </a:rPr>
              <a:t>s</a:t>
            </a:r>
            <a:endParaRPr lang="en-US" dirty="0">
              <a:latin typeface="Aptos"/>
            </a:endParaRPr>
          </a:p>
        </p:txBody>
      </p:sp>
      <p:sp>
        <p:nvSpPr>
          <p:cNvPr id="5" name="TextBox 4">
            <a:extLst>
              <a:ext uri="{FF2B5EF4-FFF2-40B4-BE49-F238E27FC236}">
                <a16:creationId xmlns:a16="http://schemas.microsoft.com/office/drawing/2014/main" id="{BC58BB1E-8D21-BB20-950F-71E2A55FA858}"/>
              </a:ext>
            </a:extLst>
          </p:cNvPr>
          <p:cNvSpPr txBox="1"/>
          <p:nvPr/>
        </p:nvSpPr>
        <p:spPr>
          <a:xfrm>
            <a:off x="1241257" y="1769908"/>
            <a:ext cx="4864314" cy="3453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3200" b="1" dirty="0">
                <a:latin typeface="Aptos"/>
                <a:cs typeface="Arial"/>
              </a:rPr>
              <a:t>Accessibility</a:t>
            </a:r>
            <a:endParaRPr lang="en-US" sz="3200" b="1" dirty="0">
              <a:latin typeface="Calibri" panose="020F0502020204030204"/>
              <a:cs typeface="Calibri" panose="020F0502020204030204"/>
            </a:endParaRPr>
          </a:p>
          <a:p>
            <a:pPr>
              <a:lnSpc>
                <a:spcPct val="90000"/>
              </a:lnSpc>
              <a:spcBef>
                <a:spcPts val="1000"/>
              </a:spcBef>
            </a:pPr>
            <a:r>
              <a:rPr lang="en-US" sz="2400" dirty="0">
                <a:latin typeface="Aptos"/>
                <a:cs typeface="Arial"/>
              </a:rPr>
              <a:t>“The degree to which a product, device, service, or environment is available to as many people as possible” </a:t>
            </a:r>
          </a:p>
          <a:p>
            <a:pPr>
              <a:lnSpc>
                <a:spcPct val="90000"/>
              </a:lnSpc>
              <a:spcBef>
                <a:spcPts val="1000"/>
              </a:spcBef>
            </a:pPr>
            <a:r>
              <a:rPr lang="en-US" sz="2400" dirty="0">
                <a:latin typeface="Aptos"/>
                <a:cs typeface="Arial"/>
              </a:rPr>
              <a:t>True  accessibility occurs when a space is always, 100% of the time, welcoming to people with disabilities </a:t>
            </a:r>
            <a:endParaRPr lang="en-US" dirty="0">
              <a:latin typeface="Aptos"/>
            </a:endParaRPr>
          </a:p>
        </p:txBody>
      </p:sp>
      <p:sp>
        <p:nvSpPr>
          <p:cNvPr id="7" name="TextBox 6">
            <a:extLst>
              <a:ext uri="{FF2B5EF4-FFF2-40B4-BE49-F238E27FC236}">
                <a16:creationId xmlns:a16="http://schemas.microsoft.com/office/drawing/2014/main" id="{CE0051ED-3C35-B688-7CFA-35E0C958282C}"/>
              </a:ext>
            </a:extLst>
          </p:cNvPr>
          <p:cNvSpPr txBox="1"/>
          <p:nvPr/>
        </p:nvSpPr>
        <p:spPr>
          <a:xfrm>
            <a:off x="6696226" y="1716155"/>
            <a:ext cx="4866867" cy="34358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3200" b="1" dirty="0">
                <a:latin typeface="Aptos"/>
                <a:cs typeface="Arial"/>
              </a:rPr>
              <a:t>Reasonable Accommodations</a:t>
            </a:r>
            <a:endParaRPr lang="en-US" sz="3200" dirty="0">
              <a:latin typeface="Aptos"/>
              <a:cs typeface="Arial"/>
            </a:endParaRPr>
          </a:p>
          <a:p>
            <a:pPr>
              <a:lnSpc>
                <a:spcPct val="90000"/>
              </a:lnSpc>
              <a:spcBef>
                <a:spcPts val="1000"/>
              </a:spcBef>
            </a:pPr>
            <a:r>
              <a:rPr lang="en-US" sz="2400" dirty="0">
                <a:latin typeface="Aptos"/>
                <a:cs typeface="Arial"/>
              </a:rPr>
              <a:t>Adaptations made to environments, programs, policies and/or technology upon the request of an individual with a disability without imposing a disproportionate or undue burden </a:t>
            </a:r>
            <a:endParaRPr lang="en-US" dirty="0">
              <a:latin typeface="Aptos"/>
            </a:endParaRPr>
          </a:p>
        </p:txBody>
      </p:sp>
      <p:sp>
        <p:nvSpPr>
          <p:cNvPr id="3" name="Content Placeholder 2">
            <a:extLst>
              <a:ext uri="{FF2B5EF4-FFF2-40B4-BE49-F238E27FC236}">
                <a16:creationId xmlns:a16="http://schemas.microsoft.com/office/drawing/2014/main" id="{3E51E9A9-63D2-1760-DF96-6994BD283D90}"/>
              </a:ext>
            </a:extLst>
          </p:cNvPr>
          <p:cNvSpPr>
            <a:spLocks noGrp="1"/>
          </p:cNvSpPr>
          <p:nvPr>
            <p:ph idx="1"/>
          </p:nvPr>
        </p:nvSpPr>
        <p:spPr>
          <a:xfrm>
            <a:off x="1008647" y="5705810"/>
            <a:ext cx="10325100" cy="902286"/>
          </a:xfrm>
        </p:spPr>
        <p:txBody>
          <a:bodyPr vert="horz" lIns="91440" tIns="45720" rIns="91440" bIns="45720" rtlCol="0" anchor="t">
            <a:normAutofit/>
          </a:bodyPr>
          <a:lstStyle/>
          <a:p>
            <a:pPr marL="0" indent="0">
              <a:buNone/>
            </a:pPr>
            <a:r>
              <a:rPr lang="en-US" b="1" dirty="0">
                <a:latin typeface="Aptos"/>
                <a:ea typeface="+mn-lt"/>
                <a:cs typeface="+mn-lt"/>
              </a:rPr>
              <a:t>Accessibility is related to groups, whereas reasonable accommodations are related to individuals. </a:t>
            </a:r>
            <a:endParaRPr lang="en-US" dirty="0">
              <a:latin typeface="Aptos"/>
              <a:ea typeface="Calibri"/>
              <a:cs typeface="Calibri"/>
            </a:endParaRPr>
          </a:p>
          <a:p>
            <a:endParaRPr lang="en-US" u="sng" dirty="0">
              <a:latin typeface="Aptos"/>
              <a:ea typeface="Calibri"/>
              <a:cs typeface="Calibri"/>
            </a:endParaRPr>
          </a:p>
        </p:txBody>
      </p:sp>
    </p:spTree>
    <p:extLst>
      <p:ext uri="{BB962C8B-B14F-4D97-AF65-F5344CB8AC3E}">
        <p14:creationId xmlns:p14="http://schemas.microsoft.com/office/powerpoint/2010/main" val="1651630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B0783-411B-36E6-8686-2916AD51DE72}"/>
              </a:ext>
            </a:extLst>
          </p:cNvPr>
          <p:cNvSpPr>
            <a:spLocks noGrp="1"/>
          </p:cNvSpPr>
          <p:nvPr>
            <p:ph type="title"/>
          </p:nvPr>
        </p:nvSpPr>
        <p:spPr>
          <a:xfrm>
            <a:off x="839788" y="-401909"/>
            <a:ext cx="10845993" cy="1600200"/>
          </a:xfrm>
        </p:spPr>
        <p:txBody>
          <a:bodyPr/>
          <a:lstStyle/>
          <a:p>
            <a:r>
              <a:rPr lang="en-US" sz="4400" dirty="0">
                <a:latin typeface="Aptos"/>
                <a:ea typeface="Calibri Light"/>
                <a:cs typeface="Calibri Light"/>
              </a:rPr>
              <a:t>Principles of Disability Justice (Sins Invalid)</a:t>
            </a:r>
          </a:p>
        </p:txBody>
      </p:sp>
      <p:sp>
        <p:nvSpPr>
          <p:cNvPr id="4" name="Text Placeholder 3">
            <a:extLst>
              <a:ext uri="{FF2B5EF4-FFF2-40B4-BE49-F238E27FC236}">
                <a16:creationId xmlns:a16="http://schemas.microsoft.com/office/drawing/2014/main" id="{CBAE7799-3A82-2165-9997-08800E43BE83}"/>
              </a:ext>
            </a:extLst>
          </p:cNvPr>
          <p:cNvSpPr>
            <a:spLocks noGrp="1"/>
          </p:cNvSpPr>
          <p:nvPr>
            <p:ph type="body" sz="half" idx="2"/>
          </p:nvPr>
        </p:nvSpPr>
        <p:spPr>
          <a:xfrm>
            <a:off x="839788" y="1194786"/>
            <a:ext cx="7029525" cy="5054117"/>
          </a:xfrm>
        </p:spPr>
        <p:txBody>
          <a:bodyPr vert="horz" lIns="91440" tIns="45720" rIns="91440" bIns="45720" rtlCol="0" anchor="t">
            <a:noAutofit/>
          </a:bodyPr>
          <a:lstStyle/>
          <a:p>
            <a:pPr marL="342900" indent="-342900">
              <a:lnSpc>
                <a:spcPct val="100000"/>
              </a:lnSpc>
              <a:spcBef>
                <a:spcPts val="0"/>
              </a:spcBef>
              <a:spcAft>
                <a:spcPts val="600"/>
              </a:spcAft>
              <a:buAutoNum type="arabicPeriod"/>
            </a:pPr>
            <a:r>
              <a:rPr lang="en-US" sz="2400" dirty="0">
                <a:latin typeface="Aptos"/>
                <a:ea typeface="Calibri"/>
                <a:cs typeface="Calibri"/>
              </a:rPr>
              <a:t>   Intersectionality</a:t>
            </a:r>
            <a:endParaRPr lang="en-US" sz="2400" dirty="0">
              <a:ea typeface="Calibri"/>
              <a:cs typeface="Calibri"/>
            </a:endParaRPr>
          </a:p>
          <a:p>
            <a:pPr marL="514350" indent="-514350">
              <a:lnSpc>
                <a:spcPct val="100000"/>
              </a:lnSpc>
              <a:spcBef>
                <a:spcPts val="0"/>
              </a:spcBef>
              <a:spcAft>
                <a:spcPts val="600"/>
              </a:spcAft>
              <a:buAutoNum type="arabicPeriod"/>
            </a:pPr>
            <a:r>
              <a:rPr lang="en-US" sz="2400" dirty="0">
                <a:latin typeface="Aptos"/>
                <a:ea typeface="Calibri"/>
                <a:cs typeface="Calibri"/>
              </a:rPr>
              <a:t>Leadership of Those Most Impacted</a:t>
            </a:r>
          </a:p>
          <a:p>
            <a:pPr marL="514350" indent="-514350">
              <a:lnSpc>
                <a:spcPct val="100000"/>
              </a:lnSpc>
              <a:spcBef>
                <a:spcPts val="0"/>
              </a:spcBef>
              <a:spcAft>
                <a:spcPts val="600"/>
              </a:spcAft>
              <a:buAutoNum type="arabicPeriod"/>
            </a:pPr>
            <a:r>
              <a:rPr lang="en-US" sz="2400" dirty="0">
                <a:latin typeface="Aptos"/>
                <a:ea typeface="Calibri"/>
                <a:cs typeface="Calibri"/>
              </a:rPr>
              <a:t>Anti-Capitalist Politic</a:t>
            </a:r>
          </a:p>
          <a:p>
            <a:pPr marL="514350" indent="-514350">
              <a:lnSpc>
                <a:spcPct val="100000"/>
              </a:lnSpc>
              <a:spcBef>
                <a:spcPts val="0"/>
              </a:spcBef>
              <a:spcAft>
                <a:spcPts val="600"/>
              </a:spcAft>
              <a:buAutoNum type="arabicPeriod"/>
            </a:pPr>
            <a:r>
              <a:rPr lang="en-US" sz="2400" dirty="0">
                <a:latin typeface="Aptos"/>
                <a:ea typeface="Calibri"/>
                <a:cs typeface="Calibri"/>
              </a:rPr>
              <a:t>Cross-Movement Solidarity</a:t>
            </a:r>
          </a:p>
          <a:p>
            <a:pPr marL="514350" indent="-514350">
              <a:lnSpc>
                <a:spcPct val="100000"/>
              </a:lnSpc>
              <a:spcBef>
                <a:spcPts val="0"/>
              </a:spcBef>
              <a:spcAft>
                <a:spcPts val="600"/>
              </a:spcAft>
              <a:buAutoNum type="arabicPeriod"/>
            </a:pPr>
            <a:r>
              <a:rPr lang="en-US" sz="2400" dirty="0">
                <a:latin typeface="Aptos"/>
                <a:ea typeface="Calibri"/>
                <a:cs typeface="Calibri"/>
              </a:rPr>
              <a:t> Recognizing Wholeness (each person is full of history and life experience)</a:t>
            </a:r>
          </a:p>
          <a:p>
            <a:pPr marL="514350" indent="-514350">
              <a:lnSpc>
                <a:spcPct val="100000"/>
              </a:lnSpc>
              <a:spcBef>
                <a:spcPts val="0"/>
              </a:spcBef>
              <a:spcAft>
                <a:spcPts val="600"/>
              </a:spcAft>
              <a:buAutoNum type="arabicPeriod"/>
            </a:pPr>
            <a:r>
              <a:rPr lang="en-US" sz="2400" dirty="0">
                <a:latin typeface="Aptos"/>
                <a:ea typeface="Calibri"/>
                <a:cs typeface="Calibri"/>
              </a:rPr>
              <a:t> Sustainability </a:t>
            </a:r>
          </a:p>
          <a:p>
            <a:pPr marL="514350" indent="-514350">
              <a:lnSpc>
                <a:spcPct val="100000"/>
              </a:lnSpc>
              <a:spcBef>
                <a:spcPts val="0"/>
              </a:spcBef>
              <a:spcAft>
                <a:spcPts val="600"/>
              </a:spcAft>
              <a:buAutoNum type="arabicPeriod"/>
            </a:pPr>
            <a:r>
              <a:rPr lang="en-US" sz="2400" dirty="0">
                <a:latin typeface="Aptos"/>
                <a:ea typeface="Calibri"/>
                <a:cs typeface="Calibri"/>
              </a:rPr>
              <a:t> Commitment to cross-disability solidarity </a:t>
            </a:r>
          </a:p>
          <a:p>
            <a:pPr marL="514350" indent="-514350">
              <a:lnSpc>
                <a:spcPct val="100000"/>
              </a:lnSpc>
              <a:spcBef>
                <a:spcPts val="0"/>
              </a:spcBef>
              <a:spcAft>
                <a:spcPts val="600"/>
              </a:spcAft>
              <a:buAutoNum type="arabicPeriod"/>
            </a:pPr>
            <a:r>
              <a:rPr lang="en-US" sz="2400" dirty="0">
                <a:latin typeface="Aptos"/>
                <a:ea typeface="Calibri"/>
                <a:cs typeface="Calibri"/>
              </a:rPr>
              <a:t> Interdependence </a:t>
            </a:r>
          </a:p>
          <a:p>
            <a:pPr marL="514350" indent="-514350">
              <a:lnSpc>
                <a:spcPct val="100000"/>
              </a:lnSpc>
              <a:spcBef>
                <a:spcPts val="0"/>
              </a:spcBef>
              <a:spcAft>
                <a:spcPts val="600"/>
              </a:spcAft>
              <a:buAutoNum type="arabicPeriod"/>
            </a:pPr>
            <a:r>
              <a:rPr lang="en-US" sz="2400" dirty="0">
                <a:latin typeface="Aptos"/>
                <a:ea typeface="Calibri"/>
                <a:cs typeface="Calibri"/>
              </a:rPr>
              <a:t> Collective access (shared responsibility for access, flexibility and creativity)</a:t>
            </a:r>
          </a:p>
          <a:p>
            <a:pPr marL="514350" indent="-514350">
              <a:lnSpc>
                <a:spcPct val="100000"/>
              </a:lnSpc>
              <a:spcBef>
                <a:spcPts val="0"/>
              </a:spcBef>
              <a:spcAft>
                <a:spcPts val="600"/>
              </a:spcAft>
              <a:buAutoNum type="arabicPeriod"/>
            </a:pPr>
            <a:r>
              <a:rPr lang="en-US" sz="2400" dirty="0">
                <a:latin typeface="Aptos"/>
                <a:ea typeface="Calibri"/>
                <a:cs typeface="Calibri"/>
              </a:rPr>
              <a:t> Collective liberation  (no body or mind is left behind)</a:t>
            </a:r>
          </a:p>
        </p:txBody>
      </p:sp>
      <p:pic>
        <p:nvPicPr>
          <p:cNvPr id="3" name="Picture 2" descr="A person in overalls holding a yellow sign that reads &quot;Nothing about us without us&quot;, standing in front of a mural">
            <a:extLst>
              <a:ext uri="{FF2B5EF4-FFF2-40B4-BE49-F238E27FC236}">
                <a16:creationId xmlns:a16="http://schemas.microsoft.com/office/drawing/2014/main" id="{B6F2AA20-8ACA-F6E3-E1D4-4674DDE9DC8D}"/>
              </a:ext>
            </a:extLst>
          </p:cNvPr>
          <p:cNvPicPr>
            <a:picLocks noChangeAspect="1"/>
          </p:cNvPicPr>
          <p:nvPr/>
        </p:nvPicPr>
        <p:blipFill>
          <a:blip r:embed="rId3"/>
          <a:stretch>
            <a:fillRect/>
          </a:stretch>
        </p:blipFill>
        <p:spPr>
          <a:xfrm>
            <a:off x="7528793" y="2056322"/>
            <a:ext cx="4329202" cy="3517959"/>
          </a:xfrm>
          <a:prstGeom prst="rect">
            <a:avLst/>
          </a:prstGeom>
        </p:spPr>
      </p:pic>
      <p:sp>
        <p:nvSpPr>
          <p:cNvPr id="5" name="TextBox 4">
            <a:extLst>
              <a:ext uri="{FF2B5EF4-FFF2-40B4-BE49-F238E27FC236}">
                <a16:creationId xmlns:a16="http://schemas.microsoft.com/office/drawing/2014/main" id="{26E4EE6F-9F89-85CE-CC78-EB140FDAAEEE}"/>
              </a:ext>
            </a:extLst>
          </p:cNvPr>
          <p:cNvSpPr txBox="1"/>
          <p:nvPr/>
        </p:nvSpPr>
        <p:spPr>
          <a:xfrm>
            <a:off x="8226964" y="5571466"/>
            <a:ext cx="31496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Aptos"/>
                <a:ea typeface="Roboto"/>
                <a:cs typeface="Roboto"/>
              </a:rPr>
              <a:t>Image from </a:t>
            </a:r>
            <a:r>
              <a:rPr lang="en-US" sz="2000" u="sng" dirty="0">
                <a:solidFill>
                  <a:srgbClr val="1A237E"/>
                </a:solidFill>
                <a:latin typeface="Aptos"/>
                <a:ea typeface="Roboto"/>
                <a:cs typeface="Roboto"/>
                <a:hlinkClick r:id="rId4"/>
              </a:rPr>
              <a:t>Disabled and Here</a:t>
            </a:r>
            <a:r>
              <a:rPr lang="en-US" sz="2000" dirty="0">
                <a:latin typeface="Aptos"/>
                <a:ea typeface="Roboto"/>
                <a:cs typeface="Roboto"/>
              </a:rPr>
              <a:t> licensed under CC </a:t>
            </a:r>
            <a:endParaRPr lang="en-US" sz="2000" dirty="0">
              <a:latin typeface="Aptos"/>
            </a:endParaRPr>
          </a:p>
        </p:txBody>
      </p:sp>
    </p:spTree>
    <p:extLst>
      <p:ext uri="{BB962C8B-B14F-4D97-AF65-F5344CB8AC3E}">
        <p14:creationId xmlns:p14="http://schemas.microsoft.com/office/powerpoint/2010/main" val="2760479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AFEEF7-4689-48EA-B6AD-19573CE1870C}"/>
              </a:ext>
              <a:ext uri="{C183D7F6-B498-43B3-948B-1728B52AA6E4}">
                <adec:decorative xmlns:adec="http://schemas.microsoft.com/office/drawing/2017/decorative" val="1"/>
              </a:ext>
            </a:extLst>
          </p:cNvPr>
          <p:cNvSpPr/>
          <p:nvPr/>
        </p:nvSpPr>
        <p:spPr>
          <a:xfrm>
            <a:off x="839958" y="4531663"/>
            <a:ext cx="10509847" cy="1858272"/>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0EA0BD-7108-9DF7-BDDE-3CD84D167BDE}"/>
              </a:ext>
            </a:extLst>
          </p:cNvPr>
          <p:cNvSpPr>
            <a:spLocks noGrp="1"/>
          </p:cNvSpPr>
          <p:nvPr>
            <p:ph type="title"/>
          </p:nvPr>
        </p:nvSpPr>
        <p:spPr>
          <a:xfrm>
            <a:off x="522714" y="368532"/>
            <a:ext cx="11469648" cy="1344148"/>
          </a:xfrm>
        </p:spPr>
        <p:txBody>
          <a:bodyPr/>
          <a:lstStyle/>
          <a:p>
            <a:r>
              <a:rPr lang="en-US" dirty="0">
                <a:latin typeface="Aptos"/>
                <a:ea typeface="Calibri Light"/>
                <a:cs typeface="Calibri Light"/>
              </a:rPr>
              <a:t>Principles of Reproductive Justice (</a:t>
            </a:r>
            <a:r>
              <a:rPr lang="en-US" dirty="0" err="1">
                <a:latin typeface="Aptos"/>
                <a:ea typeface="Calibri Light"/>
                <a:cs typeface="Calibri Light"/>
              </a:rPr>
              <a:t>SisterSong</a:t>
            </a:r>
            <a:r>
              <a:rPr lang="en-US" dirty="0">
                <a:latin typeface="Aptos"/>
                <a:ea typeface="Calibri Light"/>
                <a:cs typeface="Calibri Light"/>
              </a:rPr>
              <a:t>)</a:t>
            </a:r>
            <a:endParaRPr lang="en-US" dirty="0">
              <a:latin typeface="Aptos"/>
            </a:endParaRPr>
          </a:p>
        </p:txBody>
      </p:sp>
      <p:sp>
        <p:nvSpPr>
          <p:cNvPr id="4" name="Content Placeholder 3">
            <a:extLst>
              <a:ext uri="{FF2B5EF4-FFF2-40B4-BE49-F238E27FC236}">
                <a16:creationId xmlns:a16="http://schemas.microsoft.com/office/drawing/2014/main" id="{805D0C54-5166-E79E-5BD4-258625A5705D}"/>
              </a:ext>
            </a:extLst>
          </p:cNvPr>
          <p:cNvSpPr>
            <a:spLocks noGrp="1"/>
          </p:cNvSpPr>
          <p:nvPr>
            <p:ph idx="1"/>
          </p:nvPr>
        </p:nvSpPr>
        <p:spPr>
          <a:xfrm>
            <a:off x="838200" y="1587499"/>
            <a:ext cx="10515600" cy="4802435"/>
          </a:xfrm>
        </p:spPr>
        <p:txBody>
          <a:bodyPr vert="horz" lIns="91440" tIns="45720" rIns="91440" bIns="45720" rtlCol="0" anchor="t">
            <a:noAutofit/>
          </a:bodyPr>
          <a:lstStyle/>
          <a:p>
            <a:pPr marL="0" indent="0">
              <a:buNone/>
            </a:pPr>
            <a:r>
              <a:rPr lang="en-US" dirty="0">
                <a:latin typeface="Aptos"/>
                <a:ea typeface="+mn-lt"/>
                <a:cs typeface="+mn-lt"/>
              </a:rPr>
              <a:t>Reproductive justice is defined as the human right to: </a:t>
            </a:r>
          </a:p>
          <a:p>
            <a:pPr marL="457200" indent="-457200">
              <a:buAutoNum type="arabicPeriod"/>
            </a:pPr>
            <a:r>
              <a:rPr lang="en-US" dirty="0">
                <a:latin typeface="Aptos"/>
                <a:ea typeface="+mn-lt"/>
                <a:cs typeface="+mn-lt"/>
              </a:rPr>
              <a:t>Maintain personal bodily autonomy</a:t>
            </a:r>
            <a:endParaRPr lang="en-US" dirty="0"/>
          </a:p>
          <a:p>
            <a:pPr marL="457200" indent="-457200">
              <a:buAutoNum type="arabicPeriod"/>
            </a:pPr>
            <a:r>
              <a:rPr lang="en-US" dirty="0">
                <a:latin typeface="Aptos"/>
                <a:ea typeface="+mn-lt"/>
                <a:cs typeface="+mn-lt"/>
              </a:rPr>
              <a:t>Have children </a:t>
            </a:r>
          </a:p>
          <a:p>
            <a:pPr marL="457200" indent="-457200">
              <a:buAutoNum type="arabicPeriod"/>
            </a:pPr>
            <a:r>
              <a:rPr lang="en-US" i="1" dirty="0">
                <a:latin typeface="Aptos"/>
                <a:ea typeface="+mn-lt"/>
                <a:cs typeface="+mn-lt"/>
              </a:rPr>
              <a:t>Not </a:t>
            </a:r>
            <a:r>
              <a:rPr lang="en-US" dirty="0">
                <a:latin typeface="Aptos"/>
                <a:ea typeface="+mn-lt"/>
                <a:cs typeface="+mn-lt"/>
              </a:rPr>
              <a:t>have children </a:t>
            </a:r>
          </a:p>
          <a:p>
            <a:pPr marL="457200" indent="-457200">
              <a:buAutoNum type="arabicPeriod"/>
            </a:pPr>
            <a:r>
              <a:rPr lang="en-US" dirty="0">
                <a:latin typeface="Aptos"/>
                <a:ea typeface="+mn-lt"/>
                <a:cs typeface="+mn-lt"/>
              </a:rPr>
              <a:t>Parent our children in safe and sustainable communities </a:t>
            </a:r>
          </a:p>
          <a:p>
            <a:pPr marL="457200" indent="-457200">
              <a:buAutoNum type="arabicPeriod"/>
            </a:pPr>
            <a:endParaRPr lang="en-US" dirty="0">
              <a:latin typeface="Aptos"/>
              <a:ea typeface="+mn-lt"/>
              <a:cs typeface="+mn-lt"/>
            </a:endParaRPr>
          </a:p>
          <a:p>
            <a:pPr marL="0" indent="0" algn="ctr">
              <a:buNone/>
            </a:pPr>
            <a:r>
              <a:rPr lang="en-US" dirty="0">
                <a:latin typeface="Aptos"/>
                <a:ea typeface="+mn-lt"/>
                <a:cs typeface="+mn-lt"/>
              </a:rPr>
              <a:t>DJ and RJ share the themes of intersectionality, centering the most marginalized, solidarity across movements, issues, and identities, focus on access, and commitment to dismantling systems of oppression.</a:t>
            </a:r>
            <a:endParaRPr lang="en-US" dirty="0">
              <a:latin typeface="Aptos"/>
              <a:ea typeface="Calibri"/>
              <a:cs typeface="Calibri"/>
            </a:endParaRPr>
          </a:p>
        </p:txBody>
      </p:sp>
    </p:spTree>
    <p:extLst>
      <p:ext uri="{BB962C8B-B14F-4D97-AF65-F5344CB8AC3E}">
        <p14:creationId xmlns:p14="http://schemas.microsoft.com/office/powerpoint/2010/main" val="1491779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54FA6-21BF-2BC5-9A03-9C322EAF4C4D}"/>
              </a:ext>
            </a:extLst>
          </p:cNvPr>
          <p:cNvSpPr>
            <a:spLocks noGrp="1"/>
          </p:cNvSpPr>
          <p:nvPr>
            <p:ph type="ctrTitle"/>
          </p:nvPr>
        </p:nvSpPr>
        <p:spPr>
          <a:xfrm>
            <a:off x="1062732" y="3270762"/>
            <a:ext cx="10289209" cy="2272582"/>
          </a:xfrm>
        </p:spPr>
        <p:txBody>
          <a:bodyPr>
            <a:noAutofit/>
          </a:bodyPr>
          <a:lstStyle/>
          <a:p>
            <a:r>
              <a:rPr lang="en-US" sz="7200" b="1" dirty="0">
                <a:solidFill>
                  <a:schemeClr val="bg1"/>
                </a:solidFill>
                <a:latin typeface="Aptos"/>
                <a:cs typeface="Calibri Light"/>
              </a:rPr>
              <a:t>Why is Access to Sexual and Reproductive Health Care Important for Disabled People? </a:t>
            </a:r>
            <a:endParaRPr lang="en-US" sz="7200" b="1" dirty="0">
              <a:solidFill>
                <a:schemeClr val="bg1"/>
              </a:solidFill>
              <a:latin typeface="Aptos"/>
            </a:endParaRPr>
          </a:p>
        </p:txBody>
      </p:sp>
    </p:spTree>
    <p:extLst>
      <p:ext uri="{BB962C8B-B14F-4D97-AF65-F5344CB8AC3E}">
        <p14:creationId xmlns:p14="http://schemas.microsoft.com/office/powerpoint/2010/main" val="1307169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B16CC-D0B4-ED1C-A02C-D025BAAAE7BE}"/>
              </a:ext>
            </a:extLst>
          </p:cNvPr>
          <p:cNvSpPr>
            <a:spLocks noGrp="1"/>
          </p:cNvSpPr>
          <p:nvPr>
            <p:ph type="title"/>
          </p:nvPr>
        </p:nvSpPr>
        <p:spPr/>
        <p:txBody>
          <a:bodyPr/>
          <a:lstStyle/>
          <a:p>
            <a:r>
              <a:rPr lang="en-US" dirty="0">
                <a:latin typeface="Aptos"/>
                <a:ea typeface="Calibri Light"/>
                <a:cs typeface="Calibri Light"/>
              </a:rPr>
              <a:t>What is Sexual and Reproductive Healthcare?</a:t>
            </a:r>
            <a:endParaRPr lang="en-US" dirty="0">
              <a:latin typeface="Aptos"/>
            </a:endParaRPr>
          </a:p>
        </p:txBody>
      </p:sp>
      <p:sp>
        <p:nvSpPr>
          <p:cNvPr id="3" name="Content Placeholder 2">
            <a:extLst>
              <a:ext uri="{FF2B5EF4-FFF2-40B4-BE49-F238E27FC236}">
                <a16:creationId xmlns:a16="http://schemas.microsoft.com/office/drawing/2014/main" id="{01F4BB61-E48E-17F4-9F24-701ECB362B9E}"/>
              </a:ext>
            </a:extLst>
          </p:cNvPr>
          <p:cNvSpPr>
            <a:spLocks noGrp="1"/>
          </p:cNvSpPr>
          <p:nvPr>
            <p:ph idx="1"/>
          </p:nvPr>
        </p:nvSpPr>
        <p:spPr>
          <a:xfrm>
            <a:off x="838200" y="1825625"/>
            <a:ext cx="10726152" cy="4865688"/>
          </a:xfrm>
        </p:spPr>
        <p:txBody>
          <a:bodyPr vert="horz" lIns="91440" tIns="45720" rIns="91440" bIns="45720" rtlCol="0" anchor="t">
            <a:normAutofit lnSpcReduction="10000"/>
          </a:bodyPr>
          <a:lstStyle/>
          <a:p>
            <a:pPr>
              <a:lnSpc>
                <a:spcPct val="110000"/>
              </a:lnSpc>
            </a:pPr>
            <a:r>
              <a:rPr lang="en-US" sz="2400" b="1" dirty="0">
                <a:latin typeface="Aptos"/>
                <a:ea typeface="+mn-lt"/>
                <a:cs typeface="+mn-lt"/>
              </a:rPr>
              <a:t>Sexual and reproductive health (SRH)</a:t>
            </a:r>
            <a:r>
              <a:rPr lang="en-US" sz="2400" dirty="0">
                <a:latin typeface="Aptos"/>
                <a:ea typeface="+mn-lt"/>
                <a:cs typeface="+mn-lt"/>
              </a:rPr>
              <a:t> is a state of complete physical, mental and social well-being in all matters relating to the reproductive system. It implies that people are able to have a satisfying and safe sex life, the capability to reproduce and the freedom to decide if, when, and how often to do so. </a:t>
            </a:r>
          </a:p>
          <a:p>
            <a:pPr>
              <a:lnSpc>
                <a:spcPct val="110000"/>
              </a:lnSpc>
            </a:pPr>
            <a:r>
              <a:rPr lang="en-US" sz="2400" dirty="0">
                <a:latin typeface="Aptos"/>
                <a:ea typeface="+mn-lt"/>
                <a:cs typeface="+mn-lt"/>
              </a:rPr>
              <a:t>Maintaining Sexual and Reproductive Health requires:</a:t>
            </a:r>
          </a:p>
          <a:p>
            <a:pPr lvl="1">
              <a:lnSpc>
                <a:spcPct val="110000"/>
              </a:lnSpc>
            </a:pPr>
            <a:r>
              <a:rPr lang="en-US" dirty="0">
                <a:latin typeface="Aptos"/>
                <a:ea typeface="+mn-lt"/>
                <a:cs typeface="+mn-lt"/>
              </a:rPr>
              <a:t>Access to accurate information about sexual and reproductive health </a:t>
            </a:r>
          </a:p>
          <a:p>
            <a:pPr lvl="1">
              <a:lnSpc>
                <a:spcPct val="110000"/>
              </a:lnSpc>
            </a:pPr>
            <a:r>
              <a:rPr lang="en-US" dirty="0">
                <a:latin typeface="Aptos"/>
                <a:ea typeface="+mn-lt"/>
                <a:cs typeface="+mn-lt"/>
              </a:rPr>
              <a:t>Safe, effective, affordable and acceptable contraception choices</a:t>
            </a:r>
          </a:p>
          <a:p>
            <a:pPr lvl="1">
              <a:lnSpc>
                <a:spcPct val="110000"/>
              </a:lnSpc>
            </a:pPr>
            <a:r>
              <a:rPr lang="en-US" dirty="0">
                <a:latin typeface="Aptos"/>
                <a:ea typeface="+mn-lt"/>
                <a:cs typeface="+mn-lt"/>
              </a:rPr>
              <a:t>Information about sexually transmitted infection prevention </a:t>
            </a:r>
          </a:p>
          <a:p>
            <a:pPr lvl="1">
              <a:lnSpc>
                <a:spcPct val="110000"/>
              </a:lnSpc>
            </a:pPr>
            <a:r>
              <a:rPr lang="en-US" dirty="0">
                <a:latin typeface="Aptos"/>
                <a:ea typeface="+mn-lt"/>
                <a:cs typeface="+mn-lt"/>
              </a:rPr>
              <a:t>Access to abortion </a:t>
            </a:r>
          </a:p>
          <a:p>
            <a:pPr lvl="1">
              <a:lnSpc>
                <a:spcPct val="110000"/>
              </a:lnSpc>
            </a:pPr>
            <a:r>
              <a:rPr lang="en-US" dirty="0">
                <a:latin typeface="Aptos"/>
                <a:ea typeface="+mn-lt"/>
                <a:cs typeface="+mn-lt"/>
              </a:rPr>
              <a:t>Once pregnant, access to skilled health care providers and services that support safety, well-being, and good outcomes</a:t>
            </a:r>
            <a:endParaRPr lang="en-US" dirty="0">
              <a:latin typeface="Aptos"/>
              <a:ea typeface="Calibri"/>
              <a:cs typeface="Calibri"/>
            </a:endParaRPr>
          </a:p>
        </p:txBody>
      </p:sp>
    </p:spTree>
    <p:extLst>
      <p:ext uri="{BB962C8B-B14F-4D97-AF65-F5344CB8AC3E}">
        <p14:creationId xmlns:p14="http://schemas.microsoft.com/office/powerpoint/2010/main" val="3118969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3765C-5311-A667-526E-5B34B5EA0D8E}"/>
              </a:ext>
            </a:extLst>
          </p:cNvPr>
          <p:cNvSpPr>
            <a:spLocks noGrp="1"/>
          </p:cNvSpPr>
          <p:nvPr>
            <p:ph type="title"/>
          </p:nvPr>
        </p:nvSpPr>
        <p:spPr>
          <a:xfrm>
            <a:off x="608467" y="-5443"/>
            <a:ext cx="10776629" cy="1287236"/>
          </a:xfrm>
        </p:spPr>
        <p:txBody>
          <a:bodyPr>
            <a:normAutofit/>
          </a:bodyPr>
          <a:lstStyle/>
          <a:p>
            <a:r>
              <a:rPr lang="en-US" sz="4400" dirty="0">
                <a:latin typeface="Aptos"/>
                <a:ea typeface="Calibri Light"/>
                <a:cs typeface="Calibri Light"/>
              </a:rPr>
              <a:t>What is an Abortion?</a:t>
            </a:r>
            <a:endParaRPr lang="en-US" sz="4400" dirty="0">
              <a:latin typeface="Aptos"/>
            </a:endParaRPr>
          </a:p>
        </p:txBody>
      </p:sp>
      <p:sp>
        <p:nvSpPr>
          <p:cNvPr id="4" name="Text Placeholder 3">
            <a:extLst>
              <a:ext uri="{FF2B5EF4-FFF2-40B4-BE49-F238E27FC236}">
                <a16:creationId xmlns:a16="http://schemas.microsoft.com/office/drawing/2014/main" id="{3D50D81C-F8B3-6CA3-7F46-45B90F4A1E4E}"/>
              </a:ext>
            </a:extLst>
          </p:cNvPr>
          <p:cNvSpPr>
            <a:spLocks noGrp="1"/>
          </p:cNvSpPr>
          <p:nvPr>
            <p:ph type="body" sz="half" idx="2"/>
          </p:nvPr>
        </p:nvSpPr>
        <p:spPr>
          <a:xfrm>
            <a:off x="732529" y="1281605"/>
            <a:ext cx="6208712" cy="5539695"/>
          </a:xfrm>
        </p:spPr>
        <p:txBody>
          <a:bodyPr vert="horz" lIns="91440" tIns="45720" rIns="91440" bIns="45720" rtlCol="0" anchor="t">
            <a:noAutofit/>
          </a:bodyPr>
          <a:lstStyle/>
          <a:p>
            <a:pPr marL="342900" indent="-342900">
              <a:lnSpc>
                <a:spcPct val="100000"/>
              </a:lnSpc>
              <a:buChar char="•"/>
            </a:pPr>
            <a:r>
              <a:rPr lang="en-US" sz="2600" b="1" dirty="0">
                <a:latin typeface="Aptos"/>
                <a:ea typeface="+mn-lt"/>
                <a:cs typeface="+mn-lt"/>
              </a:rPr>
              <a:t>Medication abortion </a:t>
            </a:r>
            <a:r>
              <a:rPr lang="en-US" sz="2600" dirty="0">
                <a:latin typeface="Aptos"/>
                <a:ea typeface="+mn-lt"/>
                <a:cs typeface="+mn-lt"/>
              </a:rPr>
              <a:t>(also known as the abortion pill) consists of using two different medicines called mifepristone and misoprostol to end a pregnancy until 10 weeks of pregnancy. 63% of all abortions in the US are medication abortions. </a:t>
            </a:r>
            <a:endParaRPr lang="en-US" sz="2600" dirty="0">
              <a:latin typeface="Aptos"/>
              <a:ea typeface="Calibri" panose="020F0502020204030204"/>
              <a:cs typeface="Calibri" panose="020F0502020204030204"/>
            </a:endParaRPr>
          </a:p>
          <a:p>
            <a:pPr marL="342900" indent="-342900">
              <a:lnSpc>
                <a:spcPct val="100000"/>
              </a:lnSpc>
              <a:buChar char="•"/>
            </a:pPr>
            <a:r>
              <a:rPr lang="en-US" sz="2600" b="1" dirty="0">
                <a:latin typeface="Aptos"/>
                <a:ea typeface="+mn-lt"/>
                <a:cs typeface="+mn-lt"/>
              </a:rPr>
              <a:t>In-clinic abortion</a:t>
            </a:r>
            <a:r>
              <a:rPr lang="en-US" sz="2600" dirty="0">
                <a:latin typeface="Aptos"/>
                <a:ea typeface="+mn-lt"/>
                <a:cs typeface="+mn-lt"/>
              </a:rPr>
              <a:t> (also called a procedural abortion) is a medical procedure that can be done one of three ways: aspiration abortion, dilation and evacuation (D&amp;E) and dilation and curettage (D&amp;C).</a:t>
            </a:r>
            <a:endParaRPr lang="en-US" sz="2600" dirty="0">
              <a:latin typeface="Aptos"/>
              <a:ea typeface="Calibri" panose="020F0502020204030204"/>
              <a:cs typeface="Calibri" panose="020F0502020204030204"/>
            </a:endParaRPr>
          </a:p>
        </p:txBody>
      </p:sp>
      <p:pic>
        <p:nvPicPr>
          <p:cNvPr id="5" name="Picture 4" descr="A pill in a package, leaning against a glass of water">
            <a:extLst>
              <a:ext uri="{FF2B5EF4-FFF2-40B4-BE49-F238E27FC236}">
                <a16:creationId xmlns:a16="http://schemas.microsoft.com/office/drawing/2014/main" id="{343AFDFD-A571-609C-D340-F9089D51D034}"/>
              </a:ext>
            </a:extLst>
          </p:cNvPr>
          <p:cNvPicPr>
            <a:picLocks noChangeAspect="1"/>
          </p:cNvPicPr>
          <p:nvPr/>
        </p:nvPicPr>
        <p:blipFill>
          <a:blip r:embed="rId2"/>
          <a:stretch>
            <a:fillRect/>
          </a:stretch>
        </p:blipFill>
        <p:spPr>
          <a:xfrm>
            <a:off x="7135872" y="2239441"/>
            <a:ext cx="4612822" cy="2992872"/>
          </a:xfrm>
          <a:prstGeom prst="rect">
            <a:avLst/>
          </a:prstGeom>
          <a:effectLst>
            <a:outerShdw blurRad="50800" dist="50800" dir="5400000" algn="ctr" rotWithShape="0">
              <a:schemeClr val="accent1">
                <a:lumMod val="40000"/>
                <a:lumOff val="60000"/>
              </a:schemeClr>
            </a:outerShdw>
          </a:effectLst>
        </p:spPr>
      </p:pic>
    </p:spTree>
    <p:extLst>
      <p:ext uri="{BB962C8B-B14F-4D97-AF65-F5344CB8AC3E}">
        <p14:creationId xmlns:p14="http://schemas.microsoft.com/office/powerpoint/2010/main" val="10710482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83249-42E0-2172-B152-1ECBEA1EF382}"/>
              </a:ext>
            </a:extLst>
          </p:cNvPr>
          <p:cNvSpPr>
            <a:spLocks noGrp="1"/>
          </p:cNvSpPr>
          <p:nvPr>
            <p:ph type="title"/>
          </p:nvPr>
        </p:nvSpPr>
        <p:spPr>
          <a:xfrm>
            <a:off x="733425" y="384175"/>
            <a:ext cx="10515600" cy="1325563"/>
          </a:xfrm>
        </p:spPr>
        <p:txBody>
          <a:bodyPr/>
          <a:lstStyle/>
          <a:p>
            <a:r>
              <a:rPr lang="en-US" dirty="0">
                <a:latin typeface="Aptos"/>
                <a:cs typeface="Calibri Light"/>
              </a:rPr>
              <a:t>Importance of SRH Care Access for Disabled People </a:t>
            </a:r>
            <a:endParaRPr lang="en-US" dirty="0">
              <a:latin typeface="Aptos"/>
            </a:endParaRPr>
          </a:p>
        </p:txBody>
      </p:sp>
      <p:sp>
        <p:nvSpPr>
          <p:cNvPr id="3" name="Content Placeholder 2">
            <a:extLst>
              <a:ext uri="{FF2B5EF4-FFF2-40B4-BE49-F238E27FC236}">
                <a16:creationId xmlns:a16="http://schemas.microsoft.com/office/drawing/2014/main" id="{529B3A2B-0680-2D96-8A48-C5DA118E05D7}"/>
              </a:ext>
            </a:extLst>
          </p:cNvPr>
          <p:cNvSpPr>
            <a:spLocks noGrp="1"/>
          </p:cNvSpPr>
          <p:nvPr>
            <p:ph idx="1"/>
          </p:nvPr>
        </p:nvSpPr>
        <p:spPr>
          <a:xfrm>
            <a:off x="733425" y="1718845"/>
            <a:ext cx="7166310" cy="4902784"/>
          </a:xfrm>
        </p:spPr>
        <p:txBody>
          <a:bodyPr vert="horz" lIns="91440" tIns="45720" rIns="91440" bIns="45720" rtlCol="0" anchor="t">
            <a:noAutofit/>
          </a:bodyPr>
          <a:lstStyle/>
          <a:p>
            <a:pPr marL="342900" indent="-342900">
              <a:lnSpc>
                <a:spcPct val="100000"/>
              </a:lnSpc>
              <a:spcBef>
                <a:spcPts val="600"/>
              </a:spcBef>
              <a:spcAft>
                <a:spcPts val="600"/>
              </a:spcAft>
            </a:pPr>
            <a:r>
              <a:rPr lang="en" sz="2600" dirty="0">
                <a:latin typeface="Aptos"/>
              </a:rPr>
              <a:t>People with disabilities have similar rates of sexual activity and pregnancy as non-disabled people</a:t>
            </a:r>
            <a:endParaRPr lang="en" sz="2600">
              <a:latin typeface="Aptos"/>
              <a:ea typeface="Calibri"/>
              <a:cs typeface="Calibri"/>
            </a:endParaRPr>
          </a:p>
          <a:p>
            <a:pPr marL="342900" indent="-342900">
              <a:lnSpc>
                <a:spcPct val="100000"/>
              </a:lnSpc>
              <a:spcBef>
                <a:spcPts val="600"/>
              </a:spcBef>
              <a:spcAft>
                <a:spcPts val="600"/>
              </a:spcAft>
            </a:pPr>
            <a:r>
              <a:rPr lang="en" sz="2600" dirty="0">
                <a:latin typeface="Aptos"/>
              </a:rPr>
              <a:t>Disabled people have similar fertility desires as non-disabled people</a:t>
            </a:r>
            <a:endParaRPr lang="en-US" sz="2600">
              <a:latin typeface="Aptos"/>
              <a:ea typeface="Calibri"/>
              <a:cs typeface="Calibri"/>
            </a:endParaRPr>
          </a:p>
          <a:p>
            <a:pPr marL="342900" indent="-342900">
              <a:lnSpc>
                <a:spcPct val="100000"/>
              </a:lnSpc>
              <a:spcBef>
                <a:spcPts val="600"/>
              </a:spcBef>
              <a:spcAft>
                <a:spcPts val="600"/>
              </a:spcAft>
            </a:pPr>
            <a:r>
              <a:rPr lang="en" sz="2600" dirty="0">
                <a:latin typeface="Aptos"/>
              </a:rPr>
              <a:t>Disabled people are less likely to receive comprehensive sexual education than non-disabled people</a:t>
            </a:r>
            <a:endParaRPr lang="en" sz="2600">
              <a:latin typeface="Aptos"/>
              <a:ea typeface="Calibri"/>
              <a:cs typeface="Calibri"/>
            </a:endParaRPr>
          </a:p>
          <a:p>
            <a:pPr marL="342900" indent="-342900">
              <a:lnSpc>
                <a:spcPct val="100000"/>
              </a:lnSpc>
              <a:spcBef>
                <a:spcPts val="600"/>
              </a:spcBef>
              <a:spcAft>
                <a:spcPts val="600"/>
              </a:spcAft>
            </a:pPr>
            <a:r>
              <a:rPr lang="en" sz="2600" dirty="0">
                <a:latin typeface="Aptos"/>
              </a:rPr>
              <a:t>Women with disabilities are significantly more likely to experience reproductive coercion or sexual violence than non-disabled people</a:t>
            </a:r>
            <a:endParaRPr lang="en" sz="2600" dirty="0">
              <a:solidFill>
                <a:schemeClr val="dk1"/>
              </a:solidFill>
              <a:latin typeface="Aptos"/>
              <a:ea typeface="Calibri"/>
              <a:cs typeface="Calibri"/>
            </a:endParaRPr>
          </a:p>
        </p:txBody>
      </p:sp>
      <p:pic>
        <p:nvPicPr>
          <p:cNvPr id="4" name="Picture 3" descr="Two people sitting at a table holding hands in front of an open laptop. Only their shoulders down is showing, and one person is a wheelchair user.">
            <a:extLst>
              <a:ext uri="{FF2B5EF4-FFF2-40B4-BE49-F238E27FC236}">
                <a16:creationId xmlns:a16="http://schemas.microsoft.com/office/drawing/2014/main" id="{79E1D3DD-99EE-663C-6DAA-805BFADA5867}"/>
              </a:ext>
            </a:extLst>
          </p:cNvPr>
          <p:cNvPicPr>
            <a:picLocks noChangeAspect="1"/>
          </p:cNvPicPr>
          <p:nvPr/>
        </p:nvPicPr>
        <p:blipFill>
          <a:blip r:embed="rId3"/>
          <a:stretch>
            <a:fillRect/>
          </a:stretch>
        </p:blipFill>
        <p:spPr>
          <a:xfrm>
            <a:off x="7780421" y="2413927"/>
            <a:ext cx="4160920" cy="2782118"/>
          </a:xfrm>
          <a:prstGeom prst="rect">
            <a:avLst/>
          </a:prstGeom>
          <a:effectLst>
            <a:outerShdw blurRad="50800" dist="50800" dir="5400000" algn="ctr" rotWithShape="0">
              <a:schemeClr val="accent1">
                <a:lumMod val="40000"/>
                <a:lumOff val="60000"/>
              </a:schemeClr>
            </a:outerShdw>
          </a:effectLst>
        </p:spPr>
      </p:pic>
    </p:spTree>
    <p:extLst>
      <p:ext uri="{BB962C8B-B14F-4D97-AF65-F5344CB8AC3E}">
        <p14:creationId xmlns:p14="http://schemas.microsoft.com/office/powerpoint/2010/main" val="1404961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1A52E-F2E9-B01C-A1D9-0C8B4BEB88A8}"/>
              </a:ext>
            </a:extLst>
          </p:cNvPr>
          <p:cNvSpPr>
            <a:spLocks noGrp="1"/>
          </p:cNvSpPr>
          <p:nvPr>
            <p:ph type="title"/>
          </p:nvPr>
        </p:nvSpPr>
        <p:spPr>
          <a:xfrm>
            <a:off x="600075" y="365125"/>
            <a:ext cx="10810875" cy="1439863"/>
          </a:xfrm>
        </p:spPr>
        <p:txBody>
          <a:bodyPr/>
          <a:lstStyle/>
          <a:p>
            <a:r>
              <a:rPr lang="en-US">
                <a:latin typeface="Aptos"/>
                <a:ea typeface="+mj-lt"/>
                <a:cs typeface="+mj-lt"/>
              </a:rPr>
              <a:t>Importance of SRH Care </a:t>
            </a:r>
            <a:r>
              <a:rPr lang="en-US" dirty="0">
                <a:latin typeface="Aptos"/>
                <a:ea typeface="+mj-lt"/>
                <a:cs typeface="+mj-lt"/>
              </a:rPr>
              <a:t>Access for Disabled People</a:t>
            </a:r>
          </a:p>
        </p:txBody>
      </p:sp>
      <p:sp>
        <p:nvSpPr>
          <p:cNvPr id="3" name="Content Placeholder 2">
            <a:extLst>
              <a:ext uri="{FF2B5EF4-FFF2-40B4-BE49-F238E27FC236}">
                <a16:creationId xmlns:a16="http://schemas.microsoft.com/office/drawing/2014/main" id="{FFC4FC1B-AD98-8429-8803-A038627285F4}"/>
              </a:ext>
            </a:extLst>
          </p:cNvPr>
          <p:cNvSpPr>
            <a:spLocks noGrp="1"/>
          </p:cNvSpPr>
          <p:nvPr>
            <p:ph idx="1"/>
          </p:nvPr>
        </p:nvSpPr>
        <p:spPr>
          <a:xfrm>
            <a:off x="600075" y="1774912"/>
            <a:ext cx="7520083" cy="4687801"/>
          </a:xfrm>
        </p:spPr>
        <p:txBody>
          <a:bodyPr vert="horz" lIns="91440" tIns="45720" rIns="91440" bIns="45720" rtlCol="0" anchor="t">
            <a:noAutofit/>
          </a:bodyPr>
          <a:lstStyle/>
          <a:p>
            <a:pPr>
              <a:lnSpc>
                <a:spcPct val="100000"/>
              </a:lnSpc>
            </a:pPr>
            <a:r>
              <a:rPr lang="en" sz="2400" dirty="0">
                <a:solidFill>
                  <a:schemeClr val="dk1"/>
                </a:solidFill>
                <a:latin typeface="Aptos"/>
                <a:ea typeface="+mn-lt"/>
                <a:cs typeface="+mn-lt"/>
              </a:rPr>
              <a:t>Disabled people are less likely to receive cervical cancer screening, prenatal care, and family planning services than non-disabled people</a:t>
            </a:r>
            <a:endParaRPr lang="en" sz="2400">
              <a:solidFill>
                <a:schemeClr val="dk1"/>
              </a:solidFill>
              <a:latin typeface="Aptos"/>
              <a:ea typeface="+mn-lt"/>
              <a:cs typeface="Calibri"/>
            </a:endParaRPr>
          </a:p>
          <a:p>
            <a:pPr>
              <a:lnSpc>
                <a:spcPct val="100000"/>
              </a:lnSpc>
            </a:pPr>
            <a:r>
              <a:rPr lang="en" sz="2400" dirty="0">
                <a:solidFill>
                  <a:schemeClr val="dk1"/>
                </a:solidFill>
                <a:latin typeface="Aptos"/>
                <a:ea typeface="+mn-lt"/>
                <a:cs typeface="Arial"/>
              </a:rPr>
              <a:t>Pregnant people with disabilities are at higher risk for nearly all adverse outcomes during pregnancy, including:</a:t>
            </a:r>
          </a:p>
          <a:p>
            <a:pPr lvl="1">
              <a:lnSpc>
                <a:spcPct val="100000"/>
              </a:lnSpc>
            </a:pPr>
            <a:r>
              <a:rPr lang="en" dirty="0">
                <a:solidFill>
                  <a:schemeClr val="dk1"/>
                </a:solidFill>
                <a:latin typeface="Aptos"/>
                <a:ea typeface="+mn-lt"/>
                <a:cs typeface="Arial"/>
              </a:rPr>
              <a:t>6x the risk for thromboembolism;</a:t>
            </a:r>
            <a:endParaRPr lang="en-US">
              <a:solidFill>
                <a:schemeClr val="dk1"/>
              </a:solidFill>
              <a:latin typeface="Aptos"/>
              <a:ea typeface="+mn-lt"/>
              <a:cs typeface="Arial"/>
            </a:endParaRPr>
          </a:p>
          <a:p>
            <a:pPr lvl="1">
              <a:lnSpc>
                <a:spcPct val="100000"/>
              </a:lnSpc>
            </a:pPr>
            <a:r>
              <a:rPr lang="en" dirty="0">
                <a:solidFill>
                  <a:schemeClr val="dk1"/>
                </a:solidFill>
                <a:latin typeface="Aptos"/>
                <a:ea typeface="+mn-lt"/>
                <a:cs typeface="Arial"/>
              </a:rPr>
              <a:t>Nearly 4x the risk for cardiovascular events; </a:t>
            </a:r>
          </a:p>
          <a:p>
            <a:pPr lvl="1">
              <a:lnSpc>
                <a:spcPct val="100000"/>
              </a:lnSpc>
            </a:pPr>
            <a:r>
              <a:rPr lang="en" dirty="0">
                <a:solidFill>
                  <a:schemeClr val="dk1"/>
                </a:solidFill>
                <a:latin typeface="Aptos"/>
                <a:ea typeface="+mn-lt"/>
                <a:cs typeface="Arial"/>
              </a:rPr>
              <a:t>3x the risk for infection; and</a:t>
            </a:r>
            <a:endParaRPr lang="en-US">
              <a:solidFill>
                <a:schemeClr val="dk1"/>
              </a:solidFill>
              <a:latin typeface="Aptos"/>
              <a:ea typeface="+mn-lt"/>
              <a:cs typeface="Arial"/>
            </a:endParaRPr>
          </a:p>
          <a:p>
            <a:pPr lvl="1">
              <a:lnSpc>
                <a:spcPct val="100000"/>
              </a:lnSpc>
            </a:pPr>
            <a:r>
              <a:rPr lang="en" dirty="0">
                <a:solidFill>
                  <a:schemeClr val="dk1"/>
                </a:solidFill>
                <a:latin typeface="Aptos"/>
                <a:ea typeface="+mn-lt"/>
                <a:cs typeface="Arial"/>
              </a:rPr>
              <a:t>2x the risk for severe preeclampsia.</a:t>
            </a:r>
            <a:endParaRPr lang="en-US">
              <a:solidFill>
                <a:schemeClr val="dk1"/>
              </a:solidFill>
              <a:latin typeface="Aptos"/>
              <a:ea typeface="+mn-lt"/>
              <a:cs typeface="Arial"/>
            </a:endParaRPr>
          </a:p>
          <a:p>
            <a:pPr indent="-323850">
              <a:lnSpc>
                <a:spcPct val="100000"/>
              </a:lnSpc>
              <a:spcBef>
                <a:spcPts val="0"/>
              </a:spcBef>
              <a:buFont typeface="Arial,Sans-Serif" panose="020B0604020202020204" pitchFamily="34" charset="0"/>
            </a:pPr>
            <a:r>
              <a:rPr lang="en" sz="2400" dirty="0">
                <a:solidFill>
                  <a:schemeClr val="dk1"/>
                </a:solidFill>
                <a:latin typeface="Aptos"/>
                <a:ea typeface="+mn-lt"/>
                <a:cs typeface="Arial"/>
              </a:rPr>
              <a:t>People with disabilities are </a:t>
            </a:r>
            <a:r>
              <a:rPr lang="en" sz="2400" b="1" dirty="0">
                <a:solidFill>
                  <a:schemeClr val="dk1"/>
                </a:solidFill>
                <a:latin typeface="Aptos"/>
                <a:ea typeface="+mn-lt"/>
                <a:cs typeface="Arial"/>
              </a:rPr>
              <a:t>11x more likely to die </a:t>
            </a:r>
            <a:r>
              <a:rPr lang="en" sz="2400" dirty="0">
                <a:solidFill>
                  <a:schemeClr val="dk1"/>
                </a:solidFill>
                <a:latin typeface="Aptos"/>
                <a:ea typeface="+mn-lt"/>
                <a:cs typeface="Arial"/>
              </a:rPr>
              <a:t>during childbirth than non-disabled people. </a:t>
            </a:r>
            <a:endParaRPr lang="en" sz="2400">
              <a:solidFill>
                <a:schemeClr val="dk1"/>
              </a:solidFill>
              <a:latin typeface="Aptos"/>
            </a:endParaRPr>
          </a:p>
        </p:txBody>
      </p:sp>
      <p:pic>
        <p:nvPicPr>
          <p:cNvPr id="4" name="Picture 3" descr="A person holding both of their hands to their chest">
            <a:extLst>
              <a:ext uri="{FF2B5EF4-FFF2-40B4-BE49-F238E27FC236}">
                <a16:creationId xmlns:a16="http://schemas.microsoft.com/office/drawing/2014/main" id="{2CB71FA2-C966-7940-AECE-28F3BF8B6FA1}"/>
              </a:ext>
            </a:extLst>
          </p:cNvPr>
          <p:cNvPicPr>
            <a:picLocks noChangeAspect="1"/>
          </p:cNvPicPr>
          <p:nvPr/>
        </p:nvPicPr>
        <p:blipFill>
          <a:blip r:embed="rId3"/>
          <a:stretch>
            <a:fillRect/>
          </a:stretch>
        </p:blipFill>
        <p:spPr>
          <a:xfrm>
            <a:off x="7895174" y="2777976"/>
            <a:ext cx="4225074" cy="2788937"/>
          </a:xfrm>
          <a:prstGeom prst="rect">
            <a:avLst/>
          </a:prstGeom>
          <a:effectLst>
            <a:outerShdw blurRad="50800" dist="50800" dir="5400000" algn="ctr" rotWithShape="0">
              <a:schemeClr val="accent1">
                <a:lumMod val="60000"/>
                <a:lumOff val="40000"/>
              </a:schemeClr>
            </a:outerShdw>
          </a:effectLst>
        </p:spPr>
      </p:pic>
    </p:spTree>
    <p:extLst>
      <p:ext uri="{BB962C8B-B14F-4D97-AF65-F5344CB8AC3E}">
        <p14:creationId xmlns:p14="http://schemas.microsoft.com/office/powerpoint/2010/main" val="32092947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F7CF2-237C-AC4F-ACB4-A56AB688C4DA}"/>
              </a:ext>
            </a:extLst>
          </p:cNvPr>
          <p:cNvSpPr>
            <a:spLocks noGrp="1"/>
          </p:cNvSpPr>
          <p:nvPr>
            <p:ph type="ctrTitle"/>
          </p:nvPr>
        </p:nvSpPr>
        <p:spPr>
          <a:xfrm>
            <a:off x="1524000" y="1715030"/>
            <a:ext cx="9144000" cy="2387600"/>
          </a:xfrm>
        </p:spPr>
        <p:txBody>
          <a:bodyPr>
            <a:normAutofit/>
          </a:bodyPr>
          <a:lstStyle/>
          <a:p>
            <a:r>
              <a:rPr lang="en-US" sz="7200" dirty="0">
                <a:solidFill>
                  <a:schemeClr val="bg1"/>
                </a:solidFill>
                <a:latin typeface="Aptos"/>
                <a:ea typeface="Calibri Light"/>
                <a:cs typeface="Calibri Light"/>
              </a:rPr>
              <a:t>Historical Context</a:t>
            </a:r>
            <a:endParaRPr lang="en-US" sz="7200">
              <a:solidFill>
                <a:schemeClr val="bg1"/>
              </a:solidFill>
              <a:latin typeface="Aptos"/>
            </a:endParaRPr>
          </a:p>
        </p:txBody>
      </p:sp>
    </p:spTree>
    <p:extLst>
      <p:ext uri="{BB962C8B-B14F-4D97-AF65-F5344CB8AC3E}">
        <p14:creationId xmlns:p14="http://schemas.microsoft.com/office/powerpoint/2010/main" val="3067354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16423-4DC1-AAAB-E207-59AC70B1D357}"/>
              </a:ext>
            </a:extLst>
          </p:cNvPr>
          <p:cNvSpPr>
            <a:spLocks noGrp="1"/>
          </p:cNvSpPr>
          <p:nvPr>
            <p:ph type="title"/>
          </p:nvPr>
        </p:nvSpPr>
        <p:spPr>
          <a:xfrm>
            <a:off x="628563" y="193675"/>
            <a:ext cx="10515600" cy="1325563"/>
          </a:xfrm>
        </p:spPr>
        <p:txBody>
          <a:bodyPr>
            <a:normAutofit/>
          </a:bodyPr>
          <a:lstStyle/>
          <a:p>
            <a:r>
              <a:rPr lang="en-US" b="1" dirty="0">
                <a:latin typeface="Aptos"/>
                <a:ea typeface="+mj-lt"/>
                <a:cs typeface="+mj-lt"/>
              </a:rPr>
              <a:t>Outline</a:t>
            </a:r>
            <a:endParaRPr lang="en-US" b="1" dirty="0">
              <a:latin typeface="Aptos"/>
              <a:ea typeface="Calibri Light"/>
              <a:cs typeface="Calibri Light"/>
            </a:endParaRPr>
          </a:p>
        </p:txBody>
      </p:sp>
      <p:sp>
        <p:nvSpPr>
          <p:cNvPr id="3" name="Content Placeholder 2">
            <a:extLst>
              <a:ext uri="{FF2B5EF4-FFF2-40B4-BE49-F238E27FC236}">
                <a16:creationId xmlns:a16="http://schemas.microsoft.com/office/drawing/2014/main" id="{83534FAA-CF33-F3E7-4716-86203C44C1C8}"/>
              </a:ext>
            </a:extLst>
          </p:cNvPr>
          <p:cNvSpPr>
            <a:spLocks noGrp="1"/>
          </p:cNvSpPr>
          <p:nvPr>
            <p:ph idx="1"/>
          </p:nvPr>
        </p:nvSpPr>
        <p:spPr>
          <a:xfrm>
            <a:off x="894127" y="1276586"/>
            <a:ext cx="10669398" cy="5110101"/>
          </a:xfrm>
        </p:spPr>
        <p:txBody>
          <a:bodyPr vert="horz" lIns="91440" tIns="45720" rIns="91440" bIns="45720" rtlCol="0" anchor="t">
            <a:noAutofit/>
          </a:bodyPr>
          <a:lstStyle/>
          <a:p>
            <a:r>
              <a:rPr lang="en-US" sz="2400" dirty="0">
                <a:latin typeface="Aptos"/>
                <a:ea typeface="Calibri"/>
                <a:cs typeface="Calibri"/>
              </a:rPr>
              <a:t>Disability 101</a:t>
            </a:r>
          </a:p>
          <a:p>
            <a:r>
              <a:rPr lang="en-US" sz="2400" dirty="0">
                <a:latin typeface="Aptos"/>
                <a:ea typeface="+mn-lt"/>
                <a:cs typeface="+mn-lt"/>
              </a:rPr>
              <a:t>Why is Access to Sexual and Reproductive Health Care Important for Disabled People? </a:t>
            </a:r>
            <a:endParaRPr lang="en-US" sz="2400" dirty="0">
              <a:latin typeface="Aptos"/>
              <a:cs typeface="Calibri"/>
            </a:endParaRPr>
          </a:p>
          <a:p>
            <a:r>
              <a:rPr lang="en-US" sz="2400" dirty="0">
                <a:latin typeface="Aptos"/>
                <a:ea typeface="Calibri"/>
                <a:cs typeface="Calibri"/>
              </a:rPr>
              <a:t>Historical Context</a:t>
            </a:r>
            <a:endParaRPr lang="en-US" sz="2400" dirty="0">
              <a:latin typeface="Aptos"/>
              <a:cs typeface="Calibri"/>
            </a:endParaRPr>
          </a:p>
          <a:p>
            <a:r>
              <a:rPr lang="en-US" sz="2400" dirty="0">
                <a:latin typeface="Aptos"/>
                <a:ea typeface="Calibri"/>
                <a:cs typeface="Calibri"/>
              </a:rPr>
              <a:t>Current Context</a:t>
            </a:r>
            <a:endParaRPr lang="en-US" sz="2400" dirty="0">
              <a:latin typeface="Aptos"/>
              <a:cs typeface="Calibri"/>
            </a:endParaRPr>
          </a:p>
          <a:p>
            <a:r>
              <a:rPr lang="en-US" sz="2400" dirty="0">
                <a:latin typeface="Aptos"/>
                <a:ea typeface="Calibri"/>
                <a:cs typeface="Calibri"/>
              </a:rPr>
              <a:t>Legal Responsibilities of Providers</a:t>
            </a:r>
            <a:endParaRPr lang="en-US" sz="2400" dirty="0">
              <a:latin typeface="Aptos"/>
              <a:cs typeface="Calibri"/>
            </a:endParaRPr>
          </a:p>
          <a:p>
            <a:pPr lvl="1"/>
            <a:r>
              <a:rPr lang="en-US" dirty="0">
                <a:latin typeface="Aptos"/>
                <a:ea typeface="Calibri"/>
                <a:cs typeface="Calibri"/>
              </a:rPr>
              <a:t>LSC restrictions on participation in abortion litigation and proceedings </a:t>
            </a:r>
            <a:endParaRPr lang="en-US" dirty="0">
              <a:latin typeface="Aptos"/>
              <a:cs typeface="Calibri"/>
            </a:endParaRPr>
          </a:p>
          <a:p>
            <a:pPr lvl="1"/>
            <a:r>
              <a:rPr lang="en-US" dirty="0">
                <a:latin typeface="Aptos"/>
                <a:ea typeface="Calibri"/>
                <a:cs typeface="Calibri"/>
              </a:rPr>
              <a:t>Reasonable accommodations and supported decision making</a:t>
            </a:r>
          </a:p>
          <a:p>
            <a:pPr lvl="1"/>
            <a:r>
              <a:rPr lang="en-US" dirty="0">
                <a:latin typeface="Aptos"/>
                <a:ea typeface="Calibri"/>
                <a:cs typeface="Calibri"/>
              </a:rPr>
              <a:t>Effective communication </a:t>
            </a:r>
            <a:endParaRPr lang="en-US" dirty="0">
              <a:latin typeface="Aptos"/>
              <a:cs typeface="Calibri"/>
            </a:endParaRPr>
          </a:p>
          <a:p>
            <a:pPr lvl="1"/>
            <a:r>
              <a:rPr lang="en-US" dirty="0">
                <a:latin typeface="Aptos"/>
                <a:ea typeface="Calibri"/>
                <a:cs typeface="Calibri"/>
              </a:rPr>
              <a:t>Accessible facilities and medical equipment</a:t>
            </a:r>
            <a:endParaRPr lang="en-US" dirty="0">
              <a:latin typeface="Aptos"/>
              <a:cs typeface="Calibri"/>
            </a:endParaRPr>
          </a:p>
          <a:p>
            <a:pPr lvl="1"/>
            <a:r>
              <a:rPr lang="en-US" dirty="0">
                <a:latin typeface="Aptos"/>
                <a:ea typeface="Calibri"/>
                <a:cs typeface="Calibri"/>
              </a:rPr>
              <a:t>2024 updated regulations</a:t>
            </a:r>
            <a:endParaRPr lang="en-US" dirty="0">
              <a:latin typeface="Aptos"/>
              <a:cs typeface="Calibri"/>
            </a:endParaRPr>
          </a:p>
          <a:p>
            <a:r>
              <a:rPr lang="en-US" sz="2400" dirty="0">
                <a:latin typeface="Aptos"/>
                <a:ea typeface="Calibri"/>
                <a:cs typeface="Calibri"/>
              </a:rPr>
              <a:t>Resources </a:t>
            </a:r>
            <a:endParaRPr lang="en-US" sz="2400" dirty="0">
              <a:cs typeface="Calibri" panose="020F0502020204030204"/>
            </a:endParaRPr>
          </a:p>
        </p:txBody>
      </p:sp>
    </p:spTree>
    <p:extLst>
      <p:ext uri="{BB962C8B-B14F-4D97-AF65-F5344CB8AC3E}">
        <p14:creationId xmlns:p14="http://schemas.microsoft.com/office/powerpoint/2010/main" val="27882879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3048D-B9B1-781B-F783-0FCF415E73D6}"/>
              </a:ext>
            </a:extLst>
          </p:cNvPr>
          <p:cNvSpPr>
            <a:spLocks noGrp="1"/>
          </p:cNvSpPr>
          <p:nvPr>
            <p:ph type="title"/>
          </p:nvPr>
        </p:nvSpPr>
        <p:spPr>
          <a:xfrm>
            <a:off x="539097" y="258303"/>
            <a:ext cx="10515600" cy="1325563"/>
          </a:xfrm>
        </p:spPr>
        <p:txBody>
          <a:bodyPr/>
          <a:lstStyle/>
          <a:p>
            <a:r>
              <a:rPr lang="en-US" dirty="0">
                <a:latin typeface="Aptos"/>
                <a:ea typeface="Calibri Light"/>
                <a:cs typeface="Calibri Light"/>
              </a:rPr>
              <a:t>Historical Context</a:t>
            </a:r>
            <a:endParaRPr lang="en-US" dirty="0">
              <a:latin typeface="Aptos"/>
            </a:endParaRPr>
          </a:p>
        </p:txBody>
      </p:sp>
      <p:sp>
        <p:nvSpPr>
          <p:cNvPr id="3" name="Content Placeholder 2">
            <a:extLst>
              <a:ext uri="{FF2B5EF4-FFF2-40B4-BE49-F238E27FC236}">
                <a16:creationId xmlns:a16="http://schemas.microsoft.com/office/drawing/2014/main" id="{A5A2D122-C516-AEAB-AB22-6600F87A9647}"/>
              </a:ext>
            </a:extLst>
          </p:cNvPr>
          <p:cNvSpPr>
            <a:spLocks noGrp="1"/>
          </p:cNvSpPr>
          <p:nvPr>
            <p:ph idx="1"/>
          </p:nvPr>
        </p:nvSpPr>
        <p:spPr>
          <a:xfrm>
            <a:off x="680220" y="1311351"/>
            <a:ext cx="11142290" cy="1979881"/>
          </a:xfrm>
        </p:spPr>
        <p:txBody>
          <a:bodyPr vert="horz" lIns="91440" tIns="45720" rIns="91440" bIns="45720" rtlCol="0" anchor="t">
            <a:normAutofit/>
          </a:bodyPr>
          <a:lstStyle/>
          <a:p>
            <a:pPr marL="0" indent="0">
              <a:buNone/>
            </a:pPr>
            <a:r>
              <a:rPr lang="en-US" i="1" dirty="0">
                <a:latin typeface="Aptos"/>
                <a:ea typeface="+mn-lt"/>
                <a:cs typeface="+mn-lt"/>
              </a:rPr>
              <a:t>Buck v. Bell</a:t>
            </a:r>
            <a:r>
              <a:rPr lang="en-US" dirty="0">
                <a:latin typeface="Aptos"/>
                <a:ea typeface="+mn-lt"/>
                <a:cs typeface="+mn-lt"/>
              </a:rPr>
              <a:t> (1927): the Supreme Court held that the “feeble minded” could be sterilized against their will for the “protection and health of the state.” Justice Holmes wrote “[t]</a:t>
            </a:r>
            <a:r>
              <a:rPr lang="en-US" dirty="0" err="1">
                <a:latin typeface="Aptos"/>
                <a:ea typeface="+mn-lt"/>
                <a:cs typeface="+mn-lt"/>
              </a:rPr>
              <a:t>hree</a:t>
            </a:r>
            <a:r>
              <a:rPr lang="en-US" dirty="0">
                <a:latin typeface="Aptos"/>
                <a:ea typeface="+mn-lt"/>
                <a:cs typeface="+mn-lt"/>
              </a:rPr>
              <a:t> generations of imbeciles are enough.” (Buck has never been explicitly repealed). </a:t>
            </a:r>
            <a:endParaRPr lang="en-US" dirty="0">
              <a:latin typeface="Aptos"/>
            </a:endParaRPr>
          </a:p>
          <a:p>
            <a:endParaRPr lang="en-US" dirty="0">
              <a:latin typeface="Aptos"/>
              <a:ea typeface="Calibri" panose="020F0502020204030204"/>
              <a:cs typeface="Calibri" panose="020F0502020204030204"/>
            </a:endParaRPr>
          </a:p>
        </p:txBody>
      </p:sp>
      <p:sp>
        <p:nvSpPr>
          <p:cNvPr id="4" name="TextBox 3">
            <a:extLst>
              <a:ext uri="{FF2B5EF4-FFF2-40B4-BE49-F238E27FC236}">
                <a16:creationId xmlns:a16="http://schemas.microsoft.com/office/drawing/2014/main" id="{B0D23CB2-CBD0-EA72-BFAA-EAE261FFC86C}"/>
              </a:ext>
            </a:extLst>
          </p:cNvPr>
          <p:cNvSpPr txBox="1"/>
          <p:nvPr/>
        </p:nvSpPr>
        <p:spPr>
          <a:xfrm>
            <a:off x="1117421" y="3025763"/>
            <a:ext cx="6133031" cy="34512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
              <a:buChar char="•"/>
            </a:pPr>
            <a:r>
              <a:rPr lang="en-US" sz="2800" dirty="0">
                <a:latin typeface="Aptos"/>
                <a:cs typeface="Arial"/>
              </a:rPr>
              <a:t>After Buck, 70,000 Americans were forcibly sterilized. </a:t>
            </a:r>
          </a:p>
          <a:p>
            <a:pPr marL="285750" indent="-285750">
              <a:lnSpc>
                <a:spcPct val="90000"/>
              </a:lnSpc>
              <a:spcBef>
                <a:spcPts val="1000"/>
              </a:spcBef>
              <a:buFont typeface="Arial"/>
              <a:buChar char="•"/>
            </a:pPr>
            <a:r>
              <a:rPr lang="en-US" sz="2800" dirty="0">
                <a:latin typeface="Aptos"/>
                <a:cs typeface="Arial"/>
              </a:rPr>
              <a:t>Women of color were more likely to be involuntarily sterilized than white women. </a:t>
            </a:r>
          </a:p>
          <a:p>
            <a:pPr marL="285750" indent="-285750">
              <a:lnSpc>
                <a:spcPct val="90000"/>
              </a:lnSpc>
              <a:spcBef>
                <a:spcPts val="1000"/>
              </a:spcBef>
              <a:buFont typeface="Arial"/>
              <a:buChar char="•"/>
            </a:pPr>
            <a:r>
              <a:rPr lang="en-US" sz="2800" dirty="0">
                <a:latin typeface="Aptos"/>
                <a:cs typeface="Arial"/>
              </a:rPr>
              <a:t>31 states and Washington DC still have laws on the books that allow forced sterilizations.</a:t>
            </a:r>
            <a:endParaRPr lang="en-US" dirty="0">
              <a:latin typeface="Aptos"/>
            </a:endParaRPr>
          </a:p>
        </p:txBody>
      </p:sp>
      <p:pic>
        <p:nvPicPr>
          <p:cNvPr id="6" name="Picture 5" descr="Two feminine presenting people wearing dresses sitting on a bench in front of a natural landscape, in black and white">
            <a:extLst>
              <a:ext uri="{FF2B5EF4-FFF2-40B4-BE49-F238E27FC236}">
                <a16:creationId xmlns:a16="http://schemas.microsoft.com/office/drawing/2014/main" id="{B912D81F-1E8A-77A1-EB05-15C4D2485EBB}"/>
              </a:ext>
            </a:extLst>
          </p:cNvPr>
          <p:cNvPicPr>
            <a:picLocks noChangeAspect="1"/>
          </p:cNvPicPr>
          <p:nvPr/>
        </p:nvPicPr>
        <p:blipFill>
          <a:blip r:embed="rId3"/>
          <a:stretch>
            <a:fillRect/>
          </a:stretch>
        </p:blipFill>
        <p:spPr>
          <a:xfrm>
            <a:off x="7555905" y="3157991"/>
            <a:ext cx="3959553" cy="2657101"/>
          </a:xfrm>
          <a:prstGeom prst="rect">
            <a:avLst/>
          </a:prstGeom>
          <a:effectLst>
            <a:outerShdw blurRad="50800" dist="50800" dir="5400000" algn="ctr" rotWithShape="0">
              <a:schemeClr val="accent1">
                <a:lumMod val="60000"/>
                <a:lumOff val="40000"/>
              </a:schemeClr>
            </a:outerShdw>
          </a:effectLst>
        </p:spPr>
      </p:pic>
      <p:sp>
        <p:nvSpPr>
          <p:cNvPr id="5" name="TextBox 4">
            <a:extLst>
              <a:ext uri="{FF2B5EF4-FFF2-40B4-BE49-F238E27FC236}">
                <a16:creationId xmlns:a16="http://schemas.microsoft.com/office/drawing/2014/main" id="{9F1B9426-07DD-EC7A-9FDD-5706EC2A9AE9}"/>
              </a:ext>
            </a:extLst>
          </p:cNvPr>
          <p:cNvSpPr txBox="1"/>
          <p:nvPr/>
        </p:nvSpPr>
        <p:spPr>
          <a:xfrm>
            <a:off x="7555906" y="5818261"/>
            <a:ext cx="455989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Aptos"/>
                <a:ea typeface="+mn-lt"/>
                <a:cs typeface="+mn-lt"/>
              </a:rPr>
              <a:t>Arthur Estabrook Papers, M.E. Grenander Special Collections &amp; Archives, University at Albany, SUNY.</a:t>
            </a:r>
            <a:endParaRPr lang="en-US" sz="2000" dirty="0">
              <a:latin typeface="Aptos"/>
            </a:endParaRPr>
          </a:p>
        </p:txBody>
      </p:sp>
    </p:spTree>
    <p:extLst>
      <p:ext uri="{BB962C8B-B14F-4D97-AF65-F5344CB8AC3E}">
        <p14:creationId xmlns:p14="http://schemas.microsoft.com/office/powerpoint/2010/main" val="22632808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B1750-CEFD-8EB7-B729-C14AAEE5C4F2}"/>
              </a:ext>
            </a:extLst>
          </p:cNvPr>
          <p:cNvSpPr>
            <a:spLocks noGrp="1"/>
          </p:cNvSpPr>
          <p:nvPr>
            <p:ph type="title"/>
          </p:nvPr>
        </p:nvSpPr>
        <p:spPr/>
        <p:txBody>
          <a:bodyPr/>
          <a:lstStyle/>
          <a:p>
            <a:r>
              <a:rPr lang="en-US" dirty="0">
                <a:latin typeface="Aptos"/>
                <a:ea typeface="Calibri Light"/>
                <a:cs typeface="Calibri Light"/>
              </a:rPr>
              <a:t>Historical Context (Continued)</a:t>
            </a:r>
            <a:endParaRPr lang="en-US" dirty="0">
              <a:latin typeface="Aptos"/>
            </a:endParaRPr>
          </a:p>
        </p:txBody>
      </p:sp>
      <p:sp>
        <p:nvSpPr>
          <p:cNvPr id="3" name="Content Placeholder 2">
            <a:extLst>
              <a:ext uri="{FF2B5EF4-FFF2-40B4-BE49-F238E27FC236}">
                <a16:creationId xmlns:a16="http://schemas.microsoft.com/office/drawing/2014/main" id="{6A26F496-40EB-3AFC-B84B-A1639A0FB164}"/>
              </a:ext>
            </a:extLst>
          </p:cNvPr>
          <p:cNvSpPr>
            <a:spLocks noGrp="1"/>
          </p:cNvSpPr>
          <p:nvPr>
            <p:ph idx="1"/>
          </p:nvPr>
        </p:nvSpPr>
        <p:spPr>
          <a:xfrm>
            <a:off x="838200" y="1583494"/>
            <a:ext cx="10529842" cy="4750141"/>
          </a:xfrm>
        </p:spPr>
        <p:txBody>
          <a:bodyPr vert="horz" lIns="91440" tIns="45720" rIns="91440" bIns="45720" rtlCol="0" anchor="t">
            <a:normAutofit/>
          </a:bodyPr>
          <a:lstStyle/>
          <a:p>
            <a:r>
              <a:rPr lang="en-US" dirty="0">
                <a:latin typeface="Aptos"/>
                <a:ea typeface="+mn-lt"/>
                <a:cs typeface="+mn-lt"/>
              </a:rPr>
              <a:t>Other eugenic policies adopted in the U.S. during the 20th Century include: </a:t>
            </a:r>
            <a:endParaRPr lang="en-US" dirty="0">
              <a:latin typeface="Aptos"/>
              <a:ea typeface="Calibri" panose="020F0502020204030204"/>
              <a:cs typeface="Calibri" panose="020F0502020204030204"/>
            </a:endParaRPr>
          </a:p>
          <a:p>
            <a:pPr lvl="1"/>
            <a:r>
              <a:rPr lang="en-US" sz="2800" dirty="0">
                <a:latin typeface="Aptos"/>
                <a:ea typeface="+mn-lt"/>
                <a:cs typeface="+mn-lt"/>
              </a:rPr>
              <a:t>Forced institutionalization and segregation </a:t>
            </a:r>
            <a:endParaRPr lang="en-US" sz="2800" dirty="0">
              <a:latin typeface="Aptos"/>
            </a:endParaRPr>
          </a:p>
          <a:p>
            <a:pPr lvl="1"/>
            <a:r>
              <a:rPr lang="en-US" sz="2800" dirty="0">
                <a:latin typeface="Aptos"/>
                <a:ea typeface="+mn-lt"/>
                <a:cs typeface="+mn-lt"/>
              </a:rPr>
              <a:t>Limitations on the ability of people with disabilities to get married and have sex before the age of 45 </a:t>
            </a:r>
            <a:endParaRPr lang="en-US" sz="2800" dirty="0">
              <a:latin typeface="Aptos"/>
            </a:endParaRPr>
          </a:p>
          <a:p>
            <a:r>
              <a:rPr lang="en-US" dirty="0">
                <a:latin typeface="Aptos"/>
                <a:ea typeface="+mn-lt"/>
                <a:cs typeface="+mn-lt"/>
              </a:rPr>
              <a:t>History of abortion access advocacy and discussions of disability </a:t>
            </a:r>
            <a:endParaRPr lang="en-US" dirty="0">
              <a:latin typeface="Aptos"/>
            </a:endParaRPr>
          </a:p>
          <a:p>
            <a:pPr lvl="1"/>
            <a:r>
              <a:rPr lang="en-US" sz="2800" dirty="0">
                <a:latin typeface="Aptos"/>
                <a:ea typeface="+mn-lt"/>
                <a:cs typeface="+mn-lt"/>
              </a:rPr>
              <a:t>1960s-70s - Disability based justifications to support access to abortion </a:t>
            </a:r>
            <a:endParaRPr lang="en-US" sz="2800" dirty="0">
              <a:latin typeface="Aptos"/>
            </a:endParaRPr>
          </a:p>
          <a:p>
            <a:pPr lvl="1"/>
            <a:r>
              <a:rPr lang="en-US" sz="2800" dirty="0">
                <a:latin typeface="Aptos"/>
                <a:ea typeface="+mn-lt"/>
                <a:cs typeface="+mn-lt"/>
              </a:rPr>
              <a:t>Now - Reason bans to prevent access to abortion </a:t>
            </a:r>
            <a:endParaRPr lang="en-US" sz="2800" dirty="0">
              <a:latin typeface="Aptos"/>
            </a:endParaRPr>
          </a:p>
          <a:p>
            <a:pPr lvl="1"/>
            <a:r>
              <a:rPr lang="en-US" sz="2800" dirty="0">
                <a:latin typeface="Aptos"/>
                <a:ea typeface="+mn-lt"/>
                <a:cs typeface="+mn-lt"/>
              </a:rPr>
              <a:t>Neither of these support bodily autonomy for disabled people!</a:t>
            </a:r>
            <a:endParaRPr lang="en-US" sz="2800" dirty="0">
              <a:latin typeface="Aptos"/>
            </a:endParaRPr>
          </a:p>
        </p:txBody>
      </p:sp>
    </p:spTree>
    <p:extLst>
      <p:ext uri="{BB962C8B-B14F-4D97-AF65-F5344CB8AC3E}">
        <p14:creationId xmlns:p14="http://schemas.microsoft.com/office/powerpoint/2010/main" val="41474456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F7CF2-237C-AC4F-ACB4-A56AB688C4DA}"/>
              </a:ext>
            </a:extLst>
          </p:cNvPr>
          <p:cNvSpPr>
            <a:spLocks noGrp="1"/>
          </p:cNvSpPr>
          <p:nvPr>
            <p:ph type="ctrTitle"/>
          </p:nvPr>
        </p:nvSpPr>
        <p:spPr>
          <a:xfrm>
            <a:off x="1524000" y="1715030"/>
            <a:ext cx="9144000" cy="2387600"/>
          </a:xfrm>
        </p:spPr>
        <p:txBody>
          <a:bodyPr>
            <a:normAutofit/>
          </a:bodyPr>
          <a:lstStyle/>
          <a:p>
            <a:r>
              <a:rPr lang="en-US" sz="7200" dirty="0">
                <a:solidFill>
                  <a:schemeClr val="bg1"/>
                </a:solidFill>
                <a:latin typeface="Aptos"/>
                <a:ea typeface="Calibri Light"/>
                <a:cs typeface="Calibri Light"/>
              </a:rPr>
              <a:t>Current Context</a:t>
            </a:r>
            <a:endParaRPr lang="en-US" sz="7200" dirty="0">
              <a:solidFill>
                <a:schemeClr val="bg1"/>
              </a:solidFill>
              <a:latin typeface="Aptos"/>
            </a:endParaRPr>
          </a:p>
        </p:txBody>
      </p:sp>
    </p:spTree>
    <p:extLst>
      <p:ext uri="{BB962C8B-B14F-4D97-AF65-F5344CB8AC3E}">
        <p14:creationId xmlns:p14="http://schemas.microsoft.com/office/powerpoint/2010/main" val="6549971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18E67-7DCA-92A0-151E-4AF2436C32C3}"/>
              </a:ext>
            </a:extLst>
          </p:cNvPr>
          <p:cNvSpPr>
            <a:spLocks noGrp="1"/>
          </p:cNvSpPr>
          <p:nvPr>
            <p:ph type="title"/>
          </p:nvPr>
        </p:nvSpPr>
        <p:spPr>
          <a:xfrm>
            <a:off x="578428" y="365125"/>
            <a:ext cx="10775372" cy="1334222"/>
          </a:xfrm>
        </p:spPr>
        <p:txBody>
          <a:bodyPr/>
          <a:lstStyle/>
          <a:p>
            <a:r>
              <a:rPr lang="en-US" dirty="0">
                <a:latin typeface="Aptos"/>
                <a:ea typeface="Calibri Light"/>
                <a:cs typeface="Calibri Light"/>
              </a:rPr>
              <a:t>Supreme Court Cases Affecting the Legal Landscape of Abortion Access </a:t>
            </a:r>
            <a:endParaRPr lang="en-US" dirty="0">
              <a:latin typeface="Aptos"/>
            </a:endParaRPr>
          </a:p>
        </p:txBody>
      </p:sp>
      <p:sp>
        <p:nvSpPr>
          <p:cNvPr id="3" name="Content Placeholder 2">
            <a:extLst>
              <a:ext uri="{FF2B5EF4-FFF2-40B4-BE49-F238E27FC236}">
                <a16:creationId xmlns:a16="http://schemas.microsoft.com/office/drawing/2014/main" id="{2864B21C-98D8-3D00-1331-1953397A49E7}"/>
              </a:ext>
            </a:extLst>
          </p:cNvPr>
          <p:cNvSpPr>
            <a:spLocks noGrp="1"/>
          </p:cNvSpPr>
          <p:nvPr>
            <p:ph idx="1"/>
          </p:nvPr>
        </p:nvSpPr>
        <p:spPr>
          <a:xfrm>
            <a:off x="838200" y="1701800"/>
            <a:ext cx="10610850" cy="5113338"/>
          </a:xfrm>
        </p:spPr>
        <p:txBody>
          <a:bodyPr vert="horz" lIns="91440" tIns="45720" rIns="91440" bIns="45720" rtlCol="0" anchor="t">
            <a:normAutofit fontScale="92500" lnSpcReduction="10000"/>
          </a:bodyPr>
          <a:lstStyle/>
          <a:p>
            <a:r>
              <a:rPr lang="en-US" i="1" dirty="0">
                <a:latin typeface="Aptos"/>
                <a:ea typeface="Calibri"/>
                <a:cs typeface="Calibri"/>
              </a:rPr>
              <a:t>Dobbs v. Jackson Women's Health Org</a:t>
            </a:r>
            <a:r>
              <a:rPr lang="en-US" dirty="0">
                <a:latin typeface="Aptos"/>
                <a:ea typeface="Calibri"/>
                <a:cs typeface="Calibri"/>
              </a:rPr>
              <a:t>. (2022)</a:t>
            </a:r>
          </a:p>
          <a:p>
            <a:pPr lvl="1"/>
            <a:r>
              <a:rPr lang="en-US" dirty="0">
                <a:latin typeface="Aptos"/>
                <a:ea typeface="Calibri"/>
                <a:cs typeface="Calibri"/>
              </a:rPr>
              <a:t>Stripped Americans of their federal constitutional right to an abortion</a:t>
            </a:r>
          </a:p>
          <a:p>
            <a:pPr lvl="1"/>
            <a:r>
              <a:rPr lang="en-US" dirty="0">
                <a:latin typeface="Aptos"/>
                <a:ea typeface="Calibri"/>
                <a:cs typeface="Calibri"/>
              </a:rPr>
              <a:t>Currently, 3 million women with disabilities live in states that have banned or are likely to ban abortion </a:t>
            </a:r>
            <a:endParaRPr lang="en-US" dirty="0">
              <a:latin typeface="Aptos"/>
            </a:endParaRPr>
          </a:p>
          <a:p>
            <a:r>
              <a:rPr lang="en-US" i="1" dirty="0">
                <a:latin typeface="Aptos"/>
                <a:ea typeface="Calibri"/>
                <a:cs typeface="Calibri"/>
              </a:rPr>
              <a:t>FDA v. Alliance for Hippocratic Medicine</a:t>
            </a:r>
            <a:r>
              <a:rPr lang="en-US" dirty="0">
                <a:latin typeface="Aptos"/>
                <a:ea typeface="Calibri"/>
                <a:cs typeface="Calibri"/>
              </a:rPr>
              <a:t> (2024)</a:t>
            </a:r>
          </a:p>
          <a:p>
            <a:pPr lvl="1"/>
            <a:r>
              <a:rPr lang="en-US" dirty="0">
                <a:latin typeface="Aptos"/>
                <a:ea typeface="Calibri"/>
                <a:cs typeface="Calibri"/>
              </a:rPr>
              <a:t>AHM, an anti-abortion group challenging the FDA's decision to remove unnecessary restrictions on access to the abortion medication, mifepristone</a:t>
            </a:r>
          </a:p>
          <a:p>
            <a:pPr lvl="1"/>
            <a:r>
              <a:rPr lang="en-US" dirty="0">
                <a:latin typeface="Aptos"/>
                <a:ea typeface="Calibri"/>
                <a:cs typeface="Calibri"/>
              </a:rPr>
              <a:t>On June 13th, the Court dismissed the case on standing, meaning that current access to medication abortion remains unchanged but new parties could challenge mifepristone in the future</a:t>
            </a:r>
            <a:endParaRPr lang="en-US" dirty="0"/>
          </a:p>
          <a:p>
            <a:r>
              <a:rPr lang="en-US" i="1" dirty="0">
                <a:latin typeface="Aptos"/>
                <a:ea typeface="Calibri"/>
                <a:cs typeface="Calibri"/>
              </a:rPr>
              <a:t>Moyle v. United States </a:t>
            </a:r>
            <a:r>
              <a:rPr lang="en-US" dirty="0">
                <a:latin typeface="Aptos"/>
                <a:ea typeface="+mn-lt"/>
                <a:cs typeface="+mn-lt"/>
              </a:rPr>
              <a:t>(2024)</a:t>
            </a:r>
          </a:p>
          <a:p>
            <a:pPr lvl="1" indent="-368300"/>
            <a:r>
              <a:rPr lang="en-US" dirty="0">
                <a:latin typeface="Aptos"/>
                <a:ea typeface="Calibri"/>
                <a:cs typeface="Calibri"/>
              </a:rPr>
              <a:t>Legal issue is whether a federal law called EMTALA preempts (overrides) state abortion bans </a:t>
            </a:r>
          </a:p>
          <a:p>
            <a:pPr lvl="1" indent="-368300"/>
            <a:r>
              <a:rPr lang="en-US" dirty="0">
                <a:latin typeface="Aptos"/>
                <a:ea typeface="Calibri"/>
                <a:cs typeface="Calibri"/>
              </a:rPr>
              <a:t>The Court dismissed the case for being “improvidently granted” and sent it back to the lower courts to decide the issue on the merits. </a:t>
            </a:r>
          </a:p>
        </p:txBody>
      </p:sp>
    </p:spTree>
    <p:extLst>
      <p:ext uri="{BB962C8B-B14F-4D97-AF65-F5344CB8AC3E}">
        <p14:creationId xmlns:p14="http://schemas.microsoft.com/office/powerpoint/2010/main" val="2172429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B8FD6-18FB-C1E5-C392-91E69C1A49B9}"/>
              </a:ext>
            </a:extLst>
          </p:cNvPr>
          <p:cNvSpPr>
            <a:spLocks noGrp="1"/>
          </p:cNvSpPr>
          <p:nvPr>
            <p:ph type="title"/>
          </p:nvPr>
        </p:nvSpPr>
        <p:spPr>
          <a:xfrm>
            <a:off x="647700" y="384175"/>
            <a:ext cx="10844645" cy="1325563"/>
          </a:xfrm>
        </p:spPr>
        <p:txBody>
          <a:bodyPr>
            <a:normAutofit/>
          </a:bodyPr>
          <a:lstStyle/>
          <a:p>
            <a:r>
              <a:rPr lang="en-US" sz="4300" dirty="0">
                <a:latin typeface="Aptos"/>
                <a:cs typeface="Calibri Light"/>
              </a:rPr>
              <a:t>Socio-Economic Barriers</a:t>
            </a:r>
            <a:endParaRPr lang="en-US" sz="4300" dirty="0">
              <a:latin typeface="Aptos"/>
            </a:endParaRPr>
          </a:p>
        </p:txBody>
      </p:sp>
      <p:sp>
        <p:nvSpPr>
          <p:cNvPr id="3" name="Content Placeholder 2">
            <a:extLst>
              <a:ext uri="{FF2B5EF4-FFF2-40B4-BE49-F238E27FC236}">
                <a16:creationId xmlns:a16="http://schemas.microsoft.com/office/drawing/2014/main" id="{2758A57E-9B2E-D79E-5E62-86565AB336E0}"/>
              </a:ext>
            </a:extLst>
          </p:cNvPr>
          <p:cNvSpPr>
            <a:spLocks noGrp="1"/>
          </p:cNvSpPr>
          <p:nvPr>
            <p:ph idx="1"/>
          </p:nvPr>
        </p:nvSpPr>
        <p:spPr>
          <a:xfrm>
            <a:off x="976745" y="1541607"/>
            <a:ext cx="10238510" cy="4789488"/>
          </a:xfrm>
        </p:spPr>
        <p:txBody>
          <a:bodyPr vert="horz" lIns="91440" tIns="45720" rIns="91440" bIns="45720" rtlCol="0" anchor="t">
            <a:noAutofit/>
          </a:bodyPr>
          <a:lstStyle/>
          <a:p>
            <a:pPr>
              <a:lnSpc>
                <a:spcPct val="100000"/>
              </a:lnSpc>
              <a:spcBef>
                <a:spcPts val="0"/>
              </a:spcBef>
              <a:spcAft>
                <a:spcPts val="600"/>
              </a:spcAft>
              <a:buFont typeface="Arial,Sans-Serif" panose="020B0604020202020204" pitchFamily="34" charset="0"/>
            </a:pPr>
            <a:r>
              <a:rPr lang="en" sz="3000" dirty="0">
                <a:solidFill>
                  <a:schemeClr val="dk1"/>
                </a:solidFill>
                <a:latin typeface="Aptos"/>
                <a:cs typeface="Arial"/>
              </a:rPr>
              <a:t>2x more likely to live below the federal poverty line</a:t>
            </a:r>
            <a:endParaRPr lang="en-US" sz="3000" dirty="0">
              <a:solidFill>
                <a:schemeClr val="dk1"/>
              </a:solidFill>
              <a:latin typeface="Aptos"/>
              <a:cs typeface="Arial"/>
            </a:endParaRPr>
          </a:p>
          <a:p>
            <a:pPr>
              <a:lnSpc>
                <a:spcPct val="100000"/>
              </a:lnSpc>
              <a:spcBef>
                <a:spcPts val="0"/>
              </a:spcBef>
              <a:spcAft>
                <a:spcPts val="600"/>
              </a:spcAft>
              <a:buFont typeface="Arial,Sans-Serif" panose="020B0604020202020204" pitchFamily="34" charset="0"/>
            </a:pPr>
            <a:r>
              <a:rPr lang="en" sz="3000" dirty="0">
                <a:solidFill>
                  <a:schemeClr val="dk1"/>
                </a:solidFill>
                <a:latin typeface="Aptos"/>
                <a:cs typeface="Arial"/>
              </a:rPr>
              <a:t>3x more likely to be unemployed</a:t>
            </a:r>
            <a:endParaRPr lang="en-US" sz="3000" dirty="0">
              <a:solidFill>
                <a:schemeClr val="dk1"/>
              </a:solidFill>
              <a:latin typeface="Aptos"/>
              <a:cs typeface="Arial"/>
            </a:endParaRPr>
          </a:p>
          <a:p>
            <a:pPr>
              <a:lnSpc>
                <a:spcPct val="100000"/>
              </a:lnSpc>
              <a:spcBef>
                <a:spcPts val="0"/>
              </a:spcBef>
              <a:spcAft>
                <a:spcPts val="600"/>
              </a:spcAft>
              <a:buFont typeface="Arial,Sans-Serif" panose="020B0604020202020204" pitchFamily="34" charset="0"/>
            </a:pPr>
            <a:r>
              <a:rPr lang="en" sz="3000" dirty="0">
                <a:solidFill>
                  <a:schemeClr val="dk1"/>
                </a:solidFill>
                <a:latin typeface="Aptos"/>
                <a:cs typeface="Arial"/>
              </a:rPr>
              <a:t>1 in 10 lack health insurance</a:t>
            </a:r>
            <a:endParaRPr lang="en-US" sz="3000" dirty="0">
              <a:solidFill>
                <a:schemeClr val="dk1"/>
              </a:solidFill>
              <a:latin typeface="Aptos"/>
              <a:cs typeface="Arial"/>
            </a:endParaRPr>
          </a:p>
          <a:p>
            <a:pPr>
              <a:lnSpc>
                <a:spcPct val="100000"/>
              </a:lnSpc>
              <a:spcBef>
                <a:spcPts val="0"/>
              </a:spcBef>
              <a:spcAft>
                <a:spcPts val="600"/>
              </a:spcAft>
              <a:buFont typeface="Arial,Sans-Serif" panose="020B0604020202020204" pitchFamily="34" charset="0"/>
            </a:pPr>
            <a:r>
              <a:rPr lang="en" sz="3000" dirty="0">
                <a:solidFill>
                  <a:schemeClr val="dk1"/>
                </a:solidFill>
                <a:latin typeface="Aptos"/>
                <a:cs typeface="Arial"/>
              </a:rPr>
              <a:t>Racial disparities:</a:t>
            </a:r>
            <a:endParaRPr lang="en-US" sz="3000" dirty="0">
              <a:solidFill>
                <a:schemeClr val="dk1"/>
              </a:solidFill>
              <a:latin typeface="Aptos"/>
              <a:cs typeface="Arial"/>
            </a:endParaRPr>
          </a:p>
          <a:p>
            <a:pPr lvl="1">
              <a:lnSpc>
                <a:spcPct val="100000"/>
              </a:lnSpc>
              <a:spcBef>
                <a:spcPts val="0"/>
              </a:spcBef>
              <a:spcAft>
                <a:spcPts val="600"/>
              </a:spcAft>
              <a:buFont typeface="Arial,Sans-Serif" panose="020B0604020202020204" pitchFamily="34" charset="0"/>
            </a:pPr>
            <a:r>
              <a:rPr lang="en" sz="3000" dirty="0">
                <a:solidFill>
                  <a:schemeClr val="dk1"/>
                </a:solidFill>
                <a:latin typeface="Aptos"/>
                <a:cs typeface="Arial"/>
              </a:rPr>
              <a:t>Black people with disabilities are almost 55% more likely to live below the poverty line compared to white people with disabilities</a:t>
            </a:r>
            <a:endParaRPr lang="en-US" sz="3000" dirty="0">
              <a:solidFill>
                <a:schemeClr val="dk1"/>
              </a:solidFill>
              <a:latin typeface="Aptos"/>
              <a:cs typeface="Arial"/>
            </a:endParaRPr>
          </a:p>
          <a:p>
            <a:pPr lvl="1">
              <a:lnSpc>
                <a:spcPct val="100000"/>
              </a:lnSpc>
              <a:spcBef>
                <a:spcPts val="0"/>
              </a:spcBef>
              <a:spcAft>
                <a:spcPts val="600"/>
              </a:spcAft>
              <a:buFont typeface="Arial,Sans-Serif" panose="020B0604020202020204" pitchFamily="34" charset="0"/>
            </a:pPr>
            <a:r>
              <a:rPr lang="en" sz="3000" dirty="0">
                <a:solidFill>
                  <a:schemeClr val="dk1"/>
                </a:solidFill>
                <a:latin typeface="Aptos"/>
                <a:cs typeface="Arial"/>
              </a:rPr>
              <a:t>50% higher unemployment among Black and Latino people with disabilities compared to white people with disabilities</a:t>
            </a:r>
            <a:endParaRPr lang="en-US" sz="3000" dirty="0">
              <a:solidFill>
                <a:schemeClr val="dk1"/>
              </a:solidFill>
              <a:latin typeface="Aptos"/>
              <a:cs typeface="Arial"/>
            </a:endParaRPr>
          </a:p>
        </p:txBody>
      </p:sp>
    </p:spTree>
    <p:extLst>
      <p:ext uri="{BB962C8B-B14F-4D97-AF65-F5344CB8AC3E}">
        <p14:creationId xmlns:p14="http://schemas.microsoft.com/office/powerpoint/2010/main" val="11912940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EC085-B182-AE38-A27F-83C9D61D4EE5}"/>
              </a:ext>
            </a:extLst>
          </p:cNvPr>
          <p:cNvSpPr>
            <a:spLocks noGrp="1"/>
          </p:cNvSpPr>
          <p:nvPr>
            <p:ph type="title"/>
          </p:nvPr>
        </p:nvSpPr>
        <p:spPr>
          <a:xfrm>
            <a:off x="838200" y="269875"/>
            <a:ext cx="10515600" cy="1325563"/>
          </a:xfrm>
        </p:spPr>
        <p:txBody>
          <a:bodyPr/>
          <a:lstStyle/>
          <a:p>
            <a:r>
              <a:rPr lang="en-US" dirty="0">
                <a:latin typeface="Aptos"/>
                <a:cs typeface="Calibri Light"/>
              </a:rPr>
              <a:t>Travel Barriers</a:t>
            </a:r>
            <a:endParaRPr lang="en-US" dirty="0">
              <a:latin typeface="Aptos"/>
            </a:endParaRPr>
          </a:p>
        </p:txBody>
      </p:sp>
      <p:sp>
        <p:nvSpPr>
          <p:cNvPr id="3" name="Content Placeholder 2">
            <a:extLst>
              <a:ext uri="{FF2B5EF4-FFF2-40B4-BE49-F238E27FC236}">
                <a16:creationId xmlns:a16="http://schemas.microsoft.com/office/drawing/2014/main" id="{1E076757-9D27-B914-E524-380C89F8FADF}"/>
              </a:ext>
            </a:extLst>
          </p:cNvPr>
          <p:cNvSpPr>
            <a:spLocks noGrp="1"/>
          </p:cNvSpPr>
          <p:nvPr>
            <p:ph idx="1"/>
          </p:nvPr>
        </p:nvSpPr>
        <p:spPr>
          <a:xfrm>
            <a:off x="1132609" y="1387475"/>
            <a:ext cx="10906125" cy="5094288"/>
          </a:xfrm>
        </p:spPr>
        <p:txBody>
          <a:bodyPr vert="horz" lIns="91440" tIns="45720" rIns="91440" bIns="45720" rtlCol="0" anchor="t">
            <a:normAutofit/>
          </a:bodyPr>
          <a:lstStyle/>
          <a:p>
            <a:r>
              <a:rPr lang="en-US" dirty="0">
                <a:latin typeface="Aptos"/>
                <a:ea typeface="+mn-lt"/>
                <a:cs typeface="+mn-lt"/>
              </a:rPr>
              <a:t>3M disabled women of reproductive age (52.3%) live in the 26 states that banned or are likely to ban abortion since </a:t>
            </a:r>
            <a:r>
              <a:rPr lang="en-US" i="1" dirty="0">
                <a:latin typeface="Aptos"/>
                <a:ea typeface="+mn-lt"/>
                <a:cs typeface="+mn-lt"/>
              </a:rPr>
              <a:t>Dobbs.</a:t>
            </a:r>
            <a:endParaRPr lang="en-US" dirty="0">
              <a:latin typeface="Aptos"/>
              <a:cs typeface="Calibri" panose="020F0502020204030204"/>
            </a:endParaRPr>
          </a:p>
          <a:p>
            <a:r>
              <a:rPr lang="en-US" dirty="0">
                <a:latin typeface="Aptos"/>
                <a:ea typeface="+mn-lt"/>
                <a:cs typeface="+mn-lt"/>
              </a:rPr>
              <a:t>Transportation barriers</a:t>
            </a:r>
          </a:p>
          <a:p>
            <a:pPr lvl="1" indent="-368300"/>
            <a:r>
              <a:rPr lang="en-US" sz="2800" dirty="0">
                <a:latin typeface="Aptos"/>
                <a:ea typeface="+mn-lt"/>
                <a:cs typeface="+mn-lt"/>
              </a:rPr>
              <a:t>Reliance on others for transportation </a:t>
            </a:r>
          </a:p>
          <a:p>
            <a:pPr lvl="1" indent="-368300"/>
            <a:r>
              <a:rPr lang="en-US" sz="2800" dirty="0">
                <a:latin typeface="Aptos"/>
                <a:ea typeface="+mn-lt"/>
                <a:cs typeface="+mn-lt"/>
              </a:rPr>
              <a:t>Inaccessible public transit/insufficient paratransit services</a:t>
            </a:r>
          </a:p>
          <a:p>
            <a:pPr lvl="1" indent="-368300"/>
            <a:r>
              <a:rPr lang="en-US" sz="2800" dirty="0">
                <a:latin typeface="Aptos"/>
                <a:ea typeface="+mn-lt"/>
                <a:cs typeface="+mn-lt"/>
              </a:rPr>
              <a:t>Inaccessible ride-share services  </a:t>
            </a:r>
          </a:p>
          <a:p>
            <a:pPr lvl="1" indent="-368300"/>
            <a:r>
              <a:rPr lang="en-US" sz="2800" dirty="0">
                <a:latin typeface="Aptos"/>
                <a:ea typeface="+mn-lt"/>
                <a:cs typeface="+mn-lt"/>
              </a:rPr>
              <a:t>Inaccessible (and expensive) air travel </a:t>
            </a:r>
            <a:endParaRPr lang="en-US" sz="2800" dirty="0">
              <a:latin typeface="Aptos"/>
              <a:cs typeface="Calibri"/>
            </a:endParaRPr>
          </a:p>
          <a:p>
            <a:r>
              <a:rPr lang="en-US" dirty="0">
                <a:latin typeface="Aptos"/>
                <a:ea typeface="+mn-lt"/>
                <a:cs typeface="+mn-lt"/>
              </a:rPr>
              <a:t>Barriers result in less access to care </a:t>
            </a:r>
          </a:p>
          <a:p>
            <a:pPr lvl="1" indent="-368300"/>
            <a:r>
              <a:rPr lang="en-US" sz="2800" dirty="0">
                <a:latin typeface="Aptos"/>
                <a:ea typeface="+mn-lt"/>
                <a:cs typeface="+mn-lt"/>
              </a:rPr>
              <a:t>People with disabilities are more likely to report experiencing logistical barriers like arranging transportation to a reproductive care appointment than non-disabled people (50.7% vs. 29.7%).</a:t>
            </a:r>
            <a:endParaRPr lang="en-US" sz="2800" dirty="0">
              <a:latin typeface="Aptos"/>
              <a:cs typeface="Calibri" panose="020F0502020204030204"/>
            </a:endParaRPr>
          </a:p>
        </p:txBody>
      </p:sp>
    </p:spTree>
    <p:extLst>
      <p:ext uri="{BB962C8B-B14F-4D97-AF65-F5344CB8AC3E}">
        <p14:creationId xmlns:p14="http://schemas.microsoft.com/office/powerpoint/2010/main" val="1391513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A74C3-1E2F-9B36-0B19-25417DB2614C}"/>
              </a:ext>
            </a:extLst>
          </p:cNvPr>
          <p:cNvSpPr>
            <a:spLocks noGrp="1"/>
          </p:cNvSpPr>
          <p:nvPr>
            <p:ph type="title"/>
          </p:nvPr>
        </p:nvSpPr>
        <p:spPr>
          <a:xfrm>
            <a:off x="838200" y="295852"/>
            <a:ext cx="10515600" cy="1325563"/>
          </a:xfrm>
        </p:spPr>
        <p:txBody>
          <a:bodyPr/>
          <a:lstStyle/>
          <a:p>
            <a:r>
              <a:rPr lang="en-US" dirty="0">
                <a:latin typeface="Aptos"/>
                <a:cs typeface="Calibri Light"/>
              </a:rPr>
              <a:t>Health Systems Barriers</a:t>
            </a:r>
            <a:endParaRPr lang="en-US" dirty="0">
              <a:latin typeface="Aptos"/>
            </a:endParaRPr>
          </a:p>
        </p:txBody>
      </p:sp>
      <p:sp>
        <p:nvSpPr>
          <p:cNvPr id="3" name="Content Placeholder 2">
            <a:extLst>
              <a:ext uri="{FF2B5EF4-FFF2-40B4-BE49-F238E27FC236}">
                <a16:creationId xmlns:a16="http://schemas.microsoft.com/office/drawing/2014/main" id="{A1A5CEEC-ABD8-B8B2-21F2-BDC6455D965B}"/>
              </a:ext>
            </a:extLst>
          </p:cNvPr>
          <p:cNvSpPr>
            <a:spLocks noGrp="1"/>
          </p:cNvSpPr>
          <p:nvPr>
            <p:ph idx="1"/>
          </p:nvPr>
        </p:nvSpPr>
        <p:spPr>
          <a:xfrm>
            <a:off x="838200" y="1215881"/>
            <a:ext cx="10896600" cy="5346267"/>
          </a:xfrm>
        </p:spPr>
        <p:txBody>
          <a:bodyPr vert="horz" lIns="91440" tIns="45720" rIns="91440" bIns="45720" rtlCol="0" anchor="t">
            <a:noAutofit/>
          </a:bodyPr>
          <a:lstStyle/>
          <a:p>
            <a:pPr indent="-368300">
              <a:lnSpc>
                <a:spcPct val="100000"/>
              </a:lnSpc>
              <a:spcBef>
                <a:spcPts val="0"/>
              </a:spcBef>
              <a:spcAft>
                <a:spcPts val="600"/>
              </a:spcAft>
              <a:buFont typeface="Arial,Sans-Serif" panose="020B0604020202020204" pitchFamily="34" charset="0"/>
            </a:pPr>
            <a:r>
              <a:rPr lang="en" sz="2600" dirty="0">
                <a:latin typeface="Aptos"/>
                <a:cs typeface="Arial"/>
              </a:rPr>
              <a:t>Disabled people often excluded from health disparities research</a:t>
            </a:r>
            <a:endParaRPr lang="en-US" sz="2600" dirty="0">
              <a:latin typeface="Aptos"/>
              <a:cs typeface="Arial"/>
            </a:endParaRPr>
          </a:p>
          <a:p>
            <a:pPr lvl="2">
              <a:lnSpc>
                <a:spcPct val="100000"/>
              </a:lnSpc>
              <a:spcBef>
                <a:spcPts val="0"/>
              </a:spcBef>
              <a:spcAft>
                <a:spcPts val="600"/>
              </a:spcAft>
              <a:buFont typeface="Arial,Sans-Serif" panose="020B0604020202020204" pitchFamily="34" charset="0"/>
            </a:pPr>
            <a:r>
              <a:rPr lang="en" sz="2600" dirty="0">
                <a:latin typeface="Aptos"/>
                <a:cs typeface="Arial"/>
              </a:rPr>
              <a:t>Designated as health disparities population in 2023</a:t>
            </a:r>
            <a:endParaRPr lang="en-US" sz="2600" dirty="0">
              <a:latin typeface="Aptos"/>
              <a:cs typeface="Arial"/>
            </a:endParaRPr>
          </a:p>
          <a:p>
            <a:pPr indent="-368300">
              <a:lnSpc>
                <a:spcPct val="100000"/>
              </a:lnSpc>
              <a:spcBef>
                <a:spcPts val="0"/>
              </a:spcBef>
              <a:spcAft>
                <a:spcPts val="600"/>
              </a:spcAft>
              <a:buFont typeface="Arial,Sans-Serif" panose="020B0604020202020204" pitchFamily="34" charset="0"/>
            </a:pPr>
            <a:r>
              <a:rPr lang="en" sz="2600" dirty="0">
                <a:latin typeface="Aptos"/>
                <a:cs typeface="Arial"/>
              </a:rPr>
              <a:t>ADA compliance enforcement is lacking</a:t>
            </a:r>
            <a:endParaRPr lang="en-US" sz="2600" dirty="0">
              <a:latin typeface="Aptos"/>
              <a:cs typeface="Arial"/>
            </a:endParaRPr>
          </a:p>
          <a:p>
            <a:pPr indent="-368300">
              <a:lnSpc>
                <a:spcPct val="100000"/>
              </a:lnSpc>
              <a:spcBef>
                <a:spcPts val="0"/>
              </a:spcBef>
              <a:spcAft>
                <a:spcPts val="600"/>
              </a:spcAft>
              <a:buFont typeface="Arial,Sans-Serif" panose="020B0604020202020204" pitchFamily="34" charset="0"/>
            </a:pPr>
            <a:r>
              <a:rPr lang="en" sz="2600" dirty="0">
                <a:latin typeface="Aptos"/>
                <a:cs typeface="Arial"/>
              </a:rPr>
              <a:t>Federal insurance (Medicare/Medicaid)</a:t>
            </a:r>
          </a:p>
          <a:p>
            <a:pPr lvl="2">
              <a:lnSpc>
                <a:spcPct val="100000"/>
              </a:lnSpc>
              <a:spcBef>
                <a:spcPts val="0"/>
              </a:spcBef>
              <a:spcAft>
                <a:spcPts val="600"/>
              </a:spcAft>
              <a:buFont typeface="Arial,Sans-Serif" panose="020B0604020202020204" pitchFamily="34" charset="0"/>
            </a:pPr>
            <a:r>
              <a:rPr lang="en" sz="2600" dirty="0">
                <a:latin typeface="Aptos"/>
                <a:cs typeface="Arial"/>
              </a:rPr>
              <a:t>900,000 disabled reproductive aged women rely on Medicare.</a:t>
            </a:r>
            <a:endParaRPr lang="en-US" sz="2600" dirty="0">
              <a:latin typeface="Aptos"/>
              <a:cs typeface="Arial"/>
            </a:endParaRPr>
          </a:p>
          <a:p>
            <a:pPr lvl="2">
              <a:lnSpc>
                <a:spcPct val="100000"/>
              </a:lnSpc>
              <a:spcBef>
                <a:spcPts val="0"/>
              </a:spcBef>
              <a:spcAft>
                <a:spcPts val="600"/>
              </a:spcAft>
              <a:buFont typeface="Arial,Sans-Serif" panose="020B0604020202020204" pitchFamily="34" charset="0"/>
            </a:pPr>
            <a:r>
              <a:rPr lang="en" sz="2600" dirty="0">
                <a:latin typeface="Aptos"/>
                <a:ea typeface="+mn-lt"/>
                <a:cs typeface="+mn-lt"/>
              </a:rPr>
              <a:t>Medicare Part B generally does not cover contraception for the sole purpose of preventing pregnancy. Most Part D enrollees are in plans that cover contraceptive pills, rings, patches, and injections, but not IUDs or implants.</a:t>
            </a:r>
            <a:endParaRPr lang="en-US" sz="2600" dirty="0">
              <a:latin typeface="Aptos"/>
              <a:cs typeface="Arial"/>
            </a:endParaRPr>
          </a:p>
          <a:p>
            <a:pPr lvl="2">
              <a:lnSpc>
                <a:spcPct val="100000"/>
              </a:lnSpc>
              <a:spcBef>
                <a:spcPts val="0"/>
              </a:spcBef>
              <a:spcAft>
                <a:spcPts val="600"/>
              </a:spcAft>
              <a:buFont typeface="Arial,Sans-Serif" panose="020B0604020202020204" pitchFamily="34" charset="0"/>
            </a:pPr>
            <a:r>
              <a:rPr lang="en" sz="2600" u="sng" dirty="0">
                <a:latin typeface="Aptos"/>
                <a:cs typeface="Arial"/>
              </a:rPr>
              <a:t>Hyde amendment</a:t>
            </a:r>
            <a:r>
              <a:rPr lang="en" sz="2600" dirty="0">
                <a:latin typeface="Aptos"/>
                <a:cs typeface="Arial"/>
              </a:rPr>
              <a:t>: </a:t>
            </a:r>
            <a:r>
              <a:rPr lang="en" sz="2600" dirty="0">
                <a:latin typeface="Aptos"/>
                <a:ea typeface="+mn-lt"/>
                <a:cs typeface="+mn-lt"/>
              </a:rPr>
              <a:t>prohibits the use of federal funds in the provision of abortion care unless the life of the mother is in danger or the pregnancy is the result of rape or incest</a:t>
            </a:r>
            <a:endParaRPr lang="en-US" sz="2600" dirty="0">
              <a:latin typeface="Aptos"/>
              <a:cs typeface="Arial"/>
            </a:endParaRPr>
          </a:p>
        </p:txBody>
      </p:sp>
    </p:spTree>
    <p:extLst>
      <p:ext uri="{BB962C8B-B14F-4D97-AF65-F5344CB8AC3E}">
        <p14:creationId xmlns:p14="http://schemas.microsoft.com/office/powerpoint/2010/main" val="20405826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C12C9-8C19-285D-DF26-B5289C2E21CA}"/>
              </a:ext>
            </a:extLst>
          </p:cNvPr>
          <p:cNvSpPr>
            <a:spLocks noGrp="1"/>
          </p:cNvSpPr>
          <p:nvPr>
            <p:ph type="title"/>
          </p:nvPr>
        </p:nvSpPr>
        <p:spPr>
          <a:xfrm>
            <a:off x="838200" y="441325"/>
            <a:ext cx="10515600" cy="1325563"/>
          </a:xfrm>
        </p:spPr>
        <p:txBody>
          <a:bodyPr/>
          <a:lstStyle/>
          <a:p>
            <a:r>
              <a:rPr lang="en-US" dirty="0">
                <a:latin typeface="Aptos"/>
                <a:cs typeface="Calibri Light"/>
              </a:rPr>
              <a:t>Barriers in the Clinic</a:t>
            </a:r>
            <a:endParaRPr lang="en-US" dirty="0">
              <a:latin typeface="Aptos"/>
            </a:endParaRPr>
          </a:p>
        </p:txBody>
      </p:sp>
      <p:sp>
        <p:nvSpPr>
          <p:cNvPr id="3" name="Content Placeholder 2">
            <a:extLst>
              <a:ext uri="{FF2B5EF4-FFF2-40B4-BE49-F238E27FC236}">
                <a16:creationId xmlns:a16="http://schemas.microsoft.com/office/drawing/2014/main" id="{090AC06C-8676-0A26-F1F4-2697C8507F92}"/>
              </a:ext>
            </a:extLst>
          </p:cNvPr>
          <p:cNvSpPr>
            <a:spLocks noGrp="1"/>
          </p:cNvSpPr>
          <p:nvPr>
            <p:ph idx="1"/>
          </p:nvPr>
        </p:nvSpPr>
        <p:spPr>
          <a:xfrm>
            <a:off x="838200" y="1711325"/>
            <a:ext cx="6543675" cy="4913313"/>
          </a:xfrm>
        </p:spPr>
        <p:txBody>
          <a:bodyPr vert="horz" lIns="91440" tIns="45720" rIns="91440" bIns="45720" rtlCol="0" anchor="t">
            <a:noAutofit/>
          </a:bodyPr>
          <a:lstStyle/>
          <a:p>
            <a:r>
              <a:rPr lang="en-US" sz="3000" dirty="0">
                <a:solidFill>
                  <a:srgbClr val="262626"/>
                </a:solidFill>
                <a:latin typeface="Aptos"/>
                <a:ea typeface="+mn-lt"/>
                <a:cs typeface="+mn-lt"/>
              </a:rPr>
              <a:t>Inaccessible facilities </a:t>
            </a:r>
            <a:endParaRPr lang="en-US" sz="3000">
              <a:latin typeface="Aptos"/>
              <a:cs typeface="Calibri" panose="020F0502020204030204"/>
            </a:endParaRPr>
          </a:p>
          <a:p>
            <a:r>
              <a:rPr lang="en-US" sz="3000" dirty="0">
                <a:solidFill>
                  <a:srgbClr val="262626"/>
                </a:solidFill>
                <a:latin typeface="Aptos"/>
                <a:ea typeface="+mn-lt"/>
                <a:cs typeface="+mn-lt"/>
              </a:rPr>
              <a:t>Lack of accessible medical equipment </a:t>
            </a:r>
            <a:endParaRPr lang="en-US" sz="3000">
              <a:latin typeface="Aptos"/>
            </a:endParaRPr>
          </a:p>
          <a:p>
            <a:r>
              <a:rPr lang="en-US" sz="3000" dirty="0">
                <a:solidFill>
                  <a:srgbClr val="262626"/>
                </a:solidFill>
                <a:latin typeface="Aptos"/>
                <a:ea typeface="+mn-lt"/>
                <a:cs typeface="+mn-lt"/>
              </a:rPr>
              <a:t>Lack of provider and staff knowledge</a:t>
            </a:r>
            <a:endParaRPr lang="en-US" sz="3000">
              <a:latin typeface="Aptos"/>
            </a:endParaRPr>
          </a:p>
          <a:p>
            <a:pPr lvl="1"/>
            <a:r>
              <a:rPr lang="en-US" sz="3000" dirty="0">
                <a:solidFill>
                  <a:srgbClr val="262626"/>
                </a:solidFill>
                <a:latin typeface="Aptos"/>
                <a:ea typeface="+mn-lt"/>
                <a:cs typeface="+mn-lt"/>
              </a:rPr>
              <a:t>Legal obligations </a:t>
            </a:r>
            <a:endParaRPr lang="en-US" sz="3000">
              <a:latin typeface="Aptos"/>
              <a:cs typeface="Calibri"/>
            </a:endParaRPr>
          </a:p>
          <a:p>
            <a:pPr lvl="1"/>
            <a:r>
              <a:rPr lang="en-US" sz="3000" dirty="0">
                <a:solidFill>
                  <a:srgbClr val="262626"/>
                </a:solidFill>
                <a:latin typeface="Aptos"/>
                <a:ea typeface="+mn-lt"/>
                <a:cs typeface="+mn-lt"/>
              </a:rPr>
              <a:t>Training on caring for disabled patients </a:t>
            </a:r>
            <a:endParaRPr lang="en-US" sz="3000">
              <a:latin typeface="Aptos"/>
              <a:cs typeface="Calibri"/>
            </a:endParaRPr>
          </a:p>
          <a:p>
            <a:r>
              <a:rPr lang="en-US" sz="3000" dirty="0">
                <a:solidFill>
                  <a:srgbClr val="262626"/>
                </a:solidFill>
                <a:latin typeface="Aptos"/>
                <a:ea typeface="+mn-lt"/>
                <a:cs typeface="+mn-lt"/>
              </a:rPr>
              <a:t>Provider and staff biases and assumptions, medical mistreatment</a:t>
            </a:r>
            <a:endParaRPr lang="en-US" sz="3000" dirty="0">
              <a:latin typeface="Aptos"/>
            </a:endParaRPr>
          </a:p>
        </p:txBody>
      </p:sp>
      <p:pic>
        <p:nvPicPr>
          <p:cNvPr id="4" name="Picture 3" descr="A medical examination table in a room, with a scale and a stool on either side">
            <a:extLst>
              <a:ext uri="{FF2B5EF4-FFF2-40B4-BE49-F238E27FC236}">
                <a16:creationId xmlns:a16="http://schemas.microsoft.com/office/drawing/2014/main" id="{33779FC5-68A9-72F7-C455-B943D6D18EDF}"/>
              </a:ext>
            </a:extLst>
          </p:cNvPr>
          <p:cNvPicPr>
            <a:picLocks noChangeAspect="1"/>
          </p:cNvPicPr>
          <p:nvPr/>
        </p:nvPicPr>
        <p:blipFill>
          <a:blip r:embed="rId3"/>
          <a:stretch>
            <a:fillRect/>
          </a:stretch>
        </p:blipFill>
        <p:spPr>
          <a:xfrm>
            <a:off x="7386271" y="2243504"/>
            <a:ext cx="4171950" cy="2781300"/>
          </a:xfrm>
          <a:prstGeom prst="rect">
            <a:avLst/>
          </a:prstGeom>
          <a:effectLst>
            <a:outerShdw blurRad="50800" dist="50800" dir="5400000" algn="ctr" rotWithShape="0">
              <a:schemeClr val="accent1">
                <a:lumMod val="60000"/>
                <a:lumOff val="40000"/>
              </a:schemeClr>
            </a:outerShdw>
          </a:effectLst>
        </p:spPr>
      </p:pic>
    </p:spTree>
    <p:extLst>
      <p:ext uri="{BB962C8B-B14F-4D97-AF65-F5344CB8AC3E}">
        <p14:creationId xmlns:p14="http://schemas.microsoft.com/office/powerpoint/2010/main" val="33396936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EFB248-E2AF-6F0C-9A7C-04A272252D3C}"/>
              </a:ext>
              <a:ext uri="{C183D7F6-B498-43B3-948B-1728B52AA6E4}">
                <adec:decorative xmlns:adec="http://schemas.microsoft.com/office/drawing/2017/decorative" val="1"/>
              </a:ext>
            </a:extLst>
          </p:cNvPr>
          <p:cNvSpPr/>
          <p:nvPr/>
        </p:nvSpPr>
        <p:spPr>
          <a:xfrm>
            <a:off x="781049" y="3425824"/>
            <a:ext cx="4076700" cy="2305050"/>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a:endParaRPr>
          </a:p>
        </p:txBody>
      </p:sp>
      <p:sp>
        <p:nvSpPr>
          <p:cNvPr id="2" name="Title 1">
            <a:extLst>
              <a:ext uri="{FF2B5EF4-FFF2-40B4-BE49-F238E27FC236}">
                <a16:creationId xmlns:a16="http://schemas.microsoft.com/office/drawing/2014/main" id="{988D1EF7-5E4D-4B0E-6D1B-DDC90F593324}"/>
              </a:ext>
            </a:extLst>
          </p:cNvPr>
          <p:cNvSpPr>
            <a:spLocks noGrp="1"/>
          </p:cNvSpPr>
          <p:nvPr>
            <p:ph type="title"/>
          </p:nvPr>
        </p:nvSpPr>
        <p:spPr>
          <a:xfrm>
            <a:off x="200025" y="250825"/>
            <a:ext cx="11801475" cy="1325563"/>
          </a:xfrm>
        </p:spPr>
        <p:txBody>
          <a:bodyPr/>
          <a:lstStyle/>
          <a:p>
            <a:r>
              <a:rPr lang="en-US" dirty="0">
                <a:latin typeface="Aptos"/>
                <a:cs typeface="Calibri Light"/>
              </a:rPr>
              <a:t>Barriers Compound &amp; Limit Overall Care Access </a:t>
            </a:r>
          </a:p>
        </p:txBody>
      </p:sp>
      <p:sp>
        <p:nvSpPr>
          <p:cNvPr id="6" name="TextBox 5">
            <a:extLst>
              <a:ext uri="{FF2B5EF4-FFF2-40B4-BE49-F238E27FC236}">
                <a16:creationId xmlns:a16="http://schemas.microsoft.com/office/drawing/2014/main" id="{40E826D0-1003-4A6C-4208-06FA7329227D}"/>
              </a:ext>
            </a:extLst>
          </p:cNvPr>
          <p:cNvSpPr txBox="1"/>
          <p:nvPr/>
        </p:nvSpPr>
        <p:spPr>
          <a:xfrm>
            <a:off x="615437" y="1581764"/>
            <a:ext cx="4410075" cy="1569660"/>
          </a:xfrm>
          <a:prstGeom prst="rect">
            <a:avLst/>
          </a:prstGeom>
          <a:noFill/>
          <a:ln w="127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i="1" dirty="0">
                <a:latin typeface="Aptos"/>
                <a:ea typeface="+mn-lt"/>
                <a:cs typeface="+mn-lt"/>
              </a:rPr>
              <a:t>Number of Barriers to Reproductive Health Services in the Past 3 Years by Disability Indicators </a:t>
            </a:r>
            <a:endParaRPr lang="en-US" dirty="0">
              <a:latin typeface="Aptos"/>
            </a:endParaRPr>
          </a:p>
        </p:txBody>
      </p:sp>
      <p:sp>
        <p:nvSpPr>
          <p:cNvPr id="7" name="TextBox 6">
            <a:extLst>
              <a:ext uri="{FF2B5EF4-FFF2-40B4-BE49-F238E27FC236}">
                <a16:creationId xmlns:a16="http://schemas.microsoft.com/office/drawing/2014/main" id="{0B608529-FD56-CA4F-148B-5A3D230AFFDB}"/>
              </a:ext>
            </a:extLst>
          </p:cNvPr>
          <p:cNvSpPr txBox="1"/>
          <p:nvPr/>
        </p:nvSpPr>
        <p:spPr>
          <a:xfrm>
            <a:off x="777874" y="3425824"/>
            <a:ext cx="4391025"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latin typeface="Aptos"/>
                <a:ea typeface="+mn-lt"/>
                <a:cs typeface="+mn-lt"/>
              </a:rPr>
              <a:t>Types of Barriers</a:t>
            </a:r>
            <a:endParaRPr lang="en-US" sz="2400" dirty="0">
              <a:latin typeface="Aptos"/>
              <a:cs typeface="Calibri"/>
            </a:endParaRPr>
          </a:p>
          <a:p>
            <a:pPr marL="285750" indent="-285750">
              <a:buFont typeface="Arial"/>
              <a:buChar char="•"/>
            </a:pPr>
            <a:r>
              <a:rPr lang="en-US" sz="2400" dirty="0">
                <a:latin typeface="Aptos"/>
                <a:ea typeface="+mn-lt"/>
                <a:cs typeface="+mn-lt"/>
              </a:rPr>
              <a:t>Logistical </a:t>
            </a:r>
            <a:endParaRPr lang="en-US" sz="2400" dirty="0">
              <a:latin typeface="Aptos"/>
              <a:cs typeface="Calibri"/>
            </a:endParaRPr>
          </a:p>
          <a:p>
            <a:pPr marL="285750" indent="-285750">
              <a:buFont typeface="Arial"/>
              <a:buChar char="•"/>
            </a:pPr>
            <a:r>
              <a:rPr lang="en-US" sz="2400" dirty="0">
                <a:latin typeface="Aptos"/>
                <a:ea typeface="+mn-lt"/>
                <a:cs typeface="+mn-lt"/>
              </a:rPr>
              <a:t>Access </a:t>
            </a:r>
            <a:endParaRPr lang="en-US" sz="2400" dirty="0">
              <a:latin typeface="Aptos"/>
              <a:cs typeface="Calibri"/>
            </a:endParaRPr>
          </a:p>
          <a:p>
            <a:pPr marL="285750" indent="-285750">
              <a:buFont typeface="Arial"/>
              <a:buChar char="•"/>
            </a:pPr>
            <a:r>
              <a:rPr lang="en-US" sz="2400" dirty="0">
                <a:latin typeface="Aptos"/>
                <a:ea typeface="+mn-lt"/>
                <a:cs typeface="+mn-lt"/>
              </a:rPr>
              <a:t>Cost </a:t>
            </a:r>
            <a:endParaRPr lang="en-US" sz="2400" dirty="0">
              <a:latin typeface="Aptos"/>
              <a:cs typeface="Calibri"/>
            </a:endParaRPr>
          </a:p>
          <a:p>
            <a:pPr marL="285750" indent="-285750">
              <a:buFont typeface="Arial"/>
              <a:buChar char="•"/>
            </a:pPr>
            <a:r>
              <a:rPr lang="en-US" sz="2400" dirty="0">
                <a:latin typeface="Aptos"/>
                <a:ea typeface="+mn-lt"/>
                <a:cs typeface="+mn-lt"/>
              </a:rPr>
              <a:t>Privacy </a:t>
            </a:r>
            <a:endParaRPr lang="en-US" sz="2400" dirty="0">
              <a:latin typeface="Aptos"/>
              <a:cs typeface="Calibri"/>
            </a:endParaRPr>
          </a:p>
          <a:p>
            <a:pPr marL="285750" indent="-285750">
              <a:buFont typeface="Arial"/>
              <a:buChar char="•"/>
            </a:pPr>
            <a:r>
              <a:rPr lang="en-US" sz="2400" dirty="0">
                <a:latin typeface="Aptos"/>
                <a:ea typeface="+mn-lt"/>
                <a:cs typeface="+mn-lt"/>
              </a:rPr>
              <a:t>Interpersonal Relationship </a:t>
            </a:r>
            <a:endParaRPr lang="en-US" sz="2400" dirty="0">
              <a:latin typeface="Aptos"/>
            </a:endParaRPr>
          </a:p>
        </p:txBody>
      </p:sp>
      <p:pic>
        <p:nvPicPr>
          <p:cNvPr id="5" name="Picture 4" descr="Key for the graph - the darkest color is 3 or more barriers; the second darkest is 2 barriers; the second lightest tan color is 1 barrier; and the lightest color is none.">
            <a:extLst>
              <a:ext uri="{FF2B5EF4-FFF2-40B4-BE49-F238E27FC236}">
                <a16:creationId xmlns:a16="http://schemas.microsoft.com/office/drawing/2014/main" id="{CA45BA8C-E24E-5FED-18D6-3EBCDDD11B1A}"/>
              </a:ext>
            </a:extLst>
          </p:cNvPr>
          <p:cNvPicPr>
            <a:picLocks noChangeAspect="1"/>
          </p:cNvPicPr>
          <p:nvPr/>
        </p:nvPicPr>
        <p:blipFill>
          <a:blip r:embed="rId3"/>
          <a:stretch>
            <a:fillRect/>
          </a:stretch>
        </p:blipFill>
        <p:spPr>
          <a:xfrm>
            <a:off x="4872037" y="3429000"/>
            <a:ext cx="1800225" cy="1504950"/>
          </a:xfrm>
          <a:prstGeom prst="rect">
            <a:avLst/>
          </a:prstGeom>
        </p:spPr>
      </p:pic>
      <p:pic>
        <p:nvPicPr>
          <p:cNvPr id="4" name="Content Placeholder 3" descr="A graph comparing disability status and barriers to reproductive health services: those with a disability are more likely to have 3 or more barriers, and those with multiple disabilities are even more likely.">
            <a:extLst>
              <a:ext uri="{FF2B5EF4-FFF2-40B4-BE49-F238E27FC236}">
                <a16:creationId xmlns:a16="http://schemas.microsoft.com/office/drawing/2014/main" id="{2070D698-F971-1D14-3A1B-7EDA86317C31}"/>
              </a:ext>
            </a:extLst>
          </p:cNvPr>
          <p:cNvPicPr>
            <a:picLocks noGrp="1" noChangeAspect="1"/>
          </p:cNvPicPr>
          <p:nvPr>
            <p:ph idx="1"/>
          </p:nvPr>
        </p:nvPicPr>
        <p:blipFill>
          <a:blip r:embed="rId4"/>
          <a:stretch>
            <a:fillRect/>
          </a:stretch>
        </p:blipFill>
        <p:spPr>
          <a:xfrm>
            <a:off x="6519862" y="1348581"/>
            <a:ext cx="4981575" cy="4695825"/>
          </a:xfrm>
        </p:spPr>
      </p:pic>
      <p:sp>
        <p:nvSpPr>
          <p:cNvPr id="3" name="TextBox 2">
            <a:extLst>
              <a:ext uri="{FF2B5EF4-FFF2-40B4-BE49-F238E27FC236}">
                <a16:creationId xmlns:a16="http://schemas.microsoft.com/office/drawing/2014/main" id="{F13AC0AA-AA5A-656A-8442-1DF10D0FFA04}"/>
              </a:ext>
            </a:extLst>
          </p:cNvPr>
          <p:cNvSpPr txBox="1"/>
          <p:nvPr/>
        </p:nvSpPr>
        <p:spPr>
          <a:xfrm>
            <a:off x="805176" y="6040908"/>
            <a:ext cx="1058684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latin typeface="Aptos"/>
              </a:rPr>
              <a:t>M. Antonia Biggs et al., </a:t>
            </a:r>
            <a:r>
              <a:rPr lang="en-US" sz="2000" i="1" dirty="0">
                <a:latin typeface="Aptos"/>
              </a:rPr>
              <a:t>Access to Reproductive Health Services Among People with Disabilities</a:t>
            </a:r>
            <a:r>
              <a:rPr lang="en-US" sz="2000" dirty="0">
                <a:latin typeface="Aptos"/>
              </a:rPr>
              <a:t>, JAMA Network Open (Nov. 29, 2023) </a:t>
            </a:r>
            <a:r>
              <a:rPr lang="en-US" sz="2000" dirty="0">
                <a:latin typeface="Aptos"/>
                <a:ea typeface="+mn-lt"/>
                <a:cs typeface="+mn-lt"/>
              </a:rPr>
              <a:t> </a:t>
            </a:r>
            <a:endParaRPr lang="en-US" sz="2000" dirty="0">
              <a:latin typeface="Aptos"/>
            </a:endParaRPr>
          </a:p>
        </p:txBody>
      </p:sp>
    </p:spTree>
    <p:extLst>
      <p:ext uri="{BB962C8B-B14F-4D97-AF65-F5344CB8AC3E}">
        <p14:creationId xmlns:p14="http://schemas.microsoft.com/office/powerpoint/2010/main" val="4050686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68396-100D-C0E7-36B9-879BABA3D9A6}"/>
              </a:ext>
            </a:extLst>
          </p:cNvPr>
          <p:cNvSpPr>
            <a:spLocks noGrp="1"/>
          </p:cNvSpPr>
          <p:nvPr>
            <p:ph type="ctrTitle"/>
          </p:nvPr>
        </p:nvSpPr>
        <p:spPr>
          <a:xfrm>
            <a:off x="802486" y="2235200"/>
            <a:ext cx="10587027" cy="2387600"/>
          </a:xfrm>
        </p:spPr>
        <p:txBody>
          <a:bodyPr>
            <a:noAutofit/>
          </a:bodyPr>
          <a:lstStyle/>
          <a:p>
            <a:r>
              <a:rPr lang="en-US" sz="7200" b="1" dirty="0">
                <a:solidFill>
                  <a:schemeClr val="bg1"/>
                </a:solidFill>
                <a:latin typeface="Aptos" panose="020B0004020202020204" pitchFamily="34" charset="0"/>
                <a:ea typeface="Calibri Light"/>
                <a:cs typeface="Calibri Light"/>
              </a:rPr>
              <a:t>Legal Responsibilities of Healthcare Providers </a:t>
            </a:r>
          </a:p>
        </p:txBody>
      </p:sp>
    </p:spTree>
    <p:extLst>
      <p:ext uri="{BB962C8B-B14F-4D97-AF65-F5344CB8AC3E}">
        <p14:creationId xmlns:p14="http://schemas.microsoft.com/office/powerpoint/2010/main" val="3291693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68396-100D-C0E7-36B9-879BABA3D9A6}"/>
              </a:ext>
            </a:extLst>
          </p:cNvPr>
          <p:cNvSpPr>
            <a:spLocks noGrp="1"/>
          </p:cNvSpPr>
          <p:nvPr>
            <p:ph type="ctrTitle"/>
          </p:nvPr>
        </p:nvSpPr>
        <p:spPr>
          <a:xfrm>
            <a:off x="1163013" y="2443446"/>
            <a:ext cx="9870280" cy="2387600"/>
          </a:xfrm>
        </p:spPr>
        <p:txBody>
          <a:bodyPr>
            <a:noAutofit/>
          </a:bodyPr>
          <a:lstStyle/>
          <a:p>
            <a:r>
              <a:rPr lang="en-US" sz="7200" b="1" dirty="0">
                <a:solidFill>
                  <a:schemeClr val="bg1"/>
                </a:solidFill>
                <a:latin typeface="Aptos Display"/>
                <a:ea typeface="Calibri Light"/>
                <a:cs typeface="Calibri Light"/>
              </a:rPr>
              <a:t>Disability 101</a:t>
            </a:r>
            <a:br>
              <a:rPr lang="en-US" sz="7200" dirty="0">
                <a:solidFill>
                  <a:schemeClr val="bg1"/>
                </a:solidFill>
                <a:latin typeface="Aptos Display"/>
                <a:ea typeface="Calibri Light"/>
                <a:cs typeface="Calibri Light"/>
              </a:rPr>
            </a:br>
            <a:endParaRPr lang="en-US"/>
          </a:p>
        </p:txBody>
      </p:sp>
    </p:spTree>
    <p:extLst>
      <p:ext uri="{BB962C8B-B14F-4D97-AF65-F5344CB8AC3E}">
        <p14:creationId xmlns:p14="http://schemas.microsoft.com/office/powerpoint/2010/main" val="19856211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A45C3-06D1-0CC2-4385-AC1A658A14CC}"/>
              </a:ext>
            </a:extLst>
          </p:cNvPr>
          <p:cNvSpPr>
            <a:spLocks noGrp="1"/>
          </p:cNvSpPr>
          <p:nvPr>
            <p:ph type="title"/>
          </p:nvPr>
        </p:nvSpPr>
        <p:spPr>
          <a:xfrm>
            <a:off x="571500" y="384175"/>
            <a:ext cx="10515600" cy="1325563"/>
          </a:xfrm>
        </p:spPr>
        <p:txBody>
          <a:bodyPr/>
          <a:lstStyle/>
          <a:p>
            <a:r>
              <a:rPr lang="en-US" dirty="0">
                <a:latin typeface="Aptos"/>
                <a:ea typeface="Calibri Light"/>
                <a:cs typeface="Calibri Light"/>
              </a:rPr>
              <a:t>Note: Legal Services Corporation (LSC) Restrictions</a:t>
            </a:r>
          </a:p>
        </p:txBody>
      </p:sp>
      <p:sp>
        <p:nvSpPr>
          <p:cNvPr id="3" name="Content Placeholder 2">
            <a:extLst>
              <a:ext uri="{FF2B5EF4-FFF2-40B4-BE49-F238E27FC236}">
                <a16:creationId xmlns:a16="http://schemas.microsoft.com/office/drawing/2014/main" id="{7195CA29-4B6A-EFDF-102C-1AD85BD220D5}"/>
              </a:ext>
            </a:extLst>
          </p:cNvPr>
          <p:cNvSpPr>
            <a:spLocks noGrp="1"/>
          </p:cNvSpPr>
          <p:nvPr>
            <p:ph idx="1"/>
          </p:nvPr>
        </p:nvSpPr>
        <p:spPr>
          <a:xfrm>
            <a:off x="809625" y="1720850"/>
            <a:ext cx="11039475" cy="4932363"/>
          </a:xfrm>
        </p:spPr>
        <p:txBody>
          <a:bodyPr vert="horz" lIns="91440" tIns="45720" rIns="91440" bIns="45720" rtlCol="0" anchor="t">
            <a:normAutofit lnSpcReduction="10000"/>
          </a:bodyPr>
          <a:lstStyle/>
          <a:p>
            <a:r>
              <a:rPr lang="en-US" sz="2400" dirty="0">
                <a:latin typeface="Aptos"/>
                <a:ea typeface="Calibri"/>
                <a:cs typeface="Calibri"/>
              </a:rPr>
              <a:t>Organizations funded by the LSC may not:</a:t>
            </a:r>
            <a:endParaRPr lang="en-US" dirty="0">
              <a:ea typeface="Calibri" panose="020F0502020204030204"/>
              <a:cs typeface="Calibri" panose="020F0502020204030204"/>
            </a:endParaRPr>
          </a:p>
          <a:p>
            <a:pPr lvl="1"/>
            <a:r>
              <a:rPr lang="en-US" dirty="0">
                <a:latin typeface="Aptos"/>
                <a:ea typeface="Calibri"/>
                <a:cs typeface="Calibri"/>
              </a:rPr>
              <a:t>"</a:t>
            </a:r>
            <a:r>
              <a:rPr lang="en-US" dirty="0">
                <a:latin typeface="Aptos"/>
                <a:ea typeface="+mn-lt"/>
                <a:cs typeface="+mn-lt"/>
              </a:rPr>
              <a:t>provide legal assistance with respect to any </a:t>
            </a:r>
            <a:r>
              <a:rPr lang="en-US" b="1" dirty="0">
                <a:latin typeface="Aptos"/>
                <a:ea typeface="+mn-lt"/>
                <a:cs typeface="+mn-lt"/>
              </a:rPr>
              <a:t>proceeding or litigation</a:t>
            </a:r>
            <a:r>
              <a:rPr lang="en-US" dirty="0">
                <a:latin typeface="Aptos"/>
                <a:ea typeface="+mn-lt"/>
                <a:cs typeface="+mn-lt"/>
              </a:rPr>
              <a:t> which seeks to </a:t>
            </a:r>
            <a:r>
              <a:rPr lang="en-US" b="1" dirty="0">
                <a:latin typeface="Aptos"/>
                <a:ea typeface="+mn-lt"/>
                <a:cs typeface="+mn-lt"/>
              </a:rPr>
              <a:t>procure a nontherapeutic abortion</a:t>
            </a:r>
            <a:r>
              <a:rPr lang="en-US" dirty="0">
                <a:latin typeface="Aptos"/>
                <a:ea typeface="+mn-lt"/>
                <a:cs typeface="+mn-lt"/>
              </a:rPr>
              <a:t> or to compel any individual or institution to perform an abortion, or assist in the performance of an abortion, or provide facilities for the performance of an abortion, contrary to the religious beliefs or moral convictions of such individual or institution[.]" 42 U.S.C. § 2996f(b)(8). </a:t>
            </a:r>
            <a:endParaRPr lang="en-US" dirty="0">
              <a:latin typeface="Calibri" panose="020F0502020204030204"/>
              <a:ea typeface="Calibri"/>
              <a:cs typeface="Calibri"/>
            </a:endParaRPr>
          </a:p>
          <a:p>
            <a:pPr lvl="1"/>
            <a:r>
              <a:rPr lang="en-US" dirty="0">
                <a:latin typeface="Aptos"/>
                <a:cs typeface="Calibri"/>
              </a:rPr>
              <a:t>Covered in LSC Program Letter 22-2</a:t>
            </a:r>
            <a:endParaRPr lang="en-US" dirty="0">
              <a:latin typeface="Calibri" panose="020F0502020204030204"/>
              <a:ea typeface="Calibri"/>
              <a:cs typeface="Calibri"/>
            </a:endParaRPr>
          </a:p>
          <a:p>
            <a:r>
              <a:rPr lang="en-US" sz="2400" dirty="0">
                <a:latin typeface="Aptos"/>
              </a:rPr>
              <a:t>There</a:t>
            </a:r>
            <a:r>
              <a:rPr lang="en-US" sz="2400" dirty="0">
                <a:latin typeface="Aptos"/>
                <a:ea typeface="+mn-lt"/>
                <a:cs typeface="+mn-lt"/>
              </a:rPr>
              <a:t> are no special LSC restrictions on public education, training, or legal information concerning access to reproductive and sexual health services, including abortion. </a:t>
            </a:r>
          </a:p>
          <a:p>
            <a:r>
              <a:rPr lang="en-US" sz="2400" dirty="0">
                <a:latin typeface="Aptos"/>
                <a:ea typeface="+mn-lt"/>
                <a:cs typeface="+mn-lt"/>
              </a:rPr>
              <a:t>LSC-funded organizations may also engage in any proceedings and litigation representing or advocating for clients seeking other types of reproductive and sexual health services (not abortion).</a:t>
            </a:r>
            <a:endParaRPr lang="en-US" dirty="0">
              <a:latin typeface="Aptos"/>
            </a:endParaRPr>
          </a:p>
          <a:p>
            <a:pPr lvl="1" indent="-368300"/>
            <a:endParaRPr lang="en-US" dirty="0">
              <a:latin typeface="Aptos"/>
              <a:ea typeface="Calibri"/>
              <a:cs typeface="Calibri"/>
            </a:endParaRPr>
          </a:p>
        </p:txBody>
      </p:sp>
    </p:spTree>
    <p:extLst>
      <p:ext uri="{BB962C8B-B14F-4D97-AF65-F5344CB8AC3E}">
        <p14:creationId xmlns:p14="http://schemas.microsoft.com/office/powerpoint/2010/main" val="6063327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4CF14-A581-9EA0-20B3-69D13971DE1B}"/>
              </a:ext>
            </a:extLst>
          </p:cNvPr>
          <p:cNvSpPr>
            <a:spLocks noGrp="1"/>
          </p:cNvSpPr>
          <p:nvPr>
            <p:ph type="title"/>
          </p:nvPr>
        </p:nvSpPr>
        <p:spPr>
          <a:xfrm>
            <a:off x="682869" y="387106"/>
            <a:ext cx="10515600" cy="1325563"/>
          </a:xfrm>
        </p:spPr>
        <p:txBody>
          <a:bodyPr/>
          <a:lstStyle/>
          <a:p>
            <a:r>
              <a:rPr lang="en-US" dirty="0">
                <a:latin typeface="Aptos"/>
              </a:rPr>
              <a:t>Disability Rights Laws</a:t>
            </a:r>
          </a:p>
        </p:txBody>
      </p:sp>
      <p:sp>
        <p:nvSpPr>
          <p:cNvPr id="5" name="Content Placeholder 4">
            <a:extLst>
              <a:ext uri="{FF2B5EF4-FFF2-40B4-BE49-F238E27FC236}">
                <a16:creationId xmlns:a16="http://schemas.microsoft.com/office/drawing/2014/main" id="{812F037A-080B-49FE-1929-0024E66801B7}"/>
              </a:ext>
            </a:extLst>
          </p:cNvPr>
          <p:cNvSpPr>
            <a:spLocks noGrp="1"/>
          </p:cNvSpPr>
          <p:nvPr>
            <p:ph idx="1"/>
          </p:nvPr>
        </p:nvSpPr>
        <p:spPr>
          <a:xfrm>
            <a:off x="838201" y="1485157"/>
            <a:ext cx="10896599" cy="4999848"/>
          </a:xfrm>
        </p:spPr>
        <p:txBody>
          <a:bodyPr vert="horz" lIns="91440" tIns="45720" rIns="91440" bIns="45720" rtlCol="0" anchor="t">
            <a:noAutofit/>
          </a:bodyPr>
          <a:lstStyle/>
          <a:p>
            <a:pPr marL="457200" indent="-457200">
              <a:spcAft>
                <a:spcPts val="600"/>
              </a:spcAft>
            </a:pPr>
            <a:r>
              <a:rPr lang="en-US" sz="2400" b="1" dirty="0">
                <a:latin typeface="Aptos"/>
                <a:ea typeface="Calibri" panose="020F0502020204030204"/>
                <a:cs typeface="Calibri" panose="020F0502020204030204"/>
              </a:rPr>
              <a:t>Americans with Disabilities Act ("ADA")</a:t>
            </a:r>
            <a:r>
              <a:rPr lang="en-US" sz="2400" dirty="0">
                <a:latin typeface="Aptos"/>
                <a:ea typeface="Calibri" panose="020F0502020204030204"/>
                <a:cs typeface="Calibri" panose="020F0502020204030204"/>
              </a:rPr>
              <a:t>: federal civil rights law that prohibits discrimination on the basis of disability in everyday activities</a:t>
            </a:r>
          </a:p>
          <a:p>
            <a:pPr marL="914400" lvl="1">
              <a:spcAft>
                <a:spcPts val="600"/>
              </a:spcAft>
            </a:pPr>
            <a:r>
              <a:rPr lang="en-US" dirty="0">
                <a:latin typeface="Aptos"/>
                <a:ea typeface="Calibri" panose="020F0502020204030204"/>
                <a:cs typeface="Calibri" panose="020F0502020204030204"/>
              </a:rPr>
              <a:t>Privately owned entities are covered by Title III as "places of public accommodation"</a:t>
            </a:r>
          </a:p>
          <a:p>
            <a:pPr marL="914400" lvl="1">
              <a:spcAft>
                <a:spcPts val="600"/>
              </a:spcAft>
            </a:pPr>
            <a:r>
              <a:rPr lang="en-US" dirty="0">
                <a:latin typeface="Aptos"/>
                <a:ea typeface="Calibri" panose="020F0502020204030204"/>
                <a:cs typeface="Calibri" panose="020F0502020204030204"/>
              </a:rPr>
              <a:t>Publicly owned and operated entities are covered by Title II as "public entities" </a:t>
            </a:r>
          </a:p>
          <a:p>
            <a:pPr marL="457200" indent="-457200">
              <a:spcAft>
                <a:spcPts val="600"/>
              </a:spcAft>
            </a:pPr>
            <a:r>
              <a:rPr lang="en-US" sz="2400" b="1" dirty="0">
                <a:latin typeface="Aptos"/>
                <a:ea typeface="Calibri" panose="020F0502020204030204"/>
                <a:cs typeface="Calibri" panose="020F0502020204030204"/>
              </a:rPr>
              <a:t>Section 504 of the Rehabilitation Act of 1973 ("Section 504")</a:t>
            </a:r>
            <a:r>
              <a:rPr lang="en-US" sz="2400" dirty="0">
                <a:latin typeface="Aptos"/>
                <a:ea typeface="Calibri" panose="020F0502020204030204"/>
                <a:cs typeface="Calibri" panose="020F0502020204030204"/>
              </a:rPr>
              <a:t>: federal law that prohibits discrimination on the basis of disability by employers and organizations that receive federal financial assistance</a:t>
            </a:r>
          </a:p>
          <a:p>
            <a:pPr marL="457200" indent="-457200">
              <a:spcAft>
                <a:spcPts val="600"/>
              </a:spcAft>
            </a:pPr>
            <a:r>
              <a:rPr lang="en-US" sz="2400" b="1" dirty="0">
                <a:latin typeface="Aptos"/>
                <a:ea typeface="Calibri" panose="020F0502020204030204"/>
                <a:cs typeface="Calibri" panose="020F0502020204030204"/>
              </a:rPr>
              <a:t>Section 1557 of the Affordable Care Act ("Section 1557")</a:t>
            </a:r>
            <a:r>
              <a:rPr lang="en-US" sz="2400" dirty="0">
                <a:latin typeface="Aptos"/>
                <a:ea typeface="Calibri" panose="020F0502020204030204"/>
                <a:cs typeface="Calibri" panose="020F0502020204030204"/>
              </a:rPr>
              <a:t>: federal law that prohibits discrimination on the basis of </a:t>
            </a:r>
            <a:r>
              <a:rPr lang="en-US" sz="2400" dirty="0">
                <a:latin typeface="Aptos"/>
                <a:ea typeface="+mn-lt"/>
                <a:cs typeface="+mn-lt"/>
              </a:rPr>
              <a:t>race, color, national origin, age, </a:t>
            </a:r>
            <a:r>
              <a:rPr lang="en-US" sz="2400" b="1" dirty="0">
                <a:latin typeface="Aptos"/>
                <a:ea typeface="+mn-lt"/>
                <a:cs typeface="+mn-lt"/>
              </a:rPr>
              <a:t>disability,</a:t>
            </a:r>
            <a:r>
              <a:rPr lang="en-US" sz="2400" dirty="0">
                <a:latin typeface="Aptos"/>
                <a:ea typeface="+mn-lt"/>
                <a:cs typeface="+mn-lt"/>
              </a:rPr>
              <a:t> or sex in health programs or activities that receive federal financial assistance</a:t>
            </a:r>
          </a:p>
        </p:txBody>
      </p:sp>
    </p:spTree>
    <p:extLst>
      <p:ext uri="{BB962C8B-B14F-4D97-AF65-F5344CB8AC3E}">
        <p14:creationId xmlns:p14="http://schemas.microsoft.com/office/powerpoint/2010/main" val="8808796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3D291-E595-D0E0-2A0A-CC7952FF9E9A}"/>
              </a:ext>
            </a:extLst>
          </p:cNvPr>
          <p:cNvSpPr>
            <a:spLocks noGrp="1"/>
          </p:cNvSpPr>
          <p:nvPr>
            <p:ph type="title"/>
          </p:nvPr>
        </p:nvSpPr>
        <p:spPr/>
        <p:txBody>
          <a:bodyPr/>
          <a:lstStyle/>
          <a:p>
            <a:r>
              <a:rPr lang="en-US" dirty="0">
                <a:latin typeface="Aptos"/>
              </a:rPr>
              <a:t>Clinics' Responsibilities </a:t>
            </a:r>
          </a:p>
        </p:txBody>
      </p:sp>
      <p:sp>
        <p:nvSpPr>
          <p:cNvPr id="4" name="Content Placeholder 3">
            <a:extLst>
              <a:ext uri="{FF2B5EF4-FFF2-40B4-BE49-F238E27FC236}">
                <a16:creationId xmlns:a16="http://schemas.microsoft.com/office/drawing/2014/main" id="{0DEB70B3-F06F-E2BD-929A-4DE7F7AA8CCC}"/>
              </a:ext>
            </a:extLst>
          </p:cNvPr>
          <p:cNvSpPr>
            <a:spLocks noGrp="1"/>
          </p:cNvSpPr>
          <p:nvPr>
            <p:ph sz="half" idx="2"/>
          </p:nvPr>
        </p:nvSpPr>
        <p:spPr>
          <a:xfrm>
            <a:off x="1055856" y="1440977"/>
            <a:ext cx="10645302" cy="1514105"/>
          </a:xfrm>
        </p:spPr>
        <p:txBody>
          <a:bodyPr vert="horz" lIns="91440" tIns="45720" rIns="91440" bIns="45720" rtlCol="0" anchor="t">
            <a:normAutofit lnSpcReduction="10000"/>
          </a:bodyPr>
          <a:lstStyle/>
          <a:p>
            <a:pPr marL="0" indent="0">
              <a:buNone/>
            </a:pPr>
            <a:r>
              <a:rPr lang="en-US" dirty="0">
                <a:latin typeface="Aptos"/>
                <a:ea typeface="+mn-lt"/>
                <a:cs typeface="+mn-lt"/>
              </a:rPr>
              <a:t>The ADA, Section 1557, and Section 504 prohibit discrimination against people with disabilities and require medical providers to make their services and programs available in an accessible manner. This includes:</a:t>
            </a:r>
          </a:p>
        </p:txBody>
      </p:sp>
      <p:sp>
        <p:nvSpPr>
          <p:cNvPr id="3" name="Content Placeholder 2">
            <a:extLst>
              <a:ext uri="{FF2B5EF4-FFF2-40B4-BE49-F238E27FC236}">
                <a16:creationId xmlns:a16="http://schemas.microsoft.com/office/drawing/2014/main" id="{83E40E0D-AFD2-D0F7-77C2-5AD940BDEECD}"/>
              </a:ext>
            </a:extLst>
          </p:cNvPr>
          <p:cNvSpPr>
            <a:spLocks noGrp="1"/>
          </p:cNvSpPr>
          <p:nvPr>
            <p:ph sz="half" idx="1"/>
          </p:nvPr>
        </p:nvSpPr>
        <p:spPr>
          <a:xfrm>
            <a:off x="1254665" y="3192159"/>
            <a:ext cx="5043791" cy="3070529"/>
          </a:xfrm>
        </p:spPr>
        <p:txBody>
          <a:bodyPr vert="horz" lIns="91440" tIns="45720" rIns="91440" bIns="45720" rtlCol="0" anchor="t">
            <a:normAutofit lnSpcReduction="10000"/>
          </a:bodyPr>
          <a:lstStyle/>
          <a:p>
            <a:r>
              <a:rPr lang="en-US" dirty="0">
                <a:latin typeface="Aptos"/>
                <a:ea typeface="+mn-lt"/>
                <a:cs typeface="+mn-lt"/>
              </a:rPr>
              <a:t>Providing reasonable accommodations (RAs)</a:t>
            </a:r>
            <a:endParaRPr lang="en-US" dirty="0">
              <a:latin typeface="Aptos"/>
            </a:endParaRPr>
          </a:p>
          <a:p>
            <a:r>
              <a:rPr lang="en-US" dirty="0">
                <a:latin typeface="Aptos"/>
                <a:ea typeface="+mn-lt"/>
                <a:cs typeface="+mn-lt"/>
              </a:rPr>
              <a:t>Ensuring effective communication </a:t>
            </a:r>
            <a:endParaRPr lang="en-US" dirty="0">
              <a:latin typeface="Aptos"/>
            </a:endParaRPr>
          </a:p>
          <a:p>
            <a:r>
              <a:rPr lang="en-US" dirty="0">
                <a:latin typeface="Aptos"/>
                <a:ea typeface="+mn-lt"/>
                <a:cs typeface="+mn-lt"/>
              </a:rPr>
              <a:t>Having accessible facilities and equipment</a:t>
            </a:r>
            <a:endParaRPr lang="en-US" dirty="0">
              <a:latin typeface="Aptos"/>
            </a:endParaRPr>
          </a:p>
        </p:txBody>
      </p:sp>
      <p:pic>
        <p:nvPicPr>
          <p:cNvPr id="5" name="Picture 4" descr="Transparent colorful shapes of people with different types of disabilities moving around">
            <a:extLst>
              <a:ext uri="{FF2B5EF4-FFF2-40B4-BE49-F238E27FC236}">
                <a16:creationId xmlns:a16="http://schemas.microsoft.com/office/drawing/2014/main" id="{DC6D5A17-384D-11B7-000C-02DC7ADB0022}"/>
              </a:ext>
            </a:extLst>
          </p:cNvPr>
          <p:cNvPicPr>
            <a:picLocks noChangeAspect="1"/>
          </p:cNvPicPr>
          <p:nvPr/>
        </p:nvPicPr>
        <p:blipFill>
          <a:blip r:embed="rId2"/>
          <a:stretch>
            <a:fillRect/>
          </a:stretch>
        </p:blipFill>
        <p:spPr>
          <a:xfrm>
            <a:off x="6173009" y="2956802"/>
            <a:ext cx="4839512" cy="3060161"/>
          </a:xfrm>
          <a:prstGeom prst="rect">
            <a:avLst/>
          </a:prstGeom>
          <a:effectLst>
            <a:outerShdw blurRad="50800" dist="50800" dir="5400000" algn="ctr" rotWithShape="0">
              <a:schemeClr val="accent1">
                <a:lumMod val="60000"/>
                <a:lumOff val="40000"/>
              </a:schemeClr>
            </a:outerShdw>
          </a:effectLst>
        </p:spPr>
      </p:pic>
    </p:spTree>
    <p:extLst>
      <p:ext uri="{BB962C8B-B14F-4D97-AF65-F5344CB8AC3E}">
        <p14:creationId xmlns:p14="http://schemas.microsoft.com/office/powerpoint/2010/main" val="16285917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927B1-E264-5973-3774-603736D6C94F}"/>
              </a:ext>
            </a:extLst>
          </p:cNvPr>
          <p:cNvSpPr>
            <a:spLocks noGrp="1"/>
          </p:cNvSpPr>
          <p:nvPr>
            <p:ph type="title"/>
          </p:nvPr>
        </p:nvSpPr>
        <p:spPr>
          <a:xfrm>
            <a:off x="708498" y="381338"/>
            <a:ext cx="10515600" cy="1325563"/>
          </a:xfrm>
        </p:spPr>
        <p:txBody>
          <a:bodyPr/>
          <a:lstStyle/>
          <a:p>
            <a:r>
              <a:rPr lang="en-US" dirty="0">
                <a:latin typeface="Aptos"/>
              </a:rPr>
              <a:t>Reasonable Accommodations (RAs)</a:t>
            </a:r>
          </a:p>
        </p:txBody>
      </p:sp>
      <p:sp>
        <p:nvSpPr>
          <p:cNvPr id="3" name="Content Placeholder 2">
            <a:extLst>
              <a:ext uri="{FF2B5EF4-FFF2-40B4-BE49-F238E27FC236}">
                <a16:creationId xmlns:a16="http://schemas.microsoft.com/office/drawing/2014/main" id="{2850A3B2-9249-04A3-5A70-D14F6B571122}"/>
              </a:ext>
            </a:extLst>
          </p:cNvPr>
          <p:cNvSpPr>
            <a:spLocks noGrp="1"/>
          </p:cNvSpPr>
          <p:nvPr>
            <p:ph sz="half" idx="1"/>
          </p:nvPr>
        </p:nvSpPr>
        <p:spPr>
          <a:xfrm>
            <a:off x="838200" y="1509476"/>
            <a:ext cx="5749046" cy="4683699"/>
          </a:xfrm>
        </p:spPr>
        <p:txBody>
          <a:bodyPr vert="horz" lIns="91440" tIns="45720" rIns="91440" bIns="45720" rtlCol="0" anchor="t">
            <a:noAutofit/>
          </a:bodyPr>
          <a:lstStyle/>
          <a:p>
            <a:pPr marL="0" indent="0">
              <a:buNone/>
            </a:pPr>
            <a:r>
              <a:rPr lang="en-US" sz="2600" dirty="0">
                <a:latin typeface="Aptos"/>
                <a:ea typeface="+mn-lt"/>
                <a:cs typeface="+mn-lt"/>
              </a:rPr>
              <a:t>Definition: Changes to the usual way of doing things to include people with disabilities and provide equal opportunity for them to benefit from services.</a:t>
            </a:r>
            <a:endParaRPr lang="en-US" sz="2600" dirty="0">
              <a:latin typeface="Aptos"/>
              <a:ea typeface="Calibri"/>
              <a:cs typeface="Calibri"/>
            </a:endParaRPr>
          </a:p>
          <a:p>
            <a:pPr marL="0" indent="0">
              <a:buNone/>
            </a:pPr>
            <a:endParaRPr lang="en-US" sz="2600" dirty="0">
              <a:latin typeface="Aptos"/>
              <a:ea typeface="+mn-lt"/>
              <a:cs typeface="+mn-lt"/>
            </a:endParaRPr>
          </a:p>
          <a:p>
            <a:pPr marL="0" indent="0">
              <a:buNone/>
            </a:pPr>
            <a:r>
              <a:rPr lang="en-US" sz="2600" dirty="0">
                <a:latin typeface="Aptos"/>
                <a:ea typeface="+mn-lt"/>
                <a:cs typeface="+mn-lt"/>
              </a:rPr>
              <a:t>It is discrimination to fail to provide reasonable accommodations to disabled patients unless doing so will “fundamentally alter” the nature of the services or benefits provided or result in an “undue burden.”</a:t>
            </a:r>
            <a:endParaRPr lang="en-US" sz="2600" dirty="0">
              <a:latin typeface="Aptos"/>
              <a:ea typeface="Calibri" panose="020F0502020204030204"/>
              <a:cs typeface="Calibri" panose="020F0502020204030204"/>
            </a:endParaRPr>
          </a:p>
        </p:txBody>
      </p:sp>
      <p:pic>
        <p:nvPicPr>
          <p:cNvPr id="5" name="Picture 4" descr="A doctor holding a syringe and pointing at it - their patient is next to them looking and pointing at the syringe">
            <a:extLst>
              <a:ext uri="{FF2B5EF4-FFF2-40B4-BE49-F238E27FC236}">
                <a16:creationId xmlns:a16="http://schemas.microsoft.com/office/drawing/2014/main" id="{D77CF4B3-20DF-79A9-4597-D2FC164DDA5C}"/>
              </a:ext>
            </a:extLst>
          </p:cNvPr>
          <p:cNvPicPr>
            <a:picLocks noChangeAspect="1"/>
          </p:cNvPicPr>
          <p:nvPr/>
        </p:nvPicPr>
        <p:blipFill>
          <a:blip r:embed="rId3"/>
          <a:stretch>
            <a:fillRect/>
          </a:stretch>
        </p:blipFill>
        <p:spPr>
          <a:xfrm>
            <a:off x="6797201" y="2148192"/>
            <a:ext cx="5042171" cy="3404681"/>
          </a:xfrm>
          <a:prstGeom prst="rect">
            <a:avLst/>
          </a:prstGeom>
          <a:effectLst>
            <a:outerShdw blurRad="50800" dist="50800" dir="5400000" algn="ctr" rotWithShape="0">
              <a:schemeClr val="accent1">
                <a:lumMod val="60000"/>
                <a:lumOff val="40000"/>
              </a:schemeClr>
            </a:outerShdw>
          </a:effectLst>
        </p:spPr>
      </p:pic>
    </p:spTree>
    <p:extLst>
      <p:ext uri="{BB962C8B-B14F-4D97-AF65-F5344CB8AC3E}">
        <p14:creationId xmlns:p14="http://schemas.microsoft.com/office/powerpoint/2010/main" val="36765963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C3E35-AEFD-C0C4-4E56-29150E1251AA}"/>
              </a:ext>
            </a:extLst>
          </p:cNvPr>
          <p:cNvSpPr>
            <a:spLocks noGrp="1"/>
          </p:cNvSpPr>
          <p:nvPr>
            <p:ph type="title"/>
          </p:nvPr>
        </p:nvSpPr>
        <p:spPr>
          <a:xfrm>
            <a:off x="570689" y="381338"/>
            <a:ext cx="10515600" cy="1325563"/>
          </a:xfrm>
        </p:spPr>
        <p:txBody>
          <a:bodyPr/>
          <a:lstStyle/>
          <a:p>
            <a:r>
              <a:rPr lang="en-US" dirty="0">
                <a:latin typeface="Aptos"/>
              </a:rPr>
              <a:t>Examples of Common RAs</a:t>
            </a:r>
          </a:p>
        </p:txBody>
      </p:sp>
      <p:sp>
        <p:nvSpPr>
          <p:cNvPr id="3" name="Content Placeholder 2">
            <a:extLst>
              <a:ext uri="{FF2B5EF4-FFF2-40B4-BE49-F238E27FC236}">
                <a16:creationId xmlns:a16="http://schemas.microsoft.com/office/drawing/2014/main" id="{7D6D07ED-15B4-ADC6-A24F-F9BE5B01D59C}"/>
              </a:ext>
            </a:extLst>
          </p:cNvPr>
          <p:cNvSpPr>
            <a:spLocks noGrp="1"/>
          </p:cNvSpPr>
          <p:nvPr>
            <p:ph idx="1"/>
          </p:nvPr>
        </p:nvSpPr>
        <p:spPr>
          <a:xfrm>
            <a:off x="716605" y="1485157"/>
            <a:ext cx="10758791" cy="5129550"/>
          </a:xfrm>
        </p:spPr>
        <p:txBody>
          <a:bodyPr vert="horz" lIns="91440" tIns="45720" rIns="91440" bIns="45720" rtlCol="0" anchor="t">
            <a:noAutofit/>
          </a:bodyPr>
          <a:lstStyle/>
          <a:p>
            <a:r>
              <a:rPr lang="en-US" sz="2200" dirty="0">
                <a:latin typeface="Aptos"/>
                <a:ea typeface="+mn-lt"/>
                <a:cs typeface="+mn-lt"/>
              </a:rPr>
              <a:t>Reserving additional time for an appointment </a:t>
            </a:r>
            <a:endParaRPr lang="en-US" sz="2200" dirty="0">
              <a:latin typeface="Aptos"/>
            </a:endParaRPr>
          </a:p>
          <a:p>
            <a:pPr lvl="1"/>
            <a:r>
              <a:rPr lang="en-US" sz="2200" dirty="0">
                <a:latin typeface="Aptos"/>
                <a:ea typeface="+mn-lt"/>
                <a:cs typeface="+mn-lt"/>
              </a:rPr>
              <a:t>Allow for physical transferring, engaging with interpreters, checking understanding </a:t>
            </a:r>
            <a:endParaRPr lang="en-US" sz="2200" dirty="0">
              <a:latin typeface="Aptos"/>
            </a:endParaRPr>
          </a:p>
          <a:p>
            <a:r>
              <a:rPr lang="en-US" sz="2200" dirty="0">
                <a:latin typeface="Aptos"/>
                <a:ea typeface="+mn-lt"/>
                <a:cs typeface="+mn-lt"/>
              </a:rPr>
              <a:t>Allowing a support person to be present at an appointment</a:t>
            </a:r>
            <a:endParaRPr lang="en-US" sz="2200" dirty="0">
              <a:latin typeface="Aptos"/>
            </a:endParaRPr>
          </a:p>
          <a:p>
            <a:r>
              <a:rPr lang="en-US" sz="2200" dirty="0">
                <a:latin typeface="Aptos"/>
                <a:ea typeface="+mn-lt"/>
                <a:cs typeface="+mn-lt"/>
              </a:rPr>
              <a:t>Utilizing supported decision-making </a:t>
            </a:r>
            <a:endParaRPr lang="en-US" sz="2200" dirty="0">
              <a:latin typeface="Aptos"/>
            </a:endParaRPr>
          </a:p>
          <a:p>
            <a:r>
              <a:rPr lang="en-US" sz="2200" dirty="0">
                <a:latin typeface="Aptos"/>
                <a:ea typeface="+mn-lt"/>
                <a:cs typeface="+mn-lt"/>
              </a:rPr>
              <a:t>Performing a pelvic exam in an alternative position</a:t>
            </a:r>
            <a:endParaRPr lang="en-US" sz="2200" dirty="0">
              <a:latin typeface="Aptos"/>
            </a:endParaRPr>
          </a:p>
          <a:p>
            <a:r>
              <a:rPr lang="en-US" sz="2200" dirty="0">
                <a:latin typeface="Aptos"/>
                <a:ea typeface="+mn-lt"/>
                <a:cs typeface="+mn-lt"/>
              </a:rPr>
              <a:t>Moving items that might block the path of travel</a:t>
            </a:r>
            <a:endParaRPr lang="en-US" sz="2200" dirty="0">
              <a:latin typeface="Aptos"/>
            </a:endParaRPr>
          </a:p>
          <a:p>
            <a:r>
              <a:rPr lang="en-US" sz="2200" dirty="0">
                <a:latin typeface="Aptos"/>
                <a:ea typeface="+mn-lt"/>
                <a:cs typeface="+mn-lt"/>
              </a:rPr>
              <a:t>Reserving an appointment room that has accessible equipment </a:t>
            </a:r>
            <a:endParaRPr lang="en-US" sz="2200" dirty="0">
              <a:latin typeface="Aptos"/>
            </a:endParaRPr>
          </a:p>
          <a:p>
            <a:r>
              <a:rPr lang="en-US" sz="2200" dirty="0">
                <a:latin typeface="Aptos"/>
                <a:ea typeface="+mn-lt"/>
                <a:cs typeface="+mn-lt"/>
              </a:rPr>
              <a:t>Allowing time for breaks </a:t>
            </a:r>
            <a:endParaRPr lang="en-US" sz="2200" dirty="0">
              <a:latin typeface="Aptos"/>
            </a:endParaRPr>
          </a:p>
          <a:p>
            <a:r>
              <a:rPr lang="en-US" sz="2200" dirty="0">
                <a:latin typeface="Aptos"/>
                <a:ea typeface="+mn-lt"/>
                <a:cs typeface="+mn-lt"/>
              </a:rPr>
              <a:t>Turning down the brightness of the exam room lights </a:t>
            </a:r>
            <a:endParaRPr lang="en-US" sz="2200" dirty="0">
              <a:latin typeface="Aptos"/>
            </a:endParaRPr>
          </a:p>
          <a:p>
            <a:r>
              <a:rPr lang="en-US" sz="2200" dirty="0">
                <a:latin typeface="Aptos"/>
                <a:ea typeface="+mn-lt"/>
                <a:cs typeface="+mn-lt"/>
              </a:rPr>
              <a:t>Providing a written outline of the information discussed </a:t>
            </a:r>
            <a:endParaRPr lang="en-US" sz="2200" dirty="0">
              <a:latin typeface="Aptos"/>
            </a:endParaRPr>
          </a:p>
          <a:p>
            <a:r>
              <a:rPr lang="en-US" sz="2200" dirty="0">
                <a:latin typeface="Aptos"/>
                <a:ea typeface="+mn-lt"/>
                <a:cs typeface="+mn-lt"/>
              </a:rPr>
              <a:t>Wearing a mask if a patient requests one</a:t>
            </a:r>
            <a:endParaRPr lang="en-US" sz="2200" dirty="0">
              <a:latin typeface="Aptos"/>
            </a:endParaRPr>
          </a:p>
          <a:p>
            <a:r>
              <a:rPr lang="en-US" sz="2200" b="1" dirty="0">
                <a:latin typeface="Aptos"/>
                <a:ea typeface="+mn-lt"/>
                <a:cs typeface="+mn-lt"/>
              </a:rPr>
              <a:t>The possibilities are endless!</a:t>
            </a:r>
            <a:endParaRPr lang="en-US" sz="2200" dirty="0">
              <a:latin typeface="Aptos"/>
            </a:endParaRPr>
          </a:p>
        </p:txBody>
      </p:sp>
    </p:spTree>
    <p:extLst>
      <p:ext uri="{BB962C8B-B14F-4D97-AF65-F5344CB8AC3E}">
        <p14:creationId xmlns:p14="http://schemas.microsoft.com/office/powerpoint/2010/main" val="19545479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0B61A-F0F2-DA2F-9541-3AFBFA060409}"/>
              </a:ext>
            </a:extLst>
          </p:cNvPr>
          <p:cNvSpPr>
            <a:spLocks noGrp="1"/>
          </p:cNvSpPr>
          <p:nvPr>
            <p:ph type="title"/>
          </p:nvPr>
        </p:nvSpPr>
        <p:spPr>
          <a:xfrm>
            <a:off x="522051" y="365125"/>
            <a:ext cx="10961451" cy="1333669"/>
          </a:xfrm>
        </p:spPr>
        <p:txBody>
          <a:bodyPr/>
          <a:lstStyle/>
          <a:p>
            <a:r>
              <a:rPr lang="en-US" dirty="0">
                <a:latin typeface="Aptos"/>
              </a:rPr>
              <a:t>RA Spotlight: Supported Decision-Making</a:t>
            </a:r>
          </a:p>
        </p:txBody>
      </p:sp>
      <p:sp>
        <p:nvSpPr>
          <p:cNvPr id="3" name="Content Placeholder 2">
            <a:extLst>
              <a:ext uri="{FF2B5EF4-FFF2-40B4-BE49-F238E27FC236}">
                <a16:creationId xmlns:a16="http://schemas.microsoft.com/office/drawing/2014/main" id="{AB15A895-0652-60FD-D8A0-C21B23902A31}"/>
              </a:ext>
            </a:extLst>
          </p:cNvPr>
          <p:cNvSpPr>
            <a:spLocks noGrp="1"/>
          </p:cNvSpPr>
          <p:nvPr>
            <p:ph idx="1"/>
          </p:nvPr>
        </p:nvSpPr>
        <p:spPr>
          <a:xfrm>
            <a:off x="708094" y="1485157"/>
            <a:ext cx="11115875" cy="4991740"/>
          </a:xfrm>
        </p:spPr>
        <p:txBody>
          <a:bodyPr vert="horz" lIns="91440" tIns="45720" rIns="91440" bIns="45720" rtlCol="0" anchor="t">
            <a:noAutofit/>
          </a:bodyPr>
          <a:lstStyle/>
          <a:p>
            <a:pPr marL="285750" indent="-285750"/>
            <a:r>
              <a:rPr lang="en-US" dirty="0">
                <a:latin typeface="Aptos"/>
                <a:ea typeface="+mn-lt"/>
                <a:cs typeface="+mn-lt"/>
              </a:rPr>
              <a:t>Supported decision-making ("SDM"): individualized arrangement in which a disabled adult chooses one or more people they trust as supporters to help them understand, communicate, make, or act on their own choices. </a:t>
            </a:r>
            <a:endParaRPr lang="en-US" dirty="0">
              <a:cs typeface="Calibri"/>
            </a:endParaRPr>
          </a:p>
          <a:p>
            <a:pPr marL="285750" indent="-285750"/>
            <a:r>
              <a:rPr lang="en-US" dirty="0">
                <a:latin typeface="Aptos"/>
                <a:ea typeface="+mn-lt"/>
                <a:cs typeface="+mn-lt"/>
              </a:rPr>
              <a:t>Looks different for each person</a:t>
            </a:r>
            <a:endParaRPr lang="en-US" dirty="0">
              <a:latin typeface="Aptos"/>
              <a:cs typeface="Calibri"/>
            </a:endParaRPr>
          </a:p>
          <a:p>
            <a:pPr marL="285750" indent="-285750"/>
            <a:r>
              <a:rPr lang="en-US" dirty="0">
                <a:latin typeface="Aptos"/>
                <a:ea typeface="+mn-lt"/>
                <a:cs typeface="+mn-lt"/>
              </a:rPr>
              <a:t>Can be formal (written) or informal agreement</a:t>
            </a:r>
          </a:p>
          <a:p>
            <a:pPr marL="285750" indent="-285750"/>
            <a:r>
              <a:rPr lang="en-US" dirty="0">
                <a:latin typeface="Aptos"/>
                <a:ea typeface="+mn-lt"/>
                <a:cs typeface="+mn-lt"/>
              </a:rPr>
              <a:t>Can strengthen capacity and avoid the need for a conservator in decision-making</a:t>
            </a:r>
          </a:p>
          <a:p>
            <a:pPr marL="285750" indent="-285750"/>
            <a:r>
              <a:rPr lang="en-US" dirty="0">
                <a:latin typeface="Aptos"/>
                <a:ea typeface="+mn-lt"/>
                <a:cs typeface="+mn-lt"/>
              </a:rPr>
              <a:t>Recognized under California law, see Probate Code §§ 1800(e), 1800.3(c), 1821(a)(1)(C)(</a:t>
            </a:r>
            <a:r>
              <a:rPr lang="en-US" dirty="0" err="1">
                <a:latin typeface="Aptos"/>
                <a:ea typeface="+mn-lt"/>
                <a:cs typeface="+mn-lt"/>
              </a:rPr>
              <a:t>i</a:t>
            </a:r>
            <a:r>
              <a:rPr lang="en-US" dirty="0">
                <a:latin typeface="Aptos"/>
                <a:ea typeface="+mn-lt"/>
                <a:cs typeface="+mn-lt"/>
              </a:rPr>
              <a:t>), 1836(b)(1), (d)(3), (4), 2113, Cal. Welf. &amp; Ins. Code § 21000 to 21008</a:t>
            </a:r>
          </a:p>
          <a:p>
            <a:pPr marL="285750" indent="-285750"/>
            <a:endParaRPr lang="en-US" sz="2600" dirty="0">
              <a:latin typeface="Aptos"/>
              <a:ea typeface="+mn-lt"/>
              <a:cs typeface="+mn-lt"/>
            </a:endParaRPr>
          </a:p>
        </p:txBody>
      </p:sp>
    </p:spTree>
    <p:extLst>
      <p:ext uri="{BB962C8B-B14F-4D97-AF65-F5344CB8AC3E}">
        <p14:creationId xmlns:p14="http://schemas.microsoft.com/office/powerpoint/2010/main" val="16851575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37249-BC84-1614-D3C0-DD3A797BE562}"/>
              </a:ext>
            </a:extLst>
          </p:cNvPr>
          <p:cNvSpPr>
            <a:spLocks noGrp="1"/>
          </p:cNvSpPr>
          <p:nvPr>
            <p:ph type="title"/>
          </p:nvPr>
        </p:nvSpPr>
        <p:spPr>
          <a:xfrm>
            <a:off x="353406" y="365125"/>
            <a:ext cx="11569428" cy="1317457"/>
          </a:xfrm>
        </p:spPr>
        <p:txBody>
          <a:bodyPr/>
          <a:lstStyle/>
          <a:p>
            <a:r>
              <a:rPr lang="en-US" dirty="0">
                <a:latin typeface="Aptos"/>
                <a:cs typeface="Calibri Light"/>
              </a:rPr>
              <a:t>Supported Decision-Making v. Conservatorship</a:t>
            </a:r>
            <a:endParaRPr lang="en-US" dirty="0">
              <a:latin typeface="Aptos"/>
            </a:endParaRPr>
          </a:p>
        </p:txBody>
      </p:sp>
      <p:sp>
        <p:nvSpPr>
          <p:cNvPr id="3" name="Text Placeholder 2">
            <a:extLst>
              <a:ext uri="{FF2B5EF4-FFF2-40B4-BE49-F238E27FC236}">
                <a16:creationId xmlns:a16="http://schemas.microsoft.com/office/drawing/2014/main" id="{721AEB8D-D5B6-F688-C6D8-866EEAC7AF53}"/>
              </a:ext>
            </a:extLst>
          </p:cNvPr>
          <p:cNvSpPr>
            <a:spLocks noGrp="1"/>
          </p:cNvSpPr>
          <p:nvPr>
            <p:ph type="body" idx="1"/>
          </p:nvPr>
        </p:nvSpPr>
        <p:spPr>
          <a:xfrm>
            <a:off x="724880" y="1300163"/>
            <a:ext cx="5157787" cy="823912"/>
          </a:xfrm>
        </p:spPr>
        <p:txBody>
          <a:bodyPr>
            <a:normAutofit/>
          </a:bodyPr>
          <a:lstStyle/>
          <a:p>
            <a:pPr algn="ctr"/>
            <a:r>
              <a:rPr lang="en-US" sz="3200" dirty="0">
                <a:latin typeface="Aptos"/>
                <a:cs typeface="Calibri"/>
              </a:rPr>
              <a:t>SDM</a:t>
            </a:r>
          </a:p>
        </p:txBody>
      </p:sp>
      <p:sp>
        <p:nvSpPr>
          <p:cNvPr id="4" name="Content Placeholder 3">
            <a:extLst>
              <a:ext uri="{FF2B5EF4-FFF2-40B4-BE49-F238E27FC236}">
                <a16:creationId xmlns:a16="http://schemas.microsoft.com/office/drawing/2014/main" id="{3D2A6AD9-EA3A-17D8-2BB5-E02071FFF95E}"/>
              </a:ext>
            </a:extLst>
          </p:cNvPr>
          <p:cNvSpPr>
            <a:spLocks noGrp="1"/>
          </p:cNvSpPr>
          <p:nvPr>
            <p:ph sz="half" idx="2"/>
          </p:nvPr>
        </p:nvSpPr>
        <p:spPr>
          <a:xfrm>
            <a:off x="620105" y="2124075"/>
            <a:ext cx="5384765" cy="4187183"/>
          </a:xfrm>
        </p:spPr>
        <p:txBody>
          <a:bodyPr vert="horz" lIns="91440" tIns="45720" rIns="91440" bIns="45720" rtlCol="0" anchor="t">
            <a:noAutofit/>
          </a:bodyPr>
          <a:lstStyle/>
          <a:p>
            <a:pPr marL="457200" indent="-457200">
              <a:lnSpc>
                <a:spcPct val="100000"/>
              </a:lnSpc>
              <a:spcBef>
                <a:spcPts val="0"/>
              </a:spcBef>
              <a:spcAft>
                <a:spcPts val="600"/>
              </a:spcAft>
            </a:pPr>
            <a:r>
              <a:rPr lang="en-US" dirty="0">
                <a:latin typeface="Aptos"/>
                <a:cs typeface="Arial"/>
              </a:rPr>
              <a:t>Disabled person makes their own choices but receives help from supporters in the process</a:t>
            </a:r>
          </a:p>
          <a:p>
            <a:pPr marL="457200" indent="-457200">
              <a:lnSpc>
                <a:spcPct val="100000"/>
              </a:lnSpc>
              <a:spcBef>
                <a:spcPts val="0"/>
              </a:spcBef>
              <a:spcAft>
                <a:spcPts val="600"/>
              </a:spcAft>
            </a:pPr>
            <a:r>
              <a:rPr lang="en-US" dirty="0">
                <a:latin typeface="Aptos"/>
                <a:cs typeface="Arial"/>
              </a:rPr>
              <a:t>Disabled person chooses their own supporters</a:t>
            </a:r>
          </a:p>
          <a:p>
            <a:pPr marL="457200" indent="-457200">
              <a:lnSpc>
                <a:spcPct val="100000"/>
              </a:lnSpc>
              <a:spcBef>
                <a:spcPts val="0"/>
              </a:spcBef>
              <a:spcAft>
                <a:spcPts val="600"/>
              </a:spcAft>
            </a:pPr>
            <a:r>
              <a:rPr lang="en-US" dirty="0">
                <a:latin typeface="Aptos"/>
                <a:cs typeface="Arial"/>
              </a:rPr>
              <a:t>Can strengthen capacity and avoid need for conservatorship</a:t>
            </a:r>
            <a:endParaRPr lang="en-US" dirty="0">
              <a:latin typeface="Aptos"/>
              <a:cs typeface="Calibri" panose="020F0502020204030204"/>
            </a:endParaRPr>
          </a:p>
        </p:txBody>
      </p:sp>
      <p:sp>
        <p:nvSpPr>
          <p:cNvPr id="5" name="Text Placeholder 4">
            <a:extLst>
              <a:ext uri="{FF2B5EF4-FFF2-40B4-BE49-F238E27FC236}">
                <a16:creationId xmlns:a16="http://schemas.microsoft.com/office/drawing/2014/main" id="{9B59F4B3-E3D4-CA1F-D627-863B18F64D77}"/>
              </a:ext>
            </a:extLst>
          </p:cNvPr>
          <p:cNvSpPr>
            <a:spLocks noGrp="1"/>
          </p:cNvSpPr>
          <p:nvPr>
            <p:ph type="body" sz="quarter" idx="3"/>
          </p:nvPr>
        </p:nvSpPr>
        <p:spPr>
          <a:xfrm>
            <a:off x="6391275" y="1300163"/>
            <a:ext cx="5183188" cy="823912"/>
          </a:xfrm>
        </p:spPr>
        <p:txBody>
          <a:bodyPr>
            <a:normAutofit/>
          </a:bodyPr>
          <a:lstStyle/>
          <a:p>
            <a:pPr algn="ctr"/>
            <a:r>
              <a:rPr lang="en-US" sz="3200" dirty="0">
                <a:latin typeface="Aptos"/>
              </a:rPr>
              <a:t>Conservatorship </a:t>
            </a:r>
            <a:endParaRPr lang="en-US"/>
          </a:p>
        </p:txBody>
      </p:sp>
      <p:sp>
        <p:nvSpPr>
          <p:cNvPr id="6" name="Content Placeholder 5">
            <a:extLst>
              <a:ext uri="{FF2B5EF4-FFF2-40B4-BE49-F238E27FC236}">
                <a16:creationId xmlns:a16="http://schemas.microsoft.com/office/drawing/2014/main" id="{51CB447C-28AD-E723-A48E-0DBACCA1F9E9}"/>
              </a:ext>
            </a:extLst>
          </p:cNvPr>
          <p:cNvSpPr>
            <a:spLocks noGrp="1"/>
          </p:cNvSpPr>
          <p:nvPr>
            <p:ph sz="quarter" idx="4"/>
          </p:nvPr>
        </p:nvSpPr>
        <p:spPr>
          <a:xfrm>
            <a:off x="6391275" y="2236146"/>
            <a:ext cx="5183188" cy="3684588"/>
          </a:xfrm>
        </p:spPr>
        <p:txBody>
          <a:bodyPr vert="horz" lIns="91440" tIns="45720" rIns="91440" bIns="45720" rtlCol="0" anchor="t">
            <a:normAutofit/>
          </a:bodyPr>
          <a:lstStyle/>
          <a:p>
            <a:pPr marL="285750" indent="-285750">
              <a:lnSpc>
                <a:spcPct val="100000"/>
              </a:lnSpc>
              <a:spcBef>
                <a:spcPts val="0"/>
              </a:spcBef>
              <a:spcAft>
                <a:spcPts val="600"/>
              </a:spcAft>
              <a:buFont typeface="Arial,Sans-Serif" panose="020B0604020202020204" pitchFamily="34" charset="0"/>
            </a:pPr>
            <a:r>
              <a:rPr lang="en-US" dirty="0">
                <a:latin typeface="Aptos"/>
                <a:ea typeface="+mn-lt"/>
                <a:cs typeface="+mn-lt"/>
              </a:rPr>
              <a:t>Conservator makes choices for the person with a disability, often without consulting them.</a:t>
            </a:r>
            <a:endParaRPr lang="en-US">
              <a:cs typeface="Calibri" panose="020F0502020204030204"/>
            </a:endParaRPr>
          </a:p>
          <a:p>
            <a:pPr marL="285750" indent="-285750">
              <a:lnSpc>
                <a:spcPct val="100000"/>
              </a:lnSpc>
              <a:spcBef>
                <a:spcPts val="0"/>
              </a:spcBef>
              <a:spcAft>
                <a:spcPts val="600"/>
              </a:spcAft>
              <a:buFont typeface="Arial,Sans-Serif" panose="020B0604020202020204" pitchFamily="34" charset="0"/>
            </a:pPr>
            <a:r>
              <a:rPr lang="en-US" dirty="0">
                <a:latin typeface="Aptos"/>
                <a:ea typeface="+mn-lt"/>
                <a:cs typeface="+mn-lt"/>
              </a:rPr>
              <a:t>Conservator is appointed by a court and can only be removed by a court </a:t>
            </a:r>
          </a:p>
          <a:p>
            <a:pPr marL="285750" indent="-285750">
              <a:lnSpc>
                <a:spcPct val="100000"/>
              </a:lnSpc>
              <a:spcBef>
                <a:spcPts val="0"/>
              </a:spcBef>
              <a:spcAft>
                <a:spcPts val="600"/>
              </a:spcAft>
              <a:buFont typeface="Arial,Sans-Serif" panose="020B0604020202020204" pitchFamily="34" charset="0"/>
            </a:pPr>
            <a:r>
              <a:rPr lang="en-US" dirty="0">
                <a:latin typeface="Aptos"/>
                <a:ea typeface="+mn-lt"/>
                <a:cs typeface="+mn-lt"/>
              </a:rPr>
              <a:t>Conservator's decisions must be approved by a court</a:t>
            </a:r>
          </a:p>
        </p:txBody>
      </p:sp>
    </p:spTree>
    <p:extLst>
      <p:ext uri="{BB962C8B-B14F-4D97-AF65-F5344CB8AC3E}">
        <p14:creationId xmlns:p14="http://schemas.microsoft.com/office/powerpoint/2010/main" val="2225484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4D9FA-D966-3F93-6412-CC033E92176E}"/>
              </a:ext>
            </a:extLst>
          </p:cNvPr>
          <p:cNvSpPr>
            <a:spLocks noGrp="1"/>
          </p:cNvSpPr>
          <p:nvPr>
            <p:ph type="title"/>
          </p:nvPr>
        </p:nvSpPr>
        <p:spPr>
          <a:xfrm>
            <a:off x="838200" y="195792"/>
            <a:ext cx="10515600" cy="1325563"/>
          </a:xfrm>
        </p:spPr>
        <p:txBody>
          <a:bodyPr/>
          <a:lstStyle/>
          <a:p>
            <a:r>
              <a:rPr lang="en-US" dirty="0">
                <a:latin typeface="Aptos"/>
              </a:rPr>
              <a:t>Capacity </a:t>
            </a:r>
          </a:p>
        </p:txBody>
      </p:sp>
      <p:sp>
        <p:nvSpPr>
          <p:cNvPr id="3" name="Content Placeholder 2">
            <a:extLst>
              <a:ext uri="{FF2B5EF4-FFF2-40B4-BE49-F238E27FC236}">
                <a16:creationId xmlns:a16="http://schemas.microsoft.com/office/drawing/2014/main" id="{E2D43382-6858-DE37-0CD4-B37622D23539}"/>
              </a:ext>
            </a:extLst>
          </p:cNvPr>
          <p:cNvSpPr>
            <a:spLocks noGrp="1"/>
          </p:cNvSpPr>
          <p:nvPr>
            <p:ph idx="1"/>
          </p:nvPr>
        </p:nvSpPr>
        <p:spPr>
          <a:xfrm>
            <a:off x="951690" y="1371668"/>
            <a:ext cx="10693939" cy="5137656"/>
          </a:xfrm>
        </p:spPr>
        <p:txBody>
          <a:bodyPr vert="horz" lIns="91440" tIns="45720" rIns="91440" bIns="45720" rtlCol="0" anchor="t">
            <a:noAutofit/>
          </a:bodyPr>
          <a:lstStyle/>
          <a:p>
            <a:r>
              <a:rPr lang="en-US" dirty="0">
                <a:latin typeface="Aptos"/>
                <a:ea typeface="+mn-lt"/>
                <a:cs typeface="+mn-lt"/>
              </a:rPr>
              <a:t>Capacity is spectrum – not yes/no question</a:t>
            </a:r>
            <a:endParaRPr lang="en-US">
              <a:latin typeface="Aptos"/>
            </a:endParaRPr>
          </a:p>
          <a:p>
            <a:pPr lvl="1"/>
            <a:r>
              <a:rPr lang="en-US" sz="2800" dirty="0">
                <a:latin typeface="Aptos"/>
                <a:ea typeface="+mn-lt"/>
                <a:cs typeface="+mn-lt"/>
              </a:rPr>
              <a:t>Changes with context, topic, emotional &amp; physical state, etc.</a:t>
            </a:r>
            <a:endParaRPr lang="en-US" sz="2800">
              <a:latin typeface="Aptos"/>
              <a:cs typeface="Calibri"/>
            </a:endParaRPr>
          </a:p>
          <a:p>
            <a:pPr lvl="1"/>
            <a:r>
              <a:rPr lang="en-US" sz="2800" dirty="0">
                <a:latin typeface="Aptos"/>
                <a:ea typeface="+mn-lt"/>
                <a:cs typeface="+mn-lt"/>
              </a:rPr>
              <a:t>Individual may have capacity to make medical or mental health decisions without understanding every aspect of diagnosis or treatment</a:t>
            </a:r>
            <a:endParaRPr lang="en-US" sz="2800" dirty="0">
              <a:latin typeface="Aptos"/>
            </a:endParaRPr>
          </a:p>
          <a:p>
            <a:r>
              <a:rPr lang="en-US" dirty="0">
                <a:latin typeface="Aptos"/>
                <a:ea typeface="+mn-lt"/>
                <a:cs typeface="+mn-lt"/>
              </a:rPr>
              <a:t>Capacity is flexible and can be strengthened</a:t>
            </a:r>
            <a:endParaRPr lang="en-US" dirty="0">
              <a:latin typeface="Aptos"/>
              <a:cs typeface="Calibri"/>
            </a:endParaRPr>
          </a:p>
          <a:p>
            <a:pPr lvl="1"/>
            <a:r>
              <a:rPr lang="en-US" sz="2800" dirty="0">
                <a:latin typeface="Aptos"/>
                <a:ea typeface="+mn-lt"/>
                <a:cs typeface="+mn-lt"/>
              </a:rPr>
              <a:t>Plain language can strengthen capacity</a:t>
            </a:r>
            <a:endParaRPr lang="en-US" sz="2800">
              <a:latin typeface="Aptos"/>
              <a:cs typeface="Calibri"/>
            </a:endParaRPr>
          </a:p>
          <a:p>
            <a:pPr lvl="1"/>
            <a:r>
              <a:rPr lang="en-US" sz="2800" dirty="0">
                <a:latin typeface="Aptos"/>
                <a:ea typeface="+mn-lt"/>
                <a:cs typeface="+mn-lt"/>
              </a:rPr>
              <a:t>Reasonable accommodations can strengthen capacity: time of day; format, duration, location of meetings; breaks; repetition</a:t>
            </a:r>
            <a:endParaRPr lang="en-US" sz="2800">
              <a:latin typeface="Aptos"/>
              <a:cs typeface="Calibri"/>
            </a:endParaRPr>
          </a:p>
          <a:p>
            <a:pPr lvl="1"/>
            <a:r>
              <a:rPr lang="en-US" sz="2800" dirty="0">
                <a:latin typeface="Aptos"/>
                <a:ea typeface="+mn-lt"/>
                <a:cs typeface="+mn-lt"/>
              </a:rPr>
              <a:t>Supported decision-making (SDM) can strengthen capacity</a:t>
            </a:r>
            <a:endParaRPr lang="en-US" sz="2800">
              <a:latin typeface="Aptos"/>
              <a:cs typeface="Calibri"/>
            </a:endParaRPr>
          </a:p>
          <a:p>
            <a:pPr lvl="1"/>
            <a:r>
              <a:rPr lang="en-US" sz="2800" dirty="0">
                <a:latin typeface="Aptos"/>
                <a:ea typeface="+mn-lt"/>
                <a:cs typeface="+mn-lt"/>
              </a:rPr>
              <a:t>Assess capacity with preferred supports in place</a:t>
            </a:r>
            <a:endParaRPr lang="en-US" sz="2800" dirty="0">
              <a:latin typeface="Aptos"/>
            </a:endParaRPr>
          </a:p>
        </p:txBody>
      </p:sp>
    </p:spTree>
    <p:extLst>
      <p:ext uri="{BB962C8B-B14F-4D97-AF65-F5344CB8AC3E}">
        <p14:creationId xmlns:p14="http://schemas.microsoft.com/office/powerpoint/2010/main" val="3829828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A2C0B-D0A4-AD12-2E90-76D7E5B9D14B}"/>
              </a:ext>
            </a:extLst>
          </p:cNvPr>
          <p:cNvSpPr>
            <a:spLocks noGrp="1"/>
          </p:cNvSpPr>
          <p:nvPr>
            <p:ph type="title"/>
          </p:nvPr>
        </p:nvSpPr>
        <p:spPr>
          <a:xfrm>
            <a:off x="838200" y="251636"/>
            <a:ext cx="10515600" cy="1325563"/>
          </a:xfrm>
        </p:spPr>
        <p:txBody>
          <a:bodyPr/>
          <a:lstStyle/>
          <a:p>
            <a:r>
              <a:rPr lang="en-US" dirty="0">
                <a:latin typeface="Aptos"/>
                <a:ea typeface="Calibri Light"/>
                <a:cs typeface="Calibri Light"/>
              </a:rPr>
              <a:t>Who Can Benefit From SDM?</a:t>
            </a:r>
            <a:endParaRPr lang="en-US" dirty="0">
              <a:latin typeface="Aptos"/>
            </a:endParaRPr>
          </a:p>
        </p:txBody>
      </p:sp>
      <p:sp>
        <p:nvSpPr>
          <p:cNvPr id="3" name="Content Placeholder 2">
            <a:extLst>
              <a:ext uri="{FF2B5EF4-FFF2-40B4-BE49-F238E27FC236}">
                <a16:creationId xmlns:a16="http://schemas.microsoft.com/office/drawing/2014/main" id="{A6539A4B-A279-0F34-BC17-8CE309DC5273}"/>
              </a:ext>
            </a:extLst>
          </p:cNvPr>
          <p:cNvSpPr>
            <a:spLocks noGrp="1"/>
          </p:cNvSpPr>
          <p:nvPr>
            <p:ph idx="1"/>
          </p:nvPr>
        </p:nvSpPr>
        <p:spPr>
          <a:xfrm>
            <a:off x="838200" y="1314923"/>
            <a:ext cx="11180323" cy="4821508"/>
          </a:xfrm>
        </p:spPr>
        <p:txBody>
          <a:bodyPr vert="horz" lIns="91440" tIns="45720" rIns="91440" bIns="45720" rtlCol="0" anchor="t">
            <a:noAutofit/>
          </a:bodyPr>
          <a:lstStyle/>
          <a:p>
            <a:r>
              <a:rPr lang="en-US" dirty="0">
                <a:latin typeface="Aptos"/>
                <a:ea typeface="+mn-lt"/>
                <a:cs typeface="+mn-lt"/>
              </a:rPr>
              <a:t>Anyone! Everyone asks others for support when making important decisions. </a:t>
            </a:r>
            <a:endParaRPr lang="en-US" dirty="0">
              <a:latin typeface="Aptos"/>
              <a:ea typeface="Calibri" panose="020F0502020204030204"/>
              <a:cs typeface="Calibri" panose="020F0502020204030204"/>
            </a:endParaRPr>
          </a:p>
          <a:p>
            <a:r>
              <a:rPr lang="en-US" dirty="0">
                <a:latin typeface="Aptos"/>
                <a:ea typeface="+mn-lt"/>
                <a:cs typeface="+mn-lt"/>
              </a:rPr>
              <a:t>SDM may be especially helpful for people who need additional help with: </a:t>
            </a:r>
            <a:endParaRPr lang="en-US" dirty="0">
              <a:latin typeface="Aptos"/>
              <a:ea typeface="Calibri"/>
              <a:cs typeface="Calibri"/>
            </a:endParaRPr>
          </a:p>
          <a:p>
            <a:pPr lvl="1"/>
            <a:r>
              <a:rPr lang="en-US" sz="2800" dirty="0">
                <a:latin typeface="Aptos"/>
                <a:ea typeface="+mn-lt"/>
                <a:cs typeface="+mn-lt"/>
              </a:rPr>
              <a:t>Identifying and weighing options </a:t>
            </a:r>
            <a:endParaRPr lang="en-US" sz="2800" dirty="0">
              <a:latin typeface="Aptos"/>
              <a:ea typeface="Calibri"/>
              <a:cs typeface="Calibri"/>
            </a:endParaRPr>
          </a:p>
          <a:p>
            <a:pPr lvl="1"/>
            <a:r>
              <a:rPr lang="en-US" sz="2800" dirty="0">
                <a:latin typeface="Aptos"/>
                <a:ea typeface="+mn-lt"/>
                <a:cs typeface="+mn-lt"/>
              </a:rPr>
              <a:t>Understanding the risks and benefits </a:t>
            </a:r>
            <a:endParaRPr lang="en-US" sz="2800" dirty="0">
              <a:latin typeface="Aptos"/>
              <a:ea typeface="Calibri"/>
              <a:cs typeface="Calibri"/>
            </a:endParaRPr>
          </a:p>
          <a:p>
            <a:pPr lvl="1"/>
            <a:r>
              <a:rPr lang="en-US" sz="2800" dirty="0">
                <a:latin typeface="Aptos"/>
                <a:ea typeface="+mn-lt"/>
                <a:cs typeface="+mn-lt"/>
              </a:rPr>
              <a:t>Choosing between options </a:t>
            </a:r>
            <a:endParaRPr lang="en-US" sz="2800" dirty="0">
              <a:latin typeface="Aptos"/>
              <a:ea typeface="Calibri"/>
              <a:cs typeface="Calibri"/>
            </a:endParaRPr>
          </a:p>
          <a:p>
            <a:pPr lvl="1"/>
            <a:r>
              <a:rPr lang="en-US" sz="2800" dirty="0">
                <a:latin typeface="Aptos"/>
                <a:ea typeface="+mn-lt"/>
                <a:cs typeface="+mn-lt"/>
              </a:rPr>
              <a:t>Communicating the choice </a:t>
            </a:r>
            <a:endParaRPr lang="en-US" sz="2800" dirty="0">
              <a:latin typeface="Aptos"/>
              <a:ea typeface="Calibri"/>
              <a:cs typeface="Calibri"/>
            </a:endParaRPr>
          </a:p>
          <a:p>
            <a:pPr lvl="1"/>
            <a:r>
              <a:rPr lang="en-US" sz="2800" dirty="0">
                <a:latin typeface="Aptos"/>
                <a:ea typeface="+mn-lt"/>
                <a:cs typeface="+mn-lt"/>
              </a:rPr>
              <a:t>Acting on the choice </a:t>
            </a:r>
            <a:endParaRPr lang="en-US" sz="2800" dirty="0">
              <a:latin typeface="Aptos"/>
              <a:ea typeface="Calibri"/>
              <a:cs typeface="Calibri"/>
            </a:endParaRPr>
          </a:p>
          <a:p>
            <a:r>
              <a:rPr lang="en-US" dirty="0">
                <a:latin typeface="Aptos"/>
                <a:ea typeface="+mn-lt"/>
                <a:cs typeface="+mn-lt"/>
              </a:rPr>
              <a:t>A person who has a guardian in a different part of their life (for example, their finances) may still be competent to make decisions about their medical care with or without support.</a:t>
            </a:r>
            <a:endParaRPr lang="en-US" dirty="0">
              <a:latin typeface="Aptos"/>
            </a:endParaRPr>
          </a:p>
        </p:txBody>
      </p:sp>
      <p:pic>
        <p:nvPicPr>
          <p:cNvPr id="4" name="Picture 3" descr="A head shaped figure with the top open and flowers flying out of it">
            <a:extLst>
              <a:ext uri="{FF2B5EF4-FFF2-40B4-BE49-F238E27FC236}">
                <a16:creationId xmlns:a16="http://schemas.microsoft.com/office/drawing/2014/main" id="{C59BA7E6-2043-6590-A0DA-D861E7A98572}"/>
              </a:ext>
            </a:extLst>
          </p:cNvPr>
          <p:cNvPicPr>
            <a:picLocks noChangeAspect="1"/>
          </p:cNvPicPr>
          <p:nvPr/>
        </p:nvPicPr>
        <p:blipFill>
          <a:blip r:embed="rId2"/>
          <a:stretch>
            <a:fillRect/>
          </a:stretch>
        </p:blipFill>
        <p:spPr>
          <a:xfrm>
            <a:off x="8098277" y="2929106"/>
            <a:ext cx="3258766" cy="2118469"/>
          </a:xfrm>
          <a:prstGeom prst="rect">
            <a:avLst/>
          </a:prstGeom>
          <a:effectLst>
            <a:outerShdw blurRad="50800" dist="50800" dir="5400000" algn="ctr" rotWithShape="0">
              <a:schemeClr val="accent1">
                <a:lumMod val="60000"/>
                <a:lumOff val="40000"/>
              </a:schemeClr>
            </a:outerShdw>
          </a:effectLst>
        </p:spPr>
      </p:pic>
    </p:spTree>
    <p:extLst>
      <p:ext uri="{BB962C8B-B14F-4D97-AF65-F5344CB8AC3E}">
        <p14:creationId xmlns:p14="http://schemas.microsoft.com/office/powerpoint/2010/main" val="25656455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D7816-4D4E-83E2-4EDB-CCE61A3A3713}"/>
              </a:ext>
            </a:extLst>
          </p:cNvPr>
          <p:cNvSpPr>
            <a:spLocks noGrp="1"/>
          </p:cNvSpPr>
          <p:nvPr>
            <p:ph type="title"/>
          </p:nvPr>
        </p:nvSpPr>
        <p:spPr>
          <a:xfrm>
            <a:off x="611221" y="219210"/>
            <a:ext cx="10515600" cy="1325563"/>
          </a:xfrm>
        </p:spPr>
        <p:txBody>
          <a:bodyPr/>
          <a:lstStyle/>
          <a:p>
            <a:r>
              <a:rPr lang="en-US" dirty="0">
                <a:latin typeface="Aptos"/>
                <a:ea typeface="Calibri Light"/>
                <a:cs typeface="Calibri Light"/>
              </a:rPr>
              <a:t>Effective Communication </a:t>
            </a:r>
            <a:endParaRPr lang="en-US" dirty="0">
              <a:latin typeface="Aptos"/>
            </a:endParaRPr>
          </a:p>
        </p:txBody>
      </p:sp>
      <p:sp>
        <p:nvSpPr>
          <p:cNvPr id="3" name="Content Placeholder 2">
            <a:extLst>
              <a:ext uri="{FF2B5EF4-FFF2-40B4-BE49-F238E27FC236}">
                <a16:creationId xmlns:a16="http://schemas.microsoft.com/office/drawing/2014/main" id="{8402F07D-7F11-6B82-90EB-18A56A27BA47}"/>
              </a:ext>
            </a:extLst>
          </p:cNvPr>
          <p:cNvSpPr>
            <a:spLocks noGrp="1"/>
          </p:cNvSpPr>
          <p:nvPr>
            <p:ph idx="1"/>
          </p:nvPr>
        </p:nvSpPr>
        <p:spPr>
          <a:xfrm>
            <a:off x="940266" y="1265732"/>
            <a:ext cx="10920918" cy="5364635"/>
          </a:xfrm>
        </p:spPr>
        <p:txBody>
          <a:bodyPr vert="horz" lIns="91440" tIns="45720" rIns="91440" bIns="45720" rtlCol="0" anchor="t">
            <a:normAutofit/>
          </a:bodyPr>
          <a:lstStyle/>
          <a:p>
            <a:r>
              <a:rPr lang="en-US" sz="2600" dirty="0">
                <a:latin typeface="Aptos"/>
                <a:ea typeface="+mn-lt"/>
                <a:cs typeface="+mn-lt"/>
              </a:rPr>
              <a:t>Under the ADA, Section 504, and Section 1557 medical providers are required to ensure effective communication with disabled patients. This may include the provision of auxiliary aids and services. </a:t>
            </a:r>
            <a:endParaRPr lang="en-US" sz="2600" dirty="0">
              <a:latin typeface="Aptos"/>
              <a:ea typeface="Calibri" panose="020F0502020204030204"/>
              <a:cs typeface="Calibri" panose="020F0502020204030204"/>
            </a:endParaRPr>
          </a:p>
          <a:p>
            <a:r>
              <a:rPr lang="en-US" sz="2600" dirty="0">
                <a:latin typeface="Aptos"/>
                <a:ea typeface="+mn-lt"/>
                <a:cs typeface="+mn-lt"/>
              </a:rPr>
              <a:t>Ensuring effective communication may require: </a:t>
            </a:r>
            <a:endParaRPr lang="en-US" sz="2600" dirty="0">
              <a:latin typeface="Aptos"/>
              <a:ea typeface="Calibri"/>
              <a:cs typeface="Calibri"/>
            </a:endParaRPr>
          </a:p>
          <a:p>
            <a:pPr lvl="1"/>
            <a:r>
              <a:rPr lang="en-US" sz="2600" dirty="0">
                <a:latin typeface="Aptos"/>
                <a:ea typeface="+mn-lt"/>
                <a:cs typeface="+mn-lt"/>
              </a:rPr>
              <a:t>Qualified interpreters (in-person or through video remote interpreting (VRI));</a:t>
            </a:r>
            <a:endParaRPr lang="en-US" sz="2600" dirty="0">
              <a:latin typeface="Aptos"/>
              <a:ea typeface="Calibri"/>
              <a:cs typeface="Calibri"/>
            </a:endParaRPr>
          </a:p>
          <a:p>
            <a:pPr lvl="1"/>
            <a:r>
              <a:rPr lang="en-US" sz="2600" dirty="0">
                <a:latin typeface="Aptos"/>
                <a:ea typeface="+mn-lt"/>
                <a:cs typeface="+mn-lt"/>
              </a:rPr>
              <a:t>Real-time captioning, particularly for video telemedicine;</a:t>
            </a:r>
            <a:endParaRPr lang="en-US" sz="2600" dirty="0">
              <a:latin typeface="Aptos"/>
              <a:ea typeface="Calibri"/>
              <a:cs typeface="Calibri"/>
            </a:endParaRPr>
          </a:p>
          <a:p>
            <a:pPr lvl="1"/>
            <a:r>
              <a:rPr lang="en-US" sz="2600" dirty="0">
                <a:latin typeface="Aptos"/>
                <a:ea typeface="+mn-lt"/>
                <a:cs typeface="+mn-lt"/>
              </a:rPr>
              <a:t>Assistive listening devices and systems (e.g. hearing loop, pocket talker);</a:t>
            </a:r>
            <a:endParaRPr lang="en-US" sz="2600" dirty="0">
              <a:latin typeface="Aptos"/>
              <a:ea typeface="Calibri"/>
              <a:cs typeface="Calibri"/>
            </a:endParaRPr>
          </a:p>
          <a:p>
            <a:pPr lvl="1"/>
            <a:r>
              <a:rPr lang="en-US" sz="2600" dirty="0">
                <a:latin typeface="Aptos"/>
                <a:ea typeface="+mn-lt"/>
                <a:cs typeface="+mn-lt"/>
              </a:rPr>
              <a:t>Offering written materials in alternative formats such as Braille materials or large print;</a:t>
            </a:r>
            <a:endParaRPr lang="en-US" sz="2600" dirty="0">
              <a:latin typeface="Aptos"/>
              <a:ea typeface="Calibri"/>
              <a:cs typeface="Calibri"/>
            </a:endParaRPr>
          </a:p>
          <a:p>
            <a:pPr lvl="1"/>
            <a:r>
              <a:rPr lang="en-US" sz="2600" dirty="0">
                <a:latin typeface="Aptos"/>
                <a:ea typeface="+mn-lt"/>
                <a:cs typeface="+mn-lt"/>
              </a:rPr>
              <a:t>Providing written notes summarizing the information provided; and</a:t>
            </a:r>
            <a:endParaRPr lang="en-US" sz="2600" dirty="0">
              <a:latin typeface="Aptos"/>
              <a:ea typeface="Calibri"/>
              <a:cs typeface="Calibri"/>
            </a:endParaRPr>
          </a:p>
          <a:p>
            <a:pPr lvl="1"/>
            <a:r>
              <a:rPr lang="en-US" sz="2600" dirty="0">
                <a:latin typeface="Aptos"/>
                <a:ea typeface="+mn-lt"/>
                <a:cs typeface="+mn-lt"/>
              </a:rPr>
              <a:t>Using plain language (e.g. sixth grade English) and visual aids</a:t>
            </a:r>
            <a:endParaRPr lang="en-US" sz="2600" dirty="0">
              <a:latin typeface="Aptos"/>
            </a:endParaRPr>
          </a:p>
          <a:p>
            <a:endParaRPr lang="en-US" dirty="0">
              <a:latin typeface="Aptos"/>
              <a:ea typeface="Calibri"/>
              <a:cs typeface="Calibri"/>
            </a:endParaRPr>
          </a:p>
        </p:txBody>
      </p:sp>
    </p:spTree>
    <p:extLst>
      <p:ext uri="{BB962C8B-B14F-4D97-AF65-F5344CB8AC3E}">
        <p14:creationId xmlns:p14="http://schemas.microsoft.com/office/powerpoint/2010/main" val="9895357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C0AFF-20AC-5B3F-5588-47F2BAF803A9}"/>
              </a:ext>
            </a:extLst>
          </p:cNvPr>
          <p:cNvSpPr>
            <a:spLocks noGrp="1"/>
          </p:cNvSpPr>
          <p:nvPr>
            <p:ph type="title"/>
          </p:nvPr>
        </p:nvSpPr>
        <p:spPr/>
        <p:txBody>
          <a:bodyPr/>
          <a:lstStyle/>
          <a:p>
            <a:r>
              <a:rPr lang="en-US" dirty="0">
                <a:latin typeface="Aptos"/>
                <a:ea typeface="Calibri Light"/>
                <a:cs typeface="Calibri Light"/>
              </a:rPr>
              <a:t>People with Disabilities – Who Do We Mean?</a:t>
            </a:r>
            <a:endParaRPr lang="en-US" dirty="0">
              <a:latin typeface="Aptos"/>
            </a:endParaRPr>
          </a:p>
        </p:txBody>
      </p:sp>
      <p:sp>
        <p:nvSpPr>
          <p:cNvPr id="3" name="Content Placeholder 2">
            <a:extLst>
              <a:ext uri="{FF2B5EF4-FFF2-40B4-BE49-F238E27FC236}">
                <a16:creationId xmlns:a16="http://schemas.microsoft.com/office/drawing/2014/main" id="{C181CFFF-59AA-D32F-D9F8-7CB600449005}"/>
              </a:ext>
            </a:extLst>
          </p:cNvPr>
          <p:cNvSpPr>
            <a:spLocks noGrp="1"/>
          </p:cNvSpPr>
          <p:nvPr>
            <p:ph idx="1"/>
          </p:nvPr>
        </p:nvSpPr>
        <p:spPr>
          <a:xfrm>
            <a:off x="597569" y="1695283"/>
            <a:ext cx="10986835" cy="4962943"/>
          </a:xfrm>
        </p:spPr>
        <p:txBody>
          <a:bodyPr vert="horz" lIns="91440" tIns="45720" rIns="91440" bIns="45720" rtlCol="0" anchor="t">
            <a:normAutofit/>
          </a:bodyPr>
          <a:lstStyle/>
          <a:p>
            <a:r>
              <a:rPr lang="en-US" u="sng" dirty="0">
                <a:latin typeface="Aptos"/>
                <a:ea typeface="Calibri" panose="020F0502020204030204"/>
                <a:cs typeface="Calibri" panose="020F0502020204030204"/>
              </a:rPr>
              <a:t>ADA and Section 504 Definition:</a:t>
            </a:r>
            <a:r>
              <a:rPr lang="en-US" dirty="0">
                <a:latin typeface="Aptos"/>
                <a:ea typeface="Calibri" panose="020F0502020204030204"/>
                <a:cs typeface="Calibri" panose="020F0502020204030204"/>
              </a:rPr>
              <a:t> </a:t>
            </a:r>
            <a:r>
              <a:rPr lang="en-US" dirty="0">
                <a:latin typeface="Aptos"/>
                <a:ea typeface="+mn-lt"/>
                <a:cs typeface="+mn-lt"/>
              </a:rPr>
              <a:t>a person who has a physical or mental impairment that substantially limits one or more major life activities, a person who has a history or record of such an impairment, or a person who is perceived by others as having such an impairment.</a:t>
            </a:r>
            <a:r>
              <a:rPr lang="en-US" dirty="0">
                <a:latin typeface="Aptos"/>
                <a:ea typeface="Calibri" panose="020F0502020204030204"/>
                <a:cs typeface="Calibri" panose="020F0502020204030204"/>
              </a:rPr>
              <a:t> </a:t>
            </a:r>
          </a:p>
          <a:p>
            <a:r>
              <a:rPr lang="en-US" u="sng" dirty="0">
                <a:latin typeface="Aptos"/>
                <a:ea typeface="+mn-lt"/>
                <a:cs typeface="+mn-lt"/>
              </a:rPr>
              <a:t>CRPD Definition:</a:t>
            </a:r>
            <a:r>
              <a:rPr lang="en-US" dirty="0">
                <a:latin typeface="Aptos"/>
                <a:ea typeface="+mn-lt"/>
                <a:cs typeface="+mn-lt"/>
              </a:rPr>
              <a:t> “Persons with disabilities include those who have long-term physical, mental, intellectual or sensory impairments, which in interaction with various barriers may hinder their full and effective participation in society on an equal basis with others.”</a:t>
            </a:r>
          </a:p>
          <a:p>
            <a:r>
              <a:rPr lang="en-US" u="sng" dirty="0">
                <a:latin typeface="Aptos"/>
                <a:ea typeface="+mn-lt"/>
                <a:cs typeface="+mn-lt"/>
              </a:rPr>
              <a:t>Disability Identity:</a:t>
            </a:r>
            <a:r>
              <a:rPr lang="en-US" dirty="0">
                <a:latin typeface="Aptos"/>
                <a:ea typeface="+mn-lt"/>
                <a:cs typeface="+mn-lt"/>
              </a:rPr>
              <a:t> “sense of self that includes one’s disability and feelings of connection to, or solidarity with, the disability community”</a:t>
            </a:r>
          </a:p>
        </p:txBody>
      </p:sp>
    </p:spTree>
    <p:extLst>
      <p:ext uri="{BB962C8B-B14F-4D97-AF65-F5344CB8AC3E}">
        <p14:creationId xmlns:p14="http://schemas.microsoft.com/office/powerpoint/2010/main" val="36978365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36231-DA1F-F7C5-C5AB-99B1FB90BB21}"/>
              </a:ext>
            </a:extLst>
          </p:cNvPr>
          <p:cNvSpPr>
            <a:spLocks noGrp="1"/>
          </p:cNvSpPr>
          <p:nvPr>
            <p:ph type="title"/>
          </p:nvPr>
        </p:nvSpPr>
        <p:spPr>
          <a:xfrm>
            <a:off x="643873" y="375708"/>
            <a:ext cx="11172215" cy="1341775"/>
          </a:xfrm>
        </p:spPr>
        <p:txBody>
          <a:bodyPr/>
          <a:lstStyle/>
          <a:p>
            <a:r>
              <a:rPr lang="en-US" dirty="0">
                <a:latin typeface="Aptos"/>
                <a:ea typeface="Calibri Light"/>
                <a:cs typeface="Calibri Light"/>
              </a:rPr>
              <a:t>Accessible Facilities and Medical Equipment </a:t>
            </a:r>
            <a:endParaRPr lang="en-US" dirty="0">
              <a:latin typeface="Aptos"/>
            </a:endParaRPr>
          </a:p>
        </p:txBody>
      </p:sp>
      <p:sp>
        <p:nvSpPr>
          <p:cNvPr id="3" name="Content Placeholder 2">
            <a:extLst>
              <a:ext uri="{FF2B5EF4-FFF2-40B4-BE49-F238E27FC236}">
                <a16:creationId xmlns:a16="http://schemas.microsoft.com/office/drawing/2014/main" id="{E44B4BBD-9DAF-2AE0-7123-0563E20DC4DF}"/>
              </a:ext>
            </a:extLst>
          </p:cNvPr>
          <p:cNvSpPr>
            <a:spLocks noGrp="1"/>
          </p:cNvSpPr>
          <p:nvPr>
            <p:ph idx="1"/>
          </p:nvPr>
        </p:nvSpPr>
        <p:spPr>
          <a:xfrm>
            <a:off x="643647" y="1582433"/>
            <a:ext cx="10718259" cy="4894465"/>
          </a:xfrm>
        </p:spPr>
        <p:txBody>
          <a:bodyPr vert="horz" lIns="91440" tIns="45720" rIns="91440" bIns="45720" rtlCol="0" anchor="t">
            <a:noAutofit/>
          </a:bodyPr>
          <a:lstStyle/>
          <a:p>
            <a:r>
              <a:rPr lang="en-US" sz="2600" dirty="0">
                <a:latin typeface="Aptos"/>
                <a:ea typeface="+mn-lt"/>
                <a:cs typeface="+mn-lt"/>
              </a:rPr>
              <a:t>The ADA and Section 504 require that medical providers give disabled people full and equal access to their facilities and medical equipment. </a:t>
            </a:r>
            <a:endParaRPr lang="en-US" sz="2600" dirty="0">
              <a:latin typeface="Aptos"/>
              <a:ea typeface="Calibri" panose="020F0502020204030204"/>
              <a:cs typeface="Calibri" panose="020F0502020204030204"/>
            </a:endParaRPr>
          </a:p>
          <a:p>
            <a:pPr lvl="1"/>
            <a:r>
              <a:rPr lang="en-US" sz="2600" dirty="0">
                <a:latin typeface="Aptos"/>
                <a:ea typeface="+mn-lt"/>
                <a:cs typeface="+mn-lt"/>
              </a:rPr>
              <a:t>Government providers that receive federal money must make their programs </a:t>
            </a:r>
            <a:r>
              <a:rPr lang="en-US" sz="2600" b="1" dirty="0">
                <a:latin typeface="Aptos"/>
                <a:ea typeface="+mn-lt"/>
                <a:cs typeface="+mn-lt"/>
              </a:rPr>
              <a:t>as a whole </a:t>
            </a:r>
            <a:r>
              <a:rPr lang="en-US" sz="2600" dirty="0">
                <a:latin typeface="Aptos"/>
                <a:ea typeface="+mn-lt"/>
                <a:cs typeface="+mn-lt"/>
              </a:rPr>
              <a:t>accessible to and usable by individuals with disabilities. </a:t>
            </a:r>
            <a:endParaRPr lang="en-US" sz="2600" dirty="0">
              <a:latin typeface="Aptos"/>
            </a:endParaRPr>
          </a:p>
          <a:p>
            <a:r>
              <a:rPr lang="en-US" sz="2600" dirty="0">
                <a:latin typeface="Aptos"/>
                <a:ea typeface="+mn-lt"/>
                <a:cs typeface="+mn-lt"/>
              </a:rPr>
              <a:t>Nondiscrimination includes: </a:t>
            </a:r>
            <a:endParaRPr lang="en-US" sz="2600" dirty="0">
              <a:latin typeface="Aptos"/>
            </a:endParaRPr>
          </a:p>
          <a:p>
            <a:pPr lvl="1"/>
            <a:r>
              <a:rPr lang="en-US" sz="2600" dirty="0">
                <a:latin typeface="Aptos"/>
                <a:ea typeface="+mn-lt"/>
                <a:cs typeface="+mn-lt"/>
              </a:rPr>
              <a:t>Removing architectural barriers </a:t>
            </a:r>
            <a:endParaRPr lang="en-US" sz="2600" dirty="0">
              <a:latin typeface="Aptos"/>
            </a:endParaRPr>
          </a:p>
          <a:p>
            <a:pPr lvl="1"/>
            <a:r>
              <a:rPr lang="en-US" sz="2600" dirty="0">
                <a:latin typeface="Aptos"/>
                <a:ea typeface="+mn-lt"/>
                <a:cs typeface="+mn-lt"/>
              </a:rPr>
              <a:t>Acquiring accessible medical equipment - now </a:t>
            </a:r>
            <a:r>
              <a:rPr lang="en-US" sz="2600" b="1" dirty="0">
                <a:latin typeface="Aptos"/>
                <a:ea typeface="+mn-lt"/>
                <a:cs typeface="+mn-lt"/>
              </a:rPr>
              <a:t>required</a:t>
            </a:r>
            <a:r>
              <a:rPr lang="en-US" sz="2600" dirty="0">
                <a:latin typeface="Aptos"/>
                <a:ea typeface="+mn-lt"/>
                <a:cs typeface="+mn-lt"/>
              </a:rPr>
              <a:t> under new Section 504 regulations</a:t>
            </a:r>
            <a:endParaRPr lang="en-US" sz="2600" dirty="0">
              <a:latin typeface="Aptos"/>
            </a:endParaRPr>
          </a:p>
          <a:p>
            <a:pPr lvl="1"/>
            <a:r>
              <a:rPr lang="en-US" sz="2600" dirty="0">
                <a:latin typeface="Aptos"/>
                <a:ea typeface="+mn-lt"/>
                <a:cs typeface="+mn-lt"/>
              </a:rPr>
              <a:t>Where barrier removal would be an undue burden, making services available through an alternative location or method</a:t>
            </a:r>
            <a:endParaRPr lang="en-US" sz="2600" dirty="0">
              <a:latin typeface="Aptos"/>
            </a:endParaRPr>
          </a:p>
        </p:txBody>
      </p:sp>
    </p:spTree>
    <p:extLst>
      <p:ext uri="{BB962C8B-B14F-4D97-AF65-F5344CB8AC3E}">
        <p14:creationId xmlns:p14="http://schemas.microsoft.com/office/powerpoint/2010/main" val="3043473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631D9-6F18-1400-A5B0-5D8199142861}"/>
              </a:ext>
            </a:extLst>
          </p:cNvPr>
          <p:cNvSpPr>
            <a:spLocks noGrp="1"/>
          </p:cNvSpPr>
          <p:nvPr>
            <p:ph type="title"/>
          </p:nvPr>
        </p:nvSpPr>
        <p:spPr>
          <a:xfrm>
            <a:off x="478367" y="124515"/>
            <a:ext cx="10928349" cy="1325563"/>
          </a:xfrm>
        </p:spPr>
        <p:txBody>
          <a:bodyPr/>
          <a:lstStyle/>
          <a:p>
            <a:r>
              <a:rPr lang="en-US" dirty="0">
                <a:latin typeface="Aptos"/>
                <a:ea typeface="Calibri Light"/>
                <a:cs typeface="Calibri Light"/>
              </a:rPr>
              <a:t>New Section 504 Regulations </a:t>
            </a:r>
            <a:endParaRPr lang="en-US" dirty="0">
              <a:latin typeface="Aptos"/>
            </a:endParaRPr>
          </a:p>
        </p:txBody>
      </p:sp>
      <p:sp>
        <p:nvSpPr>
          <p:cNvPr id="3" name="Content Placeholder 2">
            <a:extLst>
              <a:ext uri="{FF2B5EF4-FFF2-40B4-BE49-F238E27FC236}">
                <a16:creationId xmlns:a16="http://schemas.microsoft.com/office/drawing/2014/main" id="{86F98701-F132-9F1D-ED4E-ABCDC6A3BEB9}"/>
              </a:ext>
            </a:extLst>
          </p:cNvPr>
          <p:cNvSpPr>
            <a:spLocks noGrp="1"/>
          </p:cNvSpPr>
          <p:nvPr>
            <p:ph idx="1"/>
          </p:nvPr>
        </p:nvSpPr>
        <p:spPr>
          <a:xfrm>
            <a:off x="637117" y="1099608"/>
            <a:ext cx="10906125" cy="5555722"/>
          </a:xfrm>
        </p:spPr>
        <p:txBody>
          <a:bodyPr vert="horz" lIns="91440" tIns="45720" rIns="91440" bIns="45720" rtlCol="0" anchor="t">
            <a:noAutofit/>
          </a:bodyPr>
          <a:lstStyle/>
          <a:p>
            <a:r>
              <a:rPr lang="en-US" sz="2300" dirty="0">
                <a:latin typeface="Aptos"/>
                <a:ea typeface="+mn-lt"/>
                <a:cs typeface="+mn-lt"/>
              </a:rPr>
              <a:t>On May 9, 2024, HHS released their finalized rule for Section 504 regulations which goes into effect on </a:t>
            </a:r>
            <a:r>
              <a:rPr lang="en-US" sz="2300" b="1" dirty="0">
                <a:latin typeface="Aptos"/>
                <a:ea typeface="+mn-lt"/>
                <a:cs typeface="+mn-lt"/>
              </a:rPr>
              <a:t>July 8, 2024</a:t>
            </a:r>
            <a:r>
              <a:rPr lang="en-US" sz="2300" dirty="0">
                <a:latin typeface="Aptos"/>
                <a:ea typeface="+mn-lt"/>
                <a:cs typeface="+mn-lt"/>
              </a:rPr>
              <a:t>: </a:t>
            </a:r>
            <a:endParaRPr lang="en-US" sz="2300" dirty="0">
              <a:latin typeface="Aptos"/>
              <a:ea typeface="Calibri"/>
              <a:cs typeface="Calibri"/>
            </a:endParaRPr>
          </a:p>
          <a:p>
            <a:r>
              <a:rPr lang="en-US" sz="2300" dirty="0">
                <a:latin typeface="Aptos"/>
                <a:ea typeface="+mn-lt"/>
                <a:cs typeface="+mn-lt"/>
              </a:rPr>
              <a:t>Prohibits provision, denials or limitations of medical treatment when based on:</a:t>
            </a:r>
          </a:p>
          <a:p>
            <a:pPr lvl="1"/>
            <a:r>
              <a:rPr lang="en-US" sz="2300" dirty="0">
                <a:latin typeface="Aptos"/>
                <a:ea typeface="+mn-lt"/>
                <a:cs typeface="+mn-lt"/>
              </a:rPr>
              <a:t>Bias or stereotypes about an individual’s disability;</a:t>
            </a:r>
            <a:endParaRPr lang="en-US" sz="2300" dirty="0">
              <a:latin typeface="Aptos"/>
              <a:ea typeface="Calibri" panose="020F0502020204030204"/>
              <a:cs typeface="Calibri" panose="020F0502020204030204"/>
            </a:endParaRPr>
          </a:p>
          <a:p>
            <a:pPr lvl="1"/>
            <a:r>
              <a:rPr lang="en-US" sz="2300" dirty="0">
                <a:latin typeface="Aptos"/>
                <a:ea typeface="+mn-lt"/>
                <a:cs typeface="+mn-lt"/>
              </a:rPr>
              <a:t>Judgments that they will be a burden on others due to their disability, including, but not limited to caregivers, family, or society; or</a:t>
            </a:r>
            <a:endParaRPr lang="en-US" sz="2300" dirty="0">
              <a:latin typeface="Aptos"/>
            </a:endParaRPr>
          </a:p>
          <a:p>
            <a:pPr lvl="1"/>
            <a:r>
              <a:rPr lang="en-US" sz="2300" dirty="0">
                <a:latin typeface="Aptos"/>
                <a:ea typeface="+mn-lt"/>
                <a:cs typeface="+mn-lt"/>
              </a:rPr>
              <a:t>A belief that the life of a person with a disability has lesser value than a person without a disability, or that life with a disability is not worth living.</a:t>
            </a:r>
            <a:endParaRPr lang="en-US" sz="2300" dirty="0">
              <a:latin typeface="Aptos"/>
              <a:ea typeface="Calibri" panose="020F0502020204030204"/>
              <a:cs typeface="Calibri" panose="020F0502020204030204"/>
            </a:endParaRPr>
          </a:p>
          <a:p>
            <a:r>
              <a:rPr lang="en-US" sz="2300" dirty="0">
                <a:latin typeface="Aptos"/>
                <a:ea typeface="+mn-lt"/>
                <a:cs typeface="+mn-lt"/>
              </a:rPr>
              <a:t>Prohibits discrimination in child welfare, including decisions based on stereotypes or generalizations about a child with a disability; or that a parent or caregiver with a disability cannot safely care for a child.</a:t>
            </a:r>
            <a:endParaRPr lang="en-US" sz="2300" dirty="0">
              <a:latin typeface="Aptos"/>
              <a:ea typeface="Calibri" panose="020F0502020204030204"/>
              <a:cs typeface="Calibri" panose="020F0502020204030204"/>
            </a:endParaRPr>
          </a:p>
          <a:p>
            <a:r>
              <a:rPr lang="en-US" sz="2300" dirty="0">
                <a:latin typeface="Aptos"/>
                <a:ea typeface="+mn-lt"/>
                <a:cs typeface="+mn-lt"/>
              </a:rPr>
              <a:t>Web, kiosk, and mobile accessibility is required </a:t>
            </a:r>
            <a:endParaRPr lang="en-US" sz="2300" dirty="0">
              <a:latin typeface="Aptos"/>
              <a:ea typeface="Calibri"/>
              <a:cs typeface="Calibri" panose="020F0502020204030204"/>
            </a:endParaRPr>
          </a:p>
          <a:p>
            <a:r>
              <a:rPr lang="en-US" sz="2300" dirty="0">
                <a:latin typeface="Aptos"/>
                <a:ea typeface="+mn-lt"/>
                <a:cs typeface="+mn-lt"/>
              </a:rPr>
              <a:t>Incorporates the U.S. Access Board’s 2017 Standards for Accessible Medical Diagnostic Equipment (MDE) </a:t>
            </a:r>
          </a:p>
          <a:p>
            <a:r>
              <a:rPr lang="en-US" sz="2300" dirty="0">
                <a:latin typeface="Aptos"/>
                <a:ea typeface="+mn-lt"/>
                <a:cs typeface="+mn-lt"/>
              </a:rPr>
              <a:t>45 CFR § 84 </a:t>
            </a:r>
          </a:p>
        </p:txBody>
      </p:sp>
    </p:spTree>
    <p:extLst>
      <p:ext uri="{BB962C8B-B14F-4D97-AF65-F5344CB8AC3E}">
        <p14:creationId xmlns:p14="http://schemas.microsoft.com/office/powerpoint/2010/main" val="15452203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9AC5E-C8B1-6D9B-34CA-514A48364092}"/>
              </a:ext>
            </a:extLst>
          </p:cNvPr>
          <p:cNvSpPr>
            <a:spLocks noGrp="1"/>
          </p:cNvSpPr>
          <p:nvPr>
            <p:ph type="title"/>
          </p:nvPr>
        </p:nvSpPr>
        <p:spPr>
          <a:xfrm>
            <a:off x="579369" y="248063"/>
            <a:ext cx="10515600" cy="1325563"/>
          </a:xfrm>
        </p:spPr>
        <p:txBody>
          <a:bodyPr/>
          <a:lstStyle/>
          <a:p>
            <a:r>
              <a:rPr lang="en-US" dirty="0">
                <a:latin typeface="Aptos"/>
                <a:ea typeface="Calibri Light"/>
                <a:cs typeface="Calibri Light"/>
              </a:rPr>
              <a:t>New Section 1557 Regulations</a:t>
            </a:r>
            <a:endParaRPr lang="en-US" dirty="0">
              <a:latin typeface="Aptos"/>
            </a:endParaRPr>
          </a:p>
        </p:txBody>
      </p:sp>
      <p:sp>
        <p:nvSpPr>
          <p:cNvPr id="3" name="Content Placeholder 2">
            <a:extLst>
              <a:ext uri="{FF2B5EF4-FFF2-40B4-BE49-F238E27FC236}">
                <a16:creationId xmlns:a16="http://schemas.microsoft.com/office/drawing/2014/main" id="{30BD0EFC-759D-8A19-2B6B-C11A49D5C299}"/>
              </a:ext>
            </a:extLst>
          </p:cNvPr>
          <p:cNvSpPr>
            <a:spLocks noGrp="1"/>
          </p:cNvSpPr>
          <p:nvPr>
            <p:ph idx="1"/>
          </p:nvPr>
        </p:nvSpPr>
        <p:spPr>
          <a:xfrm>
            <a:off x="697971" y="1362627"/>
            <a:ext cx="10796058" cy="5008563"/>
          </a:xfrm>
        </p:spPr>
        <p:txBody>
          <a:bodyPr vert="horz" lIns="91440" tIns="45720" rIns="91440" bIns="45720" rtlCol="0" anchor="t">
            <a:noAutofit/>
          </a:bodyPr>
          <a:lstStyle/>
          <a:p>
            <a:r>
              <a:rPr lang="en-US" sz="2600" dirty="0">
                <a:latin typeface="Aptos"/>
                <a:ea typeface="Calibri"/>
                <a:cs typeface="Calibri"/>
              </a:rPr>
              <a:t>On April 26, HHS released their </a:t>
            </a:r>
            <a:r>
              <a:rPr lang="en-US" sz="2600" dirty="0">
                <a:latin typeface="Aptos"/>
                <a:ea typeface="+mn-lt"/>
                <a:cs typeface="+mn-lt"/>
              </a:rPr>
              <a:t>finalized rule for Nondiscrimination in Health Programs and Activities which goes into effect </a:t>
            </a:r>
            <a:r>
              <a:rPr lang="en-US" sz="2600" b="1" dirty="0">
                <a:latin typeface="Aptos"/>
                <a:ea typeface="+mn-lt"/>
                <a:cs typeface="+mn-lt"/>
              </a:rPr>
              <a:t>July 5, 2024</a:t>
            </a:r>
            <a:r>
              <a:rPr lang="en-US" sz="2600" dirty="0">
                <a:latin typeface="Aptos"/>
                <a:ea typeface="+mn-lt"/>
                <a:cs typeface="+mn-lt"/>
              </a:rPr>
              <a:t>:</a:t>
            </a:r>
            <a:endParaRPr lang="en-US" sz="2600" dirty="0">
              <a:latin typeface="Aptos"/>
              <a:ea typeface="Calibri"/>
              <a:cs typeface="Calibri"/>
            </a:endParaRPr>
          </a:p>
          <a:p>
            <a:r>
              <a:rPr lang="en-US" sz="2600" dirty="0">
                <a:latin typeface="Aptos"/>
                <a:ea typeface="+mn-lt"/>
                <a:cs typeface="+mn-lt"/>
              </a:rPr>
              <a:t>Requires covered health care providers, insurers, grantees, and others to let people know that language assistance and accessibility services are available to patients at no cost. Covered entities are also required to train their staff on these policies and procedures.</a:t>
            </a:r>
          </a:p>
          <a:p>
            <a:r>
              <a:rPr lang="en-US" sz="2600" dirty="0">
                <a:latin typeface="Aptos"/>
                <a:ea typeface="+mn-lt"/>
                <a:cs typeface="+mn-lt"/>
              </a:rPr>
              <a:t>Clarifies that covered health programs and activities offered via telehealth must also be accessible to individuals with limited English proficiency and individuals with disabilities.</a:t>
            </a:r>
            <a:endParaRPr lang="en-US" sz="2600" dirty="0">
              <a:latin typeface="Aptos"/>
              <a:ea typeface="Calibri"/>
              <a:cs typeface="Calibri"/>
            </a:endParaRPr>
          </a:p>
          <a:p>
            <a:r>
              <a:rPr lang="en-US" sz="2600" dirty="0">
                <a:latin typeface="Aptos"/>
                <a:ea typeface="+mn-lt"/>
                <a:cs typeface="+mn-lt"/>
              </a:rPr>
              <a:t>Protects against discrimination by codifying that Section 1557’s prohibition against discrimination based on sex includes LGTBQI+ patients.</a:t>
            </a:r>
            <a:endParaRPr lang="en-US" sz="2600" dirty="0">
              <a:latin typeface="Aptos"/>
              <a:ea typeface="Calibri"/>
              <a:cs typeface="Calibri"/>
            </a:endParaRPr>
          </a:p>
          <a:p>
            <a:r>
              <a:rPr lang="en-US" sz="2600" dirty="0">
                <a:latin typeface="Aptos"/>
                <a:ea typeface="+mn-lt"/>
                <a:cs typeface="+mn-lt"/>
              </a:rPr>
              <a:t>42 CFR Parts 438, 440, 457, 460; 45 CFR Parts 80, 84, 92, 147, 155, 156 </a:t>
            </a:r>
          </a:p>
          <a:p>
            <a:pPr marL="0" indent="0">
              <a:buNone/>
            </a:pPr>
            <a:endParaRPr lang="en-US" sz="2200" dirty="0">
              <a:latin typeface="Aptos"/>
              <a:ea typeface="Calibri"/>
              <a:cs typeface="Calibri"/>
            </a:endParaRPr>
          </a:p>
          <a:p>
            <a:endParaRPr lang="en-US" dirty="0">
              <a:latin typeface="Aptos"/>
              <a:ea typeface="Calibri"/>
              <a:cs typeface="Calibri"/>
            </a:endParaRPr>
          </a:p>
        </p:txBody>
      </p:sp>
    </p:spTree>
    <p:extLst>
      <p:ext uri="{BB962C8B-B14F-4D97-AF65-F5344CB8AC3E}">
        <p14:creationId xmlns:p14="http://schemas.microsoft.com/office/powerpoint/2010/main" val="25093734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61FC5-1465-D0C5-B9C3-3679ED6E1A11}"/>
              </a:ext>
            </a:extLst>
          </p:cNvPr>
          <p:cNvSpPr>
            <a:spLocks noGrp="1"/>
          </p:cNvSpPr>
          <p:nvPr>
            <p:ph type="title"/>
          </p:nvPr>
        </p:nvSpPr>
        <p:spPr>
          <a:xfrm>
            <a:off x="751417" y="214842"/>
            <a:ext cx="10515600" cy="1325563"/>
          </a:xfrm>
        </p:spPr>
        <p:txBody>
          <a:bodyPr/>
          <a:lstStyle/>
          <a:p>
            <a:r>
              <a:rPr lang="en-US" dirty="0">
                <a:latin typeface="Aptos"/>
                <a:ea typeface="Calibri Light"/>
                <a:cs typeface="Calibri Light"/>
              </a:rPr>
              <a:t>New HIPAA Regulations</a:t>
            </a:r>
            <a:endParaRPr lang="en-US" dirty="0">
              <a:latin typeface="Aptos"/>
            </a:endParaRPr>
          </a:p>
        </p:txBody>
      </p:sp>
      <p:sp>
        <p:nvSpPr>
          <p:cNvPr id="3" name="Content Placeholder 2">
            <a:extLst>
              <a:ext uri="{FF2B5EF4-FFF2-40B4-BE49-F238E27FC236}">
                <a16:creationId xmlns:a16="http://schemas.microsoft.com/office/drawing/2014/main" id="{5A9AD9DF-CD88-CAAA-8814-B4184BCA25F6}"/>
              </a:ext>
            </a:extLst>
          </p:cNvPr>
          <p:cNvSpPr>
            <a:spLocks noGrp="1"/>
          </p:cNvSpPr>
          <p:nvPr>
            <p:ph idx="1"/>
          </p:nvPr>
        </p:nvSpPr>
        <p:spPr>
          <a:xfrm>
            <a:off x="753533" y="1382183"/>
            <a:ext cx="10688108" cy="5262563"/>
          </a:xfrm>
        </p:spPr>
        <p:txBody>
          <a:bodyPr vert="horz" lIns="91440" tIns="45720" rIns="91440" bIns="45720" rtlCol="0" anchor="t">
            <a:normAutofit/>
          </a:bodyPr>
          <a:lstStyle/>
          <a:p>
            <a:r>
              <a:rPr lang="en-US" sz="2400" dirty="0">
                <a:latin typeface="Aptos"/>
                <a:ea typeface="Calibri"/>
                <a:cs typeface="Calibri"/>
              </a:rPr>
              <a:t>On April 22, HHS </a:t>
            </a:r>
            <a:r>
              <a:rPr lang="en-US" sz="2400" dirty="0">
                <a:latin typeface="Aptos"/>
                <a:ea typeface="+mn-lt"/>
                <a:cs typeface="+mn-lt"/>
              </a:rPr>
              <a:t>released the finalized rule for HIPAA Privacy Rule To Support Reproductive Health Care Privacy which went into effect on </a:t>
            </a:r>
            <a:r>
              <a:rPr lang="en-US" sz="2400" b="1" dirty="0">
                <a:latin typeface="Aptos"/>
                <a:ea typeface="+mn-lt"/>
                <a:cs typeface="+mn-lt"/>
              </a:rPr>
              <a:t>June 25, 2024</a:t>
            </a:r>
            <a:r>
              <a:rPr lang="en-US" sz="2400" dirty="0">
                <a:latin typeface="Aptos"/>
                <a:ea typeface="+mn-lt"/>
                <a:cs typeface="+mn-lt"/>
              </a:rPr>
              <a:t>:</a:t>
            </a:r>
            <a:endParaRPr lang="en-US" sz="2400" dirty="0">
              <a:latin typeface="Aptos"/>
              <a:ea typeface="Calibri" panose="020F0502020204030204"/>
              <a:cs typeface="Calibri" panose="020F0502020204030204"/>
            </a:endParaRPr>
          </a:p>
          <a:p>
            <a:r>
              <a:rPr lang="en-US" sz="2400" dirty="0">
                <a:latin typeface="Aptos"/>
                <a:ea typeface="+mn-lt"/>
                <a:cs typeface="+mn-lt"/>
              </a:rPr>
              <a:t>Prohibits the use or disclosure of protected health information (PHI) by a covered health care provider, health plan, or health care clearinghouse—or their business associate—for either of the following activities:</a:t>
            </a:r>
            <a:endParaRPr lang="en-US" sz="2400" dirty="0">
              <a:latin typeface="Aptos"/>
              <a:ea typeface="Calibri"/>
              <a:cs typeface="Calibri"/>
            </a:endParaRPr>
          </a:p>
          <a:p>
            <a:pPr lvl="1"/>
            <a:r>
              <a:rPr lang="en-US" dirty="0">
                <a:latin typeface="Aptos"/>
                <a:ea typeface="+mn-lt"/>
                <a:cs typeface="+mn-lt"/>
              </a:rPr>
              <a:t>To conduct a criminal, civil, or administrative investigation into or impose criminal, civil, or administrative liability on any person for the mere act of seeking, obtaining, providing, or facilitating reproductive health care, where such health care is lawful under the circumstances in which it is provided.</a:t>
            </a:r>
          </a:p>
          <a:p>
            <a:pPr lvl="1"/>
            <a:r>
              <a:rPr lang="en-US" dirty="0">
                <a:latin typeface="Aptos"/>
                <a:ea typeface="+mn-lt"/>
                <a:cs typeface="+mn-lt"/>
              </a:rPr>
              <a:t>The identification of any person for the purpose of conducting such investigation or imposing such liability</a:t>
            </a:r>
          </a:p>
          <a:p>
            <a:r>
              <a:rPr lang="en-US" sz="2400" dirty="0">
                <a:latin typeface="Aptos"/>
                <a:ea typeface="+mn-lt"/>
                <a:cs typeface="+mn-lt"/>
              </a:rPr>
              <a:t>Creates a presumption that the reproductive health care provided by a person other than the covered entity receiving the request was lawful.</a:t>
            </a:r>
          </a:p>
          <a:p>
            <a:r>
              <a:rPr lang="en-US" sz="2400" dirty="0">
                <a:latin typeface="Aptos"/>
                <a:ea typeface="Calibri"/>
                <a:cs typeface="Calibri"/>
              </a:rPr>
              <a:t>42 CFR § 2</a:t>
            </a:r>
          </a:p>
        </p:txBody>
      </p:sp>
    </p:spTree>
    <p:extLst>
      <p:ext uri="{BB962C8B-B14F-4D97-AF65-F5344CB8AC3E}">
        <p14:creationId xmlns:p14="http://schemas.microsoft.com/office/powerpoint/2010/main" val="35745411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F8127-F99B-258F-58D1-B0FF4311A5FF}"/>
              </a:ext>
            </a:extLst>
          </p:cNvPr>
          <p:cNvSpPr>
            <a:spLocks noGrp="1"/>
          </p:cNvSpPr>
          <p:nvPr>
            <p:ph type="title"/>
          </p:nvPr>
        </p:nvSpPr>
        <p:spPr/>
        <p:txBody>
          <a:bodyPr/>
          <a:lstStyle/>
          <a:p>
            <a:r>
              <a:rPr lang="en-US">
                <a:latin typeface="Aptos"/>
                <a:cs typeface="Calibri Light"/>
              </a:rPr>
              <a:t>Resources</a:t>
            </a:r>
            <a:endParaRPr lang="en-US">
              <a:latin typeface="Aptos"/>
            </a:endParaRPr>
          </a:p>
        </p:txBody>
      </p:sp>
      <p:sp>
        <p:nvSpPr>
          <p:cNvPr id="3" name="Content Placeholder 2">
            <a:extLst>
              <a:ext uri="{FF2B5EF4-FFF2-40B4-BE49-F238E27FC236}">
                <a16:creationId xmlns:a16="http://schemas.microsoft.com/office/drawing/2014/main" id="{D2745E9A-8986-B35D-90A8-014B3A4EDB8B}"/>
              </a:ext>
            </a:extLst>
          </p:cNvPr>
          <p:cNvSpPr>
            <a:spLocks noGrp="1"/>
          </p:cNvSpPr>
          <p:nvPr>
            <p:ph sz="half" idx="1"/>
          </p:nvPr>
        </p:nvSpPr>
        <p:spPr>
          <a:xfrm>
            <a:off x="1019175" y="1554865"/>
            <a:ext cx="10639425" cy="4932363"/>
          </a:xfrm>
        </p:spPr>
        <p:txBody>
          <a:bodyPr vert="horz" lIns="91440" tIns="45720" rIns="91440" bIns="45720" rtlCol="0" anchor="t">
            <a:noAutofit/>
          </a:bodyPr>
          <a:lstStyle/>
          <a:p>
            <a:r>
              <a:rPr lang="en-US" sz="2400" b="1" u="sng" dirty="0">
                <a:solidFill>
                  <a:srgbClr val="434343"/>
                </a:solidFill>
                <a:latin typeface="Aptos"/>
                <a:ea typeface="+mn-lt"/>
                <a:cs typeface="+mn-lt"/>
                <a:hlinkClick r:id="rId2"/>
              </a:rPr>
              <a:t>National Network of Abortion Funds</a:t>
            </a:r>
            <a:r>
              <a:rPr lang="en-US" sz="2400" b="1" u="sng" dirty="0">
                <a:solidFill>
                  <a:srgbClr val="434343"/>
                </a:solidFill>
                <a:latin typeface="Aptos"/>
                <a:ea typeface="+mn-lt"/>
                <a:cs typeface="+mn-lt"/>
              </a:rPr>
              <a:t> </a:t>
            </a:r>
            <a:r>
              <a:rPr lang="en-US" sz="2400" dirty="0">
                <a:latin typeface="Aptos"/>
                <a:ea typeface="+mn-lt"/>
                <a:cs typeface="+mn-lt"/>
              </a:rPr>
              <a:t>is a directory of abortion funds and other support resources in the US</a:t>
            </a:r>
            <a:r>
              <a:rPr lang="en-US" sz="2400" b="1" dirty="0">
                <a:latin typeface="Aptos"/>
                <a:ea typeface="+mn-lt"/>
                <a:cs typeface="+mn-lt"/>
              </a:rPr>
              <a:t>.</a:t>
            </a:r>
            <a:endParaRPr lang="en-US" sz="2400" dirty="0">
              <a:latin typeface="Aptos"/>
              <a:ea typeface="Calibri"/>
              <a:cs typeface="Calibri" panose="020F0502020204030204"/>
            </a:endParaRPr>
          </a:p>
          <a:p>
            <a:r>
              <a:rPr lang="en-US" sz="2400" b="1" u="sng" dirty="0">
                <a:solidFill>
                  <a:srgbClr val="434343"/>
                </a:solidFill>
                <a:latin typeface="Aptos"/>
                <a:ea typeface="+mn-lt"/>
                <a:cs typeface="+mn-lt"/>
                <a:hlinkClick r:id="rId3"/>
              </a:rPr>
              <a:t>Abortion Finder</a:t>
            </a:r>
            <a:r>
              <a:rPr lang="en-US" sz="2400" b="1" u="sng" dirty="0">
                <a:solidFill>
                  <a:srgbClr val="434343"/>
                </a:solidFill>
                <a:latin typeface="Aptos"/>
                <a:ea typeface="+mn-lt"/>
                <a:cs typeface="+mn-lt"/>
              </a:rPr>
              <a:t> </a:t>
            </a:r>
            <a:r>
              <a:rPr lang="en-US" sz="2400" dirty="0">
                <a:latin typeface="Aptos"/>
                <a:ea typeface="+mn-lt"/>
                <a:cs typeface="+mn-lt"/>
              </a:rPr>
              <a:t>is a comprehensive directory of trusted (and verified) abortion service providers and assistance resources in the US</a:t>
            </a:r>
            <a:r>
              <a:rPr lang="en-US" sz="2400" b="1" dirty="0">
                <a:latin typeface="Aptos"/>
                <a:ea typeface="+mn-lt"/>
                <a:cs typeface="+mn-lt"/>
              </a:rPr>
              <a:t>.</a:t>
            </a:r>
            <a:endParaRPr lang="en-US" sz="2400" dirty="0">
              <a:latin typeface="Aptos"/>
              <a:ea typeface="Calibri" panose="020F0502020204030204"/>
              <a:cs typeface="Calibri" panose="020F0502020204030204"/>
            </a:endParaRPr>
          </a:p>
          <a:p>
            <a:r>
              <a:rPr lang="en-US" sz="2400" b="1" u="sng" dirty="0">
                <a:solidFill>
                  <a:srgbClr val="434343"/>
                </a:solidFill>
                <a:latin typeface="Aptos"/>
                <a:ea typeface="Calibri"/>
                <a:cs typeface="Calibri"/>
                <a:hlinkClick r:id="rId4"/>
              </a:rPr>
              <a:t>I Need an A</a:t>
            </a:r>
            <a:r>
              <a:rPr lang="en-US" sz="2400" dirty="0">
                <a:solidFill>
                  <a:srgbClr val="434343"/>
                </a:solidFill>
                <a:latin typeface="Aptos"/>
                <a:ea typeface="Calibri"/>
                <a:cs typeface="Calibri"/>
              </a:rPr>
              <a:t> </a:t>
            </a:r>
            <a:r>
              <a:rPr lang="en-US" sz="2400" dirty="0">
                <a:latin typeface="Aptos"/>
                <a:ea typeface="+mn-lt"/>
                <a:cs typeface="+mn-lt"/>
              </a:rPr>
              <a:t>is a comprehensive resource guide for abortion seekers in the US. </a:t>
            </a:r>
          </a:p>
          <a:p>
            <a:r>
              <a:rPr lang="en-US" sz="2400" b="1" u="sng" dirty="0">
                <a:latin typeface="Aptos"/>
                <a:ea typeface="+mn-lt"/>
                <a:cs typeface="+mn-lt"/>
              </a:rPr>
              <a:t>All Options Talkline</a:t>
            </a:r>
            <a:r>
              <a:rPr lang="en-US" sz="2400" dirty="0">
                <a:latin typeface="Aptos"/>
                <a:ea typeface="+mn-lt"/>
                <a:cs typeface="+mn-lt"/>
              </a:rPr>
              <a:t> is a free peer counseling support network for anyone at any stage in or after their pregnancy. They can be reached at (888) 493-0092. </a:t>
            </a:r>
            <a:endParaRPr lang="en-US" sz="2400" dirty="0">
              <a:latin typeface="Aptos"/>
              <a:ea typeface="Calibri"/>
              <a:cs typeface="Calibri"/>
            </a:endParaRPr>
          </a:p>
          <a:p>
            <a:r>
              <a:rPr lang="en-US" sz="2400" b="1" u="sng" dirty="0">
                <a:latin typeface="Aptos"/>
                <a:ea typeface="+mn-lt"/>
                <a:cs typeface="+mn-lt"/>
              </a:rPr>
              <a:t>Exhale Pro-Voice</a:t>
            </a:r>
            <a:r>
              <a:rPr lang="en-US" sz="2400" dirty="0">
                <a:latin typeface="Aptos"/>
                <a:ea typeface="+mn-lt"/>
                <a:cs typeface="+mn-lt"/>
              </a:rPr>
              <a:t> is a free </a:t>
            </a:r>
            <a:r>
              <a:rPr lang="en-US" sz="2400" dirty="0" err="1">
                <a:latin typeface="Aptos"/>
                <a:ea typeface="+mn-lt"/>
                <a:cs typeface="+mn-lt"/>
              </a:rPr>
              <a:t>talkline</a:t>
            </a:r>
            <a:r>
              <a:rPr lang="en-US" sz="2400" dirty="0">
                <a:latin typeface="Aptos"/>
                <a:ea typeface="+mn-lt"/>
                <a:cs typeface="+mn-lt"/>
              </a:rPr>
              <a:t> for people who need emotional support after having an abortion. They can be reached at (866) 439-4253. </a:t>
            </a:r>
            <a:endParaRPr lang="en-US" sz="2400" dirty="0">
              <a:latin typeface="Aptos"/>
            </a:endParaRPr>
          </a:p>
          <a:p>
            <a:r>
              <a:rPr lang="en-US" sz="2400" b="1" u="sng" dirty="0">
                <a:solidFill>
                  <a:srgbClr val="434343"/>
                </a:solidFill>
                <a:latin typeface="Aptos"/>
                <a:ea typeface="+mn-lt"/>
                <a:cs typeface="+mn-lt"/>
                <a:hlinkClick r:id="rId5"/>
              </a:rPr>
              <a:t>If/When/How Repro Legal Helpline</a:t>
            </a:r>
            <a:r>
              <a:rPr lang="en-US" sz="2400" dirty="0">
                <a:solidFill>
                  <a:srgbClr val="434343"/>
                </a:solidFill>
                <a:latin typeface="Aptos"/>
                <a:ea typeface="+mn-lt"/>
                <a:cs typeface="+mn-lt"/>
              </a:rPr>
              <a:t> </a:t>
            </a:r>
            <a:r>
              <a:rPr lang="en-US" sz="2400" dirty="0">
                <a:latin typeface="Aptos"/>
                <a:ea typeface="+mn-lt"/>
                <a:cs typeface="+mn-lt"/>
              </a:rPr>
              <a:t>provides free, confidential legal services for your reproductive life, including abortion, pregnancy loss, and birth. They can be reached at (844) 868-2812 or at </a:t>
            </a:r>
            <a:r>
              <a:rPr lang="en-US" sz="2400" dirty="0">
                <a:solidFill>
                  <a:srgbClr val="434343"/>
                </a:solidFill>
                <a:latin typeface="Aptos"/>
                <a:ea typeface="+mn-lt"/>
                <a:cs typeface="+mn-lt"/>
                <a:hlinkClick r:id="rId5"/>
              </a:rPr>
              <a:t>https://www.reprolegalhelpline.org/</a:t>
            </a:r>
            <a:r>
              <a:rPr lang="en-US" sz="2400" dirty="0">
                <a:solidFill>
                  <a:srgbClr val="434343"/>
                </a:solidFill>
                <a:latin typeface="Aptos"/>
                <a:ea typeface="+mn-lt"/>
                <a:cs typeface="+mn-lt"/>
              </a:rPr>
              <a:t> </a:t>
            </a:r>
            <a:endParaRPr lang="en-US" sz="2400" dirty="0">
              <a:solidFill>
                <a:srgbClr val="434343"/>
              </a:solidFill>
              <a:latin typeface="Aptos"/>
              <a:ea typeface="Calibri"/>
              <a:cs typeface="Calibri"/>
            </a:endParaRPr>
          </a:p>
          <a:p>
            <a:endParaRPr lang="en-US" dirty="0">
              <a:solidFill>
                <a:srgbClr val="000000"/>
              </a:solidFill>
              <a:latin typeface="Aptos"/>
              <a:ea typeface="Calibri" panose="020F0502020204030204"/>
              <a:cs typeface="Calibri"/>
            </a:endParaRPr>
          </a:p>
        </p:txBody>
      </p:sp>
    </p:spTree>
    <p:extLst>
      <p:ext uri="{BB962C8B-B14F-4D97-AF65-F5344CB8AC3E}">
        <p14:creationId xmlns:p14="http://schemas.microsoft.com/office/powerpoint/2010/main" val="28819334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F205D-6D29-9B32-9382-E7C06CE30518}"/>
              </a:ext>
            </a:extLst>
          </p:cNvPr>
          <p:cNvSpPr>
            <a:spLocks noGrp="1"/>
          </p:cNvSpPr>
          <p:nvPr>
            <p:ph type="ctrTitle"/>
          </p:nvPr>
        </p:nvSpPr>
        <p:spPr>
          <a:xfrm>
            <a:off x="1524000" y="1512888"/>
            <a:ext cx="9144000" cy="2387600"/>
          </a:xfrm>
        </p:spPr>
        <p:txBody>
          <a:bodyPr/>
          <a:lstStyle/>
          <a:p>
            <a:r>
              <a:rPr lang="en-US" sz="7200" b="1" dirty="0">
                <a:solidFill>
                  <a:schemeClr val="bg1"/>
                </a:solidFill>
                <a:latin typeface="Aptos"/>
                <a:ea typeface="Calibri Light"/>
                <a:cs typeface="Calibri Light"/>
              </a:rPr>
              <a:t>Questions</a:t>
            </a:r>
            <a:r>
              <a:rPr lang="en-US" b="1" dirty="0">
                <a:solidFill>
                  <a:schemeClr val="bg1"/>
                </a:solidFill>
                <a:latin typeface="Aptos"/>
                <a:ea typeface="Calibri Light"/>
                <a:cs typeface="Calibri Light"/>
              </a:rPr>
              <a:t>? </a:t>
            </a:r>
            <a:endParaRPr lang="en-US" b="1">
              <a:solidFill>
                <a:schemeClr val="bg1"/>
              </a:solidFill>
              <a:latin typeface="Aptos"/>
            </a:endParaRPr>
          </a:p>
        </p:txBody>
      </p:sp>
    </p:spTree>
    <p:extLst>
      <p:ext uri="{BB962C8B-B14F-4D97-AF65-F5344CB8AC3E}">
        <p14:creationId xmlns:p14="http://schemas.microsoft.com/office/powerpoint/2010/main" val="24430961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F205D-6D29-9B32-9382-E7C06CE30518}"/>
              </a:ext>
            </a:extLst>
          </p:cNvPr>
          <p:cNvSpPr>
            <a:spLocks noGrp="1"/>
          </p:cNvSpPr>
          <p:nvPr>
            <p:ph type="ctrTitle"/>
          </p:nvPr>
        </p:nvSpPr>
        <p:spPr>
          <a:xfrm>
            <a:off x="1524000" y="1550988"/>
            <a:ext cx="9144000" cy="2387600"/>
          </a:xfrm>
        </p:spPr>
        <p:txBody>
          <a:bodyPr/>
          <a:lstStyle/>
          <a:p>
            <a:r>
              <a:rPr lang="en-US" sz="7200" b="1" dirty="0">
                <a:solidFill>
                  <a:schemeClr val="bg1"/>
                </a:solidFill>
                <a:latin typeface="Aptos"/>
                <a:ea typeface="Calibri Light"/>
                <a:cs typeface="Calibri Light"/>
              </a:rPr>
              <a:t>Thank You!</a:t>
            </a:r>
          </a:p>
        </p:txBody>
      </p:sp>
      <p:sp>
        <p:nvSpPr>
          <p:cNvPr id="3" name="TextBox 2">
            <a:extLst>
              <a:ext uri="{FF2B5EF4-FFF2-40B4-BE49-F238E27FC236}">
                <a16:creationId xmlns:a16="http://schemas.microsoft.com/office/drawing/2014/main" id="{9EC40865-9D01-16D5-C1AE-5A0E2D47D5B9}"/>
              </a:ext>
            </a:extLst>
          </p:cNvPr>
          <p:cNvSpPr txBox="1"/>
          <p:nvPr/>
        </p:nvSpPr>
        <p:spPr>
          <a:xfrm>
            <a:off x="200757" y="4179276"/>
            <a:ext cx="11791950" cy="16812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spcBef>
                <a:spcPts val="1000"/>
              </a:spcBef>
            </a:pPr>
            <a:r>
              <a:rPr lang="en-US" sz="3200" dirty="0">
                <a:solidFill>
                  <a:schemeClr val="bg1"/>
                </a:solidFill>
                <a:latin typeface="Aptos"/>
                <a:ea typeface="+mn-lt"/>
                <a:cs typeface="+mn-lt"/>
              </a:rPr>
              <a:t>Presenter Contact Info</a:t>
            </a:r>
            <a:endParaRPr lang="en-US" sz="3200">
              <a:solidFill>
                <a:schemeClr val="bg1"/>
              </a:solidFill>
              <a:ea typeface="Calibri"/>
              <a:cs typeface="Calibri"/>
            </a:endParaRPr>
          </a:p>
          <a:p>
            <a:pPr algn="ctr">
              <a:lnSpc>
                <a:spcPct val="90000"/>
              </a:lnSpc>
              <a:spcBef>
                <a:spcPts val="1000"/>
              </a:spcBef>
            </a:pPr>
            <a:r>
              <a:rPr lang="en-US" sz="3200" dirty="0">
                <a:solidFill>
                  <a:schemeClr val="bg1"/>
                </a:solidFill>
                <a:latin typeface="Aptos"/>
                <a:ea typeface="+mn-lt"/>
                <a:cs typeface="Arial"/>
              </a:rPr>
              <a:t>Jillian</a:t>
            </a:r>
            <a:r>
              <a:rPr lang="en-US" sz="3200" dirty="0">
                <a:solidFill>
                  <a:schemeClr val="bg1"/>
                </a:solidFill>
                <a:latin typeface="Aptos"/>
                <a:cs typeface="Arial"/>
              </a:rPr>
              <a:t> MacLeod:</a:t>
            </a:r>
            <a:r>
              <a:rPr lang="en-US" sz="3200" dirty="0">
                <a:solidFill>
                  <a:schemeClr val="bg1"/>
                </a:solidFill>
                <a:latin typeface="Aptos"/>
                <a:ea typeface="+mn-lt"/>
                <a:cs typeface="Arial"/>
              </a:rPr>
              <a:t> </a:t>
            </a:r>
            <a:r>
              <a:rPr lang="en-US" sz="3200" dirty="0">
                <a:solidFill>
                  <a:schemeClr val="bg1"/>
                </a:solidFill>
                <a:latin typeface="Aptos"/>
                <a:ea typeface="+mn-lt"/>
                <a:cs typeface="+mn-lt"/>
                <a:hlinkClick r:id="rId2">
                  <a:extLst>
                    <a:ext uri="{A12FA001-AC4F-418D-AE19-62706E023703}">
                      <ahyp:hlinkClr xmlns:ahyp="http://schemas.microsoft.com/office/drawing/2018/hyperlinkcolor" val="tx"/>
                    </a:ext>
                  </a:extLst>
                </a:hlinkClick>
              </a:rPr>
              <a:t>jmacleod@dredf.org</a:t>
            </a:r>
            <a:endParaRPr lang="en-US" sz="3200">
              <a:solidFill>
                <a:schemeClr val="bg1"/>
              </a:solidFill>
              <a:latin typeface="Aptos"/>
              <a:ea typeface="+mn-lt"/>
              <a:cs typeface="+mn-lt"/>
            </a:endParaRPr>
          </a:p>
          <a:p>
            <a:pPr algn="ctr">
              <a:lnSpc>
                <a:spcPct val="90000"/>
              </a:lnSpc>
              <a:spcBef>
                <a:spcPts val="1000"/>
              </a:spcBef>
            </a:pPr>
            <a:r>
              <a:rPr lang="en-US" sz="3200" dirty="0">
                <a:solidFill>
                  <a:schemeClr val="bg1"/>
                </a:solidFill>
                <a:latin typeface="Aptos"/>
                <a:ea typeface="+mn-lt"/>
                <a:cs typeface="Arial"/>
              </a:rPr>
              <a:t>Amanda</a:t>
            </a:r>
            <a:r>
              <a:rPr lang="en-US" sz="3200" dirty="0">
                <a:solidFill>
                  <a:schemeClr val="bg1"/>
                </a:solidFill>
                <a:latin typeface="Aptos"/>
                <a:cs typeface="Arial"/>
              </a:rPr>
              <a:t> Spriggs Reid:</a:t>
            </a:r>
            <a:r>
              <a:rPr lang="en-US" sz="3200" dirty="0">
                <a:solidFill>
                  <a:schemeClr val="bg1"/>
                </a:solidFill>
                <a:latin typeface="Aptos"/>
                <a:ea typeface="+mn-lt"/>
                <a:cs typeface="Arial"/>
              </a:rPr>
              <a:t> </a:t>
            </a:r>
            <a:r>
              <a:rPr lang="en-US" sz="3200" dirty="0">
                <a:solidFill>
                  <a:schemeClr val="bg1"/>
                </a:solidFill>
                <a:latin typeface="Aptos"/>
                <a:ea typeface="+mn-lt"/>
                <a:cs typeface="+mn-lt"/>
                <a:hlinkClick r:id="rId3">
                  <a:extLst>
                    <a:ext uri="{A12FA001-AC4F-418D-AE19-62706E023703}">
                      <ahyp:hlinkClr xmlns:ahyp="http://schemas.microsoft.com/office/drawing/2018/hyperlinkcolor" val="tx"/>
                    </a:ext>
                  </a:extLst>
                </a:hlinkClick>
              </a:rPr>
              <a:t>a.spriggs@womenenabled.org</a:t>
            </a:r>
            <a:r>
              <a:rPr lang="en-US" sz="3200" dirty="0">
                <a:solidFill>
                  <a:schemeClr val="bg1"/>
                </a:solidFill>
                <a:latin typeface="Aptos"/>
                <a:ea typeface="+mn-lt"/>
                <a:cs typeface="+mn-lt"/>
              </a:rPr>
              <a:t> </a:t>
            </a:r>
            <a:endParaRPr lang="en-US" sz="3200">
              <a:solidFill>
                <a:schemeClr val="bg1"/>
              </a:solidFill>
              <a:latin typeface="Aptos"/>
              <a:ea typeface="Calibri"/>
              <a:cs typeface="Calibri"/>
            </a:endParaRPr>
          </a:p>
        </p:txBody>
      </p:sp>
      <p:pic>
        <p:nvPicPr>
          <p:cNvPr id="6" name="Picture 5" descr="DREDF Logo">
            <a:extLst>
              <a:ext uri="{FF2B5EF4-FFF2-40B4-BE49-F238E27FC236}">
                <a16:creationId xmlns:a16="http://schemas.microsoft.com/office/drawing/2014/main" id="{C82307A0-570A-6713-7C0F-C56CF33538CD}"/>
              </a:ext>
            </a:extLst>
          </p:cNvPr>
          <p:cNvPicPr>
            <a:picLocks noChangeAspect="1"/>
          </p:cNvPicPr>
          <p:nvPr/>
        </p:nvPicPr>
        <p:blipFill>
          <a:blip r:embed="rId4"/>
          <a:stretch>
            <a:fillRect/>
          </a:stretch>
        </p:blipFill>
        <p:spPr>
          <a:xfrm>
            <a:off x="638175" y="523875"/>
            <a:ext cx="2314575" cy="1028700"/>
          </a:xfrm>
          <a:prstGeom prst="rect">
            <a:avLst/>
          </a:prstGeom>
        </p:spPr>
      </p:pic>
      <p:pic>
        <p:nvPicPr>
          <p:cNvPr id="5" name="Picture 4" descr="&quot;Women Enabled International&quot; Logo">
            <a:extLst>
              <a:ext uri="{FF2B5EF4-FFF2-40B4-BE49-F238E27FC236}">
                <a16:creationId xmlns:a16="http://schemas.microsoft.com/office/drawing/2014/main" id="{A49D0556-3397-DED0-57B6-F59D777D5102}"/>
              </a:ext>
            </a:extLst>
          </p:cNvPr>
          <p:cNvPicPr>
            <a:picLocks noChangeAspect="1"/>
          </p:cNvPicPr>
          <p:nvPr/>
        </p:nvPicPr>
        <p:blipFill>
          <a:blip r:embed="rId5"/>
          <a:stretch>
            <a:fillRect/>
          </a:stretch>
        </p:blipFill>
        <p:spPr>
          <a:xfrm>
            <a:off x="8601075" y="355166"/>
            <a:ext cx="3390900" cy="1194668"/>
          </a:xfrm>
          <a:prstGeom prst="rect">
            <a:avLst/>
          </a:prstGeom>
        </p:spPr>
      </p:pic>
    </p:spTree>
    <p:extLst>
      <p:ext uri="{BB962C8B-B14F-4D97-AF65-F5344CB8AC3E}">
        <p14:creationId xmlns:p14="http://schemas.microsoft.com/office/powerpoint/2010/main" val="28943201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D5931-0666-1C92-A6C8-B3CE272C9674}"/>
              </a:ext>
            </a:extLst>
          </p:cNvPr>
          <p:cNvSpPr>
            <a:spLocks noGrp="1"/>
          </p:cNvSpPr>
          <p:nvPr>
            <p:ph type="title"/>
          </p:nvPr>
        </p:nvSpPr>
        <p:spPr>
          <a:xfrm>
            <a:off x="458788" y="365125"/>
            <a:ext cx="10515600" cy="1325563"/>
          </a:xfrm>
        </p:spPr>
        <p:txBody>
          <a:bodyPr/>
          <a:lstStyle/>
          <a:p>
            <a:r>
              <a:rPr lang="en-US" dirty="0">
                <a:solidFill>
                  <a:srgbClr val="000000"/>
                </a:solidFill>
                <a:latin typeface="Aptos"/>
                <a:ea typeface="Calibri Light"/>
                <a:cs typeface="Calibri Light"/>
              </a:rPr>
              <a:t>Terminology</a:t>
            </a:r>
          </a:p>
        </p:txBody>
      </p:sp>
      <p:sp>
        <p:nvSpPr>
          <p:cNvPr id="8" name="Rectangle 7">
            <a:extLst>
              <a:ext uri="{FF2B5EF4-FFF2-40B4-BE49-F238E27FC236}">
                <a16:creationId xmlns:a16="http://schemas.microsoft.com/office/drawing/2014/main" id="{A33FE2AD-E807-1DA7-3ABD-D7D4BF59815C}"/>
              </a:ext>
              <a:ext uri="{C183D7F6-B498-43B3-948B-1728B52AA6E4}">
                <adec:decorative xmlns:adec="http://schemas.microsoft.com/office/drawing/2017/decorative" val="1"/>
              </a:ext>
            </a:extLst>
          </p:cNvPr>
          <p:cNvSpPr/>
          <p:nvPr/>
        </p:nvSpPr>
        <p:spPr>
          <a:xfrm>
            <a:off x="461210" y="1523999"/>
            <a:ext cx="5335972" cy="5123448"/>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cs typeface="Calibri"/>
            </a:endParaRPr>
          </a:p>
        </p:txBody>
      </p:sp>
      <p:sp>
        <p:nvSpPr>
          <p:cNvPr id="9" name="Rectangle 8">
            <a:extLst>
              <a:ext uri="{FF2B5EF4-FFF2-40B4-BE49-F238E27FC236}">
                <a16:creationId xmlns:a16="http://schemas.microsoft.com/office/drawing/2014/main" id="{B01E0EA0-0AB4-F74D-DDB6-BAB1647CF2A0}"/>
              </a:ext>
              <a:ext uri="{C183D7F6-B498-43B3-948B-1728B52AA6E4}">
                <adec:decorative xmlns:adec="http://schemas.microsoft.com/office/drawing/2017/decorative" val="1"/>
              </a:ext>
            </a:extLst>
          </p:cNvPr>
          <p:cNvSpPr/>
          <p:nvPr/>
        </p:nvSpPr>
        <p:spPr>
          <a:xfrm>
            <a:off x="6256420" y="1523999"/>
            <a:ext cx="5173579" cy="5123448"/>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cs typeface="Calibri"/>
            </a:endParaRPr>
          </a:p>
        </p:txBody>
      </p:sp>
      <p:sp>
        <p:nvSpPr>
          <p:cNvPr id="3" name="Text Placeholder 2">
            <a:extLst>
              <a:ext uri="{FF2B5EF4-FFF2-40B4-BE49-F238E27FC236}">
                <a16:creationId xmlns:a16="http://schemas.microsoft.com/office/drawing/2014/main" id="{A80E1269-3D31-A695-D720-F6E00502B968}"/>
              </a:ext>
            </a:extLst>
          </p:cNvPr>
          <p:cNvSpPr>
            <a:spLocks noGrp="1"/>
          </p:cNvSpPr>
          <p:nvPr>
            <p:ph type="body" idx="1"/>
          </p:nvPr>
        </p:nvSpPr>
        <p:spPr>
          <a:xfrm>
            <a:off x="639763" y="1301830"/>
            <a:ext cx="5157787" cy="823912"/>
          </a:xfrm>
        </p:spPr>
        <p:txBody>
          <a:bodyPr/>
          <a:lstStyle/>
          <a:p>
            <a:r>
              <a:rPr lang="en-US" dirty="0">
                <a:solidFill>
                  <a:srgbClr val="000000"/>
                </a:solidFill>
                <a:latin typeface="Aptos"/>
                <a:ea typeface="Calibri"/>
                <a:cs typeface="Calibri"/>
              </a:rPr>
              <a:t>Person First Language</a:t>
            </a:r>
            <a:endParaRPr lang="en-US" dirty="0">
              <a:solidFill>
                <a:srgbClr val="000000"/>
              </a:solidFill>
              <a:latin typeface="Aptos"/>
            </a:endParaRPr>
          </a:p>
        </p:txBody>
      </p:sp>
      <p:sp>
        <p:nvSpPr>
          <p:cNvPr id="4" name="Content Placeholder 3">
            <a:extLst>
              <a:ext uri="{FF2B5EF4-FFF2-40B4-BE49-F238E27FC236}">
                <a16:creationId xmlns:a16="http://schemas.microsoft.com/office/drawing/2014/main" id="{697D1493-AA53-54CC-DD53-C74467701918}"/>
              </a:ext>
            </a:extLst>
          </p:cNvPr>
          <p:cNvSpPr>
            <a:spLocks noGrp="1"/>
          </p:cNvSpPr>
          <p:nvPr>
            <p:ph sz="half" idx="2"/>
          </p:nvPr>
        </p:nvSpPr>
        <p:spPr>
          <a:xfrm>
            <a:off x="841801" y="2120126"/>
            <a:ext cx="5176372" cy="4204978"/>
          </a:xfrm>
        </p:spPr>
        <p:txBody>
          <a:bodyPr vert="horz" lIns="91440" tIns="45720" rIns="91440" bIns="45720" rtlCol="0" anchor="t">
            <a:noAutofit/>
          </a:bodyPr>
          <a:lstStyle/>
          <a:p>
            <a:pPr>
              <a:spcBef>
                <a:spcPts val="1200"/>
              </a:spcBef>
              <a:spcAft>
                <a:spcPts val="200"/>
              </a:spcAft>
            </a:pPr>
            <a:r>
              <a:rPr lang="en-US" sz="2400" dirty="0">
                <a:solidFill>
                  <a:srgbClr val="000000"/>
                </a:solidFill>
                <a:latin typeface="Aptos"/>
                <a:cs typeface="Arial"/>
              </a:rPr>
              <a:t>Emphasizes the person and shows that person is not defined by their disability</a:t>
            </a:r>
          </a:p>
          <a:p>
            <a:pPr>
              <a:spcBef>
                <a:spcPts val="1200"/>
              </a:spcBef>
              <a:spcAft>
                <a:spcPts val="200"/>
              </a:spcAft>
            </a:pPr>
            <a:r>
              <a:rPr lang="en-US" sz="2400" dirty="0">
                <a:solidFill>
                  <a:srgbClr val="000000"/>
                </a:solidFill>
                <a:latin typeface="Aptos"/>
                <a:cs typeface="Arial"/>
              </a:rPr>
              <a:t>Traditional rule</a:t>
            </a:r>
          </a:p>
          <a:p>
            <a:pPr>
              <a:spcBef>
                <a:spcPts val="1200"/>
              </a:spcBef>
              <a:spcAft>
                <a:spcPts val="200"/>
              </a:spcAft>
            </a:pPr>
            <a:r>
              <a:rPr lang="en-US" sz="2400" dirty="0">
                <a:solidFill>
                  <a:srgbClr val="000000"/>
                </a:solidFill>
                <a:latin typeface="Aptos"/>
                <a:cs typeface="Arial"/>
              </a:rPr>
              <a:t>Remains common, especially people with chronic illnesses and mental health or I/DD</a:t>
            </a:r>
          </a:p>
          <a:p>
            <a:pPr>
              <a:spcBef>
                <a:spcPts val="1200"/>
              </a:spcBef>
              <a:spcAft>
                <a:spcPts val="200"/>
              </a:spcAft>
            </a:pPr>
            <a:r>
              <a:rPr lang="en-US" sz="2400" dirty="0">
                <a:solidFill>
                  <a:srgbClr val="000000"/>
                </a:solidFill>
                <a:latin typeface="Aptos"/>
                <a:cs typeface="Arial"/>
              </a:rPr>
              <a:t>Examples: </a:t>
            </a:r>
          </a:p>
          <a:p>
            <a:pPr lvl="1">
              <a:spcBef>
                <a:spcPts val="200"/>
              </a:spcBef>
              <a:spcAft>
                <a:spcPts val="400"/>
              </a:spcAft>
            </a:pPr>
            <a:r>
              <a:rPr lang="en-US" dirty="0">
                <a:solidFill>
                  <a:srgbClr val="000000"/>
                </a:solidFill>
                <a:latin typeface="Aptos"/>
                <a:cs typeface="Arial"/>
              </a:rPr>
              <a:t>Person with a disability</a:t>
            </a:r>
          </a:p>
          <a:p>
            <a:pPr lvl="1">
              <a:spcBef>
                <a:spcPts val="200"/>
              </a:spcBef>
              <a:spcAft>
                <a:spcPts val="400"/>
              </a:spcAft>
            </a:pPr>
            <a:r>
              <a:rPr lang="en-US" dirty="0">
                <a:solidFill>
                  <a:srgbClr val="000000"/>
                </a:solidFill>
                <a:latin typeface="Aptos"/>
                <a:cs typeface="Arial"/>
              </a:rPr>
              <a:t>Person with Down Syndrome</a:t>
            </a:r>
          </a:p>
          <a:p>
            <a:pPr lvl="1">
              <a:spcBef>
                <a:spcPts val="200"/>
              </a:spcBef>
              <a:spcAft>
                <a:spcPts val="400"/>
              </a:spcAft>
            </a:pPr>
            <a:r>
              <a:rPr lang="en-US" dirty="0">
                <a:solidFill>
                  <a:srgbClr val="000000"/>
                </a:solidFill>
                <a:latin typeface="Aptos"/>
                <a:cs typeface="Arial"/>
              </a:rPr>
              <a:t>Person with epilepsy </a:t>
            </a:r>
          </a:p>
          <a:p>
            <a:endParaRPr lang="en-US" dirty="0">
              <a:solidFill>
                <a:srgbClr val="000000"/>
              </a:solidFill>
              <a:latin typeface="Aptos"/>
              <a:ea typeface="Calibri"/>
              <a:cs typeface="Calibri"/>
            </a:endParaRPr>
          </a:p>
        </p:txBody>
      </p:sp>
      <p:sp>
        <p:nvSpPr>
          <p:cNvPr id="5" name="Text Placeholder 4">
            <a:extLst>
              <a:ext uri="{FF2B5EF4-FFF2-40B4-BE49-F238E27FC236}">
                <a16:creationId xmlns:a16="http://schemas.microsoft.com/office/drawing/2014/main" id="{076A7852-E09B-2176-B00C-A48C1E550FC3}"/>
              </a:ext>
            </a:extLst>
          </p:cNvPr>
          <p:cNvSpPr>
            <a:spLocks noGrp="1"/>
          </p:cNvSpPr>
          <p:nvPr>
            <p:ph type="body" sz="quarter" idx="3"/>
          </p:nvPr>
        </p:nvSpPr>
        <p:spPr>
          <a:xfrm>
            <a:off x="6406391" y="1292305"/>
            <a:ext cx="5183188" cy="823912"/>
          </a:xfrm>
        </p:spPr>
        <p:txBody>
          <a:bodyPr/>
          <a:lstStyle/>
          <a:p>
            <a:r>
              <a:rPr lang="en-US" dirty="0">
                <a:solidFill>
                  <a:srgbClr val="000000"/>
                </a:solidFill>
                <a:latin typeface="Aptos"/>
                <a:ea typeface="Calibri"/>
                <a:cs typeface="Calibri"/>
              </a:rPr>
              <a:t>Identity First Language</a:t>
            </a:r>
            <a:endParaRPr lang="en-US" dirty="0">
              <a:solidFill>
                <a:srgbClr val="000000"/>
              </a:solidFill>
              <a:latin typeface="Aptos"/>
            </a:endParaRPr>
          </a:p>
        </p:txBody>
      </p:sp>
      <p:sp>
        <p:nvSpPr>
          <p:cNvPr id="6" name="Content Placeholder 5">
            <a:extLst>
              <a:ext uri="{FF2B5EF4-FFF2-40B4-BE49-F238E27FC236}">
                <a16:creationId xmlns:a16="http://schemas.microsoft.com/office/drawing/2014/main" id="{AD2DF931-AF75-6509-C1BD-36CB87E58FE8}"/>
              </a:ext>
            </a:extLst>
          </p:cNvPr>
          <p:cNvSpPr>
            <a:spLocks noGrp="1"/>
          </p:cNvSpPr>
          <p:nvPr>
            <p:ph sz="quarter" idx="4"/>
          </p:nvPr>
        </p:nvSpPr>
        <p:spPr>
          <a:xfrm>
            <a:off x="6537810" y="2120126"/>
            <a:ext cx="4601662" cy="4366377"/>
          </a:xfrm>
        </p:spPr>
        <p:txBody>
          <a:bodyPr vert="horz" lIns="91440" tIns="45720" rIns="91440" bIns="45720" rtlCol="0" anchor="t">
            <a:normAutofit/>
          </a:bodyPr>
          <a:lstStyle/>
          <a:p>
            <a:r>
              <a:rPr lang="en-US" sz="2400" dirty="0">
                <a:solidFill>
                  <a:srgbClr val="000000"/>
                </a:solidFill>
                <a:latin typeface="Aptos"/>
                <a:cs typeface="Arial"/>
              </a:rPr>
              <a:t>Emphasizes that disability and identity are intertwined </a:t>
            </a:r>
          </a:p>
          <a:p>
            <a:r>
              <a:rPr lang="en-US" sz="2400" dirty="0">
                <a:solidFill>
                  <a:srgbClr val="000000"/>
                </a:solidFill>
                <a:latin typeface="Aptos"/>
                <a:cs typeface="Arial"/>
              </a:rPr>
              <a:t>Preferred in certain communities among blind, Deaf, and Autistic people</a:t>
            </a:r>
          </a:p>
          <a:p>
            <a:r>
              <a:rPr lang="en-US" sz="2400" dirty="0">
                <a:solidFill>
                  <a:srgbClr val="000000"/>
                </a:solidFill>
                <a:latin typeface="Aptos"/>
                <a:cs typeface="Arial"/>
              </a:rPr>
              <a:t>Examples: </a:t>
            </a:r>
          </a:p>
          <a:p>
            <a:pPr lvl="1"/>
            <a:r>
              <a:rPr lang="en-US" dirty="0">
                <a:solidFill>
                  <a:srgbClr val="000000"/>
                </a:solidFill>
                <a:latin typeface="Aptos"/>
                <a:cs typeface="Arial"/>
              </a:rPr>
              <a:t>Disabled person</a:t>
            </a:r>
          </a:p>
          <a:p>
            <a:pPr lvl="1"/>
            <a:r>
              <a:rPr lang="en-US" dirty="0">
                <a:solidFill>
                  <a:srgbClr val="000000"/>
                </a:solidFill>
                <a:latin typeface="Aptos"/>
                <a:cs typeface="Arial"/>
              </a:rPr>
              <a:t>Autistic person</a:t>
            </a:r>
          </a:p>
          <a:p>
            <a:pPr lvl="1"/>
            <a:r>
              <a:rPr lang="en-US" dirty="0">
                <a:solidFill>
                  <a:srgbClr val="000000"/>
                </a:solidFill>
                <a:latin typeface="Aptos"/>
                <a:cs typeface="Arial"/>
              </a:rPr>
              <a:t>Deaf person</a:t>
            </a:r>
          </a:p>
          <a:p>
            <a:pPr lvl="1"/>
            <a:r>
              <a:rPr lang="en-US" dirty="0">
                <a:solidFill>
                  <a:srgbClr val="000000"/>
                </a:solidFill>
                <a:latin typeface="Aptos"/>
                <a:cs typeface="Arial"/>
              </a:rPr>
              <a:t>Blind person</a:t>
            </a:r>
          </a:p>
        </p:txBody>
      </p:sp>
    </p:spTree>
    <p:extLst>
      <p:ext uri="{BB962C8B-B14F-4D97-AF65-F5344CB8AC3E}">
        <p14:creationId xmlns:p14="http://schemas.microsoft.com/office/powerpoint/2010/main" val="1724082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856B6-9ABD-BD62-0DE9-F82BC76FBC54}"/>
              </a:ext>
            </a:extLst>
          </p:cNvPr>
          <p:cNvSpPr>
            <a:spLocks noGrp="1"/>
          </p:cNvSpPr>
          <p:nvPr>
            <p:ph type="title"/>
          </p:nvPr>
        </p:nvSpPr>
        <p:spPr>
          <a:xfrm>
            <a:off x="609600" y="100966"/>
            <a:ext cx="10515600" cy="1325563"/>
          </a:xfrm>
        </p:spPr>
        <p:txBody>
          <a:bodyPr/>
          <a:lstStyle/>
          <a:p>
            <a:r>
              <a:rPr lang="en-US" sz="4400" dirty="0">
                <a:solidFill>
                  <a:srgbClr val="000000"/>
                </a:solidFill>
                <a:latin typeface="Aptos"/>
                <a:ea typeface="Calibri Light"/>
                <a:cs typeface="Calibri Light"/>
              </a:rPr>
              <a:t>Terminology: Disability is Not a Bad Word!</a:t>
            </a:r>
            <a:endParaRPr lang="en-US" dirty="0"/>
          </a:p>
        </p:txBody>
      </p:sp>
      <p:graphicFrame>
        <p:nvGraphicFramePr>
          <p:cNvPr id="4" name="Content Placeholder 8">
            <a:extLst>
              <a:ext uri="{FF2B5EF4-FFF2-40B4-BE49-F238E27FC236}">
                <a16:creationId xmlns:a16="http://schemas.microsoft.com/office/drawing/2014/main" id="{6CED0E76-C126-42E7-618F-FEE9CE82D6A4}"/>
              </a:ext>
            </a:extLst>
          </p:cNvPr>
          <p:cNvGraphicFramePr>
            <a:graphicFrameLocks/>
          </p:cNvGraphicFramePr>
          <p:nvPr>
            <p:extLst>
              <p:ext uri="{D42A27DB-BD31-4B8C-83A1-F6EECF244321}">
                <p14:modId xmlns:p14="http://schemas.microsoft.com/office/powerpoint/2010/main" val="3425135309"/>
              </p:ext>
            </p:extLst>
          </p:nvPr>
        </p:nvGraphicFramePr>
        <p:xfrm>
          <a:off x="751840" y="1426529"/>
          <a:ext cx="10830560" cy="4777421"/>
        </p:xfrm>
        <a:graphic>
          <a:graphicData uri="http://schemas.openxmlformats.org/drawingml/2006/table">
            <a:tbl>
              <a:tblPr firstRow="1" firstCol="1" bandRow="1"/>
              <a:tblGrid>
                <a:gridCol w="4216400">
                  <a:extLst>
                    <a:ext uri="{9D8B030D-6E8A-4147-A177-3AD203B41FA5}">
                      <a16:colId xmlns:a16="http://schemas.microsoft.com/office/drawing/2014/main" val="1142578166"/>
                    </a:ext>
                  </a:extLst>
                </a:gridCol>
                <a:gridCol w="6614160">
                  <a:extLst>
                    <a:ext uri="{9D8B030D-6E8A-4147-A177-3AD203B41FA5}">
                      <a16:colId xmlns:a16="http://schemas.microsoft.com/office/drawing/2014/main" val="1471017603"/>
                    </a:ext>
                  </a:extLst>
                </a:gridCol>
              </a:tblGrid>
              <a:tr h="496320">
                <a:tc>
                  <a:txBody>
                    <a:bodyPr/>
                    <a:lstStyle/>
                    <a:p>
                      <a:pPr marL="0" marR="0" algn="l" fontAlgn="t">
                        <a:lnSpc>
                          <a:spcPct val="100000"/>
                        </a:lnSpc>
                        <a:spcBef>
                          <a:spcPts val="0"/>
                        </a:spcBef>
                        <a:spcAft>
                          <a:spcPts val="600"/>
                        </a:spcAft>
                      </a:pPr>
                      <a:r>
                        <a:rPr lang="en-US" sz="3300" b="1" i="1" u="none" strike="noStrike" kern="100" dirty="0">
                          <a:effectLst/>
                          <a:latin typeface="Aptos" panose="020B0004020202020204" pitchFamily="34" charset="0"/>
                          <a:ea typeface="Aptos" panose="020B0004020202020204" pitchFamily="34" charset="0"/>
                          <a:cs typeface="Times New Roman" panose="02020603050405020304" pitchFamily="18" charset="0"/>
                        </a:rPr>
                        <a:t> Don’t say it</a:t>
                      </a:r>
                      <a:endParaRPr lang="en-US" sz="3300" b="1" i="1" u="none" strike="noStrike" dirty="0">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B8B8"/>
                    </a:solidFill>
                  </a:tcPr>
                </a:tc>
                <a:tc>
                  <a:txBody>
                    <a:bodyPr/>
                    <a:lstStyle/>
                    <a:p>
                      <a:pPr marL="0" marR="0" algn="l" fontAlgn="t">
                        <a:lnSpc>
                          <a:spcPct val="100000"/>
                        </a:lnSpc>
                        <a:spcBef>
                          <a:spcPts val="0"/>
                        </a:spcBef>
                        <a:spcAft>
                          <a:spcPts val="600"/>
                        </a:spcAft>
                      </a:pPr>
                      <a:r>
                        <a:rPr lang="en-US" sz="3300" b="1" i="1" u="none" strike="noStrike" kern="100" dirty="0">
                          <a:effectLst/>
                          <a:latin typeface="Aptos"/>
                          <a:ea typeface="Aptos" panose="020B0004020202020204" pitchFamily="34" charset="0"/>
                          <a:cs typeface="Times New Roman"/>
                        </a:rPr>
                        <a:t>Why? What to use instead?</a:t>
                      </a:r>
                      <a:endParaRPr lang="en-US" sz="3300" b="1" i="1" u="none" strike="noStrike" dirty="0">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73918376"/>
                  </a:ext>
                </a:extLst>
              </a:tr>
              <a:tr h="896936">
                <a:tc>
                  <a:txBody>
                    <a:bodyPr/>
                    <a:lstStyle/>
                    <a:p>
                      <a:pPr marL="0" marR="0" algn="l" fontAlgn="t">
                        <a:lnSpc>
                          <a:spcPct val="100000"/>
                        </a:lnSpc>
                        <a:spcBef>
                          <a:spcPts val="0"/>
                        </a:spcBef>
                        <a:spcAft>
                          <a:spcPts val="600"/>
                        </a:spcAft>
                      </a:pPr>
                      <a:r>
                        <a:rPr lang="en-US" sz="2700" b="0" i="0" u="none" strike="noStrike" kern="100" dirty="0">
                          <a:effectLst/>
                          <a:latin typeface="Aptos" panose="020B0004020202020204" pitchFamily="34" charset="0"/>
                          <a:ea typeface="Aptos" panose="020B0004020202020204" pitchFamily="34" charset="0"/>
                          <a:cs typeface="Times New Roman" panose="02020603050405020304" pitchFamily="18" charset="0"/>
                        </a:rPr>
                        <a:t>Handicapped</a:t>
                      </a:r>
                      <a:endParaRPr lang="en-US" sz="2700" b="0" i="0" u="none" strike="noStrike" dirty="0">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0000"/>
                        </a:lnSpc>
                        <a:spcBef>
                          <a:spcPts val="0"/>
                        </a:spcBef>
                        <a:spcAft>
                          <a:spcPts val="600"/>
                        </a:spcAft>
                      </a:pPr>
                      <a:r>
                        <a:rPr lang="en-US" sz="2700" b="0" i="0" u="none" strike="noStrike" kern="100" dirty="0">
                          <a:effectLst/>
                          <a:latin typeface="Aptos" panose="020B0004020202020204" pitchFamily="34" charset="0"/>
                          <a:ea typeface="Aptos" panose="020B0004020202020204" pitchFamily="34" charset="0"/>
                          <a:cs typeface="Times New Roman" panose="02020603050405020304" pitchFamily="18" charset="0"/>
                        </a:rPr>
                        <a:t>Outdated; use d</a:t>
                      </a:r>
                      <a:r>
                        <a:rPr lang="en-US" sz="2700" dirty="0">
                          <a:solidFill>
                            <a:srgbClr val="000000"/>
                          </a:solidFill>
                          <a:latin typeface="Aptos"/>
                          <a:cs typeface="Arial"/>
                        </a:rPr>
                        <a:t>isabled, person with a disability </a:t>
                      </a:r>
                      <a:endParaRPr lang="en-US" sz="2700" b="0" i="0" u="none" strike="noStrike" kern="100" dirty="0">
                        <a:effectLst/>
                        <a:latin typeface="Aptos" panose="020B0004020202020204" pitchFamily="34" charset="0"/>
                        <a:ea typeface="Aptos" panose="020B0004020202020204" pitchFamily="34" charset="0"/>
                        <a:cs typeface="Times New Roman" panose="02020603050405020304" pitchFamily="18"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29508715"/>
                  </a:ext>
                </a:extLst>
              </a:tr>
              <a:tr h="1264777">
                <a:tc>
                  <a:txBody>
                    <a:bodyPr/>
                    <a:lstStyle/>
                    <a:p>
                      <a:pPr marL="0" marR="0" algn="l" fontAlgn="t">
                        <a:lnSpc>
                          <a:spcPct val="100000"/>
                        </a:lnSpc>
                        <a:spcBef>
                          <a:spcPts val="0"/>
                        </a:spcBef>
                        <a:spcAft>
                          <a:spcPts val="600"/>
                        </a:spcAft>
                      </a:pPr>
                      <a:r>
                        <a:rPr lang="en-US" sz="2700" b="0" i="0" u="none" strike="noStrike" dirty="0">
                          <a:effectLst/>
                          <a:latin typeface="Arial" panose="020B0604020202020204" pitchFamily="34" charset="0"/>
                        </a:rPr>
                        <a:t>Wheelchair bound, confined to a wheelchair</a:t>
                      </a: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0000"/>
                        </a:lnSpc>
                        <a:spcBef>
                          <a:spcPts val="0"/>
                        </a:spcBef>
                        <a:spcAft>
                          <a:spcPts val="600"/>
                        </a:spcAft>
                      </a:pPr>
                      <a:r>
                        <a:rPr lang="en-US" sz="2700" b="0" i="0" u="none" strike="noStrike" kern="100" dirty="0">
                          <a:effectLst/>
                          <a:latin typeface="Aptos" panose="020B0004020202020204" pitchFamily="34" charset="0"/>
                          <a:ea typeface="Aptos" panose="020B0004020202020204" pitchFamily="34" charset="0"/>
                          <a:cs typeface="Times New Roman" panose="02020603050405020304" pitchFamily="18" charset="0"/>
                        </a:rPr>
                        <a:t>Negative, inaccurate (wheelchair is mobility device and tool for freedom); use wheelchair user, person who uses a wheelchair</a:t>
                      </a: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0957000"/>
                  </a:ext>
                </a:extLst>
              </a:tr>
              <a:tr h="1210495">
                <a:tc>
                  <a:txBody>
                    <a:bodyPr/>
                    <a:lstStyle/>
                    <a:p>
                      <a:pPr marL="0" marR="0" algn="l" fontAlgn="t">
                        <a:lnSpc>
                          <a:spcPct val="100000"/>
                        </a:lnSpc>
                        <a:spcBef>
                          <a:spcPts val="0"/>
                        </a:spcBef>
                        <a:spcAft>
                          <a:spcPts val="600"/>
                        </a:spcAft>
                      </a:pPr>
                      <a:r>
                        <a:rPr lang="en-US" sz="2700" kern="1200" dirty="0">
                          <a:solidFill>
                            <a:srgbClr val="000000"/>
                          </a:solidFill>
                          <a:effectLst/>
                          <a:latin typeface="Aptos" panose="020B0004020202020204" pitchFamily="34" charset="0"/>
                          <a:ea typeface="+mn-ea"/>
                          <a:cs typeface="Arial" panose="020B0604020202020204" pitchFamily="34" charset="0"/>
                        </a:rPr>
                        <a:t>Differently abled, </a:t>
                      </a:r>
                    </a:p>
                    <a:p>
                      <a:pPr marL="0" marR="0" algn="l" fontAlgn="t">
                        <a:lnSpc>
                          <a:spcPct val="100000"/>
                        </a:lnSpc>
                        <a:spcBef>
                          <a:spcPts val="0"/>
                        </a:spcBef>
                        <a:spcAft>
                          <a:spcPts val="600"/>
                        </a:spcAft>
                      </a:pPr>
                      <a:r>
                        <a:rPr lang="en-US" sz="2700" kern="1200" dirty="0" err="1">
                          <a:solidFill>
                            <a:srgbClr val="000000"/>
                          </a:solidFill>
                          <a:effectLst/>
                          <a:latin typeface="Aptos" panose="020B0004020202020204" pitchFamily="34" charset="0"/>
                          <a:ea typeface="+mn-ea"/>
                          <a:cs typeface="Arial" panose="020B0604020202020204" pitchFamily="34" charset="0"/>
                        </a:rPr>
                        <a:t>handi</a:t>
                      </a:r>
                      <a:r>
                        <a:rPr lang="en-US" sz="2700" kern="1200" dirty="0">
                          <a:solidFill>
                            <a:srgbClr val="000000"/>
                          </a:solidFill>
                          <a:effectLst/>
                          <a:latin typeface="Aptos" panose="020B0004020202020204" pitchFamily="34" charset="0"/>
                          <a:ea typeface="+mn-ea"/>
                          <a:cs typeface="Arial" panose="020B0604020202020204" pitchFamily="34" charset="0"/>
                        </a:rPr>
                        <a:t>-capable, special</a:t>
                      </a:r>
                      <a:endParaRPr lang="en-US" sz="2700" b="0" i="0" u="none" strike="noStrike" dirty="0">
                        <a:effectLst/>
                        <a:latin typeface="Arial" panose="020B0604020202020204" pitchFamily="34"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0000"/>
                        </a:lnSpc>
                        <a:spcBef>
                          <a:spcPts val="0"/>
                        </a:spcBef>
                        <a:spcAft>
                          <a:spcPts val="600"/>
                        </a:spcAft>
                      </a:pPr>
                      <a:r>
                        <a:rPr lang="en-US" sz="2700" kern="1200" dirty="0">
                          <a:solidFill>
                            <a:srgbClr val="000000"/>
                          </a:solidFill>
                          <a:effectLst/>
                          <a:latin typeface="Aptos" panose="020B0004020202020204" pitchFamily="34" charset="0"/>
                          <a:ea typeface="+mn-ea"/>
                          <a:cs typeface="Arial" panose="020B0604020202020204" pitchFamily="34" charset="0"/>
                        </a:rPr>
                        <a:t>Euphemisms, condescending; use d</a:t>
                      </a:r>
                      <a:r>
                        <a:rPr lang="en-US" sz="2700" dirty="0">
                          <a:solidFill>
                            <a:srgbClr val="000000"/>
                          </a:solidFill>
                          <a:latin typeface="Aptos"/>
                          <a:cs typeface="Arial"/>
                        </a:rPr>
                        <a:t>isabled, person with a disability, name of disability (person with CP, person with an intellectual disability)</a:t>
                      </a:r>
                      <a:endParaRPr lang="en-US" sz="2700" b="0" i="0" u="none" strike="noStrike" kern="100" dirty="0">
                        <a:effectLst/>
                        <a:latin typeface="Aptos" panose="020B0004020202020204" pitchFamily="34" charset="0"/>
                        <a:ea typeface="Aptos" panose="020B0004020202020204" pitchFamily="34" charset="0"/>
                        <a:cs typeface="Times New Roman" panose="02020603050405020304" pitchFamily="18" charset="0"/>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11124585"/>
                  </a:ext>
                </a:extLst>
              </a:tr>
            </a:tbl>
          </a:graphicData>
        </a:graphic>
      </p:graphicFrame>
    </p:spTree>
    <p:extLst>
      <p:ext uri="{BB962C8B-B14F-4D97-AF65-F5344CB8AC3E}">
        <p14:creationId xmlns:p14="http://schemas.microsoft.com/office/powerpoint/2010/main" val="3818550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140BF31-D9C4-5345-7BCA-14DEE63B22A0}"/>
              </a:ext>
            </a:extLst>
          </p:cNvPr>
          <p:cNvSpPr>
            <a:spLocks noGrp="1"/>
          </p:cNvSpPr>
          <p:nvPr>
            <p:ph type="title"/>
          </p:nvPr>
        </p:nvSpPr>
        <p:spPr>
          <a:xfrm>
            <a:off x="352472" y="34657"/>
            <a:ext cx="10515600" cy="1325563"/>
          </a:xfrm>
        </p:spPr>
        <p:txBody>
          <a:bodyPr/>
          <a:lstStyle/>
          <a:p>
            <a:pPr algn="ctr"/>
            <a:r>
              <a:rPr lang="en-US" sz="4400" dirty="0">
                <a:solidFill>
                  <a:srgbClr val="000000"/>
                </a:solidFill>
                <a:latin typeface="Aptos"/>
                <a:ea typeface="Calibri Light"/>
                <a:cs typeface="Calibri Light"/>
              </a:rPr>
              <a:t>Terminology: Disability is Not a Bad Word! (Continued)</a:t>
            </a:r>
            <a:endParaRPr lang="en-US" dirty="0"/>
          </a:p>
        </p:txBody>
      </p:sp>
      <p:graphicFrame>
        <p:nvGraphicFramePr>
          <p:cNvPr id="10" name="Content Placeholder 9">
            <a:extLst>
              <a:ext uri="{FF2B5EF4-FFF2-40B4-BE49-F238E27FC236}">
                <a16:creationId xmlns:a16="http://schemas.microsoft.com/office/drawing/2014/main" id="{1906E35C-12D3-194E-FA90-7CE82241F46A}"/>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3615536898"/>
              </p:ext>
            </p:extLst>
          </p:nvPr>
        </p:nvGraphicFramePr>
        <p:xfrm>
          <a:off x="839788" y="2505075"/>
          <a:ext cx="5157786" cy="1242949"/>
        </p:xfrm>
        <a:graphic>
          <a:graphicData uri="http://schemas.openxmlformats.org/drawingml/2006/table">
            <a:tbl>
              <a:tblPr firstRow="1" firstCol="1" bandRow="1">
                <a:tableStyleId>{5C22544A-7EE6-4342-B048-85BDC9FD1C3A}</a:tableStyleId>
              </a:tblPr>
              <a:tblGrid>
                <a:gridCol w="1986444">
                  <a:extLst>
                    <a:ext uri="{9D8B030D-6E8A-4147-A177-3AD203B41FA5}">
                      <a16:colId xmlns:a16="http://schemas.microsoft.com/office/drawing/2014/main" val="3779451720"/>
                    </a:ext>
                  </a:extLst>
                </a:gridCol>
                <a:gridCol w="3171342">
                  <a:extLst>
                    <a:ext uri="{9D8B030D-6E8A-4147-A177-3AD203B41FA5}">
                      <a16:colId xmlns:a16="http://schemas.microsoft.com/office/drawing/2014/main" val="3521078187"/>
                    </a:ext>
                  </a:extLst>
                </a:gridCol>
              </a:tblGrid>
              <a:tr h="1242949">
                <a:tc>
                  <a:txBody>
                    <a:bodyPr/>
                    <a:lstStyle/>
                    <a:p>
                      <a:pPr marL="0" marR="0" algn="l" rtl="0" eaLnBrk="1" fontAlgn="t" latinLnBrk="0" hangingPunct="1">
                        <a:spcBef>
                          <a:spcPts val="0"/>
                        </a:spcBef>
                        <a:spcAft>
                          <a:spcPts val="600"/>
                        </a:spcAft>
                      </a:pPr>
                      <a:endParaRPr lang="en-US" sz="2700" b="0" i="0" kern="1200" dirty="0">
                        <a:solidFill>
                          <a:srgbClr val="000000"/>
                        </a:solidFill>
                        <a:effectLst/>
                        <a:latin typeface="Aptos"/>
                      </a:endParaRPr>
                    </a:p>
                  </a:txBody>
                  <a:tcPr marL="0" marR="0" marT="0" marB="0" anchor="ctr">
                    <a:lnL>
                      <a:noFill/>
                    </a:lnL>
                    <a:lnR>
                      <a:noFill/>
                    </a:lnR>
                    <a:lnT>
                      <a:noFill/>
                    </a:lnT>
                    <a:lnB>
                      <a:noFill/>
                    </a:lnB>
                    <a:noFill/>
                  </a:tcPr>
                </a:tc>
                <a:tc>
                  <a:txBody>
                    <a:bodyPr/>
                    <a:lstStyle/>
                    <a:p>
                      <a:pPr marL="0" marR="0" algn="l" rtl="0" eaLnBrk="1" fontAlgn="t" latinLnBrk="0" hangingPunct="1">
                        <a:spcBef>
                          <a:spcPts val="0"/>
                        </a:spcBef>
                        <a:spcAft>
                          <a:spcPts val="600"/>
                        </a:spcAft>
                      </a:pPr>
                      <a:endParaRPr lang="en-US" sz="2700" b="0" i="0" kern="100" dirty="0">
                        <a:solidFill>
                          <a:srgbClr val="000000"/>
                        </a:solidFill>
                        <a:effectLst/>
                        <a:latin typeface="Aptos"/>
                        <a:cs typeface="Times New Roman"/>
                      </a:endParaRPr>
                    </a:p>
                  </a:txBody>
                  <a:tcPr marL="0" marR="0" marT="0" marB="0" anchor="ctr">
                    <a:lnL>
                      <a:noFill/>
                    </a:lnL>
                    <a:lnR>
                      <a:noFill/>
                    </a:lnR>
                    <a:lnT>
                      <a:noFill/>
                    </a:lnT>
                    <a:lnB>
                      <a:noFill/>
                    </a:lnB>
                    <a:noFill/>
                  </a:tcPr>
                </a:tc>
                <a:extLst>
                  <a:ext uri="{0D108BD9-81ED-4DB2-BD59-A6C34878D82A}">
                    <a16:rowId xmlns:a16="http://schemas.microsoft.com/office/drawing/2014/main" val="1090758108"/>
                  </a:ext>
                </a:extLst>
              </a:tr>
            </a:tbl>
          </a:graphicData>
        </a:graphic>
      </p:graphicFrame>
      <p:graphicFrame>
        <p:nvGraphicFramePr>
          <p:cNvPr id="8" name="Content Placeholder 7">
            <a:extLst>
              <a:ext uri="{FF2B5EF4-FFF2-40B4-BE49-F238E27FC236}">
                <a16:creationId xmlns:a16="http://schemas.microsoft.com/office/drawing/2014/main" id="{8390F115-092F-A7AF-FFB8-8C949A6856C3}"/>
              </a:ext>
            </a:extLst>
          </p:cNvPr>
          <p:cNvGraphicFramePr>
            <a:graphicFrameLocks noGrp="1"/>
          </p:cNvGraphicFramePr>
          <p:nvPr>
            <p:ph sz="quarter" idx="4"/>
            <p:extLst>
              <p:ext uri="{D42A27DB-BD31-4B8C-83A1-F6EECF244321}">
                <p14:modId xmlns:p14="http://schemas.microsoft.com/office/powerpoint/2010/main" val="64308928"/>
              </p:ext>
            </p:extLst>
          </p:nvPr>
        </p:nvGraphicFramePr>
        <p:xfrm>
          <a:off x="352472" y="1326744"/>
          <a:ext cx="11487056" cy="5452749"/>
        </p:xfrm>
        <a:graphic>
          <a:graphicData uri="http://schemas.openxmlformats.org/drawingml/2006/table">
            <a:tbl>
              <a:tblPr firstRow="1" bandRow="1">
                <a:tableStyleId>{5C22544A-7EE6-4342-B048-85BDC9FD1C3A}</a:tableStyleId>
              </a:tblPr>
              <a:tblGrid>
                <a:gridCol w="4424067">
                  <a:extLst>
                    <a:ext uri="{9D8B030D-6E8A-4147-A177-3AD203B41FA5}">
                      <a16:colId xmlns:a16="http://schemas.microsoft.com/office/drawing/2014/main" val="133645172"/>
                    </a:ext>
                  </a:extLst>
                </a:gridCol>
                <a:gridCol w="7062989">
                  <a:extLst>
                    <a:ext uri="{9D8B030D-6E8A-4147-A177-3AD203B41FA5}">
                      <a16:colId xmlns:a16="http://schemas.microsoft.com/office/drawing/2014/main" val="3325483652"/>
                    </a:ext>
                  </a:extLst>
                </a:gridCol>
              </a:tblGrid>
              <a:tr h="519850">
                <a:tc>
                  <a:txBody>
                    <a:bodyPr/>
                    <a:lstStyle/>
                    <a:p>
                      <a:pPr marL="0" marR="0" rtl="0" fontAlgn="t" latinLnBrk="0">
                        <a:spcBef>
                          <a:spcPts val="0"/>
                        </a:spcBef>
                        <a:spcAft>
                          <a:spcPts val="0"/>
                        </a:spcAft>
                      </a:pPr>
                      <a:r>
                        <a:rPr lang="en-US" sz="3300" i="1" dirty="0">
                          <a:effectLst/>
                          <a:latin typeface="Aptos"/>
                        </a:rPr>
                        <a:t> </a:t>
                      </a:r>
                      <a:r>
                        <a:rPr lang="en-US" sz="3300" i="1" dirty="0">
                          <a:solidFill>
                            <a:schemeClr val="tx1"/>
                          </a:solidFill>
                          <a:effectLst/>
                          <a:latin typeface="Aptos"/>
                        </a:rPr>
                        <a:t>Don’t say it</a:t>
                      </a:r>
                      <a:endParaRPr lang="en-US" sz="1800" dirty="0">
                        <a:solidFill>
                          <a:schemeClr val="tx1"/>
                        </a:solidFill>
                        <a:effectLst/>
                        <a:latin typeface="Aptos"/>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B8B8"/>
                    </a:solidFill>
                  </a:tcPr>
                </a:tc>
                <a:tc>
                  <a:txBody>
                    <a:bodyPr/>
                    <a:lstStyle/>
                    <a:p>
                      <a:pPr marL="0" marR="0" rtl="0" fontAlgn="t" latinLnBrk="0">
                        <a:spcBef>
                          <a:spcPts val="0"/>
                        </a:spcBef>
                        <a:spcAft>
                          <a:spcPts val="0"/>
                        </a:spcAft>
                      </a:pPr>
                      <a:r>
                        <a:rPr lang="en-US" sz="3300" i="1" dirty="0">
                          <a:solidFill>
                            <a:schemeClr val="tx1"/>
                          </a:solidFill>
                          <a:effectLst/>
                          <a:latin typeface="Aptos"/>
                        </a:rPr>
                        <a:t>Why? What to use instead?</a:t>
                      </a:r>
                      <a:endParaRPr lang="en-US" sz="1800" dirty="0">
                        <a:solidFill>
                          <a:schemeClr val="tx1"/>
                        </a:solidFill>
                        <a:effectLst/>
                        <a:latin typeface="Aptos"/>
                      </a:endParaRP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834331197"/>
                  </a:ext>
                </a:extLst>
              </a:tr>
              <a:tr h="1230314">
                <a:tc>
                  <a:txBody>
                    <a:bodyPr/>
                    <a:lstStyle/>
                    <a:p>
                      <a:pPr marL="0" marR="0" rtl="0" fontAlgn="t" latinLnBrk="0">
                        <a:spcBef>
                          <a:spcPts val="0"/>
                        </a:spcBef>
                        <a:spcAft>
                          <a:spcPts val="0"/>
                        </a:spcAft>
                      </a:pPr>
                      <a:r>
                        <a:rPr lang="en-US" sz="2600" dirty="0">
                          <a:effectLst/>
                          <a:latin typeface="Aptos"/>
                        </a:rPr>
                        <a:t>Suffering from MS; HIV victim, afflicted with epilepsy</a:t>
                      </a: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rtl="0" fontAlgn="t" latinLnBrk="0">
                        <a:spcBef>
                          <a:spcPts val="0"/>
                        </a:spcBef>
                        <a:spcAft>
                          <a:spcPts val="0"/>
                        </a:spcAft>
                      </a:pPr>
                      <a:r>
                        <a:rPr lang="en-US" sz="2600" dirty="0">
                          <a:effectLst/>
                          <a:latin typeface="Aptos"/>
                        </a:rPr>
                        <a:t>Negative, disempowering, othering; use neutral terms like person with MS, person living with HIV</a:t>
                      </a: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10590901"/>
                  </a:ext>
                </a:extLst>
              </a:tr>
              <a:tr h="1628865">
                <a:tc>
                  <a:txBody>
                    <a:bodyPr/>
                    <a:lstStyle/>
                    <a:p>
                      <a:pPr marL="0" marR="0" rtl="0" fontAlgn="t" latinLnBrk="0">
                        <a:spcBef>
                          <a:spcPts val="0"/>
                        </a:spcBef>
                        <a:spcAft>
                          <a:spcPts val="0"/>
                        </a:spcAft>
                      </a:pPr>
                      <a:r>
                        <a:rPr lang="en-US" sz="2600" dirty="0">
                          <a:effectLst/>
                          <a:latin typeface="Aptos"/>
                        </a:rPr>
                        <a:t>Disability slurs like R-word, M-word, idiot, imbecile, moron, cripple, feeble-minded, lunatic</a:t>
                      </a: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rtl="0" fontAlgn="t" latinLnBrk="0">
                        <a:spcBef>
                          <a:spcPts val="0"/>
                        </a:spcBef>
                        <a:spcAft>
                          <a:spcPts val="0"/>
                        </a:spcAft>
                      </a:pPr>
                      <a:r>
                        <a:rPr lang="en-US" sz="2600" dirty="0">
                          <a:effectLst/>
                          <a:latin typeface="Aptos"/>
                        </a:rPr>
                        <a:t>Offensive, rooted in eugenics and institutionalization, use current language like intellectual disability, little person, person with dwarfism</a:t>
                      </a: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71769318"/>
                  </a:ext>
                </a:extLst>
              </a:tr>
              <a:tr h="1230314">
                <a:tc>
                  <a:txBody>
                    <a:bodyPr/>
                    <a:lstStyle/>
                    <a:p>
                      <a:pPr marL="0" marR="0" rtl="0" fontAlgn="t" latinLnBrk="0">
                        <a:spcBef>
                          <a:spcPts val="0"/>
                        </a:spcBef>
                        <a:spcAft>
                          <a:spcPts val="0"/>
                        </a:spcAft>
                      </a:pPr>
                      <a:r>
                        <a:rPr lang="en-US" sz="2600" dirty="0">
                          <a:effectLst/>
                          <a:latin typeface="Aptos"/>
                        </a:rPr>
                        <a:t>“Mind of a child”</a:t>
                      </a: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rtl="0" fontAlgn="t" latinLnBrk="0">
                        <a:spcBef>
                          <a:spcPts val="0"/>
                        </a:spcBef>
                        <a:spcAft>
                          <a:spcPts val="0"/>
                        </a:spcAft>
                      </a:pPr>
                      <a:r>
                        <a:rPr lang="en-US" sz="2600" dirty="0">
                          <a:effectLst/>
                          <a:latin typeface="Aptos"/>
                        </a:rPr>
                        <a:t>Describe concretely impacts of intellectual or developmental disability on individual’s functioning</a:t>
                      </a: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24045299"/>
                  </a:ext>
                </a:extLst>
              </a:tr>
              <a:tr h="831761">
                <a:tc gridSpan="2">
                  <a:txBody>
                    <a:bodyPr/>
                    <a:lstStyle/>
                    <a:p>
                      <a:pPr marL="0" marR="0" rtl="0" fontAlgn="t" latinLnBrk="0">
                        <a:spcBef>
                          <a:spcPts val="0"/>
                        </a:spcBef>
                        <a:spcAft>
                          <a:spcPts val="0"/>
                        </a:spcAft>
                      </a:pPr>
                      <a:r>
                        <a:rPr lang="en-US" sz="2600" b="1" u="sng" dirty="0">
                          <a:effectLst/>
                          <a:latin typeface="Aptos"/>
                        </a:rPr>
                        <a:t>Take care</a:t>
                      </a:r>
                      <a:r>
                        <a:rPr lang="en-US" sz="2600" b="0" u="none" dirty="0">
                          <a:effectLst/>
                          <a:latin typeface="Aptos"/>
                        </a:rPr>
                        <a:t> </a:t>
                      </a:r>
                      <a:r>
                        <a:rPr lang="en-US" sz="2600" dirty="0">
                          <a:effectLst/>
                          <a:latin typeface="Aptos"/>
                        </a:rPr>
                        <a:t>with disability nouns: avoid “the mentally ill,” “the disabled,” but know some subgroups use nouns.</a:t>
                      </a:r>
                    </a:p>
                  </a:txBody>
                  <a:tcPr marL="205740" marR="20574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900100190"/>
                  </a:ext>
                </a:extLst>
              </a:tr>
            </a:tbl>
          </a:graphicData>
        </a:graphic>
      </p:graphicFrame>
    </p:spTree>
    <p:extLst>
      <p:ext uri="{BB962C8B-B14F-4D97-AF65-F5344CB8AC3E}">
        <p14:creationId xmlns:p14="http://schemas.microsoft.com/office/powerpoint/2010/main" val="182772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7F0CE-EEA4-7F3F-E092-65DAF3C61F8D}"/>
              </a:ext>
            </a:extLst>
          </p:cNvPr>
          <p:cNvSpPr>
            <a:spLocks noGrp="1"/>
          </p:cNvSpPr>
          <p:nvPr>
            <p:ph type="title"/>
          </p:nvPr>
        </p:nvSpPr>
        <p:spPr>
          <a:xfrm>
            <a:off x="548483" y="60561"/>
            <a:ext cx="10515600" cy="1325563"/>
          </a:xfrm>
        </p:spPr>
        <p:txBody>
          <a:bodyPr/>
          <a:lstStyle/>
          <a:p>
            <a:r>
              <a:rPr lang="en-US" dirty="0">
                <a:latin typeface="Aptos"/>
                <a:ea typeface="Calibri Light"/>
                <a:cs typeface="Calibri Light"/>
              </a:rPr>
              <a:t>Models of Disability</a:t>
            </a:r>
            <a:endParaRPr lang="en-US" dirty="0">
              <a:latin typeface="Aptos"/>
            </a:endParaRPr>
          </a:p>
        </p:txBody>
      </p:sp>
      <p:sp>
        <p:nvSpPr>
          <p:cNvPr id="3" name="Text Placeholder 2">
            <a:extLst>
              <a:ext uri="{FF2B5EF4-FFF2-40B4-BE49-F238E27FC236}">
                <a16:creationId xmlns:a16="http://schemas.microsoft.com/office/drawing/2014/main" id="{F3B1A56E-059A-D050-84C5-D6F91152AA67}"/>
              </a:ext>
            </a:extLst>
          </p:cNvPr>
          <p:cNvSpPr>
            <a:spLocks noGrp="1"/>
          </p:cNvSpPr>
          <p:nvPr>
            <p:ph type="body" idx="1"/>
          </p:nvPr>
        </p:nvSpPr>
        <p:spPr>
          <a:xfrm>
            <a:off x="938213" y="974168"/>
            <a:ext cx="5157787" cy="823912"/>
          </a:xfrm>
          <a:noFill/>
        </p:spPr>
        <p:txBody>
          <a:bodyPr>
            <a:normAutofit/>
          </a:bodyPr>
          <a:lstStyle/>
          <a:p>
            <a:r>
              <a:rPr lang="en-US" sz="2800" dirty="0">
                <a:latin typeface="Aptos"/>
                <a:ea typeface="Calibri"/>
                <a:cs typeface="Calibri"/>
              </a:rPr>
              <a:t>Medical Model</a:t>
            </a:r>
            <a:endParaRPr lang="en-US" sz="2800" dirty="0">
              <a:latin typeface="Aptos"/>
            </a:endParaRPr>
          </a:p>
        </p:txBody>
      </p:sp>
      <p:sp>
        <p:nvSpPr>
          <p:cNvPr id="4" name="Content Placeholder 3">
            <a:extLst>
              <a:ext uri="{FF2B5EF4-FFF2-40B4-BE49-F238E27FC236}">
                <a16:creationId xmlns:a16="http://schemas.microsoft.com/office/drawing/2014/main" id="{05E18765-47C7-5C4E-B137-66F91B32ED4E}"/>
              </a:ext>
            </a:extLst>
          </p:cNvPr>
          <p:cNvSpPr>
            <a:spLocks noGrp="1"/>
          </p:cNvSpPr>
          <p:nvPr>
            <p:ph sz="half" idx="2"/>
          </p:nvPr>
        </p:nvSpPr>
        <p:spPr>
          <a:xfrm>
            <a:off x="1024868" y="1982859"/>
            <a:ext cx="5337445" cy="4428002"/>
          </a:xfrm>
        </p:spPr>
        <p:txBody>
          <a:bodyPr vert="horz" lIns="91440" tIns="45720" rIns="91440" bIns="45720" rtlCol="0" anchor="t">
            <a:noAutofit/>
          </a:bodyPr>
          <a:lstStyle/>
          <a:p>
            <a:pPr indent="-182880">
              <a:lnSpc>
                <a:spcPct val="110000"/>
              </a:lnSpc>
              <a:spcAft>
                <a:spcPts val="600"/>
              </a:spcAft>
            </a:pPr>
            <a:r>
              <a:rPr lang="en-US" dirty="0">
                <a:latin typeface="Aptos"/>
                <a:ea typeface="Calibri"/>
                <a:cs typeface="Calibri"/>
              </a:rPr>
              <a:t>Disability is a medical problem that should be treated as other medical problems and cured if possible.  The “problem” of disability is located squarely within the individual. </a:t>
            </a:r>
            <a:endParaRPr lang="en-US" dirty="0">
              <a:ea typeface="Calibri" panose="020F0502020204030204"/>
              <a:cs typeface="Calibri" panose="020F0502020204030204"/>
            </a:endParaRPr>
          </a:p>
          <a:p>
            <a:pPr indent="-182880">
              <a:lnSpc>
                <a:spcPct val="110000"/>
              </a:lnSpc>
              <a:spcAft>
                <a:spcPts val="600"/>
              </a:spcAft>
            </a:pPr>
            <a:r>
              <a:rPr lang="en-US" dirty="0">
                <a:latin typeface="Aptos"/>
                <a:ea typeface="Calibri"/>
                <a:cs typeface="Calibri"/>
              </a:rPr>
              <a:t>Responsibility is placed on the individual to “overcome” their disability.  </a:t>
            </a:r>
          </a:p>
        </p:txBody>
      </p:sp>
      <p:sp>
        <p:nvSpPr>
          <p:cNvPr id="5" name="Text Placeholder 4">
            <a:extLst>
              <a:ext uri="{FF2B5EF4-FFF2-40B4-BE49-F238E27FC236}">
                <a16:creationId xmlns:a16="http://schemas.microsoft.com/office/drawing/2014/main" id="{F9021DF9-DE34-E597-D0C9-E268CFF17ECB}"/>
              </a:ext>
            </a:extLst>
          </p:cNvPr>
          <p:cNvSpPr>
            <a:spLocks noGrp="1"/>
          </p:cNvSpPr>
          <p:nvPr>
            <p:ph type="body" sz="quarter" idx="3"/>
          </p:nvPr>
        </p:nvSpPr>
        <p:spPr>
          <a:xfrm>
            <a:off x="6662048" y="974168"/>
            <a:ext cx="5183188" cy="823912"/>
          </a:xfrm>
        </p:spPr>
        <p:txBody>
          <a:bodyPr>
            <a:normAutofit/>
          </a:bodyPr>
          <a:lstStyle/>
          <a:p>
            <a:r>
              <a:rPr lang="en-US" sz="2800" dirty="0">
                <a:latin typeface="Aptos"/>
                <a:ea typeface="Calibri"/>
                <a:cs typeface="Calibri"/>
              </a:rPr>
              <a:t>Charity Model</a:t>
            </a:r>
            <a:endParaRPr lang="en-US" sz="2800" dirty="0">
              <a:latin typeface="Aptos"/>
            </a:endParaRPr>
          </a:p>
        </p:txBody>
      </p:sp>
      <p:sp>
        <p:nvSpPr>
          <p:cNvPr id="6" name="Content Placeholder 5">
            <a:extLst>
              <a:ext uri="{FF2B5EF4-FFF2-40B4-BE49-F238E27FC236}">
                <a16:creationId xmlns:a16="http://schemas.microsoft.com/office/drawing/2014/main" id="{EE177C68-5B30-9090-F578-4244C9E902B8}"/>
              </a:ext>
            </a:extLst>
          </p:cNvPr>
          <p:cNvSpPr>
            <a:spLocks noGrp="1"/>
          </p:cNvSpPr>
          <p:nvPr>
            <p:ph sz="quarter" idx="4"/>
          </p:nvPr>
        </p:nvSpPr>
        <p:spPr>
          <a:xfrm>
            <a:off x="6362313" y="1842809"/>
            <a:ext cx="5374772" cy="4440392"/>
          </a:xfrm>
        </p:spPr>
        <p:txBody>
          <a:bodyPr vert="horz" lIns="91440" tIns="45720" rIns="91440" bIns="45720" rtlCol="0" anchor="t">
            <a:noAutofit/>
          </a:bodyPr>
          <a:lstStyle/>
          <a:p>
            <a:pPr lvl="1">
              <a:lnSpc>
                <a:spcPct val="100000"/>
              </a:lnSpc>
              <a:spcBef>
                <a:spcPts val="1000"/>
              </a:spcBef>
              <a:spcAft>
                <a:spcPts val="600"/>
              </a:spcAft>
            </a:pPr>
            <a:r>
              <a:rPr lang="en-US" sz="2800" dirty="0">
                <a:latin typeface="Aptos"/>
                <a:ea typeface="Calibri"/>
                <a:cs typeface="Calibri"/>
              </a:rPr>
              <a:t>People with disabilities  deserve our support and care as an act of charity. </a:t>
            </a:r>
            <a:endParaRPr lang="en-US" sz="2800" dirty="0">
              <a:latin typeface="Aptos"/>
            </a:endParaRPr>
          </a:p>
          <a:p>
            <a:pPr lvl="1">
              <a:lnSpc>
                <a:spcPct val="100000"/>
              </a:lnSpc>
              <a:spcBef>
                <a:spcPts val="1000"/>
              </a:spcBef>
              <a:spcAft>
                <a:spcPts val="600"/>
              </a:spcAft>
            </a:pPr>
            <a:r>
              <a:rPr lang="en-US" sz="2800" dirty="0">
                <a:latin typeface="Aptos"/>
                <a:ea typeface="+mn-lt"/>
                <a:cs typeface="+mn-lt"/>
              </a:rPr>
              <a:t>Exception: people with stigmatized disabilities, who are viewed as causing their disabilities</a:t>
            </a:r>
            <a:endParaRPr lang="en-US" sz="2800" dirty="0">
              <a:latin typeface="Aptos"/>
              <a:ea typeface="Calibri"/>
              <a:cs typeface="Calibri"/>
            </a:endParaRPr>
          </a:p>
          <a:p>
            <a:pPr lvl="1">
              <a:lnSpc>
                <a:spcPct val="100000"/>
              </a:lnSpc>
              <a:spcBef>
                <a:spcPts val="1000"/>
              </a:spcBef>
              <a:spcAft>
                <a:spcPts val="600"/>
              </a:spcAft>
            </a:pPr>
            <a:r>
              <a:rPr lang="en-US" sz="2800" dirty="0">
                <a:latin typeface="Aptos"/>
                <a:ea typeface="Calibri"/>
                <a:cs typeface="Calibri"/>
              </a:rPr>
              <a:t>People with disabilities are seen as objects of charity.</a:t>
            </a:r>
            <a:endParaRPr lang="en-US" sz="2800" dirty="0">
              <a:latin typeface="Aptos"/>
            </a:endParaRPr>
          </a:p>
          <a:p>
            <a:pPr lvl="1">
              <a:lnSpc>
                <a:spcPct val="100000"/>
              </a:lnSpc>
              <a:spcBef>
                <a:spcPts val="0"/>
              </a:spcBef>
            </a:pPr>
            <a:endParaRPr lang="en-US" sz="4000" i="1" dirty="0">
              <a:latin typeface="Aptos"/>
              <a:ea typeface="Calibri"/>
              <a:cs typeface="Calibri"/>
            </a:endParaRPr>
          </a:p>
          <a:p>
            <a:endParaRPr lang="en-US" dirty="0">
              <a:latin typeface="Aptos"/>
              <a:ea typeface="Calibri"/>
              <a:cs typeface="Calibri"/>
            </a:endParaRPr>
          </a:p>
        </p:txBody>
      </p:sp>
    </p:spTree>
    <p:extLst>
      <p:ext uri="{BB962C8B-B14F-4D97-AF65-F5344CB8AC3E}">
        <p14:creationId xmlns:p14="http://schemas.microsoft.com/office/powerpoint/2010/main" val="3297742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D5653-FE65-24B1-B98D-65435DBD58B7}"/>
              </a:ext>
            </a:extLst>
          </p:cNvPr>
          <p:cNvSpPr>
            <a:spLocks noGrp="1"/>
          </p:cNvSpPr>
          <p:nvPr>
            <p:ph type="title"/>
          </p:nvPr>
        </p:nvSpPr>
        <p:spPr>
          <a:xfrm>
            <a:off x="381349" y="92540"/>
            <a:ext cx="10515600" cy="1325563"/>
          </a:xfrm>
        </p:spPr>
        <p:txBody>
          <a:bodyPr/>
          <a:lstStyle/>
          <a:p>
            <a:r>
              <a:rPr lang="en-US" dirty="0">
                <a:solidFill>
                  <a:srgbClr val="000000"/>
                </a:solidFill>
                <a:latin typeface="Aptos"/>
                <a:ea typeface="Calibri Light"/>
                <a:cs typeface="Calibri Light"/>
              </a:rPr>
              <a:t>Models of Disability (Continued)</a:t>
            </a:r>
            <a:endParaRPr lang="en-US" dirty="0">
              <a:solidFill>
                <a:srgbClr val="000000"/>
              </a:solidFill>
              <a:latin typeface="Aptos"/>
            </a:endParaRPr>
          </a:p>
        </p:txBody>
      </p:sp>
      <p:sp>
        <p:nvSpPr>
          <p:cNvPr id="4" name="Content Placeholder 3">
            <a:extLst>
              <a:ext uri="{FF2B5EF4-FFF2-40B4-BE49-F238E27FC236}">
                <a16:creationId xmlns:a16="http://schemas.microsoft.com/office/drawing/2014/main" id="{5672BB55-BA33-86E5-B8F3-4A3E5A351A0C}"/>
              </a:ext>
            </a:extLst>
          </p:cNvPr>
          <p:cNvSpPr>
            <a:spLocks noGrp="1"/>
          </p:cNvSpPr>
          <p:nvPr>
            <p:ph sz="half" idx="2"/>
          </p:nvPr>
        </p:nvSpPr>
        <p:spPr>
          <a:xfrm>
            <a:off x="762350" y="1306011"/>
            <a:ext cx="10665247" cy="5548157"/>
          </a:xfrm>
        </p:spPr>
        <p:txBody>
          <a:bodyPr vert="horz" lIns="91440" tIns="45720" rIns="91440" bIns="45720" rtlCol="0" anchor="t">
            <a:noAutofit/>
          </a:bodyPr>
          <a:lstStyle/>
          <a:p>
            <a:pPr marL="0" indent="0">
              <a:lnSpc>
                <a:spcPct val="100000"/>
              </a:lnSpc>
              <a:spcBef>
                <a:spcPts val="0"/>
              </a:spcBef>
              <a:spcAft>
                <a:spcPts val="600"/>
              </a:spcAft>
              <a:buNone/>
            </a:pPr>
            <a:r>
              <a:rPr lang="en-US" sz="2400" b="1" dirty="0">
                <a:solidFill>
                  <a:srgbClr val="000000"/>
                </a:solidFill>
                <a:latin typeface="Aptos"/>
                <a:ea typeface="Calibri"/>
                <a:cs typeface="Calibri"/>
              </a:rPr>
              <a:t>Social Model </a:t>
            </a:r>
            <a:endParaRPr lang="en-US" sz="2400" dirty="0">
              <a:solidFill>
                <a:srgbClr val="000000"/>
              </a:solidFill>
              <a:latin typeface="Calibri" panose="020F0502020204030204"/>
              <a:ea typeface="Calibri"/>
              <a:cs typeface="Calibri"/>
            </a:endParaRPr>
          </a:p>
          <a:p>
            <a:pPr marL="342900" indent="-342900">
              <a:lnSpc>
                <a:spcPct val="100000"/>
              </a:lnSpc>
              <a:spcBef>
                <a:spcPts val="0"/>
              </a:spcBef>
              <a:spcAft>
                <a:spcPts val="600"/>
              </a:spcAft>
            </a:pPr>
            <a:r>
              <a:rPr lang="en-US" sz="2400" dirty="0">
                <a:solidFill>
                  <a:srgbClr val="000000"/>
                </a:solidFill>
                <a:latin typeface="Aptos"/>
                <a:ea typeface="Calibri"/>
                <a:cs typeface="Calibri"/>
              </a:rPr>
              <a:t>The social model separates impairment, a person’s bodily or functional limitation that results directly from a medical condition, from disability, which is a socially constructed disadvantage. </a:t>
            </a:r>
            <a:endParaRPr lang="en-US" sz="2400" dirty="0">
              <a:solidFill>
                <a:srgbClr val="000000"/>
              </a:solidFill>
              <a:latin typeface="Calibri" panose="020F0502020204030204"/>
              <a:ea typeface="Calibri"/>
              <a:cs typeface="Calibri"/>
            </a:endParaRPr>
          </a:p>
          <a:p>
            <a:pPr marL="342900" indent="-342900">
              <a:lnSpc>
                <a:spcPct val="100000"/>
              </a:lnSpc>
              <a:spcBef>
                <a:spcPts val="0"/>
              </a:spcBef>
              <a:spcAft>
                <a:spcPts val="600"/>
              </a:spcAft>
            </a:pPr>
            <a:r>
              <a:rPr lang="en-US" sz="2400" dirty="0">
                <a:solidFill>
                  <a:srgbClr val="000000"/>
                </a:solidFill>
                <a:latin typeface="Aptos"/>
                <a:ea typeface="Calibri"/>
                <a:cs typeface="Calibri"/>
              </a:rPr>
              <a:t>This disadvantage arises from a multitude of factors including environmental, attitudinal, structural, and economic barriers.</a:t>
            </a:r>
            <a:endParaRPr lang="en-US" sz="2400" dirty="0">
              <a:solidFill>
                <a:srgbClr val="000000"/>
              </a:solidFill>
              <a:latin typeface="Calibri" panose="020F0502020204030204"/>
              <a:ea typeface="Calibri"/>
              <a:cs typeface="Calibri"/>
            </a:endParaRPr>
          </a:p>
          <a:p>
            <a:pPr marL="0" indent="0">
              <a:lnSpc>
                <a:spcPct val="100000"/>
              </a:lnSpc>
              <a:spcBef>
                <a:spcPts val="0"/>
              </a:spcBef>
              <a:spcAft>
                <a:spcPts val="600"/>
              </a:spcAft>
              <a:buNone/>
            </a:pPr>
            <a:r>
              <a:rPr lang="en-US" sz="2400" b="1" dirty="0">
                <a:solidFill>
                  <a:srgbClr val="000000"/>
                </a:solidFill>
                <a:latin typeface="Aptos"/>
                <a:ea typeface="Calibri"/>
                <a:cs typeface="Calibri"/>
              </a:rPr>
              <a:t>Foundational Tenets of the Social Model</a:t>
            </a:r>
            <a:endParaRPr lang="en-US" sz="2400" dirty="0">
              <a:solidFill>
                <a:srgbClr val="000000"/>
              </a:solidFill>
              <a:latin typeface="Aptos"/>
              <a:ea typeface="Calibri"/>
              <a:cs typeface="Calibri"/>
            </a:endParaRPr>
          </a:p>
          <a:p>
            <a:pPr marL="342900" indent="-342900">
              <a:lnSpc>
                <a:spcPct val="100000"/>
              </a:lnSpc>
              <a:spcBef>
                <a:spcPts val="0"/>
              </a:spcBef>
              <a:spcAft>
                <a:spcPts val="600"/>
              </a:spcAft>
            </a:pPr>
            <a:r>
              <a:rPr lang="en-US" sz="2400" dirty="0">
                <a:solidFill>
                  <a:srgbClr val="000000"/>
                </a:solidFill>
                <a:latin typeface="Aptos"/>
                <a:ea typeface="Calibri"/>
                <a:cs typeface="Arial"/>
              </a:rPr>
              <a:t>Impairment has no negative connotation and is seen as a natural part of human diversity.</a:t>
            </a:r>
            <a:endParaRPr lang="en-US" sz="2400" dirty="0">
              <a:solidFill>
                <a:srgbClr val="000000"/>
              </a:solidFill>
              <a:latin typeface="Aptos"/>
              <a:ea typeface="Calibri"/>
              <a:cs typeface="Calibri" panose="020F0502020204030204"/>
            </a:endParaRPr>
          </a:p>
          <a:p>
            <a:pPr marL="342900" indent="-342900">
              <a:lnSpc>
                <a:spcPct val="100000"/>
              </a:lnSpc>
              <a:spcBef>
                <a:spcPts val="0"/>
              </a:spcBef>
              <a:spcAft>
                <a:spcPts val="600"/>
              </a:spcAft>
            </a:pPr>
            <a:r>
              <a:rPr lang="en-US" sz="2400" dirty="0">
                <a:solidFill>
                  <a:srgbClr val="000000"/>
                </a:solidFill>
                <a:latin typeface="Aptos"/>
                <a:ea typeface="Calibri"/>
                <a:cs typeface="Arial"/>
              </a:rPr>
              <a:t>Impairment must not be used as an excuse to deny or restrict people’s rights.</a:t>
            </a:r>
            <a:endParaRPr lang="en-US" sz="2400" dirty="0">
              <a:solidFill>
                <a:srgbClr val="000000"/>
              </a:solidFill>
              <a:latin typeface="Aptos"/>
              <a:ea typeface="Calibri"/>
              <a:cs typeface="Calibri" panose="020F0502020204030204"/>
            </a:endParaRPr>
          </a:p>
          <a:p>
            <a:pPr marL="342900" indent="-342900">
              <a:lnSpc>
                <a:spcPct val="100000"/>
              </a:lnSpc>
              <a:spcBef>
                <a:spcPts val="0"/>
              </a:spcBef>
              <a:spcAft>
                <a:spcPts val="600"/>
              </a:spcAft>
            </a:pPr>
            <a:r>
              <a:rPr lang="en-US" sz="2400" dirty="0">
                <a:solidFill>
                  <a:srgbClr val="000000"/>
                </a:solidFill>
                <a:latin typeface="Aptos"/>
                <a:ea typeface="Calibri"/>
                <a:cs typeface="Arial"/>
              </a:rPr>
              <a:t>It is everybody’s responsibility to remove socially constructed barriers.</a:t>
            </a:r>
          </a:p>
          <a:p>
            <a:pPr marL="342900" indent="-342900">
              <a:lnSpc>
                <a:spcPct val="100000"/>
              </a:lnSpc>
              <a:spcBef>
                <a:spcPts val="0"/>
              </a:spcBef>
              <a:spcAft>
                <a:spcPts val="600"/>
              </a:spcAft>
            </a:pPr>
            <a:r>
              <a:rPr lang="en-US" sz="2400" dirty="0">
                <a:solidFill>
                  <a:srgbClr val="000000"/>
                </a:solidFill>
                <a:latin typeface="Aptos"/>
                <a:ea typeface="Calibri"/>
                <a:cs typeface="Arial"/>
              </a:rPr>
              <a:t>People with disabilities need rights and justice, not charity</a:t>
            </a:r>
            <a:endParaRPr lang="en-US" sz="2400" dirty="0">
              <a:latin typeface="Aptos"/>
            </a:endParaRPr>
          </a:p>
        </p:txBody>
      </p:sp>
    </p:spTree>
    <p:extLst>
      <p:ext uri="{BB962C8B-B14F-4D97-AF65-F5344CB8AC3E}">
        <p14:creationId xmlns:p14="http://schemas.microsoft.com/office/powerpoint/2010/main" val="18639418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410</TotalTime>
  <Words>6387</Words>
  <Application>Microsoft Macintosh PowerPoint</Application>
  <PresentationFormat>Widescreen</PresentationFormat>
  <Paragraphs>449</Paragraphs>
  <Slides>46</Slides>
  <Notes>29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Aptos</vt:lpstr>
      <vt:lpstr>Aptos Display</vt:lpstr>
      <vt:lpstr>Arial</vt:lpstr>
      <vt:lpstr>Arial,Sans-Serif</vt:lpstr>
      <vt:lpstr>Calibri</vt:lpstr>
      <vt:lpstr>Calibri Light</vt:lpstr>
      <vt:lpstr>Office Theme</vt:lpstr>
      <vt:lpstr>Access to Abortion and Reproductive Health Care for People with Disabilities in a  Post-Dobbs World </vt:lpstr>
      <vt:lpstr>Outline</vt:lpstr>
      <vt:lpstr>Disability 101 </vt:lpstr>
      <vt:lpstr>People with Disabilities – Who Do We Mean?</vt:lpstr>
      <vt:lpstr>Terminology</vt:lpstr>
      <vt:lpstr>Terminology: Disability is Not a Bad Word!</vt:lpstr>
      <vt:lpstr>Terminology: Disability is Not a Bad Word! (Continued)</vt:lpstr>
      <vt:lpstr>Models of Disability</vt:lpstr>
      <vt:lpstr>Models of Disability (Continued)</vt:lpstr>
      <vt:lpstr>Ableism</vt:lpstr>
      <vt:lpstr>Accessibility vs. Reasonable Accommodations</vt:lpstr>
      <vt:lpstr>Principles of Disability Justice (Sins Invalid)</vt:lpstr>
      <vt:lpstr>Principles of Reproductive Justice (SisterSong)</vt:lpstr>
      <vt:lpstr>Why is Access to Sexual and Reproductive Health Care Important for Disabled People? </vt:lpstr>
      <vt:lpstr>What is Sexual and Reproductive Healthcare?</vt:lpstr>
      <vt:lpstr>What is an Abortion?</vt:lpstr>
      <vt:lpstr>Importance of SRH Care Access for Disabled People </vt:lpstr>
      <vt:lpstr>Importance of SRH Care Access for Disabled People</vt:lpstr>
      <vt:lpstr>Historical Context</vt:lpstr>
      <vt:lpstr>Historical Context</vt:lpstr>
      <vt:lpstr>Historical Context (Continued)</vt:lpstr>
      <vt:lpstr>Current Context</vt:lpstr>
      <vt:lpstr>Supreme Court Cases Affecting the Legal Landscape of Abortion Access </vt:lpstr>
      <vt:lpstr>Socio-Economic Barriers</vt:lpstr>
      <vt:lpstr>Travel Barriers</vt:lpstr>
      <vt:lpstr>Health Systems Barriers</vt:lpstr>
      <vt:lpstr>Barriers in the Clinic</vt:lpstr>
      <vt:lpstr>Barriers Compound &amp; Limit Overall Care Access </vt:lpstr>
      <vt:lpstr>Legal Responsibilities of Healthcare Providers </vt:lpstr>
      <vt:lpstr>Note: Legal Services Corporation (LSC) Restrictions</vt:lpstr>
      <vt:lpstr>Disability Rights Laws</vt:lpstr>
      <vt:lpstr>Clinics' Responsibilities </vt:lpstr>
      <vt:lpstr>Reasonable Accommodations (RAs)</vt:lpstr>
      <vt:lpstr>Examples of Common RAs</vt:lpstr>
      <vt:lpstr>RA Spotlight: Supported Decision-Making</vt:lpstr>
      <vt:lpstr>Supported Decision-Making v. Conservatorship</vt:lpstr>
      <vt:lpstr>Capacity </vt:lpstr>
      <vt:lpstr>Who Can Benefit From SDM?</vt:lpstr>
      <vt:lpstr>Effective Communication </vt:lpstr>
      <vt:lpstr>Accessible Facilities and Medical Equipment </vt:lpstr>
      <vt:lpstr>New Section 504 Regulations </vt:lpstr>
      <vt:lpstr>New Section 1557 Regulations</vt:lpstr>
      <vt:lpstr>New HIPAA Regulations</vt:lpstr>
      <vt:lpstr>Resources</vt:lpstr>
      <vt:lpstr>Questions?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Jillian MacLeod</cp:lastModifiedBy>
  <cp:revision>2842</cp:revision>
  <dcterms:created xsi:type="dcterms:W3CDTF">2024-05-15T17:26:42Z</dcterms:created>
  <dcterms:modified xsi:type="dcterms:W3CDTF">2024-06-27T17:27:54Z</dcterms:modified>
</cp:coreProperties>
</file>