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4"/>
  </p:notesMasterIdLst>
  <p:handoutMasterIdLst>
    <p:handoutMasterId r:id="rId25"/>
  </p:handoutMasterIdLst>
  <p:sldIdLst>
    <p:sldId id="285" r:id="rId2"/>
    <p:sldId id="260" r:id="rId3"/>
    <p:sldId id="278" r:id="rId4"/>
    <p:sldId id="279" r:id="rId5"/>
    <p:sldId id="259" r:id="rId6"/>
    <p:sldId id="280" r:id="rId7"/>
    <p:sldId id="281" r:id="rId8"/>
    <p:sldId id="258" r:id="rId9"/>
    <p:sldId id="261" r:id="rId10"/>
    <p:sldId id="274" r:id="rId11"/>
    <p:sldId id="262" r:id="rId12"/>
    <p:sldId id="264" r:id="rId13"/>
    <p:sldId id="265" r:id="rId14"/>
    <p:sldId id="266" r:id="rId15"/>
    <p:sldId id="267" r:id="rId16"/>
    <p:sldId id="268" r:id="rId17"/>
    <p:sldId id="269" r:id="rId18"/>
    <p:sldId id="270" r:id="rId19"/>
    <p:sldId id="271" r:id="rId20"/>
    <p:sldId id="282" r:id="rId21"/>
    <p:sldId id="283" r:id="rId22"/>
    <p:sldId id="286" r:id="rId23"/>
  </p:sldIdLst>
  <p:sldSz cx="12192000" cy="6858000"/>
  <p:notesSz cx="6858000" cy="9144000"/>
  <p:embeddedFontLst>
    <p:embeddedFont>
      <p:font typeface="Atkinson Hyperlegible" pitchFamily="2" charset="77"/>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2E7"/>
    <a:srgbClr val="B30200"/>
    <a:srgbClr val="052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43" autoAdjust="0"/>
    <p:restoredTop sz="94660" autoAdjust="0"/>
  </p:normalViewPr>
  <p:slideViewPr>
    <p:cSldViewPr snapToGrid="0">
      <p:cViewPr varScale="1">
        <p:scale>
          <a:sx n="122" d="100"/>
          <a:sy n="122" d="100"/>
        </p:scale>
        <p:origin x="696" y="200"/>
      </p:cViewPr>
      <p:guideLst/>
    </p:cSldViewPr>
  </p:slideViewPr>
  <p:outlineViewPr>
    <p:cViewPr>
      <p:scale>
        <a:sx n="33" d="100"/>
        <a:sy n="33" d="100"/>
      </p:scale>
      <p:origin x="0" y="-5304"/>
    </p:cViewPr>
  </p:outlineViewPr>
  <p:notesTextViewPr>
    <p:cViewPr>
      <p:scale>
        <a:sx n="1" d="1"/>
        <a:sy n="1" d="1"/>
      </p:scale>
      <p:origin x="0" y="0"/>
    </p:cViewPr>
  </p:notesTextViewPr>
  <p:sorterViewPr>
    <p:cViewPr>
      <p:scale>
        <a:sx n="200" d="100"/>
        <a:sy n="200" d="100"/>
      </p:scale>
      <p:origin x="0" y="-16044"/>
    </p:cViewPr>
  </p:sorterViewPr>
  <p:notesViewPr>
    <p:cSldViewPr snapToGrid="0">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EEF7B-9E7E-40C2-A5CD-4B848CB51156}"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8D6B8E3C-97E0-4EF5-816D-5FE223E6C4FC}">
      <dgm:prSet/>
      <dgm:spPr/>
      <dgm:t>
        <a:bodyPr/>
        <a:lstStyle/>
        <a:p>
          <a:r>
            <a:rPr lang="en-US" dirty="0">
              <a:latin typeface="Atkinson Hyperlegible" pitchFamily="2" charset="77"/>
            </a:rPr>
            <a:t>Effective communication, auxiliary aids and services when needed to give people with disabilities the ability to take part in the service (28 CFR 35.160)</a:t>
          </a:r>
        </a:p>
      </dgm:t>
    </dgm:pt>
    <dgm:pt modelId="{90A7A64B-1C86-4869-84CF-1C3F144491CC}" type="parTrans" cxnId="{45AA7977-E6C4-4613-B4FD-921F4F0DFF63}">
      <dgm:prSet/>
      <dgm:spPr/>
      <dgm:t>
        <a:bodyPr/>
        <a:lstStyle/>
        <a:p>
          <a:endParaRPr lang="en-US">
            <a:latin typeface="Atkinson Hyperlegible" pitchFamily="2" charset="77"/>
          </a:endParaRPr>
        </a:p>
      </dgm:t>
    </dgm:pt>
    <dgm:pt modelId="{BDC96FE6-9A49-4F00-8070-51C3C427F545}" type="sibTrans" cxnId="{45AA7977-E6C4-4613-B4FD-921F4F0DFF63}">
      <dgm:prSet/>
      <dgm:spPr/>
      <dgm:t>
        <a:bodyPr/>
        <a:lstStyle/>
        <a:p>
          <a:endParaRPr lang="en-US">
            <a:latin typeface="Atkinson Hyperlegible" pitchFamily="2" charset="77"/>
          </a:endParaRPr>
        </a:p>
      </dgm:t>
    </dgm:pt>
    <dgm:pt modelId="{3256A81C-6762-44F9-9ACC-AEA3D8B85DDD}">
      <dgm:prSet/>
      <dgm:spPr/>
      <dgm:t>
        <a:bodyPr/>
        <a:lstStyle/>
        <a:p>
          <a:r>
            <a:rPr lang="en-US">
              <a:latin typeface="Atkinson Hyperlegible" pitchFamily="2" charset="77"/>
            </a:rPr>
            <a:t>Covers any notices including notice that a sweep will happen.</a:t>
          </a:r>
        </a:p>
      </dgm:t>
    </dgm:pt>
    <dgm:pt modelId="{D2720DED-8486-49D8-BC36-1999DA891808}" type="parTrans" cxnId="{8D3E7D0F-8600-4B8A-BC07-86C344502E89}">
      <dgm:prSet/>
      <dgm:spPr/>
      <dgm:t>
        <a:bodyPr/>
        <a:lstStyle/>
        <a:p>
          <a:endParaRPr lang="en-US">
            <a:latin typeface="Atkinson Hyperlegible" pitchFamily="2" charset="77"/>
          </a:endParaRPr>
        </a:p>
      </dgm:t>
    </dgm:pt>
    <dgm:pt modelId="{3A5A37D4-E5BE-4C11-A0E4-8B9F5471B126}" type="sibTrans" cxnId="{8D3E7D0F-8600-4B8A-BC07-86C344502E89}">
      <dgm:prSet/>
      <dgm:spPr/>
      <dgm:t>
        <a:bodyPr/>
        <a:lstStyle/>
        <a:p>
          <a:endParaRPr lang="en-US">
            <a:latin typeface="Atkinson Hyperlegible" pitchFamily="2" charset="77"/>
          </a:endParaRPr>
        </a:p>
      </dgm:t>
    </dgm:pt>
    <dgm:pt modelId="{86AAC034-2851-4343-A590-6722E13E22B4}">
      <dgm:prSet/>
      <dgm:spPr/>
      <dgm:t>
        <a:bodyPr/>
        <a:lstStyle/>
        <a:p>
          <a:r>
            <a:rPr lang="en-US" dirty="0">
              <a:latin typeface="Atkinson Hyperlegible" pitchFamily="2" charset="77"/>
            </a:rPr>
            <a:t>Make sure people with disabilities, including persons with impaired vision or hearing, can get information on accessible services, activities, and facilities </a:t>
          </a:r>
          <a:br>
            <a:rPr lang="en-US" dirty="0">
              <a:latin typeface="Atkinson Hyperlegible" pitchFamily="2" charset="77"/>
            </a:rPr>
          </a:br>
          <a:r>
            <a:rPr lang="en-US" dirty="0">
              <a:latin typeface="Atkinson Hyperlegible" pitchFamily="2" charset="77"/>
            </a:rPr>
            <a:t>(28 CFR 35.163)</a:t>
          </a:r>
        </a:p>
      </dgm:t>
    </dgm:pt>
    <dgm:pt modelId="{8C783D63-0748-49BC-AFA3-64290D1F95AB}" type="parTrans" cxnId="{84F80061-4027-4258-8928-A6A38BA9A7D3}">
      <dgm:prSet/>
      <dgm:spPr/>
      <dgm:t>
        <a:bodyPr/>
        <a:lstStyle/>
        <a:p>
          <a:endParaRPr lang="en-US">
            <a:latin typeface="Atkinson Hyperlegible" pitchFamily="2" charset="77"/>
          </a:endParaRPr>
        </a:p>
      </dgm:t>
    </dgm:pt>
    <dgm:pt modelId="{D4B6838A-ED82-44C6-9C1D-9C1F23E8343B}" type="sibTrans" cxnId="{84F80061-4027-4258-8928-A6A38BA9A7D3}">
      <dgm:prSet/>
      <dgm:spPr/>
      <dgm:t>
        <a:bodyPr/>
        <a:lstStyle/>
        <a:p>
          <a:endParaRPr lang="en-US">
            <a:latin typeface="Atkinson Hyperlegible" pitchFamily="2" charset="77"/>
          </a:endParaRPr>
        </a:p>
      </dgm:t>
    </dgm:pt>
    <dgm:pt modelId="{853C2D00-7FD9-4CE9-806D-C037A3AFBE3A}">
      <dgm:prSet/>
      <dgm:spPr/>
      <dgm:t>
        <a:bodyPr/>
        <a:lstStyle/>
        <a:p>
          <a:r>
            <a:rPr lang="en-US">
              <a:latin typeface="Atkinson Hyperlegible" pitchFamily="2" charset="77"/>
            </a:rPr>
            <a:t>Must let people know the location of accessible shelters and  services.</a:t>
          </a:r>
        </a:p>
      </dgm:t>
    </dgm:pt>
    <dgm:pt modelId="{650385A4-C6F9-48C4-9B8F-FC1410340B83}" type="parTrans" cxnId="{6C3247BF-72BC-4055-BBB1-62EBAC86D17A}">
      <dgm:prSet/>
      <dgm:spPr/>
      <dgm:t>
        <a:bodyPr/>
        <a:lstStyle/>
        <a:p>
          <a:endParaRPr lang="en-US">
            <a:latin typeface="Atkinson Hyperlegible" pitchFamily="2" charset="77"/>
          </a:endParaRPr>
        </a:p>
      </dgm:t>
    </dgm:pt>
    <dgm:pt modelId="{35B8F221-11C9-457D-A84B-03D35D72B2BE}" type="sibTrans" cxnId="{6C3247BF-72BC-4055-BBB1-62EBAC86D17A}">
      <dgm:prSet/>
      <dgm:spPr/>
      <dgm:t>
        <a:bodyPr/>
        <a:lstStyle/>
        <a:p>
          <a:endParaRPr lang="en-US">
            <a:latin typeface="Atkinson Hyperlegible" pitchFamily="2" charset="77"/>
          </a:endParaRPr>
        </a:p>
      </dgm:t>
    </dgm:pt>
    <dgm:pt modelId="{71422CBF-0090-494D-9172-6A5AD5B20672}" type="pres">
      <dgm:prSet presAssocID="{0B4EEF7B-9E7E-40C2-A5CD-4B848CB51156}" presName="diagram" presStyleCnt="0">
        <dgm:presLayoutVars>
          <dgm:chPref val="1"/>
          <dgm:dir/>
          <dgm:animOne val="branch"/>
          <dgm:animLvl val="lvl"/>
          <dgm:resizeHandles/>
        </dgm:presLayoutVars>
      </dgm:prSet>
      <dgm:spPr/>
    </dgm:pt>
    <dgm:pt modelId="{4ABE6125-623D-483F-B5E5-6E5A0119B71F}" type="pres">
      <dgm:prSet presAssocID="{8D6B8E3C-97E0-4EF5-816D-5FE223E6C4FC}" presName="root" presStyleCnt="0"/>
      <dgm:spPr/>
    </dgm:pt>
    <dgm:pt modelId="{55389767-8056-450D-90C5-91114898F6FA}" type="pres">
      <dgm:prSet presAssocID="{8D6B8E3C-97E0-4EF5-816D-5FE223E6C4FC}" presName="rootComposite" presStyleCnt="0"/>
      <dgm:spPr/>
    </dgm:pt>
    <dgm:pt modelId="{CA207EDF-4731-4B8F-9AFD-87924D40226F}" type="pres">
      <dgm:prSet presAssocID="{8D6B8E3C-97E0-4EF5-816D-5FE223E6C4FC}" presName="rootText" presStyleLbl="node1" presStyleIdx="0" presStyleCnt="2" custScaleX="110668"/>
      <dgm:spPr/>
    </dgm:pt>
    <dgm:pt modelId="{F19B5AC8-4F95-4F80-9636-4387D825DD7A}" type="pres">
      <dgm:prSet presAssocID="{8D6B8E3C-97E0-4EF5-816D-5FE223E6C4FC}" presName="rootConnector" presStyleLbl="node1" presStyleIdx="0" presStyleCnt="2"/>
      <dgm:spPr/>
    </dgm:pt>
    <dgm:pt modelId="{D379E6F3-1671-48D7-9B7F-026B06B1C1BA}" type="pres">
      <dgm:prSet presAssocID="{8D6B8E3C-97E0-4EF5-816D-5FE223E6C4FC}" presName="childShape" presStyleCnt="0"/>
      <dgm:spPr/>
    </dgm:pt>
    <dgm:pt modelId="{058B5B51-44B5-43CC-ADA2-E021AAC46927}" type="pres">
      <dgm:prSet presAssocID="{D2720DED-8486-49D8-BC36-1999DA891808}" presName="Name13" presStyleLbl="parChTrans1D2" presStyleIdx="0" presStyleCnt="2"/>
      <dgm:spPr/>
    </dgm:pt>
    <dgm:pt modelId="{A3261033-7BE8-441B-8E31-B15CED09AD6D}" type="pres">
      <dgm:prSet presAssocID="{3256A81C-6762-44F9-9ACC-AEA3D8B85DDD}" presName="childText" presStyleLbl="bgAcc1" presStyleIdx="0" presStyleCnt="2">
        <dgm:presLayoutVars>
          <dgm:bulletEnabled val="1"/>
        </dgm:presLayoutVars>
      </dgm:prSet>
      <dgm:spPr/>
    </dgm:pt>
    <dgm:pt modelId="{B81D9302-FABC-4AE0-83C4-F7554D3B04A0}" type="pres">
      <dgm:prSet presAssocID="{86AAC034-2851-4343-A590-6722E13E22B4}" presName="root" presStyleCnt="0"/>
      <dgm:spPr/>
    </dgm:pt>
    <dgm:pt modelId="{A5C1D0B8-268D-4885-8C0B-77BDA98F6086}" type="pres">
      <dgm:prSet presAssocID="{86AAC034-2851-4343-A590-6722E13E22B4}" presName="rootComposite" presStyleCnt="0"/>
      <dgm:spPr/>
    </dgm:pt>
    <dgm:pt modelId="{6FC07C2A-C10D-4BFE-B4FD-44FF71E95089}" type="pres">
      <dgm:prSet presAssocID="{86AAC034-2851-4343-A590-6722E13E22B4}" presName="rootText" presStyleLbl="node1" presStyleIdx="1" presStyleCnt="2" custScaleX="113619"/>
      <dgm:spPr/>
    </dgm:pt>
    <dgm:pt modelId="{3107AB8B-1BE4-41AA-83D7-FB714F1D8DA6}" type="pres">
      <dgm:prSet presAssocID="{86AAC034-2851-4343-A590-6722E13E22B4}" presName="rootConnector" presStyleLbl="node1" presStyleIdx="1" presStyleCnt="2"/>
      <dgm:spPr/>
    </dgm:pt>
    <dgm:pt modelId="{5A968C50-4132-415C-8D73-4A95692F0D73}" type="pres">
      <dgm:prSet presAssocID="{86AAC034-2851-4343-A590-6722E13E22B4}" presName="childShape" presStyleCnt="0"/>
      <dgm:spPr/>
    </dgm:pt>
    <dgm:pt modelId="{6BE48642-11B2-4756-98C0-BA3690C2E5B6}" type="pres">
      <dgm:prSet presAssocID="{650385A4-C6F9-48C4-9B8F-FC1410340B83}" presName="Name13" presStyleLbl="parChTrans1D2" presStyleIdx="1" presStyleCnt="2"/>
      <dgm:spPr/>
    </dgm:pt>
    <dgm:pt modelId="{2BD0B7F6-AC9B-4D9F-AFBF-B75131395525}" type="pres">
      <dgm:prSet presAssocID="{853C2D00-7FD9-4CE9-806D-C037A3AFBE3A}" presName="childText" presStyleLbl="bgAcc1" presStyleIdx="1" presStyleCnt="2">
        <dgm:presLayoutVars>
          <dgm:bulletEnabled val="1"/>
        </dgm:presLayoutVars>
      </dgm:prSet>
      <dgm:spPr/>
    </dgm:pt>
  </dgm:ptLst>
  <dgm:cxnLst>
    <dgm:cxn modelId="{8D3E7D0F-8600-4B8A-BC07-86C344502E89}" srcId="{8D6B8E3C-97E0-4EF5-816D-5FE223E6C4FC}" destId="{3256A81C-6762-44F9-9ACC-AEA3D8B85DDD}" srcOrd="0" destOrd="0" parTransId="{D2720DED-8486-49D8-BC36-1999DA891808}" sibTransId="{3A5A37D4-E5BE-4C11-A0E4-8B9F5471B126}"/>
    <dgm:cxn modelId="{E3FCDF11-C9D9-4F16-BCF2-235F0C84E4BB}" type="presOf" srcId="{8D6B8E3C-97E0-4EF5-816D-5FE223E6C4FC}" destId="{F19B5AC8-4F95-4F80-9636-4387D825DD7A}" srcOrd="1" destOrd="0" presId="urn:microsoft.com/office/officeart/2005/8/layout/hierarchy3"/>
    <dgm:cxn modelId="{B6D7A631-C107-4E8E-A2A7-9B83FC63DDDF}" type="presOf" srcId="{D2720DED-8486-49D8-BC36-1999DA891808}" destId="{058B5B51-44B5-43CC-ADA2-E021AAC46927}" srcOrd="0" destOrd="0" presId="urn:microsoft.com/office/officeart/2005/8/layout/hierarchy3"/>
    <dgm:cxn modelId="{A03EB531-94B3-4E37-A87D-A43C694B19C1}" type="presOf" srcId="{8D6B8E3C-97E0-4EF5-816D-5FE223E6C4FC}" destId="{CA207EDF-4731-4B8F-9AFD-87924D40226F}" srcOrd="0" destOrd="0" presId="urn:microsoft.com/office/officeart/2005/8/layout/hierarchy3"/>
    <dgm:cxn modelId="{84482B40-F0FC-4ADD-B92A-FC6CACA79EBE}" type="presOf" srcId="{853C2D00-7FD9-4CE9-806D-C037A3AFBE3A}" destId="{2BD0B7F6-AC9B-4D9F-AFBF-B75131395525}" srcOrd="0" destOrd="0" presId="urn:microsoft.com/office/officeart/2005/8/layout/hierarchy3"/>
    <dgm:cxn modelId="{84F80061-4027-4258-8928-A6A38BA9A7D3}" srcId="{0B4EEF7B-9E7E-40C2-A5CD-4B848CB51156}" destId="{86AAC034-2851-4343-A590-6722E13E22B4}" srcOrd="1" destOrd="0" parTransId="{8C783D63-0748-49BC-AFA3-64290D1F95AB}" sibTransId="{D4B6838A-ED82-44C6-9C1D-9C1F23E8343B}"/>
    <dgm:cxn modelId="{54A1116B-0DEC-43E3-A780-843D16589F59}" type="presOf" srcId="{650385A4-C6F9-48C4-9B8F-FC1410340B83}" destId="{6BE48642-11B2-4756-98C0-BA3690C2E5B6}" srcOrd="0" destOrd="0" presId="urn:microsoft.com/office/officeart/2005/8/layout/hierarchy3"/>
    <dgm:cxn modelId="{45AA7977-E6C4-4613-B4FD-921F4F0DFF63}" srcId="{0B4EEF7B-9E7E-40C2-A5CD-4B848CB51156}" destId="{8D6B8E3C-97E0-4EF5-816D-5FE223E6C4FC}" srcOrd="0" destOrd="0" parTransId="{90A7A64B-1C86-4869-84CF-1C3F144491CC}" sibTransId="{BDC96FE6-9A49-4F00-8070-51C3C427F545}"/>
    <dgm:cxn modelId="{E9EC4FAA-6440-4BE7-8770-1CA074992DBA}" type="presOf" srcId="{86AAC034-2851-4343-A590-6722E13E22B4}" destId="{3107AB8B-1BE4-41AA-83D7-FB714F1D8DA6}" srcOrd="1" destOrd="0" presId="urn:microsoft.com/office/officeart/2005/8/layout/hierarchy3"/>
    <dgm:cxn modelId="{6C3247BF-72BC-4055-BBB1-62EBAC86D17A}" srcId="{86AAC034-2851-4343-A590-6722E13E22B4}" destId="{853C2D00-7FD9-4CE9-806D-C037A3AFBE3A}" srcOrd="0" destOrd="0" parTransId="{650385A4-C6F9-48C4-9B8F-FC1410340B83}" sibTransId="{35B8F221-11C9-457D-A84B-03D35D72B2BE}"/>
    <dgm:cxn modelId="{CE69BFD5-4EC2-40FF-A2BE-1853F50646BC}" type="presOf" srcId="{86AAC034-2851-4343-A590-6722E13E22B4}" destId="{6FC07C2A-C10D-4BFE-B4FD-44FF71E95089}" srcOrd="0" destOrd="0" presId="urn:microsoft.com/office/officeart/2005/8/layout/hierarchy3"/>
    <dgm:cxn modelId="{0D86B8E0-88A8-4145-A08D-C97F60D76DFA}" type="presOf" srcId="{3256A81C-6762-44F9-9ACC-AEA3D8B85DDD}" destId="{A3261033-7BE8-441B-8E31-B15CED09AD6D}" srcOrd="0" destOrd="0" presId="urn:microsoft.com/office/officeart/2005/8/layout/hierarchy3"/>
    <dgm:cxn modelId="{E931B6F2-487F-481A-A230-DE68CED70ADC}" type="presOf" srcId="{0B4EEF7B-9E7E-40C2-A5CD-4B848CB51156}" destId="{71422CBF-0090-494D-9172-6A5AD5B20672}" srcOrd="0" destOrd="0" presId="urn:microsoft.com/office/officeart/2005/8/layout/hierarchy3"/>
    <dgm:cxn modelId="{F7969696-6FF2-49CC-BACA-4158417476A8}" type="presParOf" srcId="{71422CBF-0090-494D-9172-6A5AD5B20672}" destId="{4ABE6125-623D-483F-B5E5-6E5A0119B71F}" srcOrd="0" destOrd="0" presId="urn:microsoft.com/office/officeart/2005/8/layout/hierarchy3"/>
    <dgm:cxn modelId="{DAD522E7-2AE4-4290-9152-FFE692E4B75E}" type="presParOf" srcId="{4ABE6125-623D-483F-B5E5-6E5A0119B71F}" destId="{55389767-8056-450D-90C5-91114898F6FA}" srcOrd="0" destOrd="0" presId="urn:microsoft.com/office/officeart/2005/8/layout/hierarchy3"/>
    <dgm:cxn modelId="{765DC631-B9EC-4A27-BD25-99E13EE38ED8}" type="presParOf" srcId="{55389767-8056-450D-90C5-91114898F6FA}" destId="{CA207EDF-4731-4B8F-9AFD-87924D40226F}" srcOrd="0" destOrd="0" presId="urn:microsoft.com/office/officeart/2005/8/layout/hierarchy3"/>
    <dgm:cxn modelId="{D3F192D6-E7D6-473C-9D09-8AF0EFC4B11B}" type="presParOf" srcId="{55389767-8056-450D-90C5-91114898F6FA}" destId="{F19B5AC8-4F95-4F80-9636-4387D825DD7A}" srcOrd="1" destOrd="0" presId="urn:microsoft.com/office/officeart/2005/8/layout/hierarchy3"/>
    <dgm:cxn modelId="{74E6A5FA-50E6-4802-B736-828A47809795}" type="presParOf" srcId="{4ABE6125-623D-483F-B5E5-6E5A0119B71F}" destId="{D379E6F3-1671-48D7-9B7F-026B06B1C1BA}" srcOrd="1" destOrd="0" presId="urn:microsoft.com/office/officeart/2005/8/layout/hierarchy3"/>
    <dgm:cxn modelId="{C68C1343-64AC-4105-B94D-F3D965DB4F3E}" type="presParOf" srcId="{D379E6F3-1671-48D7-9B7F-026B06B1C1BA}" destId="{058B5B51-44B5-43CC-ADA2-E021AAC46927}" srcOrd="0" destOrd="0" presId="urn:microsoft.com/office/officeart/2005/8/layout/hierarchy3"/>
    <dgm:cxn modelId="{3D67765E-E554-448A-AE02-5570556E1709}" type="presParOf" srcId="{D379E6F3-1671-48D7-9B7F-026B06B1C1BA}" destId="{A3261033-7BE8-441B-8E31-B15CED09AD6D}" srcOrd="1" destOrd="0" presId="urn:microsoft.com/office/officeart/2005/8/layout/hierarchy3"/>
    <dgm:cxn modelId="{95BE7A0A-4B6D-4469-9DE1-1BF67F830D0F}" type="presParOf" srcId="{71422CBF-0090-494D-9172-6A5AD5B20672}" destId="{B81D9302-FABC-4AE0-83C4-F7554D3B04A0}" srcOrd="1" destOrd="0" presId="urn:microsoft.com/office/officeart/2005/8/layout/hierarchy3"/>
    <dgm:cxn modelId="{6311FA8D-ABA9-4CFC-BE02-187B7E925C6A}" type="presParOf" srcId="{B81D9302-FABC-4AE0-83C4-F7554D3B04A0}" destId="{A5C1D0B8-268D-4885-8C0B-77BDA98F6086}" srcOrd="0" destOrd="0" presId="urn:microsoft.com/office/officeart/2005/8/layout/hierarchy3"/>
    <dgm:cxn modelId="{D577ECD1-8906-4783-A698-7827E7A26283}" type="presParOf" srcId="{A5C1D0B8-268D-4885-8C0B-77BDA98F6086}" destId="{6FC07C2A-C10D-4BFE-B4FD-44FF71E95089}" srcOrd="0" destOrd="0" presId="urn:microsoft.com/office/officeart/2005/8/layout/hierarchy3"/>
    <dgm:cxn modelId="{6BAC0ED7-A81C-4E07-B8B1-6DF5652B1591}" type="presParOf" srcId="{A5C1D0B8-268D-4885-8C0B-77BDA98F6086}" destId="{3107AB8B-1BE4-41AA-83D7-FB714F1D8DA6}" srcOrd="1" destOrd="0" presId="urn:microsoft.com/office/officeart/2005/8/layout/hierarchy3"/>
    <dgm:cxn modelId="{4E674885-15FC-4313-B064-C0342B4583E8}" type="presParOf" srcId="{B81D9302-FABC-4AE0-83C4-F7554D3B04A0}" destId="{5A968C50-4132-415C-8D73-4A95692F0D73}" srcOrd="1" destOrd="0" presId="urn:microsoft.com/office/officeart/2005/8/layout/hierarchy3"/>
    <dgm:cxn modelId="{BD5EC76B-9E68-4CB5-A026-70D18B991107}" type="presParOf" srcId="{5A968C50-4132-415C-8D73-4A95692F0D73}" destId="{6BE48642-11B2-4756-98C0-BA3690C2E5B6}" srcOrd="0" destOrd="0" presId="urn:microsoft.com/office/officeart/2005/8/layout/hierarchy3"/>
    <dgm:cxn modelId="{775AF090-3F7A-44EE-B4D2-6C03B8E2824D}" type="presParOf" srcId="{5A968C50-4132-415C-8D73-4A95692F0D73}" destId="{2BD0B7F6-AC9B-4D9F-AFBF-B75131395525}"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07EDF-4731-4B8F-9AFD-87924D40226F}">
      <dsp:nvSpPr>
        <dsp:cNvPr id="0" name=""/>
        <dsp:cNvSpPr/>
      </dsp:nvSpPr>
      <dsp:spPr>
        <a:xfrm>
          <a:off x="323368" y="2099"/>
          <a:ext cx="4780758" cy="21599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tkinson Hyperlegible" pitchFamily="2" charset="77"/>
            </a:rPr>
            <a:t>Effective communication, auxiliary aids and services when needed to give people with disabilities the ability to take part in the service (28 CFR 35.160)</a:t>
          </a:r>
        </a:p>
      </dsp:txBody>
      <dsp:txXfrm>
        <a:off x="386631" y="65362"/>
        <a:ext cx="4654232" cy="2033429"/>
      </dsp:txXfrm>
    </dsp:sp>
    <dsp:sp modelId="{058B5B51-44B5-43CC-ADA2-E021AAC46927}">
      <dsp:nvSpPr>
        <dsp:cNvPr id="0" name=""/>
        <dsp:cNvSpPr/>
      </dsp:nvSpPr>
      <dsp:spPr>
        <a:xfrm>
          <a:off x="801444" y="2162055"/>
          <a:ext cx="478075" cy="1619966"/>
        </a:xfrm>
        <a:custGeom>
          <a:avLst/>
          <a:gdLst/>
          <a:ahLst/>
          <a:cxnLst/>
          <a:rect l="0" t="0" r="0" b="0"/>
          <a:pathLst>
            <a:path>
              <a:moveTo>
                <a:pt x="0" y="0"/>
              </a:moveTo>
              <a:lnTo>
                <a:pt x="0" y="1619966"/>
              </a:lnTo>
              <a:lnTo>
                <a:pt x="478075" y="161996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261033-7BE8-441B-8E31-B15CED09AD6D}">
      <dsp:nvSpPr>
        <dsp:cNvPr id="0" name=""/>
        <dsp:cNvSpPr/>
      </dsp:nvSpPr>
      <dsp:spPr>
        <a:xfrm>
          <a:off x="1279520" y="2702043"/>
          <a:ext cx="3455928" cy="21599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Atkinson Hyperlegible" pitchFamily="2" charset="77"/>
            </a:rPr>
            <a:t>Covers any notices including notice that a sweep will happen.</a:t>
          </a:r>
        </a:p>
      </dsp:txBody>
      <dsp:txXfrm>
        <a:off x="1342783" y="2765306"/>
        <a:ext cx="3329402" cy="2033429"/>
      </dsp:txXfrm>
    </dsp:sp>
    <dsp:sp modelId="{6FC07C2A-C10D-4BFE-B4FD-44FF71E95089}">
      <dsp:nvSpPr>
        <dsp:cNvPr id="0" name=""/>
        <dsp:cNvSpPr/>
      </dsp:nvSpPr>
      <dsp:spPr>
        <a:xfrm>
          <a:off x="6184104" y="2099"/>
          <a:ext cx="4908239" cy="215995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en-US" sz="2300" kern="1200" dirty="0">
              <a:latin typeface="Atkinson Hyperlegible" pitchFamily="2" charset="77"/>
            </a:rPr>
            <a:t>Make sure people with disabilities, including persons with impaired vision or hearing, can get information on accessible services, activities, and facilities </a:t>
          </a:r>
          <a:br>
            <a:rPr lang="en-US" sz="2300" kern="1200" dirty="0">
              <a:latin typeface="Atkinson Hyperlegible" pitchFamily="2" charset="77"/>
            </a:rPr>
          </a:br>
          <a:r>
            <a:rPr lang="en-US" sz="2300" kern="1200" dirty="0">
              <a:latin typeface="Atkinson Hyperlegible" pitchFamily="2" charset="77"/>
            </a:rPr>
            <a:t>(28 CFR 35.163)</a:t>
          </a:r>
        </a:p>
      </dsp:txBody>
      <dsp:txXfrm>
        <a:off x="6247367" y="65362"/>
        <a:ext cx="4781713" cy="2033429"/>
      </dsp:txXfrm>
    </dsp:sp>
    <dsp:sp modelId="{6BE48642-11B2-4756-98C0-BA3690C2E5B6}">
      <dsp:nvSpPr>
        <dsp:cNvPr id="0" name=""/>
        <dsp:cNvSpPr/>
      </dsp:nvSpPr>
      <dsp:spPr>
        <a:xfrm>
          <a:off x="6674928" y="2162055"/>
          <a:ext cx="490823" cy="1619966"/>
        </a:xfrm>
        <a:custGeom>
          <a:avLst/>
          <a:gdLst/>
          <a:ahLst/>
          <a:cxnLst/>
          <a:rect l="0" t="0" r="0" b="0"/>
          <a:pathLst>
            <a:path>
              <a:moveTo>
                <a:pt x="0" y="0"/>
              </a:moveTo>
              <a:lnTo>
                <a:pt x="0" y="1619966"/>
              </a:lnTo>
              <a:lnTo>
                <a:pt x="490823" y="1619966"/>
              </a:lnTo>
            </a:path>
          </a:pathLst>
        </a:cu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0B7F6-AC9B-4D9F-AFBF-B75131395525}">
      <dsp:nvSpPr>
        <dsp:cNvPr id="0" name=""/>
        <dsp:cNvSpPr/>
      </dsp:nvSpPr>
      <dsp:spPr>
        <a:xfrm>
          <a:off x="7165752" y="2702043"/>
          <a:ext cx="3455928" cy="215995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kern="1200">
              <a:latin typeface="Atkinson Hyperlegible" pitchFamily="2" charset="77"/>
            </a:rPr>
            <a:t>Must let people know the location of accessible shelters and  services.</a:t>
          </a:r>
        </a:p>
      </dsp:txBody>
      <dsp:txXfrm>
        <a:off x="7229015" y="2765306"/>
        <a:ext cx="3329402" cy="203342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6D3523-E877-5462-1759-E89CEDA99E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AE1A784-1669-0D85-FC0E-FD694821B7D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08FCAB-623A-5949-9848-631274BD1131}" type="datetimeFigureOut">
              <a:rPr lang="en-US" smtClean="0"/>
              <a:t>2/16/24</a:t>
            </a:fld>
            <a:endParaRPr lang="en-US"/>
          </a:p>
        </p:txBody>
      </p:sp>
      <p:sp>
        <p:nvSpPr>
          <p:cNvPr id="4" name="Footer Placeholder 3">
            <a:extLst>
              <a:ext uri="{FF2B5EF4-FFF2-40B4-BE49-F238E27FC236}">
                <a16:creationId xmlns:a16="http://schemas.microsoft.com/office/drawing/2014/main" id="{5902B13F-B98A-1AE3-8B72-4911F22559B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99670E-2986-FE0C-78FE-8F042FF2357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2FC5BF-1C72-1C44-AEA4-E881CE066824}" type="slidenum">
              <a:rPr lang="en-US" smtClean="0"/>
              <a:t>‹#›</a:t>
            </a:fld>
            <a:endParaRPr lang="en-US"/>
          </a:p>
        </p:txBody>
      </p:sp>
    </p:spTree>
    <p:extLst>
      <p:ext uri="{BB962C8B-B14F-4D97-AF65-F5344CB8AC3E}">
        <p14:creationId xmlns:p14="http://schemas.microsoft.com/office/powerpoint/2010/main" val="366857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D79FEA-63D2-4340-8D9B-50E8651C4CE4}" type="datetimeFigureOut">
              <a:rPr lang="en-US" smtClean="0"/>
              <a:t>2/16/24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65BEE7-1E74-44AF-B513-CB85BB1BC80B}" type="slidenum">
              <a:rPr lang="en-US" smtClean="0"/>
              <a:t>‹#›</a:t>
            </a:fld>
            <a:endParaRPr lang="en-US"/>
          </a:p>
        </p:txBody>
      </p:sp>
    </p:spTree>
    <p:extLst>
      <p:ext uri="{BB962C8B-B14F-4D97-AF65-F5344CB8AC3E}">
        <p14:creationId xmlns:p14="http://schemas.microsoft.com/office/powerpoint/2010/main" val="3915546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9EB6B-E8DC-144A-AAB5-0035FBC258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B512A95-A76C-2B05-5812-9EE6773EBC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5DA8401-8020-60C8-513D-B4C7671D55E5}"/>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18F17286-97D5-E94A-3477-353167BF9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3E001-3498-1FEC-E5AD-98B6809D14B7}"/>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227887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05B10-F45E-3F4D-A7CA-1136EBCD668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D00AA6-5CD6-828A-8882-DE5939212F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7974A2-5022-35E6-28F2-9BC2E4223F7D}"/>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8ABAE531-201C-966D-9EA4-D86485A300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945504-13B6-B9EF-E773-930E88E22DDD}"/>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540217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C46D2B-B2C5-4D9A-93CB-2AEB315F330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31A60C1-ADFD-B853-0F9A-03AFCA661A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43F148-C3CF-737C-AFD9-19C939B07F60}"/>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950F5161-B2E1-833C-0742-883B1F0C57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D972C1-D64A-B2B3-C3F6-F621A4FB3201}"/>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8542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337E8-C846-4E7E-1315-E036B7930E81}"/>
              </a:ext>
            </a:extLst>
          </p:cNvPr>
          <p:cNvSpPr>
            <a:spLocks noGrp="1"/>
          </p:cNvSpPr>
          <p:nvPr>
            <p:ph type="title"/>
          </p:nvPr>
        </p:nvSpPr>
        <p:spPr>
          <a:xfrm>
            <a:off x="838200" y="365125"/>
            <a:ext cx="10515600" cy="1325563"/>
          </a:xfrm>
          <a:prstGeom prst="rect">
            <a:avLst/>
          </a:prstGeom>
          <a:solidFill>
            <a:srgbClr val="B30200"/>
          </a:solidFill>
        </p:spPr>
        <p:txBody>
          <a:bodyPr anchor="ctr"/>
          <a:lstStyle>
            <a:lvl1pPr>
              <a:defRPr b="1">
                <a:solidFill>
                  <a:schemeClr val="bg1"/>
                </a:solidFill>
                <a:latin typeface="Atkinson Hyperlegible" pitchFamily="2" charset="77"/>
              </a:defRPr>
            </a:lvl1pPr>
          </a:lstStyle>
          <a:p>
            <a:r>
              <a:rPr lang="en-US" dirty="0"/>
              <a:t>Click to edit Master title style</a:t>
            </a:r>
          </a:p>
        </p:txBody>
      </p:sp>
      <p:sp>
        <p:nvSpPr>
          <p:cNvPr id="3" name="Content Placeholder 2">
            <a:extLst>
              <a:ext uri="{FF2B5EF4-FFF2-40B4-BE49-F238E27FC236}">
                <a16:creationId xmlns:a16="http://schemas.microsoft.com/office/drawing/2014/main" id="{B9262EEE-D81F-3961-8BAC-76FAE45426C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E2B057-C3DA-3875-08F4-6BBE83BDF68D}"/>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56A88F26-2D76-6557-8F37-EC742275C8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5F26B-9945-9A10-790D-EE5C6530A089}"/>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49797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C8B57-0E73-2312-1364-64D049AB56F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1AA0D6-3ACE-DD0E-9671-FF9D01A2E73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06AC8C-C852-592E-DE8F-181468294AD2}"/>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6E7FA6A4-3EC8-7B46-9EAB-F02E78A1B9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B432E5-724E-DB59-7357-E05FD268A580}"/>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230005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230DB-5416-CAA5-4B57-96364A28D3F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E0ACB06-6BEC-5593-2293-928B6CC233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F01636-5164-3367-77C4-AE5D620AD3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F0BBE4-33F6-681A-A832-7B4B08EB99F5}"/>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6" name="Footer Placeholder 5">
            <a:extLst>
              <a:ext uri="{FF2B5EF4-FFF2-40B4-BE49-F238E27FC236}">
                <a16:creationId xmlns:a16="http://schemas.microsoft.com/office/drawing/2014/main" id="{32BB2111-CF2F-A3DD-EB27-E25EF36B4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6219F1-AA08-867E-7BB2-86EE0A65B5A1}"/>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830810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D665C-2818-8E87-0FFF-2BDD3FCDF1D5}"/>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7C673C-224A-C427-7FD9-EE67E92D49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3D6837-9F04-3380-96E6-94FC526E40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09583F3-AABE-EE96-E99C-0618BFDD24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6CA147-FBC4-0008-BDCE-BDB4AB89C5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CB2FF4-8D33-0B98-4C47-59B9B6CD1B38}"/>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8" name="Footer Placeholder 7">
            <a:extLst>
              <a:ext uri="{FF2B5EF4-FFF2-40B4-BE49-F238E27FC236}">
                <a16:creationId xmlns:a16="http://schemas.microsoft.com/office/drawing/2014/main" id="{A114E730-7D53-6964-C15F-177B6CD743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95C8539-EB18-4DA7-B3E0-7E8BE51E10D0}"/>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506113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2D082-B46A-B9C0-F172-905E870E52F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259E29E-DCC9-7111-39FD-A5D6C22ADEF4}"/>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4" name="Footer Placeholder 3">
            <a:extLst>
              <a:ext uri="{FF2B5EF4-FFF2-40B4-BE49-F238E27FC236}">
                <a16:creationId xmlns:a16="http://schemas.microsoft.com/office/drawing/2014/main" id="{09BBA614-E48C-5263-B4D3-346C21339CA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195579-2623-F035-7A48-6EDBD5319BB6}"/>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1318020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46151-7141-B0F2-4F36-8FEC1AD84652}"/>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3" name="Footer Placeholder 2">
            <a:extLst>
              <a:ext uri="{FF2B5EF4-FFF2-40B4-BE49-F238E27FC236}">
                <a16:creationId xmlns:a16="http://schemas.microsoft.com/office/drawing/2014/main" id="{21829E24-22B7-BD95-8651-28D0D651A2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7A2CEA-5423-6DBB-2F04-DB5DF990D628}"/>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1789152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722EE-25F3-BCD7-EAB8-92EB99108C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C4759-6C7E-82A5-3AF2-16673BF6C0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10740D-93B7-CB03-40FD-C0CF37A2F8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9868D9-ADAB-17D8-E78C-DA72AD816E8C}"/>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6" name="Footer Placeholder 5">
            <a:extLst>
              <a:ext uri="{FF2B5EF4-FFF2-40B4-BE49-F238E27FC236}">
                <a16:creationId xmlns:a16="http://schemas.microsoft.com/office/drawing/2014/main" id="{20A1DFA7-F6D6-40AD-1219-B270E4362A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91678E-7A96-C9FF-00AF-4E3C86D419FE}"/>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258344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9A346-8930-5527-ACB0-7CB8B502E88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DDC25E-9D6A-FD56-E17F-34408A1D9A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B6E16F-18EE-A74E-5DF5-AADF3D4B80B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7551F4-FA85-0961-0346-FC4A75B890A4}"/>
              </a:ext>
            </a:extLst>
          </p:cNvPr>
          <p:cNvSpPr>
            <a:spLocks noGrp="1"/>
          </p:cNvSpPr>
          <p:nvPr>
            <p:ph type="dt" sz="half" idx="10"/>
          </p:nvPr>
        </p:nvSpPr>
        <p:spPr/>
        <p:txBody>
          <a:bodyPr/>
          <a:lstStyle/>
          <a:p>
            <a:fld id="{4B505A70-3787-4159-BC7A-B30E007609A6}" type="datetimeFigureOut">
              <a:rPr lang="en-US" smtClean="0"/>
              <a:t>2/16/24</a:t>
            </a:fld>
            <a:endParaRPr lang="en-US"/>
          </a:p>
        </p:txBody>
      </p:sp>
      <p:sp>
        <p:nvSpPr>
          <p:cNvPr id="6" name="Footer Placeholder 5">
            <a:extLst>
              <a:ext uri="{FF2B5EF4-FFF2-40B4-BE49-F238E27FC236}">
                <a16:creationId xmlns:a16="http://schemas.microsoft.com/office/drawing/2014/main" id="{D26D2B0E-535A-2478-AFDF-CA7309325C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B73AA2-E2F0-AAEF-C7B9-5F39E9FACE1A}"/>
              </a:ext>
            </a:extLst>
          </p:cNvPr>
          <p:cNvSpPr>
            <a:spLocks noGrp="1"/>
          </p:cNvSpPr>
          <p:nvPr>
            <p:ph type="sldNum" sz="quarter" idx="12"/>
          </p:nvPr>
        </p:nvSpPr>
        <p:spPr/>
        <p:txBody>
          <a:bodyPr/>
          <a:lstStyle/>
          <a:p>
            <a:fld id="{1D48AC0C-B217-4509-9206-EF8A7D2F2AC6}" type="slidenum">
              <a:rPr lang="en-US" smtClean="0"/>
              <a:t>‹#›</a:t>
            </a:fld>
            <a:endParaRPr lang="en-US"/>
          </a:p>
        </p:txBody>
      </p:sp>
    </p:spTree>
    <p:extLst>
      <p:ext uri="{BB962C8B-B14F-4D97-AF65-F5344CB8AC3E}">
        <p14:creationId xmlns:p14="http://schemas.microsoft.com/office/powerpoint/2010/main" val="3203849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87DE941-645F-0168-B392-866DA4E35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D3278-0A92-276A-D653-7B1A65919B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505A70-3787-4159-BC7A-B30E007609A6}" type="datetimeFigureOut">
              <a:rPr lang="en-US" smtClean="0"/>
              <a:t>2/16/24</a:t>
            </a:fld>
            <a:endParaRPr lang="en-US"/>
          </a:p>
        </p:txBody>
      </p:sp>
      <p:sp>
        <p:nvSpPr>
          <p:cNvPr id="5" name="Footer Placeholder 4">
            <a:extLst>
              <a:ext uri="{FF2B5EF4-FFF2-40B4-BE49-F238E27FC236}">
                <a16:creationId xmlns:a16="http://schemas.microsoft.com/office/drawing/2014/main" id="{5055DEC5-5A06-D331-A5D1-0026E9520D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C88E2F7-A995-A9C9-6FE3-F4B4DA6DDE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D48AC0C-B217-4509-9206-EF8A7D2F2AC6}" type="slidenum">
              <a:rPr lang="en-US" smtClean="0"/>
              <a:t>‹#›</a:t>
            </a:fld>
            <a:endParaRPr lang="en-US"/>
          </a:p>
        </p:txBody>
      </p:sp>
    </p:spTree>
    <p:extLst>
      <p:ext uri="{BB962C8B-B14F-4D97-AF65-F5344CB8AC3E}">
        <p14:creationId xmlns:p14="http://schemas.microsoft.com/office/powerpoint/2010/main" val="13678351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eneff@dredf.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manual wheelchair pushed up against a concrete block outside in a city.">
            <a:extLst>
              <a:ext uri="{FF2B5EF4-FFF2-40B4-BE49-F238E27FC236}">
                <a16:creationId xmlns:a16="http://schemas.microsoft.com/office/drawing/2014/main" id="{3B4F2AF8-B53E-47D9-04AD-2E2A94C13F89}"/>
              </a:ext>
            </a:extLst>
          </p:cNvPr>
          <p:cNvPicPr>
            <a:picLocks noChangeAspect="1"/>
          </p:cNvPicPr>
          <p:nvPr/>
        </p:nvPicPr>
        <p:blipFill rotWithShape="1">
          <a:blip r:embed="rId2">
            <a:extLst>
              <a:ext uri="{28A0092B-C50C-407E-A947-70E740481C1C}">
                <a14:useLocalDpi xmlns:a14="http://schemas.microsoft.com/office/drawing/2010/main" val="0"/>
              </a:ext>
            </a:extLst>
          </a:blip>
          <a:srcRect l="5884" t="-1" r="4727" b="-1"/>
          <a:stretch/>
        </p:blipFill>
        <p:spPr>
          <a:xfrm>
            <a:off x="3008119" y="5562"/>
            <a:ext cx="9183881"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p:spPr>
      </p:pic>
      <p:sp>
        <p:nvSpPr>
          <p:cNvPr id="8" name="Rectangle 7">
            <a:extLst>
              <a:ext uri="{FF2B5EF4-FFF2-40B4-BE49-F238E27FC236}">
                <a16:creationId xmlns:a16="http://schemas.microsoft.com/office/drawing/2014/main" id="{108BF1EE-5101-07AE-F5CA-60DAACAF229B}"/>
              </a:ext>
              <a:ext uri="{C183D7F6-B498-43B3-948B-1728B52AA6E4}">
                <adec:decorative xmlns:adec="http://schemas.microsoft.com/office/drawing/2017/decorative" val="1"/>
              </a:ext>
            </a:extLst>
          </p:cNvPr>
          <p:cNvSpPr/>
          <p:nvPr/>
        </p:nvSpPr>
        <p:spPr>
          <a:xfrm>
            <a:off x="0" y="0"/>
            <a:ext cx="10067927" cy="6858000"/>
          </a:xfrm>
          <a:prstGeom prst="rect">
            <a:avLst/>
          </a:prstGeom>
          <a:gradFill>
            <a:gsLst>
              <a:gs pos="47000">
                <a:srgbClr val="F7F2E7"/>
              </a:gs>
              <a:gs pos="34000">
                <a:schemeClr val="bg1">
                  <a:alpha val="77000"/>
                </a:schemeClr>
              </a:gs>
              <a:gs pos="21000">
                <a:schemeClr val="bg1">
                  <a:alpha val="38000"/>
                </a:schemeClr>
              </a:gs>
              <a:gs pos="10000">
                <a:schemeClr val="bg1">
                  <a:alpha val="0"/>
                </a:schemeClr>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1">
            <a:extLst>
              <a:ext uri="{FF2B5EF4-FFF2-40B4-BE49-F238E27FC236}">
                <a16:creationId xmlns:a16="http://schemas.microsoft.com/office/drawing/2014/main" id="{F015EE41-895A-7AD1-D103-D2D9116C1D60}"/>
              </a:ext>
            </a:extLst>
          </p:cNvPr>
          <p:cNvSpPr txBox="1">
            <a:spLocks/>
          </p:cNvSpPr>
          <p:nvPr/>
        </p:nvSpPr>
        <p:spPr>
          <a:xfrm>
            <a:off x="485158" y="1424801"/>
            <a:ext cx="4344017" cy="2004199"/>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rgbClr val="B30200"/>
                </a:solidFill>
                <a:latin typeface="Atkinson Hyperlegible" pitchFamily="2" charset="77"/>
              </a:rPr>
              <a:t>How Reasonable Accommodations Under the Americans with Disabilities Act Can Help Unhoused People with Disabilities</a:t>
            </a:r>
          </a:p>
        </p:txBody>
      </p:sp>
      <p:sp>
        <p:nvSpPr>
          <p:cNvPr id="5" name="Title 1">
            <a:extLst>
              <a:ext uri="{FF2B5EF4-FFF2-40B4-BE49-F238E27FC236}">
                <a16:creationId xmlns:a16="http://schemas.microsoft.com/office/drawing/2014/main" id="{885A5800-41C3-1536-A372-981EEBA32787}"/>
              </a:ext>
            </a:extLst>
          </p:cNvPr>
          <p:cNvSpPr txBox="1">
            <a:spLocks/>
          </p:cNvSpPr>
          <p:nvPr/>
        </p:nvSpPr>
        <p:spPr>
          <a:xfrm>
            <a:off x="485158" y="4105547"/>
            <a:ext cx="5898587" cy="450555"/>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Aft>
                <a:spcPts val="600"/>
              </a:spcAft>
            </a:pPr>
            <a:r>
              <a:rPr lang="en-US" sz="2000" b="1" dirty="0">
                <a:latin typeface="Atkinson Hyperlegible" pitchFamily="2" charset="77"/>
                <a:cs typeface="Arial" panose="020B0604020202020204" pitchFamily="34" charset="0"/>
              </a:rPr>
              <a:t>February 20, 2024</a:t>
            </a:r>
          </a:p>
        </p:txBody>
      </p:sp>
      <p:sp>
        <p:nvSpPr>
          <p:cNvPr id="6" name="Subtitle 2">
            <a:extLst>
              <a:ext uri="{FF2B5EF4-FFF2-40B4-BE49-F238E27FC236}">
                <a16:creationId xmlns:a16="http://schemas.microsoft.com/office/drawing/2014/main" id="{E74FFC3D-811A-3D36-6262-58EBE770AC1C}"/>
              </a:ext>
            </a:extLst>
          </p:cNvPr>
          <p:cNvSpPr txBox="1">
            <a:spLocks/>
          </p:cNvSpPr>
          <p:nvPr/>
        </p:nvSpPr>
        <p:spPr>
          <a:xfrm>
            <a:off x="485158" y="4649006"/>
            <a:ext cx="5724646" cy="140890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600"/>
              </a:spcAft>
            </a:pPr>
            <a:r>
              <a:rPr lang="en-US" sz="2000" dirty="0">
                <a:latin typeface="Atkinson Hyperlegible" pitchFamily="2" charset="77"/>
              </a:rPr>
              <a:t>Presented by</a:t>
            </a:r>
          </a:p>
          <a:p>
            <a:pPr algn="l">
              <a:spcBef>
                <a:spcPts val="0"/>
              </a:spcBef>
              <a:spcAft>
                <a:spcPts val="600"/>
              </a:spcAft>
            </a:pPr>
            <a:r>
              <a:rPr lang="en-US" sz="2000" dirty="0">
                <a:latin typeface="Atkinson Hyperlegible" pitchFamily="2" charset="77"/>
              </a:rPr>
              <a:t>Erin Nguyen Neff, Staff Attorney</a:t>
            </a:r>
          </a:p>
          <a:p>
            <a:pPr algn="l">
              <a:spcBef>
                <a:spcPts val="0"/>
              </a:spcBef>
              <a:spcAft>
                <a:spcPts val="600"/>
              </a:spcAft>
            </a:pPr>
            <a:r>
              <a:rPr lang="en-US" sz="2000" dirty="0">
                <a:latin typeface="Atkinson Hyperlegible" pitchFamily="2" charset="77"/>
              </a:rPr>
              <a:t>Michelle </a:t>
            </a:r>
            <a:r>
              <a:rPr lang="en-US" sz="2000" dirty="0" err="1">
                <a:latin typeface="Atkinson Hyperlegible" pitchFamily="2" charset="77"/>
              </a:rPr>
              <a:t>Uzeta</a:t>
            </a:r>
            <a:r>
              <a:rPr lang="en-US" sz="2000" dirty="0">
                <a:latin typeface="Atkinson Hyperlegible" pitchFamily="2" charset="77"/>
              </a:rPr>
              <a:t>, Deputy Legal Director</a:t>
            </a:r>
          </a:p>
          <a:p>
            <a:pPr algn="l">
              <a:spcBef>
                <a:spcPts val="0"/>
              </a:spcBef>
              <a:spcAft>
                <a:spcPts val="600"/>
              </a:spcAft>
            </a:pPr>
            <a:r>
              <a:rPr lang="en-US" sz="2000" dirty="0">
                <a:latin typeface="Atkinson Hyperlegible" pitchFamily="2" charset="77"/>
              </a:rPr>
              <a:t>Disability Rights Education &amp; Defense Fund </a:t>
            </a:r>
          </a:p>
        </p:txBody>
      </p:sp>
      <p:pic>
        <p:nvPicPr>
          <p:cNvPr id="12" name="Picture 11" descr="A black and white logo&#10;&#10;Description automatically generated">
            <a:extLst>
              <a:ext uri="{FF2B5EF4-FFF2-40B4-BE49-F238E27FC236}">
                <a16:creationId xmlns:a16="http://schemas.microsoft.com/office/drawing/2014/main" id="{F2939860-9B6A-2FF1-052B-7F7952120D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1375" y="6057911"/>
            <a:ext cx="1113537" cy="503154"/>
          </a:xfrm>
          <a:prstGeom prst="rect">
            <a:avLst/>
          </a:prstGeom>
        </p:spPr>
      </p:pic>
    </p:spTree>
    <p:extLst>
      <p:ext uri="{BB962C8B-B14F-4D97-AF65-F5344CB8AC3E}">
        <p14:creationId xmlns:p14="http://schemas.microsoft.com/office/powerpoint/2010/main" val="140696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AAA4-585B-2BA9-D5E8-7AA4F958F7A8}"/>
              </a:ext>
            </a:extLst>
          </p:cNvPr>
          <p:cNvSpPr>
            <a:spLocks noGrp="1"/>
          </p:cNvSpPr>
          <p:nvPr>
            <p:ph type="title"/>
          </p:nvPr>
        </p:nvSpPr>
        <p:spPr>
          <a:xfrm>
            <a:off x="648834" y="407988"/>
            <a:ext cx="7266441" cy="1639888"/>
          </a:xfrm>
          <a:prstGeom prst="rect">
            <a:avLst/>
          </a:prstGeom>
        </p:spPr>
        <p:txBody>
          <a:bodyPr anchor="b">
            <a:normAutofit/>
          </a:bodyPr>
          <a:lstStyle/>
          <a:p>
            <a:r>
              <a:rPr lang="en-US" sz="3600" dirty="0"/>
              <a:t>Examples of Reasonable Accommodations for People in Encampments </a:t>
            </a:r>
          </a:p>
        </p:txBody>
      </p:sp>
      <p:sp>
        <p:nvSpPr>
          <p:cNvPr id="3" name="Content Placeholder 2">
            <a:extLst>
              <a:ext uri="{FF2B5EF4-FFF2-40B4-BE49-F238E27FC236}">
                <a16:creationId xmlns:a16="http://schemas.microsoft.com/office/drawing/2014/main" id="{E360FFDF-6F8A-0CEA-CF80-B047D2B3D4D8}"/>
              </a:ext>
            </a:extLst>
          </p:cNvPr>
          <p:cNvSpPr>
            <a:spLocks noGrp="1"/>
          </p:cNvSpPr>
          <p:nvPr>
            <p:ph idx="1"/>
          </p:nvPr>
        </p:nvSpPr>
        <p:spPr>
          <a:xfrm>
            <a:off x="648834" y="2384426"/>
            <a:ext cx="10552566" cy="3659187"/>
          </a:xfrm>
        </p:spPr>
        <p:txBody>
          <a:bodyPr>
            <a:normAutofit lnSpcReduction="10000"/>
          </a:bodyPr>
          <a:lstStyle/>
          <a:p>
            <a:pPr marL="457200" indent="-457200">
              <a:buFont typeface="+mj-lt"/>
              <a:buAutoNum type="arabicPeriod"/>
            </a:pPr>
            <a:r>
              <a:rPr lang="en-US" dirty="0"/>
              <a:t>More time to move camp after getting a notice to move</a:t>
            </a:r>
          </a:p>
          <a:p>
            <a:pPr marL="457200" indent="-457200">
              <a:buFont typeface="+mj-lt"/>
              <a:buAutoNum type="arabicPeriod"/>
            </a:pPr>
            <a:r>
              <a:rPr lang="en-US" dirty="0"/>
              <a:t>Assistance with moving items</a:t>
            </a:r>
          </a:p>
          <a:p>
            <a:pPr marL="457200" indent="-457200">
              <a:buFont typeface="+mj-lt"/>
              <a:buAutoNum type="arabicPeriod"/>
            </a:pPr>
            <a:r>
              <a:rPr lang="en-US" dirty="0"/>
              <a:t>Changes in time/manner of moving items</a:t>
            </a:r>
          </a:p>
          <a:p>
            <a:pPr marL="457200" indent="-457200">
              <a:buFont typeface="+mj-lt"/>
              <a:buAutoNum type="arabicPeriod"/>
            </a:pPr>
            <a:r>
              <a:rPr lang="en-US" dirty="0"/>
              <a:t>Special care for medical equipment/medication</a:t>
            </a:r>
          </a:p>
          <a:p>
            <a:pPr marL="457200" indent="-457200">
              <a:buFont typeface="+mj-lt"/>
              <a:buAutoNum type="arabicPeriod"/>
            </a:pPr>
            <a:r>
              <a:rPr lang="en-US" dirty="0"/>
              <a:t>Keeping items instead of storing them</a:t>
            </a:r>
          </a:p>
          <a:p>
            <a:pPr marL="457200" indent="-457200">
              <a:buFont typeface="+mj-lt"/>
              <a:buAutoNum type="arabicPeriod"/>
            </a:pPr>
            <a:r>
              <a:rPr lang="en-US" dirty="0"/>
              <a:t>Request to stay in a certain location to be near doctor, hospital, treatment center, food, etc.</a:t>
            </a:r>
          </a:p>
          <a:p>
            <a:pPr marL="457200" indent="-457200">
              <a:buFont typeface="+mj-lt"/>
              <a:buAutoNum type="arabicPeriod"/>
            </a:pPr>
            <a:r>
              <a:rPr lang="en-US" dirty="0"/>
              <a:t>Exceptions to laws</a:t>
            </a:r>
          </a:p>
        </p:txBody>
      </p:sp>
      <p:pic>
        <p:nvPicPr>
          <p:cNvPr id="4" name="Picture 3">
            <a:extLst>
              <a:ext uri="{FF2B5EF4-FFF2-40B4-BE49-F238E27FC236}">
                <a16:creationId xmlns:a16="http://schemas.microsoft.com/office/drawing/2014/main" id="{B3D4912A-165C-48F6-F63D-05CCD790FA1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6" name="Slide Number Placeholder 5">
            <a:extLst>
              <a:ext uri="{FF2B5EF4-FFF2-40B4-BE49-F238E27FC236}">
                <a16:creationId xmlns:a16="http://schemas.microsoft.com/office/drawing/2014/main" id="{E6601CA2-C68E-2D01-8AB5-80A73B5F2C8D}"/>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10</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637171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29D52-58D5-7DCC-1ED9-F82115F89B0F}"/>
              </a:ext>
            </a:extLst>
          </p:cNvPr>
          <p:cNvSpPr>
            <a:spLocks noGrp="1"/>
          </p:cNvSpPr>
          <p:nvPr>
            <p:ph type="title"/>
          </p:nvPr>
        </p:nvSpPr>
        <p:spPr>
          <a:xfrm>
            <a:off x="388144" y="319830"/>
            <a:ext cx="6953251" cy="1107753"/>
          </a:xfrm>
          <a:prstGeom prst="rect">
            <a:avLst/>
          </a:prstGeom>
        </p:spPr>
        <p:txBody>
          <a:bodyPr/>
          <a:lstStyle/>
          <a:p>
            <a:r>
              <a:rPr lang="en-US" sz="3200" dirty="0"/>
              <a:t>Other state and local government requirements</a:t>
            </a:r>
          </a:p>
        </p:txBody>
      </p:sp>
      <p:graphicFrame>
        <p:nvGraphicFramePr>
          <p:cNvPr id="5" name="Content Placeholder 2">
            <a:extLst>
              <a:ext uri="{FF2B5EF4-FFF2-40B4-BE49-F238E27FC236}">
                <a16:creationId xmlns:a16="http://schemas.microsoft.com/office/drawing/2014/main" id="{8F1C6850-F612-9B87-925C-E798304E0413}"/>
              </a:ext>
            </a:extLst>
          </p:cNvPr>
          <p:cNvGraphicFramePr>
            <a:graphicFrameLocks noGrp="1"/>
          </p:cNvGraphicFramePr>
          <p:nvPr>
            <p:ph idx="1"/>
            <p:extLst>
              <p:ext uri="{D42A27DB-BD31-4B8C-83A1-F6EECF244321}">
                <p14:modId xmlns:p14="http://schemas.microsoft.com/office/powerpoint/2010/main" val="415083536"/>
              </p:ext>
            </p:extLst>
          </p:nvPr>
        </p:nvGraphicFramePr>
        <p:xfrm>
          <a:off x="388144" y="1705399"/>
          <a:ext cx="11415712" cy="48640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5988C1E2-D81C-A46C-B0C4-9F6B0FA92AC8}"/>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4" name="Slide Number Placeholder 5">
            <a:extLst>
              <a:ext uri="{FF2B5EF4-FFF2-40B4-BE49-F238E27FC236}">
                <a16:creationId xmlns:a16="http://schemas.microsoft.com/office/drawing/2014/main" id="{E55C6DC4-80D8-73D3-4DD9-2A34071D22AF}"/>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11</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58741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C81BE-AAD8-9634-9946-362DD5EA512F}"/>
              </a:ext>
            </a:extLst>
          </p:cNvPr>
          <p:cNvSpPr>
            <a:spLocks noGrp="1"/>
          </p:cNvSpPr>
          <p:nvPr>
            <p:ph type="title"/>
          </p:nvPr>
        </p:nvSpPr>
        <p:spPr>
          <a:xfrm>
            <a:off x="4272917" y="489795"/>
            <a:ext cx="5199696" cy="1496167"/>
          </a:xfrm>
          <a:prstGeom prst="rect">
            <a:avLst/>
          </a:prstGeom>
        </p:spPr>
        <p:txBody>
          <a:bodyPr>
            <a:noAutofit/>
          </a:bodyPr>
          <a:lstStyle/>
          <a:p>
            <a:r>
              <a:rPr lang="en-US" sz="2800" b="1" dirty="0">
                <a:latin typeface="Atkinson Hyperlegible" pitchFamily="2" charset="77"/>
              </a:rPr>
              <a:t>Reasonable Accommodations for Shelters and safe camping site</a:t>
            </a:r>
          </a:p>
        </p:txBody>
      </p:sp>
      <p:pic>
        <p:nvPicPr>
          <p:cNvPr id="6" name="Picture 5" descr="A tent with a walker leaning up against it.">
            <a:extLst>
              <a:ext uri="{FF2B5EF4-FFF2-40B4-BE49-F238E27FC236}">
                <a16:creationId xmlns:a16="http://schemas.microsoft.com/office/drawing/2014/main" id="{5FA21390-49FB-6E70-28D2-6ABE6B87F56F}"/>
              </a:ext>
            </a:extLst>
          </p:cNvPr>
          <p:cNvPicPr>
            <a:picLocks noChangeAspect="1"/>
          </p:cNvPicPr>
          <p:nvPr/>
        </p:nvPicPr>
        <p:blipFill rotWithShape="1">
          <a:blip r:embed="rId2">
            <a:extLst>
              <a:ext uri="{28A0092B-C50C-407E-A947-70E740481C1C}">
                <a14:useLocalDpi xmlns:a14="http://schemas.microsoft.com/office/drawing/2010/main" val="0"/>
              </a:ext>
            </a:extLst>
          </a:blip>
          <a:srcRect l="33996" r="29596"/>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3D6244E8-1A29-60F6-41DC-B15452040D5A}"/>
              </a:ext>
            </a:extLst>
          </p:cNvPr>
          <p:cNvSpPr>
            <a:spLocks noGrp="1"/>
          </p:cNvSpPr>
          <p:nvPr>
            <p:ph idx="1"/>
          </p:nvPr>
        </p:nvSpPr>
        <p:spPr>
          <a:xfrm>
            <a:off x="4272916" y="2214565"/>
            <a:ext cx="7399972" cy="4382243"/>
          </a:xfrm>
        </p:spPr>
        <p:txBody>
          <a:bodyPr anchor="t">
            <a:normAutofit lnSpcReduction="10000"/>
          </a:bodyPr>
          <a:lstStyle/>
          <a:p>
            <a:r>
              <a:rPr lang="en-US" sz="2000" dirty="0">
                <a:latin typeface="Atkinson Hyperlegible" pitchFamily="2" charset="77"/>
              </a:rPr>
              <a:t>Shelters or safe camping sites must provide reasonable accommodations [Fair Housing Laws may also apply]</a:t>
            </a:r>
          </a:p>
          <a:p>
            <a:r>
              <a:rPr lang="en-US" sz="2000" dirty="0">
                <a:latin typeface="Atkinson Hyperlegible" pitchFamily="2" charset="77"/>
              </a:rPr>
              <a:t>Must have accessible bathrooms, transportation (if provided)</a:t>
            </a:r>
          </a:p>
          <a:p>
            <a:r>
              <a:rPr lang="en-US" sz="2000" dirty="0">
                <a:latin typeface="Atkinson Hyperlegible" pitchFamily="2" charset="77"/>
              </a:rPr>
              <a:t>RA Examples: </a:t>
            </a:r>
          </a:p>
          <a:p>
            <a:pPr marL="914400" lvl="1" indent="-457200">
              <a:buFont typeface="+mj-lt"/>
              <a:buAutoNum type="arabicPeriod"/>
            </a:pPr>
            <a:r>
              <a:rPr lang="en-US" sz="2000" dirty="0">
                <a:latin typeface="Atkinson Hyperlegible" pitchFamily="2" charset="77"/>
              </a:rPr>
              <a:t>Allowing service animals or emotional support animals even if shelters have a no pet policy. </a:t>
            </a:r>
          </a:p>
          <a:p>
            <a:pPr marL="914400" lvl="1" indent="-457200">
              <a:buFont typeface="+mj-lt"/>
              <a:buAutoNum type="arabicPeriod"/>
            </a:pPr>
            <a:r>
              <a:rPr lang="en-US" sz="2000" dirty="0">
                <a:latin typeface="Atkinson Hyperlegible" pitchFamily="2" charset="77"/>
              </a:rPr>
              <a:t>Particular type of bedding to help someone with physical needs. </a:t>
            </a:r>
          </a:p>
          <a:p>
            <a:pPr marL="914400" lvl="1" indent="-457200">
              <a:buFont typeface="+mj-lt"/>
              <a:buAutoNum type="arabicPeriod"/>
            </a:pPr>
            <a:r>
              <a:rPr lang="en-US" sz="2000" dirty="0">
                <a:latin typeface="Atkinson Hyperlegible" pitchFamily="2" charset="77"/>
              </a:rPr>
              <a:t>Private space for someone who can’t be around others because of a disability </a:t>
            </a:r>
          </a:p>
          <a:p>
            <a:pPr marL="914400" lvl="1" indent="-457200">
              <a:buFont typeface="+mj-lt"/>
              <a:buAutoNum type="arabicPeriod"/>
            </a:pPr>
            <a:r>
              <a:rPr lang="en-US" sz="2000" dirty="0">
                <a:latin typeface="Atkinson Hyperlegible" pitchFamily="2" charset="77"/>
              </a:rPr>
              <a:t>Being with an aide, friend, or other person who provides support or personal care services</a:t>
            </a:r>
          </a:p>
          <a:p>
            <a:pPr marL="914400" lvl="1" indent="-457200">
              <a:buFont typeface="+mj-lt"/>
              <a:buAutoNum type="arabicPeriod"/>
            </a:pPr>
            <a:r>
              <a:rPr lang="en-US" sz="2000" dirty="0">
                <a:latin typeface="Atkinson Hyperlegible" pitchFamily="2" charset="77"/>
              </a:rPr>
              <a:t>Accommodations around bathrooms, showers, etc. for physical needs. </a:t>
            </a:r>
          </a:p>
        </p:txBody>
      </p:sp>
      <p:pic>
        <p:nvPicPr>
          <p:cNvPr id="7" name="Picture 6">
            <a:extLst>
              <a:ext uri="{FF2B5EF4-FFF2-40B4-BE49-F238E27FC236}">
                <a16:creationId xmlns:a16="http://schemas.microsoft.com/office/drawing/2014/main" id="{09BF705F-D371-36FB-AFA9-B6EE52CA441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8" name="Slide Number Placeholder 5">
            <a:extLst>
              <a:ext uri="{FF2B5EF4-FFF2-40B4-BE49-F238E27FC236}">
                <a16:creationId xmlns:a16="http://schemas.microsoft.com/office/drawing/2014/main" id="{835F8B99-29B1-8A87-251F-903734E6837B}"/>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12</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547107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E27B-2758-7476-66F5-6B94BC132929}"/>
              </a:ext>
            </a:extLst>
          </p:cNvPr>
          <p:cNvSpPr>
            <a:spLocks noGrp="1"/>
          </p:cNvSpPr>
          <p:nvPr>
            <p:ph type="title"/>
          </p:nvPr>
        </p:nvSpPr>
        <p:spPr>
          <a:xfrm>
            <a:off x="395830" y="1759199"/>
            <a:ext cx="3718969" cy="3339601"/>
          </a:xfrm>
          <a:prstGeom prst="rect">
            <a:avLst/>
          </a:prstGeom>
        </p:spPr>
        <p:txBody>
          <a:bodyPr anchor="ctr">
            <a:normAutofit/>
          </a:bodyPr>
          <a:lstStyle/>
          <a:p>
            <a:pPr algn="ctr"/>
            <a:r>
              <a:rPr lang="en-US" sz="3200" b="1" dirty="0">
                <a:latin typeface="Atkinson Hyperlegible" pitchFamily="2" charset="77"/>
              </a:rPr>
              <a:t>How to make a reasonable accommodation request</a:t>
            </a:r>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429126" y="1124376"/>
            <a:ext cx="6943726" cy="514579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2F4F5B-33B0-D42E-9883-51A5DBE7284B}"/>
              </a:ext>
            </a:extLst>
          </p:cNvPr>
          <p:cNvSpPr>
            <a:spLocks noGrp="1"/>
          </p:cNvSpPr>
          <p:nvPr>
            <p:ph idx="1"/>
          </p:nvPr>
        </p:nvSpPr>
        <p:spPr>
          <a:xfrm>
            <a:off x="4857751" y="1427885"/>
            <a:ext cx="6215061" cy="4538776"/>
          </a:xfrm>
        </p:spPr>
        <p:txBody>
          <a:bodyPr anchor="t">
            <a:normAutofit lnSpcReduction="10000"/>
          </a:bodyPr>
          <a:lstStyle/>
          <a:p>
            <a:r>
              <a:rPr lang="en-US" sz="2000" dirty="0">
                <a:latin typeface="Atkinson Hyperlegible" pitchFamily="2" charset="77"/>
              </a:rPr>
              <a:t>Check if your city has a reasonable accommodation process. </a:t>
            </a:r>
          </a:p>
          <a:p>
            <a:pPr lvl="1"/>
            <a:r>
              <a:rPr lang="en-US" sz="2000" dirty="0">
                <a:latin typeface="Atkinson Hyperlegible" pitchFamily="2" charset="77"/>
              </a:rPr>
              <a:t>ADA requires state and local entities to have at least one employee or “ADA Coordinator” to work on ADA needs. (28 CFR 35.107). </a:t>
            </a:r>
          </a:p>
          <a:p>
            <a:pPr lvl="1"/>
            <a:r>
              <a:rPr lang="en-US" sz="2000" dirty="0">
                <a:latin typeface="Atkinson Hyperlegible" pitchFamily="2" charset="77"/>
              </a:rPr>
              <a:t>Might have online request form or email or phone number (supposed to be publicly available)</a:t>
            </a:r>
          </a:p>
          <a:p>
            <a:r>
              <a:rPr lang="en-US" sz="2000" dirty="0">
                <a:latin typeface="Atkinson Hyperlegible" pitchFamily="2" charset="77"/>
              </a:rPr>
              <a:t>Requests may be made to other government entities that are not ADA coordinators. </a:t>
            </a:r>
          </a:p>
          <a:p>
            <a:pPr lvl="1"/>
            <a:r>
              <a:rPr lang="en-US" sz="2000" u="sng" dirty="0">
                <a:latin typeface="Atkinson Hyperlegible" pitchFamily="2" charset="77"/>
              </a:rPr>
              <a:t>Example</a:t>
            </a:r>
            <a:r>
              <a:rPr lang="en-US" sz="2000" dirty="0">
                <a:latin typeface="Atkinson Hyperlegible" pitchFamily="2" charset="77"/>
              </a:rPr>
              <a:t>: Made directly to a police officer giving notice to move encampment. </a:t>
            </a:r>
          </a:p>
          <a:p>
            <a:r>
              <a:rPr lang="en-US" sz="2000" dirty="0">
                <a:latin typeface="Atkinson Hyperlegible" pitchFamily="2" charset="77"/>
              </a:rPr>
              <a:t>Request can be verbal or in writing. Writing is best!</a:t>
            </a:r>
          </a:p>
          <a:p>
            <a:r>
              <a:rPr lang="en-US" sz="2000" dirty="0">
                <a:latin typeface="Atkinson Hyperlegible" pitchFamily="2" charset="77"/>
              </a:rPr>
              <a:t>Requests can be made at anytime, including during a sweep.</a:t>
            </a:r>
          </a:p>
        </p:txBody>
      </p:sp>
      <p:pic>
        <p:nvPicPr>
          <p:cNvPr id="4" name="Picture 3">
            <a:extLst>
              <a:ext uri="{FF2B5EF4-FFF2-40B4-BE49-F238E27FC236}">
                <a16:creationId xmlns:a16="http://schemas.microsoft.com/office/drawing/2014/main" id="{81961338-D125-E386-9102-C17FC82CD3C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2C625ACB-647E-C528-48F1-9167627E6E43}"/>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13</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918497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609EC-0ED6-355D-DB94-81494579954E}"/>
              </a:ext>
            </a:extLst>
          </p:cNvPr>
          <p:cNvSpPr>
            <a:spLocks noGrp="1"/>
          </p:cNvSpPr>
          <p:nvPr>
            <p:ph type="title"/>
          </p:nvPr>
        </p:nvSpPr>
        <p:spPr>
          <a:xfrm>
            <a:off x="651475" y="597065"/>
            <a:ext cx="6263675" cy="1290130"/>
          </a:xfrm>
          <a:prstGeom prst="rect">
            <a:avLst/>
          </a:prstGeom>
        </p:spPr>
        <p:txBody>
          <a:bodyPr anchor="b">
            <a:normAutofit fontScale="90000"/>
          </a:bodyPr>
          <a:lstStyle/>
          <a:p>
            <a:r>
              <a:rPr lang="en-US" sz="4600" dirty="0"/>
              <a:t>Information to include in your request</a:t>
            </a: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89FB6F-D6C4-C653-C360-53D711E8F2B1}"/>
              </a:ext>
            </a:extLst>
          </p:cNvPr>
          <p:cNvSpPr>
            <a:spLocks noGrp="1"/>
          </p:cNvSpPr>
          <p:nvPr>
            <p:ph idx="1"/>
          </p:nvPr>
        </p:nvSpPr>
        <p:spPr>
          <a:xfrm>
            <a:off x="651475" y="2442346"/>
            <a:ext cx="10143668" cy="3435531"/>
          </a:xfrm>
        </p:spPr>
        <p:txBody>
          <a:bodyPr anchor="ctr">
            <a:normAutofit/>
          </a:bodyPr>
          <a:lstStyle/>
          <a:p>
            <a:pPr marL="514350" indent="-514350">
              <a:buFont typeface="+mj-lt"/>
              <a:buAutoNum type="arabicPeriod"/>
            </a:pPr>
            <a:r>
              <a:rPr lang="en-US" sz="2400" dirty="0">
                <a:latin typeface="Atkinson Hyperlegible" pitchFamily="2" charset="77"/>
              </a:rPr>
              <a:t>Name </a:t>
            </a:r>
          </a:p>
          <a:p>
            <a:pPr marL="514350" indent="-514350">
              <a:buFont typeface="+mj-lt"/>
              <a:buAutoNum type="arabicPeriod"/>
            </a:pPr>
            <a:r>
              <a:rPr lang="en-US" sz="2400" dirty="0">
                <a:latin typeface="Atkinson Hyperlegible" pitchFamily="2" charset="77"/>
              </a:rPr>
              <a:t>How to contact you (phone, email, location of tent, friend’s phone)</a:t>
            </a:r>
          </a:p>
          <a:p>
            <a:pPr marL="514350" indent="-514350">
              <a:buFont typeface="+mj-lt"/>
              <a:buAutoNum type="arabicPeriod"/>
            </a:pPr>
            <a:r>
              <a:rPr lang="en-US" sz="2400" dirty="0">
                <a:latin typeface="Atkinson Hyperlegible" pitchFamily="2" charset="77"/>
              </a:rPr>
              <a:t>State you are a person with a disability </a:t>
            </a:r>
          </a:p>
          <a:p>
            <a:pPr marL="457200" lvl="1" indent="0">
              <a:buNone/>
            </a:pPr>
            <a:r>
              <a:rPr lang="en-US" dirty="0">
                <a:latin typeface="Atkinson Hyperlegible" pitchFamily="2" charset="77"/>
              </a:rPr>
              <a:t>(Do not need to give exact diagnosis)</a:t>
            </a:r>
          </a:p>
          <a:p>
            <a:pPr marL="514350" indent="-514350">
              <a:buFont typeface="+mj-lt"/>
              <a:buAutoNum type="arabicPeriod"/>
            </a:pPr>
            <a:r>
              <a:rPr lang="en-US" sz="2400" dirty="0">
                <a:latin typeface="Atkinson Hyperlegible" pitchFamily="2" charset="77"/>
              </a:rPr>
              <a:t>Describe accommodation you need</a:t>
            </a:r>
          </a:p>
          <a:p>
            <a:pPr marL="514350" indent="-514350">
              <a:buFont typeface="+mj-lt"/>
              <a:buAutoNum type="arabicPeriod"/>
            </a:pPr>
            <a:r>
              <a:rPr lang="en-US" sz="2400" dirty="0">
                <a:latin typeface="Atkinson Hyperlegible" pitchFamily="2" charset="77"/>
              </a:rPr>
              <a:t>Describe connection between disability and accommodation</a:t>
            </a:r>
          </a:p>
          <a:p>
            <a:pPr marL="514350" indent="-514350">
              <a:buFont typeface="+mj-lt"/>
              <a:buAutoNum type="arabicPeriod"/>
            </a:pPr>
            <a:r>
              <a:rPr lang="en-US" sz="2400" dirty="0">
                <a:latin typeface="Atkinson Hyperlegible" pitchFamily="2" charset="77"/>
              </a:rPr>
              <a:t>Give a timeline or specific date and time for a response. </a:t>
            </a:r>
          </a:p>
        </p:txBody>
      </p:sp>
      <p:pic>
        <p:nvPicPr>
          <p:cNvPr id="4" name="Picture 3">
            <a:extLst>
              <a:ext uri="{FF2B5EF4-FFF2-40B4-BE49-F238E27FC236}">
                <a16:creationId xmlns:a16="http://schemas.microsoft.com/office/drawing/2014/main" id="{0BF6689F-99A9-6EE9-CEE3-37BF11DEE06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294C8FE4-7F1D-B14F-0876-9B800AD0885E}"/>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14</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9052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8B0DB-BEC7-EDF7-962D-8CA90FC1AC7E}"/>
              </a:ext>
            </a:extLst>
          </p:cNvPr>
          <p:cNvSpPr>
            <a:spLocks noGrp="1"/>
          </p:cNvSpPr>
          <p:nvPr>
            <p:ph type="title"/>
          </p:nvPr>
        </p:nvSpPr>
        <p:spPr>
          <a:xfrm>
            <a:off x="1043631" y="809898"/>
            <a:ext cx="8757594" cy="790302"/>
          </a:xfrm>
          <a:prstGeom prst="rect">
            <a:avLst/>
          </a:prstGeom>
        </p:spPr>
        <p:txBody>
          <a:bodyPr anchor="ctr">
            <a:normAutofit/>
          </a:bodyPr>
          <a:lstStyle/>
          <a:p>
            <a:r>
              <a:rPr lang="en-US" sz="4800" b="1" dirty="0">
                <a:latin typeface="Atkinson Hyperlegible" pitchFamily="2" charset="77"/>
              </a:rPr>
              <a:t>Tips when making a request </a:t>
            </a:r>
          </a:p>
        </p:txBody>
      </p:sp>
      <p:sp>
        <p:nvSpPr>
          <p:cNvPr id="3" name="Content Placeholder 2">
            <a:extLst>
              <a:ext uri="{FF2B5EF4-FFF2-40B4-BE49-F238E27FC236}">
                <a16:creationId xmlns:a16="http://schemas.microsoft.com/office/drawing/2014/main" id="{6C1755F5-DE98-ADBD-396C-C4060CAD6958}"/>
              </a:ext>
            </a:extLst>
          </p:cNvPr>
          <p:cNvSpPr>
            <a:spLocks noGrp="1"/>
          </p:cNvSpPr>
          <p:nvPr>
            <p:ph idx="1"/>
          </p:nvPr>
        </p:nvSpPr>
        <p:spPr>
          <a:xfrm>
            <a:off x="1045028" y="1814513"/>
            <a:ext cx="9941319" cy="4327667"/>
          </a:xfrm>
        </p:spPr>
        <p:txBody>
          <a:bodyPr anchor="ctr">
            <a:noAutofit/>
          </a:bodyPr>
          <a:lstStyle/>
          <a:p>
            <a:r>
              <a:rPr lang="en-US" sz="2400" dirty="0">
                <a:latin typeface="Atkinson Hyperlegible" pitchFamily="2" charset="77"/>
              </a:rPr>
              <a:t>Keep records of your request, keep all emails, writing, names of witnesses, etc. </a:t>
            </a:r>
          </a:p>
          <a:p>
            <a:r>
              <a:rPr lang="en-US" sz="2400" dirty="0">
                <a:latin typeface="Atkinson Hyperlegible" pitchFamily="2" charset="77"/>
              </a:rPr>
              <a:t>Note who you made the request to and who responded</a:t>
            </a:r>
          </a:p>
          <a:p>
            <a:r>
              <a:rPr lang="en-US" sz="2400" dirty="0">
                <a:latin typeface="Atkinson Hyperlegible" pitchFamily="2" charset="77"/>
              </a:rPr>
              <a:t>Post your request on your tent or other visible place in an encampment</a:t>
            </a:r>
          </a:p>
          <a:p>
            <a:r>
              <a:rPr lang="en-US" sz="2400" dirty="0">
                <a:latin typeface="Atkinson Hyperlegible" pitchFamily="2" charset="77"/>
              </a:rPr>
              <a:t>Make request as soon as possible </a:t>
            </a:r>
          </a:p>
          <a:p>
            <a:r>
              <a:rPr lang="en-US" sz="2400" dirty="0">
                <a:latin typeface="Atkinson Hyperlegible" pitchFamily="2" charset="77"/>
              </a:rPr>
              <a:t>Be specific: </a:t>
            </a:r>
          </a:p>
          <a:p>
            <a:pPr lvl="1"/>
            <a:r>
              <a:rPr lang="en-US" dirty="0">
                <a:latin typeface="Atkinson Hyperlegible" pitchFamily="2" charset="77"/>
              </a:rPr>
              <a:t>Bad: I need time to move my camp. </a:t>
            </a:r>
          </a:p>
          <a:p>
            <a:pPr lvl="1"/>
            <a:r>
              <a:rPr lang="en-US" dirty="0">
                <a:latin typeface="Atkinson Hyperlegible" pitchFamily="2" charset="77"/>
              </a:rPr>
              <a:t>Good: I need until December 3</a:t>
            </a:r>
            <a:r>
              <a:rPr lang="en-US" baseline="30000" dirty="0">
                <a:latin typeface="Atkinson Hyperlegible" pitchFamily="2" charset="77"/>
              </a:rPr>
              <a:t>rd</a:t>
            </a:r>
            <a:r>
              <a:rPr lang="en-US" dirty="0">
                <a:latin typeface="Atkinson Hyperlegible" pitchFamily="2" charset="77"/>
              </a:rPr>
              <a:t> at 5:00 to move my camp. </a:t>
            </a:r>
          </a:p>
          <a:p>
            <a:r>
              <a:rPr lang="en-US" sz="2400" dirty="0">
                <a:latin typeface="Atkinson Hyperlegible" pitchFamily="2" charset="77"/>
              </a:rPr>
              <a:t>You don’t need to make the request yourself; someone can help you or make the request on your behalf. </a:t>
            </a:r>
          </a:p>
        </p:txBody>
      </p:sp>
      <p:pic>
        <p:nvPicPr>
          <p:cNvPr id="4" name="Picture 3">
            <a:extLst>
              <a:ext uri="{FF2B5EF4-FFF2-40B4-BE49-F238E27FC236}">
                <a16:creationId xmlns:a16="http://schemas.microsoft.com/office/drawing/2014/main" id="{0C3B95E1-E164-ECEF-4251-FE7CB106087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49F0A513-9C99-335D-AA94-F3F329D0E93C}"/>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15</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2363062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17058-992C-B365-926D-31B05312461E}"/>
              </a:ext>
            </a:extLst>
          </p:cNvPr>
          <p:cNvSpPr>
            <a:spLocks noGrp="1"/>
          </p:cNvSpPr>
          <p:nvPr>
            <p:ph type="title"/>
          </p:nvPr>
        </p:nvSpPr>
        <p:spPr>
          <a:xfrm>
            <a:off x="568517" y="670559"/>
            <a:ext cx="4683321" cy="2148841"/>
          </a:xfrm>
          <a:prstGeom prst="rect">
            <a:avLst/>
          </a:prstGeom>
        </p:spPr>
        <p:txBody>
          <a:bodyPr anchor="ctr">
            <a:normAutofit/>
          </a:bodyPr>
          <a:lstStyle/>
          <a:p>
            <a:pPr algn="ctr"/>
            <a:r>
              <a:rPr lang="en-US" dirty="0">
                <a:latin typeface="Atkinson Hyperlegible" pitchFamily="2" charset="77"/>
              </a:rPr>
              <a:t>Camp Integrity</a:t>
            </a:r>
            <a:br>
              <a:rPr lang="en-US" dirty="0">
                <a:latin typeface="Atkinson Hyperlegible" pitchFamily="2" charset="77"/>
              </a:rPr>
            </a:br>
            <a:r>
              <a:rPr lang="en-US" dirty="0">
                <a:latin typeface="Atkinson Hyperlegible" pitchFamily="2" charset="77"/>
              </a:rPr>
              <a:t>San Rafael, CA</a:t>
            </a:r>
          </a:p>
        </p:txBody>
      </p:sp>
      <p:pic>
        <p:nvPicPr>
          <p:cNvPr id="5" name="Picture 4" descr="Seated person at wood table, holding pencil and writing on lined paper page in open notebook">
            <a:extLst>
              <a:ext uri="{FF2B5EF4-FFF2-40B4-BE49-F238E27FC236}">
                <a16:creationId xmlns:a16="http://schemas.microsoft.com/office/drawing/2014/main" id="{E3C17FB3-3CF9-0FA0-BF21-83E395200376}"/>
              </a:ext>
            </a:extLst>
          </p:cNvPr>
          <p:cNvPicPr>
            <a:picLocks noChangeAspect="1"/>
          </p:cNvPicPr>
          <p:nvPr/>
        </p:nvPicPr>
        <p:blipFill rotWithShape="1">
          <a:blip r:embed="rId2">
            <a:extLst>
              <a:ext uri="{28A0092B-C50C-407E-A947-70E740481C1C}">
                <a14:useLocalDpi xmlns:a14="http://schemas.microsoft.com/office/drawing/2010/main" val="0"/>
              </a:ext>
            </a:extLst>
          </a:blip>
          <a:srcRect t="10356" b="4058"/>
          <a:stretch/>
        </p:blipFill>
        <p:spPr>
          <a:xfrm>
            <a:off x="1" y="3105151"/>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3" name="Content Placeholder 2">
            <a:extLst>
              <a:ext uri="{FF2B5EF4-FFF2-40B4-BE49-F238E27FC236}">
                <a16:creationId xmlns:a16="http://schemas.microsoft.com/office/drawing/2014/main" id="{9447BD59-ED90-D7C4-B0A1-DBB1C2BBE887}"/>
              </a:ext>
            </a:extLst>
          </p:cNvPr>
          <p:cNvSpPr>
            <a:spLocks noGrp="1"/>
          </p:cNvSpPr>
          <p:nvPr>
            <p:ph idx="1"/>
          </p:nvPr>
        </p:nvSpPr>
        <p:spPr>
          <a:xfrm>
            <a:off x="6091051" y="706460"/>
            <a:ext cx="5532432" cy="5445076"/>
          </a:xfrm>
        </p:spPr>
        <p:txBody>
          <a:bodyPr anchor="t">
            <a:noAutofit/>
          </a:bodyPr>
          <a:lstStyle/>
          <a:p>
            <a:pPr marL="0" indent="0">
              <a:buNone/>
            </a:pPr>
            <a:r>
              <a:rPr lang="en-US" sz="2000" dirty="0">
                <a:latin typeface="Atkinson Hyperlegible" pitchFamily="2" charset="77"/>
              </a:rPr>
              <a:t>Dear ADA Coordinator, </a:t>
            </a:r>
          </a:p>
          <a:p>
            <a:pPr marL="0" indent="0">
              <a:buNone/>
            </a:pPr>
            <a:endParaRPr lang="en-US" sz="2000" dirty="0">
              <a:latin typeface="Atkinson Hyperlegible" pitchFamily="2" charset="77"/>
            </a:endParaRPr>
          </a:p>
          <a:p>
            <a:pPr marL="0" indent="0">
              <a:buNone/>
            </a:pPr>
            <a:r>
              <a:rPr lang="en-US" sz="2000" dirty="0">
                <a:latin typeface="Atkinson Hyperlegible" pitchFamily="2" charset="77"/>
              </a:rPr>
              <a:t>My name is [Name] and I live at the Camp Integrity camp site in a blue North Face tent near the entrance of the Mahon Creek Path. I have a physical disability and must use a wheelchair. Because of my disability I would like to ask for a reasonable accommodation under the Americans with Disabilities Act to put in wheelchair accessible portable bathrooms at the campsite. Please let me know by June 30, 2024, if you will accept my request. Please contact me at 555-7398. </a:t>
            </a:r>
          </a:p>
          <a:p>
            <a:pPr marL="914400" lvl="2" indent="0">
              <a:buNone/>
            </a:pPr>
            <a:r>
              <a:rPr lang="en-US" sz="1200" dirty="0">
                <a:latin typeface="Atkinson Hyperlegible" pitchFamily="2" charset="77"/>
              </a:rPr>
              <a:t>                                                                          </a:t>
            </a:r>
            <a:r>
              <a:rPr lang="en-US" dirty="0">
                <a:latin typeface="Atkinson Hyperlegible" pitchFamily="2" charset="77"/>
              </a:rPr>
              <a:t>Thank you, </a:t>
            </a:r>
          </a:p>
          <a:p>
            <a:pPr marL="3657600" lvl="8" indent="0">
              <a:buNone/>
            </a:pPr>
            <a:r>
              <a:rPr lang="en-US" dirty="0">
                <a:latin typeface="Atkinson Hyperlegible" pitchFamily="2" charset="77"/>
              </a:rPr>
              <a:t>                                                                                           Camp Resident </a:t>
            </a:r>
          </a:p>
        </p:txBody>
      </p:sp>
      <p:pic>
        <p:nvPicPr>
          <p:cNvPr id="4" name="Picture 3">
            <a:extLst>
              <a:ext uri="{FF2B5EF4-FFF2-40B4-BE49-F238E27FC236}">
                <a16:creationId xmlns:a16="http://schemas.microsoft.com/office/drawing/2014/main" id="{68739917-6BEC-C6EC-84F6-8FE103298D7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6" name="Slide Number Placeholder 5">
            <a:extLst>
              <a:ext uri="{FF2B5EF4-FFF2-40B4-BE49-F238E27FC236}">
                <a16:creationId xmlns:a16="http://schemas.microsoft.com/office/drawing/2014/main" id="{4BC38F08-59E2-C790-E61E-4A5EE77A15E6}"/>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16</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2037460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D5441-91EE-D0DF-B7A9-6C7E039A18D2}"/>
              </a:ext>
            </a:extLst>
          </p:cNvPr>
          <p:cNvSpPr>
            <a:spLocks noGrp="1"/>
          </p:cNvSpPr>
          <p:nvPr>
            <p:ph type="title"/>
          </p:nvPr>
        </p:nvSpPr>
        <p:spPr>
          <a:xfrm>
            <a:off x="519112" y="515193"/>
            <a:ext cx="6499226" cy="1338696"/>
          </a:xfrm>
          <a:prstGeom prst="rect">
            <a:avLst/>
          </a:prstGeom>
        </p:spPr>
        <p:txBody>
          <a:bodyPr>
            <a:normAutofit/>
          </a:bodyPr>
          <a:lstStyle/>
          <a:p>
            <a:r>
              <a:rPr lang="en-US" b="1" dirty="0">
                <a:latin typeface="Atkinson Hyperlegible" pitchFamily="2" charset="77"/>
              </a:rPr>
              <a:t>What happens after you make a request? </a:t>
            </a:r>
          </a:p>
        </p:txBody>
      </p:sp>
      <p:sp>
        <p:nvSpPr>
          <p:cNvPr id="3" name="Content Placeholder 2">
            <a:extLst>
              <a:ext uri="{FF2B5EF4-FFF2-40B4-BE49-F238E27FC236}">
                <a16:creationId xmlns:a16="http://schemas.microsoft.com/office/drawing/2014/main" id="{9613557E-7EBF-7375-A1C5-592905161FFA}"/>
              </a:ext>
            </a:extLst>
          </p:cNvPr>
          <p:cNvSpPr>
            <a:spLocks noGrp="1"/>
          </p:cNvSpPr>
          <p:nvPr>
            <p:ph idx="1"/>
          </p:nvPr>
        </p:nvSpPr>
        <p:spPr>
          <a:xfrm>
            <a:off x="519111" y="2115407"/>
            <a:ext cx="10868027" cy="4255992"/>
          </a:xfrm>
        </p:spPr>
        <p:txBody>
          <a:bodyPr anchor="t">
            <a:normAutofit/>
          </a:bodyPr>
          <a:lstStyle/>
          <a:p>
            <a:r>
              <a:rPr lang="en-US" sz="2400" dirty="0">
                <a:latin typeface="Atkinson Hyperlegible" pitchFamily="2" charset="77"/>
              </a:rPr>
              <a:t>City makes a fact specific investigation (</a:t>
            </a:r>
            <a:r>
              <a:rPr lang="en-US" sz="2400" i="1" dirty="0">
                <a:latin typeface="Atkinson Hyperlegible" pitchFamily="2" charset="77"/>
              </a:rPr>
              <a:t>Wong v. Regents of Univ. of Cal.</a:t>
            </a:r>
            <a:r>
              <a:rPr lang="en-US" sz="2400" dirty="0">
                <a:latin typeface="Atkinson Hyperlegible" pitchFamily="2" charset="77"/>
              </a:rPr>
              <a:t>, 192 F.3d 807, 818 (9th Cir. 1999)).</a:t>
            </a:r>
          </a:p>
          <a:p>
            <a:r>
              <a:rPr lang="en-US" sz="2400" u="sng" dirty="0">
                <a:latin typeface="Atkinson Hyperlegible" pitchFamily="2" charset="77"/>
              </a:rPr>
              <a:t>May</a:t>
            </a:r>
            <a:r>
              <a:rPr lang="en-US" sz="2400" dirty="0">
                <a:latin typeface="Atkinson Hyperlegible" pitchFamily="2" charset="77"/>
              </a:rPr>
              <a:t> engage in an interactive process. </a:t>
            </a:r>
          </a:p>
          <a:p>
            <a:r>
              <a:rPr lang="en-US" sz="2400" dirty="0">
                <a:latin typeface="Atkinson Hyperlegible" pitchFamily="2" charset="77"/>
              </a:rPr>
              <a:t>Your exact request may not be granted </a:t>
            </a:r>
          </a:p>
          <a:p>
            <a:pPr lvl="1"/>
            <a:r>
              <a:rPr lang="en-US" dirty="0">
                <a:latin typeface="Atkinson Hyperlegible" pitchFamily="2" charset="77"/>
              </a:rPr>
              <a:t>City can suggest different accommodation </a:t>
            </a:r>
          </a:p>
          <a:p>
            <a:r>
              <a:rPr lang="en-US" sz="2400" dirty="0">
                <a:latin typeface="Atkinson Hyperlegible" pitchFamily="2" charset="77"/>
              </a:rPr>
              <a:t>You may be asked to give documentation of your disability. </a:t>
            </a:r>
          </a:p>
          <a:p>
            <a:pPr lvl="1"/>
            <a:r>
              <a:rPr lang="en-US" dirty="0">
                <a:latin typeface="Atkinson Hyperlegible" pitchFamily="2" charset="77"/>
              </a:rPr>
              <a:t>Doctor’s note, proof of SSI, social worker attestation, proof of veteran benefits, other medical professional note, medication, prescriptions. </a:t>
            </a:r>
          </a:p>
          <a:p>
            <a:pPr lvl="1"/>
            <a:r>
              <a:rPr lang="en-US" dirty="0">
                <a:latin typeface="Atkinson Hyperlegible" pitchFamily="2" charset="77"/>
              </a:rPr>
              <a:t>Documentation not required if disability is obvious – wheelchair, cane, hearing aids, physical appearance. </a:t>
            </a:r>
          </a:p>
        </p:txBody>
      </p:sp>
      <p:pic>
        <p:nvPicPr>
          <p:cNvPr id="6" name="Picture 5">
            <a:extLst>
              <a:ext uri="{FF2B5EF4-FFF2-40B4-BE49-F238E27FC236}">
                <a16:creationId xmlns:a16="http://schemas.microsoft.com/office/drawing/2014/main" id="{30E5A84F-238D-416E-5BE4-EA71A1EADF1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pic>
        <p:nvPicPr>
          <p:cNvPr id="11" name="Graphic 10" descr="Icon of a folder with a magnifying glass">
            <a:extLst>
              <a:ext uri="{FF2B5EF4-FFF2-40B4-BE49-F238E27FC236}">
                <a16:creationId xmlns:a16="http://schemas.microsoft.com/office/drawing/2014/main" id="{E166F04B-17B6-2404-1D48-0F68536FFF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86888" y="2802359"/>
            <a:ext cx="1558928" cy="1558928"/>
          </a:xfrm>
          <a:prstGeom prst="rect">
            <a:avLst/>
          </a:prstGeom>
        </p:spPr>
      </p:pic>
      <p:sp>
        <p:nvSpPr>
          <p:cNvPr id="7" name="Slide Number Placeholder 5">
            <a:extLst>
              <a:ext uri="{FF2B5EF4-FFF2-40B4-BE49-F238E27FC236}">
                <a16:creationId xmlns:a16="http://schemas.microsoft.com/office/drawing/2014/main" id="{09879C7A-46AC-98D5-C1CB-D4FDBFE389AE}"/>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17</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047382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D62C-A29F-3658-8AD3-C336E9181795}"/>
              </a:ext>
            </a:extLst>
          </p:cNvPr>
          <p:cNvSpPr>
            <a:spLocks noGrp="1"/>
          </p:cNvSpPr>
          <p:nvPr>
            <p:ph type="title"/>
          </p:nvPr>
        </p:nvSpPr>
        <p:spPr>
          <a:xfrm>
            <a:off x="552994" y="1358721"/>
            <a:ext cx="3796306" cy="3657600"/>
          </a:xfrm>
          <a:prstGeom prst="rect">
            <a:avLst/>
          </a:prstGeom>
        </p:spPr>
        <p:txBody>
          <a:bodyPr anchor="ctr">
            <a:normAutofit/>
          </a:bodyPr>
          <a:lstStyle/>
          <a:p>
            <a:pPr algn="ctr"/>
            <a:r>
              <a:rPr lang="en-US" sz="3200" b="1" dirty="0">
                <a:latin typeface="Atkinson Hyperlegible" pitchFamily="2" charset="77"/>
              </a:rPr>
              <a:t>A Reasonable Accommodation Request May be Rejected if:</a:t>
            </a:r>
          </a:p>
        </p:txBody>
      </p:sp>
      <p:sp>
        <p:nvSpPr>
          <p:cNvPr id="14" name="Rectangle 13">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4643438" y="1358721"/>
            <a:ext cx="6657975" cy="49114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F0193E-976D-E499-D373-A605BC34ED4E}"/>
              </a:ext>
            </a:extLst>
          </p:cNvPr>
          <p:cNvSpPr>
            <a:spLocks noGrp="1"/>
          </p:cNvSpPr>
          <p:nvPr>
            <p:ph idx="1"/>
          </p:nvPr>
        </p:nvSpPr>
        <p:spPr>
          <a:xfrm>
            <a:off x="5031954" y="1664222"/>
            <a:ext cx="5983709" cy="4300447"/>
          </a:xfrm>
        </p:spPr>
        <p:txBody>
          <a:bodyPr anchor="t">
            <a:normAutofit lnSpcReduction="10000"/>
          </a:bodyPr>
          <a:lstStyle/>
          <a:p>
            <a:r>
              <a:rPr lang="en-US" sz="2400" b="1" dirty="0"/>
              <a:t>Request is not reasonable </a:t>
            </a:r>
          </a:p>
          <a:p>
            <a:pPr lvl="1"/>
            <a:r>
              <a:rPr lang="en-US" u="sng" dirty="0"/>
              <a:t>Example</a:t>
            </a:r>
            <a:r>
              <a:rPr lang="en-US" dirty="0"/>
              <a:t>: Requesting six months to move a camp</a:t>
            </a:r>
          </a:p>
          <a:p>
            <a:r>
              <a:rPr lang="en-US" sz="2400" b="1" dirty="0"/>
              <a:t>Fundamentally changes the service, benefit, activity </a:t>
            </a:r>
            <a:r>
              <a:rPr lang="en-US" sz="2400" dirty="0"/>
              <a:t>(28 C.F.R. § 35.130(b)(7)(</a:t>
            </a:r>
            <a:r>
              <a:rPr lang="en-US" sz="2400" dirty="0" err="1"/>
              <a:t>i</a:t>
            </a:r>
            <a:r>
              <a:rPr lang="en-US" sz="2400" dirty="0"/>
              <a:t>))</a:t>
            </a:r>
          </a:p>
          <a:p>
            <a:pPr lvl="1"/>
            <a:r>
              <a:rPr lang="en-US" u="sng" dirty="0"/>
              <a:t>Example</a:t>
            </a:r>
            <a:r>
              <a:rPr lang="en-US" dirty="0"/>
              <a:t>: Requesting a shelter provide regular therapy services, when the shelter’s only function is to give people a place to sleep. </a:t>
            </a:r>
          </a:p>
          <a:p>
            <a:r>
              <a:rPr lang="en-US" sz="2400" b="1" dirty="0"/>
              <a:t>A person is a direct threat to health or safety of others </a:t>
            </a:r>
            <a:r>
              <a:rPr lang="en-US" sz="2400" dirty="0"/>
              <a:t>(</a:t>
            </a:r>
            <a:r>
              <a:rPr lang="da-DK" sz="2400" dirty="0"/>
              <a:t>(28 C.F.R. § 35.139(b)</a:t>
            </a:r>
            <a:endParaRPr lang="en-US" sz="2400" dirty="0"/>
          </a:p>
        </p:txBody>
      </p:sp>
      <p:pic>
        <p:nvPicPr>
          <p:cNvPr id="4" name="Picture 3">
            <a:extLst>
              <a:ext uri="{FF2B5EF4-FFF2-40B4-BE49-F238E27FC236}">
                <a16:creationId xmlns:a16="http://schemas.microsoft.com/office/drawing/2014/main" id="{507DEBAE-E3F0-5F00-E1E1-821B157CC89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B51570F0-D6CE-9267-8F62-F826599A91CE}"/>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18</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289946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rgbClr val="F7F2E7"/>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E8719B8-7FFE-5B18-FF3F-AB35484765EC}"/>
              </a:ext>
            </a:extLst>
          </p:cNvPr>
          <p:cNvSpPr txBox="1">
            <a:spLocks/>
          </p:cNvSpPr>
          <p:nvPr/>
        </p:nvSpPr>
        <p:spPr>
          <a:xfrm>
            <a:off x="519112" y="613305"/>
            <a:ext cx="8352030" cy="861251"/>
          </a:xfrm>
          <a:prstGeom prst="rect">
            <a:avLst/>
          </a:prstGeom>
          <a:solidFill>
            <a:srgbClr val="B302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tkinson Hyperlegible" pitchFamily="2" charset="77"/>
              </a:rPr>
              <a:t>Direct Threat to Health and Safety</a:t>
            </a:r>
            <a:endParaRPr lang="en-US" sz="3600" b="1" dirty="0">
              <a:solidFill>
                <a:schemeClr val="bg1"/>
              </a:solidFill>
              <a:latin typeface="Atkinson Hyperlegible" pitchFamily="2" charset="77"/>
            </a:endParaRP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843089"/>
            <a:ext cx="11383362" cy="450783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E87E838-7A87-3945-6BB7-2EDE33632F48}"/>
              </a:ext>
            </a:extLst>
          </p:cNvPr>
          <p:cNvSpPr>
            <a:spLocks noGrp="1"/>
          </p:cNvSpPr>
          <p:nvPr>
            <p:ph idx="1"/>
          </p:nvPr>
        </p:nvSpPr>
        <p:spPr>
          <a:xfrm>
            <a:off x="619846" y="2156597"/>
            <a:ext cx="10195791" cy="3829203"/>
          </a:xfrm>
        </p:spPr>
        <p:txBody>
          <a:bodyPr anchor="ctr">
            <a:normAutofit fontScale="92500" lnSpcReduction="10000"/>
          </a:bodyPr>
          <a:lstStyle/>
          <a:p>
            <a:r>
              <a:rPr lang="en-US" sz="2000" dirty="0">
                <a:latin typeface="Atkinson Hyperlegible" pitchFamily="2" charset="77"/>
              </a:rPr>
              <a:t>Must be based on the personal characteristics of each person and current medical knowledge (</a:t>
            </a:r>
            <a:r>
              <a:rPr lang="da-DK" sz="2000" dirty="0">
                <a:latin typeface="Atkinson Hyperlegible" pitchFamily="2" charset="77"/>
              </a:rPr>
              <a:t>28 C.F.R. § 35.139(b))</a:t>
            </a:r>
            <a:endParaRPr lang="en-US" sz="2000" dirty="0">
              <a:latin typeface="Atkinson Hyperlegible" pitchFamily="2" charset="77"/>
            </a:endParaRPr>
          </a:p>
          <a:p>
            <a:r>
              <a:rPr lang="en-US" sz="2000" dirty="0">
                <a:latin typeface="Atkinson Hyperlegible" pitchFamily="2" charset="77"/>
              </a:rPr>
              <a:t>Cannot be based on stereotypes or assumptions. </a:t>
            </a:r>
          </a:p>
          <a:p>
            <a:pPr lvl="1"/>
            <a:r>
              <a:rPr lang="en-US" sz="2000" dirty="0">
                <a:latin typeface="Atkinson Hyperlegible" pitchFamily="2" charset="77"/>
              </a:rPr>
              <a:t>A person with schizophrenia is not automatically considered a direct threat to health and safety. </a:t>
            </a:r>
          </a:p>
          <a:p>
            <a:r>
              <a:rPr lang="en-US" sz="2000" dirty="0">
                <a:latin typeface="Atkinson Hyperlegible" pitchFamily="2" charset="77"/>
              </a:rPr>
              <a:t>Probability that an injury would actually happen. </a:t>
            </a:r>
          </a:p>
          <a:p>
            <a:r>
              <a:rPr lang="en-US" sz="2000" dirty="0">
                <a:latin typeface="Atkinson Hyperlegible" pitchFamily="2" charset="77"/>
              </a:rPr>
              <a:t>Type of risk, how long it would last, and how bad it is.</a:t>
            </a:r>
          </a:p>
          <a:p>
            <a:pPr lvl="1"/>
            <a:r>
              <a:rPr lang="en-US" sz="2000" u="sng" dirty="0">
                <a:latin typeface="Atkinson Hyperlegible" pitchFamily="2" charset="77"/>
              </a:rPr>
              <a:t>Example:</a:t>
            </a:r>
            <a:r>
              <a:rPr lang="en-US" sz="2000" dirty="0">
                <a:latin typeface="Atkinson Hyperlegible" pitchFamily="2" charset="77"/>
              </a:rPr>
              <a:t> A person who may yell and insult people but who otherwise does not act violently toward people is likely not a risk to health and safety.</a:t>
            </a:r>
          </a:p>
          <a:p>
            <a:r>
              <a:rPr lang="en-US" sz="2000" dirty="0">
                <a:latin typeface="Atkinson Hyperlegible" pitchFamily="2" charset="77"/>
              </a:rPr>
              <a:t>Not a threat if a reasonable accommodation removes risk. (</a:t>
            </a:r>
            <a:r>
              <a:rPr lang="da-DK" sz="2000" dirty="0">
                <a:latin typeface="Atkinson Hyperlegible" pitchFamily="2" charset="77"/>
              </a:rPr>
              <a:t>28 C.F.R. § 35.139(b)</a:t>
            </a:r>
            <a:r>
              <a:rPr lang="en-US" sz="2000" dirty="0">
                <a:latin typeface="Atkinson Hyperlegible" pitchFamily="2" charset="77"/>
              </a:rPr>
              <a:t>)</a:t>
            </a:r>
          </a:p>
          <a:p>
            <a:pPr lvl="1"/>
            <a:r>
              <a:rPr lang="en-US" sz="2000" u="sng" dirty="0">
                <a:latin typeface="Atkinson Hyperlegible" pitchFamily="2" charset="77"/>
              </a:rPr>
              <a:t>Example:</a:t>
            </a:r>
            <a:r>
              <a:rPr lang="en-US" sz="2000" dirty="0">
                <a:latin typeface="Atkinson Hyperlegible" pitchFamily="2" charset="77"/>
              </a:rPr>
              <a:t> A reasonable accommodation for a private space for a person who had a physical conflict with someone else. </a:t>
            </a:r>
            <a:endParaRPr lang="en-US" sz="2000" u="sng" dirty="0">
              <a:latin typeface="Atkinson Hyperlegible" pitchFamily="2" charset="77"/>
            </a:endParaRPr>
          </a:p>
        </p:txBody>
      </p:sp>
      <p:pic>
        <p:nvPicPr>
          <p:cNvPr id="7" name="Picture 6">
            <a:extLst>
              <a:ext uri="{FF2B5EF4-FFF2-40B4-BE49-F238E27FC236}">
                <a16:creationId xmlns:a16="http://schemas.microsoft.com/office/drawing/2014/main" id="{F8928EB6-3610-0E95-97F0-1C64767E65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9" name="Slide Number Placeholder 5">
            <a:extLst>
              <a:ext uri="{FF2B5EF4-FFF2-40B4-BE49-F238E27FC236}">
                <a16:creationId xmlns:a16="http://schemas.microsoft.com/office/drawing/2014/main" id="{894053F3-291E-1437-9D4C-3D51CA327706}"/>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19</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756855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B1D8C-D770-BBC0-4004-E4A559B9D0F8}"/>
              </a:ext>
            </a:extLst>
          </p:cNvPr>
          <p:cNvSpPr>
            <a:spLocks noGrp="1"/>
          </p:cNvSpPr>
          <p:nvPr>
            <p:ph type="title"/>
          </p:nvPr>
        </p:nvSpPr>
        <p:spPr>
          <a:xfrm>
            <a:off x="519112" y="1188637"/>
            <a:ext cx="3141430" cy="4480726"/>
          </a:xfrm>
          <a:prstGeom prst="rect">
            <a:avLst/>
          </a:prstGeom>
        </p:spPr>
        <p:txBody>
          <a:bodyPr>
            <a:normAutofit/>
          </a:bodyPr>
          <a:lstStyle/>
          <a:p>
            <a:pPr algn="ctr"/>
            <a:r>
              <a:rPr lang="en-US" sz="4800" dirty="0">
                <a:latin typeface="Atkinson Hyperlegible" pitchFamily="2" charset="77"/>
              </a:rPr>
              <a:t>Training Agenda </a:t>
            </a:r>
          </a:p>
        </p:txBody>
      </p:sp>
      <p:sp>
        <p:nvSpPr>
          <p:cNvPr id="3" name="Content Placeholder 2">
            <a:extLst>
              <a:ext uri="{FF2B5EF4-FFF2-40B4-BE49-F238E27FC236}">
                <a16:creationId xmlns:a16="http://schemas.microsoft.com/office/drawing/2014/main" id="{E2F1BCE9-5BE9-8E8A-01B8-0ECC2AC72085}"/>
              </a:ext>
            </a:extLst>
          </p:cNvPr>
          <p:cNvSpPr>
            <a:spLocks noGrp="1"/>
          </p:cNvSpPr>
          <p:nvPr>
            <p:ph idx="1"/>
          </p:nvPr>
        </p:nvSpPr>
        <p:spPr>
          <a:xfrm>
            <a:off x="4029075" y="1188637"/>
            <a:ext cx="7643813" cy="4480726"/>
          </a:xfrm>
        </p:spPr>
        <p:txBody>
          <a:bodyPr anchor="ctr">
            <a:normAutofit fontScale="92500"/>
          </a:bodyPr>
          <a:lstStyle/>
          <a:p>
            <a:pPr marL="457200" indent="-457200">
              <a:buFont typeface="+mj-lt"/>
              <a:buAutoNum type="arabicPeriod"/>
            </a:pPr>
            <a:r>
              <a:rPr lang="en-US" sz="2400" dirty="0">
                <a:latin typeface="Atkinson Hyperlegible" pitchFamily="2" charset="77"/>
              </a:rPr>
              <a:t>Background: What is the ADA? What does the ADA cover? </a:t>
            </a:r>
          </a:p>
          <a:p>
            <a:pPr marL="457200" indent="-457200">
              <a:buFont typeface="+mj-lt"/>
              <a:buAutoNum type="arabicPeriod"/>
            </a:pPr>
            <a:r>
              <a:rPr lang="en-US" sz="2400" dirty="0">
                <a:latin typeface="Atkinson Hyperlegible" pitchFamily="2" charset="77"/>
              </a:rPr>
              <a:t>Explanation of reasonable accommodation/modification.</a:t>
            </a:r>
          </a:p>
          <a:p>
            <a:pPr marL="457200" indent="-457200">
              <a:buFont typeface="+mj-lt"/>
              <a:buAutoNum type="arabicPeriod"/>
            </a:pPr>
            <a:r>
              <a:rPr lang="en-US" sz="2400" dirty="0">
                <a:latin typeface="Atkinson Hyperlegible" pitchFamily="2" charset="77"/>
              </a:rPr>
              <a:t>Using reasonable accommodations while living in an encampment and examples. </a:t>
            </a:r>
          </a:p>
          <a:p>
            <a:pPr marL="457200" indent="-457200">
              <a:buFont typeface="+mj-lt"/>
              <a:buAutoNum type="arabicPeriod"/>
            </a:pPr>
            <a:r>
              <a:rPr lang="en-US" sz="2400" dirty="0">
                <a:latin typeface="Atkinson Hyperlegible" pitchFamily="2" charset="77"/>
              </a:rPr>
              <a:t>Using reasonable accommodations in a shelter and examples. </a:t>
            </a:r>
          </a:p>
          <a:p>
            <a:pPr marL="457200" indent="-457200">
              <a:buFont typeface="+mj-lt"/>
              <a:buAutoNum type="arabicPeriod"/>
            </a:pPr>
            <a:r>
              <a:rPr lang="en-US" sz="2400" dirty="0">
                <a:latin typeface="Atkinson Hyperlegible" pitchFamily="2" charset="77"/>
              </a:rPr>
              <a:t>How to request a reasonable accommodation. </a:t>
            </a:r>
          </a:p>
          <a:p>
            <a:pPr marL="457200" indent="-457200">
              <a:buFont typeface="+mj-lt"/>
              <a:buAutoNum type="arabicPeriod"/>
            </a:pPr>
            <a:r>
              <a:rPr lang="en-US" sz="2400" dirty="0">
                <a:latin typeface="Atkinson Hyperlegible" pitchFamily="2" charset="77"/>
              </a:rPr>
              <a:t>Example Reasonable accommodation</a:t>
            </a:r>
          </a:p>
          <a:p>
            <a:pPr marL="457200" indent="-457200">
              <a:buFont typeface="+mj-lt"/>
              <a:buAutoNum type="arabicPeriod"/>
            </a:pPr>
            <a:r>
              <a:rPr lang="en-US" sz="2400" dirty="0">
                <a:latin typeface="Atkinson Hyperlegible" pitchFamily="2" charset="77"/>
              </a:rPr>
              <a:t>Reasonable accommodation process. </a:t>
            </a:r>
          </a:p>
          <a:p>
            <a:pPr marL="457200" indent="-457200">
              <a:buFont typeface="+mj-lt"/>
              <a:buAutoNum type="arabicPeriod"/>
            </a:pPr>
            <a:r>
              <a:rPr lang="en-US" sz="2400" dirty="0">
                <a:latin typeface="Atkinson Hyperlegible" pitchFamily="2" charset="77"/>
              </a:rPr>
              <a:t>Questions</a:t>
            </a:r>
          </a:p>
        </p:txBody>
      </p:sp>
      <p:pic>
        <p:nvPicPr>
          <p:cNvPr id="5" name="Picture 4">
            <a:extLst>
              <a:ext uri="{FF2B5EF4-FFF2-40B4-BE49-F238E27FC236}">
                <a16:creationId xmlns:a16="http://schemas.microsoft.com/office/drawing/2014/main" id="{CA25FBDE-0137-687D-4B49-284EC40385F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6" name="Slide Number Placeholder 5">
            <a:extLst>
              <a:ext uri="{FF2B5EF4-FFF2-40B4-BE49-F238E27FC236}">
                <a16:creationId xmlns:a16="http://schemas.microsoft.com/office/drawing/2014/main" id="{596CC256-42B0-9D5D-FF95-AD993E16020A}"/>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2</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865368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F7F2E7"/>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1268353-BCF9-A1B8-00FA-2106D16C9172}"/>
              </a:ext>
            </a:extLst>
          </p:cNvPr>
          <p:cNvSpPr txBox="1">
            <a:spLocks/>
          </p:cNvSpPr>
          <p:nvPr/>
        </p:nvSpPr>
        <p:spPr>
          <a:xfrm>
            <a:off x="741426" y="667512"/>
            <a:ext cx="4130612" cy="861251"/>
          </a:xfrm>
          <a:prstGeom prst="rect">
            <a:avLst/>
          </a:prstGeom>
          <a:solidFill>
            <a:srgbClr val="B302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tkinson Hyperlegible" pitchFamily="2" charset="77"/>
              </a:rPr>
              <a:t>Hypothetical</a:t>
            </a:r>
            <a:endParaRPr lang="en-US" sz="5000" b="1" dirty="0">
              <a:solidFill>
                <a:schemeClr val="bg1"/>
              </a:solidFill>
              <a:latin typeface="Atkinson Hyperlegible" pitchFamily="2" charset="77"/>
            </a:endParaRPr>
          </a:p>
        </p:txBody>
      </p:sp>
      <p:sp>
        <p:nvSpPr>
          <p:cNvPr id="3" name="Content Placeholder 2">
            <a:extLst>
              <a:ext uri="{FF2B5EF4-FFF2-40B4-BE49-F238E27FC236}">
                <a16:creationId xmlns:a16="http://schemas.microsoft.com/office/drawing/2014/main" id="{866CEEBC-9726-84CB-03ED-0B8C9FE86882}"/>
              </a:ext>
            </a:extLst>
          </p:cNvPr>
          <p:cNvSpPr>
            <a:spLocks noGrp="1"/>
          </p:cNvSpPr>
          <p:nvPr>
            <p:ph idx="1"/>
          </p:nvPr>
        </p:nvSpPr>
        <p:spPr/>
        <p:txBody>
          <a:bodyPr/>
          <a:lstStyle/>
          <a:p>
            <a:r>
              <a:rPr lang="en-US" sz="2800" dirty="0">
                <a:latin typeface="Atkinson Hyperlegible" pitchFamily="2" charset="77"/>
                <a:ea typeface="Arial" panose="020B0604020202020204" pitchFamily="34" charset="0"/>
                <a:cs typeface="Arial" panose="020B0604020202020204" pitchFamily="34" charset="0"/>
              </a:rPr>
              <a:t>A local law requires people who are unhoused to remove their belongings from the public park everyday by 7 a.m. Chris, an unhoused person who sleeps in the park has physical limitations and requires additional time and assistance to move their belongings. Chris has a friend that can help them move at 10 a.m. </a:t>
            </a:r>
          </a:p>
          <a:p>
            <a:r>
              <a:rPr lang="en-US" sz="2800" dirty="0">
                <a:latin typeface="Atkinson Hyperlegible" pitchFamily="2" charset="77"/>
                <a:ea typeface="Arial" panose="020B0604020202020204" pitchFamily="34" charset="0"/>
                <a:cs typeface="Arial" panose="020B0604020202020204" pitchFamily="34" charset="0"/>
              </a:rPr>
              <a:t>What are Chris’ rights in this situation, if any?  </a:t>
            </a:r>
          </a:p>
          <a:p>
            <a:r>
              <a:rPr lang="en-US" dirty="0">
                <a:latin typeface="Atkinson Hyperlegible" pitchFamily="2" charset="77"/>
                <a:ea typeface="Arial" panose="020B0604020202020204" pitchFamily="34" charset="0"/>
                <a:cs typeface="Arial" panose="020B0604020202020204" pitchFamily="34" charset="0"/>
              </a:rPr>
              <a:t>Is there a potential violation of the ADA?</a:t>
            </a:r>
            <a:endParaRPr lang="en-US" sz="2800" dirty="0">
              <a:latin typeface="Atkinson Hyperlegible" pitchFamily="2" charset="77"/>
              <a:ea typeface="Arial" panose="020B0604020202020204" pitchFamily="34" charset="0"/>
              <a:cs typeface="Arial" panose="020B0604020202020204" pitchFamily="34" charset="0"/>
            </a:endParaRPr>
          </a:p>
          <a:p>
            <a:r>
              <a:rPr lang="en-US" sz="2800" dirty="0">
                <a:latin typeface="Atkinson Hyperlegible" pitchFamily="2" charset="77"/>
              </a:rPr>
              <a:t>How would you proceed in helping / supporting Chris?  </a:t>
            </a:r>
          </a:p>
          <a:p>
            <a:endParaRPr lang="en-US" dirty="0">
              <a:latin typeface="Atkinson Hyperlegible" pitchFamily="2" charset="77"/>
            </a:endParaRPr>
          </a:p>
        </p:txBody>
      </p:sp>
      <p:pic>
        <p:nvPicPr>
          <p:cNvPr id="11" name="Picture 10">
            <a:extLst>
              <a:ext uri="{FF2B5EF4-FFF2-40B4-BE49-F238E27FC236}">
                <a16:creationId xmlns:a16="http://schemas.microsoft.com/office/drawing/2014/main" id="{869EC54F-DB9F-F21A-3E24-7D4D8E63E29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12" name="Slide Number Placeholder 5">
            <a:extLst>
              <a:ext uri="{FF2B5EF4-FFF2-40B4-BE49-F238E27FC236}">
                <a16:creationId xmlns:a16="http://schemas.microsoft.com/office/drawing/2014/main" id="{6EE96C65-9824-D795-00D6-137691B1AE6F}"/>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20</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828910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rgbClr val="F7F2E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EC9336-7ACF-1625-4920-3BDEF9BDEA97}"/>
              </a:ext>
            </a:extLst>
          </p:cNvPr>
          <p:cNvSpPr txBox="1">
            <a:spLocks/>
          </p:cNvSpPr>
          <p:nvPr/>
        </p:nvSpPr>
        <p:spPr>
          <a:xfrm>
            <a:off x="741426" y="1110428"/>
            <a:ext cx="4130612" cy="861251"/>
          </a:xfrm>
          <a:prstGeom prst="rect">
            <a:avLst/>
          </a:prstGeom>
          <a:solidFill>
            <a:srgbClr val="B30200"/>
          </a:solidFill>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tkinson Hyperlegible" pitchFamily="2" charset="77"/>
              </a:rPr>
              <a:t>Hypothetical</a:t>
            </a:r>
            <a:endParaRPr lang="en-US" sz="5000" b="1" dirty="0">
              <a:solidFill>
                <a:schemeClr val="bg1"/>
              </a:solidFill>
              <a:latin typeface="Atkinson Hyperlegible" pitchFamily="2" charset="77"/>
            </a:endParaRPr>
          </a:p>
        </p:txBody>
      </p:sp>
      <p:sp>
        <p:nvSpPr>
          <p:cNvPr id="5" name="Content Placeholder 4">
            <a:extLst>
              <a:ext uri="{FF2B5EF4-FFF2-40B4-BE49-F238E27FC236}">
                <a16:creationId xmlns:a16="http://schemas.microsoft.com/office/drawing/2014/main" id="{EDBAF99B-FF30-BAF1-C4A5-AE7E385D424E}"/>
              </a:ext>
            </a:extLst>
          </p:cNvPr>
          <p:cNvSpPr>
            <a:spLocks noGrp="1"/>
          </p:cNvSpPr>
          <p:nvPr>
            <p:ph idx="1"/>
          </p:nvPr>
        </p:nvSpPr>
        <p:spPr>
          <a:xfrm>
            <a:off x="838200" y="2268541"/>
            <a:ext cx="10515600" cy="4351338"/>
          </a:xfrm>
        </p:spPr>
        <p:txBody>
          <a:bodyPr/>
          <a:lstStyle/>
          <a:p>
            <a:r>
              <a:rPr lang="en-US" dirty="0">
                <a:latin typeface="Atkinson Hyperlegible" pitchFamily="2" charset="77"/>
              </a:rPr>
              <a:t>Quyen wants to enter a shelter and she has an anxiety disorder that makes her uncomfortable being around other people. The sleeping arrangement in the shelter is a big open space with cots for people. </a:t>
            </a:r>
          </a:p>
          <a:p>
            <a:r>
              <a:rPr lang="en-US" dirty="0">
                <a:latin typeface="Atkinson Hyperlegible" pitchFamily="2" charset="77"/>
              </a:rPr>
              <a:t>Is there any potential violation of the ADA? </a:t>
            </a:r>
          </a:p>
          <a:p>
            <a:r>
              <a:rPr lang="en-US" dirty="0">
                <a:latin typeface="Atkinson Hyperlegible" pitchFamily="2" charset="77"/>
              </a:rPr>
              <a:t>What reasonable accommodation can Quyen ask for? </a:t>
            </a:r>
          </a:p>
          <a:p>
            <a:r>
              <a:rPr lang="en-US" dirty="0">
                <a:latin typeface="Atkinson Hyperlegible" pitchFamily="2" charset="77"/>
              </a:rPr>
              <a:t>What is the likely response of the shelter/city? </a:t>
            </a:r>
          </a:p>
        </p:txBody>
      </p:sp>
      <p:pic>
        <p:nvPicPr>
          <p:cNvPr id="7" name="Picture 6">
            <a:extLst>
              <a:ext uri="{FF2B5EF4-FFF2-40B4-BE49-F238E27FC236}">
                <a16:creationId xmlns:a16="http://schemas.microsoft.com/office/drawing/2014/main" id="{B92DB96A-5D03-8F7B-E765-593FCFC3E60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8" name="Slide Number Placeholder 5">
            <a:extLst>
              <a:ext uri="{FF2B5EF4-FFF2-40B4-BE49-F238E27FC236}">
                <a16:creationId xmlns:a16="http://schemas.microsoft.com/office/drawing/2014/main" id="{5807327B-381E-08D4-954B-99FB0088436B}"/>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21</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3914106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DBAF99B-FF30-BAF1-C4A5-AE7E385D424E}"/>
              </a:ext>
            </a:extLst>
          </p:cNvPr>
          <p:cNvSpPr>
            <a:spLocks noGrp="1"/>
          </p:cNvSpPr>
          <p:nvPr>
            <p:ph idx="1"/>
          </p:nvPr>
        </p:nvSpPr>
        <p:spPr>
          <a:xfrm>
            <a:off x="838200" y="3443287"/>
            <a:ext cx="6134100" cy="976313"/>
          </a:xfrm>
        </p:spPr>
        <p:txBody>
          <a:bodyPr/>
          <a:lstStyle/>
          <a:p>
            <a:pPr marL="0" indent="0">
              <a:buNone/>
            </a:pPr>
            <a:r>
              <a:rPr lang="en-US" sz="2800" kern="1200" dirty="0">
                <a:solidFill>
                  <a:schemeClr val="tx1"/>
                </a:solidFill>
                <a:latin typeface="Atkinson Hyperlegible" pitchFamily="2" charset="77"/>
              </a:rPr>
              <a:t>If you have additional questions, please email Erin at </a:t>
            </a:r>
            <a:r>
              <a:rPr lang="en-US" sz="2800" kern="1200" dirty="0">
                <a:solidFill>
                  <a:schemeClr val="accent1">
                    <a:lumMod val="75000"/>
                  </a:schemeClr>
                </a:solidFill>
                <a:latin typeface="Atkinson Hyperlegible" pitchFamily="2" charset="77"/>
                <a:hlinkClick r:id="rId2">
                  <a:extLst>
                    <a:ext uri="{A12FA001-AC4F-418D-AE19-62706E023703}">
                      <ahyp:hlinkClr xmlns:ahyp="http://schemas.microsoft.com/office/drawing/2018/hyperlinkcolor" val="tx"/>
                    </a:ext>
                  </a:extLst>
                </a:hlinkClick>
              </a:rPr>
              <a:t>eneff@dredf.org</a:t>
            </a:r>
            <a:r>
              <a:rPr lang="en-US" sz="2800" kern="1200" dirty="0">
                <a:solidFill>
                  <a:schemeClr val="accent1">
                    <a:lumMod val="75000"/>
                  </a:schemeClr>
                </a:solidFill>
                <a:latin typeface="Atkinson Hyperlegible" pitchFamily="2" charset="77"/>
              </a:rPr>
              <a:t> </a:t>
            </a:r>
          </a:p>
        </p:txBody>
      </p:sp>
      <p:sp>
        <p:nvSpPr>
          <p:cNvPr id="6" name="Title 1">
            <a:extLst>
              <a:ext uri="{FF2B5EF4-FFF2-40B4-BE49-F238E27FC236}">
                <a16:creationId xmlns:a16="http://schemas.microsoft.com/office/drawing/2014/main" id="{D5EC9336-7ACF-1625-4920-3BDEF9BDEA97}"/>
              </a:ext>
            </a:extLst>
          </p:cNvPr>
          <p:cNvSpPr txBox="1">
            <a:spLocks/>
          </p:cNvSpPr>
          <p:nvPr/>
        </p:nvSpPr>
        <p:spPr>
          <a:xfrm>
            <a:off x="838200" y="2038350"/>
            <a:ext cx="4033838" cy="976313"/>
          </a:xfrm>
          <a:prstGeom prst="rect">
            <a:avLst/>
          </a:prstGeom>
          <a:solidFill>
            <a:srgbClr val="B302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b="1" dirty="0">
                <a:solidFill>
                  <a:schemeClr val="bg1"/>
                </a:solidFill>
                <a:latin typeface="Atkinson Hyperlegible" pitchFamily="2" charset="77"/>
              </a:rPr>
              <a:t>Questions?</a:t>
            </a:r>
          </a:p>
        </p:txBody>
      </p:sp>
      <p:pic>
        <p:nvPicPr>
          <p:cNvPr id="7" name="Picture 6">
            <a:extLst>
              <a:ext uri="{FF2B5EF4-FFF2-40B4-BE49-F238E27FC236}">
                <a16:creationId xmlns:a16="http://schemas.microsoft.com/office/drawing/2014/main" id="{B92DB96A-5D03-8F7B-E765-593FCFC3E6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8" name="Slide Number Placeholder 5">
            <a:extLst>
              <a:ext uri="{FF2B5EF4-FFF2-40B4-BE49-F238E27FC236}">
                <a16:creationId xmlns:a16="http://schemas.microsoft.com/office/drawing/2014/main" id="{5807327B-381E-08D4-954B-99FB0088436B}"/>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22</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566909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41408-9F42-BAD1-5703-47C9F6CA1FAE}"/>
              </a:ext>
            </a:extLst>
          </p:cNvPr>
          <p:cNvSpPr>
            <a:spLocks noGrp="1"/>
          </p:cNvSpPr>
          <p:nvPr>
            <p:ph type="title"/>
          </p:nvPr>
        </p:nvSpPr>
        <p:spPr>
          <a:xfrm>
            <a:off x="572493" y="428625"/>
            <a:ext cx="6442670" cy="1124903"/>
          </a:xfrm>
          <a:prstGeom prst="rect">
            <a:avLst/>
          </a:prstGeom>
        </p:spPr>
        <p:txBody>
          <a:bodyPr anchor="b">
            <a:normAutofit/>
          </a:bodyPr>
          <a:lstStyle/>
          <a:p>
            <a:r>
              <a:rPr lang="en-US" sz="3600" dirty="0">
                <a:latin typeface="Atkinson Hyperlegible" pitchFamily="2" charset="77"/>
                <a:cs typeface="Arial" panose="020B0604020202020204" pitchFamily="34" charset="0"/>
              </a:rPr>
              <a:t>What is the Americans with Disabilities Act (ADA)?</a:t>
            </a:r>
          </a:p>
        </p:txBody>
      </p:sp>
      <p:sp>
        <p:nvSpPr>
          <p:cNvPr id="3" name="Content Placeholder 2">
            <a:extLst>
              <a:ext uri="{FF2B5EF4-FFF2-40B4-BE49-F238E27FC236}">
                <a16:creationId xmlns:a16="http://schemas.microsoft.com/office/drawing/2014/main" id="{C278EBCF-5F86-1F4A-4D97-363D026F26FA}"/>
              </a:ext>
            </a:extLst>
          </p:cNvPr>
          <p:cNvSpPr>
            <a:spLocks noGrp="1"/>
          </p:cNvSpPr>
          <p:nvPr>
            <p:ph idx="1"/>
          </p:nvPr>
        </p:nvSpPr>
        <p:spPr>
          <a:xfrm>
            <a:off x="572493" y="1928813"/>
            <a:ext cx="5523507" cy="4261675"/>
          </a:xfrm>
        </p:spPr>
        <p:txBody>
          <a:bodyPr anchor="t">
            <a:normAutofit fontScale="92500"/>
          </a:bodyPr>
          <a:lstStyle/>
          <a:p>
            <a:r>
              <a:rPr lang="en-US" sz="2200" dirty="0">
                <a:latin typeface="Atkinson Hyperlegible" pitchFamily="2" charset="77"/>
                <a:cs typeface="Arial" panose="020B0604020202020204" pitchFamily="34" charset="0"/>
              </a:rPr>
              <a:t>Federal law that makes it illegal to discriminate against people with disabilities </a:t>
            </a:r>
          </a:p>
          <a:p>
            <a:r>
              <a:rPr lang="en-US" sz="2200" dirty="0">
                <a:latin typeface="Atkinson Hyperlegible" pitchFamily="2" charset="77"/>
                <a:cs typeface="Arial" panose="020B0604020202020204" pitchFamily="34" charset="0"/>
              </a:rPr>
              <a:t>Title II - Covers activities, programs, and services of state and local governments, including departments, agencies, etc. (42 U.S.C. § 12131(1)(B); </a:t>
            </a:r>
            <a:r>
              <a:rPr lang="en-US" sz="2200" i="1" dirty="0">
                <a:latin typeface="Atkinson Hyperlegible" pitchFamily="2" charset="77"/>
                <a:cs typeface="Arial" panose="020B0604020202020204" pitchFamily="34" charset="0"/>
              </a:rPr>
              <a:t>Lee v. City of Los Angeles</a:t>
            </a:r>
            <a:r>
              <a:rPr lang="en-US" sz="2200" dirty="0">
                <a:latin typeface="Atkinson Hyperlegible" pitchFamily="2" charset="77"/>
                <a:cs typeface="Arial" panose="020B0604020202020204" pitchFamily="34" charset="0"/>
              </a:rPr>
              <a:t>, 250 F.3d 668, 691 (9th Cir. 2001)). </a:t>
            </a:r>
          </a:p>
          <a:p>
            <a:r>
              <a:rPr lang="en-US" sz="2200" dirty="0">
                <a:latin typeface="Atkinson Hyperlegible" pitchFamily="2" charset="77"/>
                <a:cs typeface="Arial" panose="020B0604020202020204" pitchFamily="34" charset="0"/>
              </a:rPr>
              <a:t>Title III covers privately owned “public accommodations” like restaurants, hotels, gyms, stores, etc. and can include shelters (42 U.S.C. § 12181(7)(k)) </a:t>
            </a:r>
          </a:p>
          <a:p>
            <a:pPr lvl="1"/>
            <a:r>
              <a:rPr lang="en-US" sz="2200" dirty="0">
                <a:latin typeface="Atkinson Hyperlegible" pitchFamily="2" charset="77"/>
                <a:cs typeface="Arial" panose="020B0604020202020204" pitchFamily="34" charset="0"/>
              </a:rPr>
              <a:t>Exemptions may apply to religious organizations (42 U.S.C. § 12187)</a:t>
            </a:r>
          </a:p>
        </p:txBody>
      </p:sp>
      <p:pic>
        <p:nvPicPr>
          <p:cNvPr id="6" name="Picture 5" descr="Abstract image of people with different disabilities">
            <a:extLst>
              <a:ext uri="{FF2B5EF4-FFF2-40B4-BE49-F238E27FC236}">
                <a16:creationId xmlns:a16="http://schemas.microsoft.com/office/drawing/2014/main" id="{72799DE0-58E5-1B5D-7B7B-70A1C412EB43}"/>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6247056" y="2380968"/>
            <a:ext cx="5372451" cy="2666900"/>
          </a:xfrm>
          <a:prstGeom prst="rect">
            <a:avLst/>
          </a:prstGeom>
        </p:spPr>
      </p:pic>
      <p:pic>
        <p:nvPicPr>
          <p:cNvPr id="7" name="Picture 6">
            <a:extLst>
              <a:ext uri="{FF2B5EF4-FFF2-40B4-BE49-F238E27FC236}">
                <a16:creationId xmlns:a16="http://schemas.microsoft.com/office/drawing/2014/main" id="{8A209CA9-2586-29D2-2C19-C351A7D5A86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8" name="Slide Number Placeholder 5">
            <a:extLst>
              <a:ext uri="{FF2B5EF4-FFF2-40B4-BE49-F238E27FC236}">
                <a16:creationId xmlns:a16="http://schemas.microsoft.com/office/drawing/2014/main" id="{DCFF7906-9ACC-3C4D-6C6F-67F6B19713B1}"/>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3</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278115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72465C2-A5F1-A8F1-36DF-5A90262CE57A}"/>
              </a:ext>
            </a:extLst>
          </p:cNvPr>
          <p:cNvSpPr txBox="1">
            <a:spLocks/>
          </p:cNvSpPr>
          <p:nvPr/>
        </p:nvSpPr>
        <p:spPr>
          <a:xfrm>
            <a:off x="572494" y="667513"/>
            <a:ext cx="9185870" cy="758951"/>
          </a:xfrm>
          <a:prstGeom prst="rect">
            <a:avLst/>
          </a:prstGeom>
          <a:solidFill>
            <a:srgbClr val="B3020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Atkinson Hyperlegible" pitchFamily="2" charset="77"/>
              </a:rPr>
              <a:t>What Does “Discrimination” Include?</a:t>
            </a:r>
            <a:endParaRPr lang="en-US" sz="3600" b="1" dirty="0">
              <a:solidFill>
                <a:schemeClr val="bg1"/>
              </a:solidFill>
              <a:latin typeface="Atkinson Hyperlegible" pitchFamily="2" charset="77"/>
            </a:endParaRPr>
          </a:p>
        </p:txBody>
      </p:sp>
      <p:sp>
        <p:nvSpPr>
          <p:cNvPr id="3" name="Content Placeholder 2">
            <a:extLst>
              <a:ext uri="{FF2B5EF4-FFF2-40B4-BE49-F238E27FC236}">
                <a16:creationId xmlns:a16="http://schemas.microsoft.com/office/drawing/2014/main" id="{C278EBCF-5F86-1F4A-4D97-363D026F26FA}"/>
              </a:ext>
            </a:extLst>
          </p:cNvPr>
          <p:cNvSpPr>
            <a:spLocks noGrp="1"/>
          </p:cNvSpPr>
          <p:nvPr>
            <p:ph idx="1"/>
          </p:nvPr>
        </p:nvSpPr>
        <p:spPr>
          <a:xfrm>
            <a:off x="628659" y="1752648"/>
            <a:ext cx="6713552" cy="4119172"/>
          </a:xfrm>
        </p:spPr>
        <p:txBody>
          <a:bodyPr anchor="t">
            <a:normAutofit fontScale="85000" lnSpcReduction="10000"/>
          </a:bodyPr>
          <a:lstStyle/>
          <a:p>
            <a:r>
              <a:rPr lang="en-US" sz="2400" dirty="0">
                <a:latin typeface="Atkinson Hyperlegible" pitchFamily="2" charset="77"/>
              </a:rPr>
              <a:t>Excluding from participation or denying benefits</a:t>
            </a:r>
          </a:p>
          <a:p>
            <a:r>
              <a:rPr lang="en-US" sz="2400" dirty="0">
                <a:latin typeface="Atkinson Hyperlegible" pitchFamily="2" charset="77"/>
              </a:rPr>
              <a:t>Providing aid, benefits, or services that are unequal, not as effective or segregated (integration mandate)</a:t>
            </a:r>
          </a:p>
          <a:p>
            <a:r>
              <a:rPr lang="en-US" sz="2400" dirty="0">
                <a:latin typeface="Atkinson Hyperlegible" pitchFamily="2" charset="77"/>
              </a:rPr>
              <a:t>Operating a service, program or activity in a way that has a discriminatory effect  (methods of administration)</a:t>
            </a:r>
          </a:p>
          <a:p>
            <a:r>
              <a:rPr lang="en-US" sz="2400" dirty="0">
                <a:latin typeface="Atkinson Hyperlegible" pitchFamily="2" charset="77"/>
              </a:rPr>
              <a:t>Selecting inaccessible facility sites and locations</a:t>
            </a:r>
          </a:p>
          <a:p>
            <a:r>
              <a:rPr lang="en-US" sz="2400" dirty="0">
                <a:latin typeface="Atkinson Hyperlegible" pitchFamily="2" charset="77"/>
              </a:rPr>
              <a:t>Failure to maintain accessible features</a:t>
            </a:r>
          </a:p>
          <a:p>
            <a:r>
              <a:rPr lang="en-US" sz="2400" dirty="0">
                <a:latin typeface="Atkinson Hyperlegible" pitchFamily="2" charset="77"/>
              </a:rPr>
              <a:t>Utilizing discriminatory eligibility criteria</a:t>
            </a:r>
          </a:p>
          <a:p>
            <a:r>
              <a:rPr lang="en-US" sz="2400" dirty="0">
                <a:latin typeface="Atkinson Hyperlegible" pitchFamily="2" charset="77"/>
              </a:rPr>
              <a:t>Failure to provide effective communication</a:t>
            </a:r>
          </a:p>
          <a:p>
            <a:pPr marL="0" indent="0">
              <a:buNone/>
            </a:pPr>
            <a:endParaRPr lang="en-US" sz="2400" dirty="0">
              <a:latin typeface="Atkinson Hyperlegible" pitchFamily="2" charset="77"/>
            </a:endParaRPr>
          </a:p>
          <a:p>
            <a:pPr marL="0" indent="0">
              <a:buNone/>
            </a:pPr>
            <a:r>
              <a:rPr lang="en-US" sz="2400" i="1" dirty="0">
                <a:latin typeface="Atkinson Hyperlegible" pitchFamily="2" charset="77"/>
              </a:rPr>
              <a:t>And more! (see 28 C.F.R. Part 35, Subparts B, D, E)</a:t>
            </a:r>
          </a:p>
        </p:txBody>
      </p:sp>
      <p:pic>
        <p:nvPicPr>
          <p:cNvPr id="5" name="Picture 4" descr="Front steps and columns of a marble federal building">
            <a:extLst>
              <a:ext uri="{FF2B5EF4-FFF2-40B4-BE49-F238E27FC236}">
                <a16:creationId xmlns:a16="http://schemas.microsoft.com/office/drawing/2014/main" id="{B950E209-7FAA-4C8A-3572-36BF4BA9F142}"/>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731824" y="1775308"/>
            <a:ext cx="3941064" cy="4096512"/>
          </a:xfrm>
          <a:prstGeom prst="rect">
            <a:avLst/>
          </a:prstGeom>
        </p:spPr>
      </p:pic>
      <p:pic>
        <p:nvPicPr>
          <p:cNvPr id="6" name="Picture 5">
            <a:extLst>
              <a:ext uri="{FF2B5EF4-FFF2-40B4-BE49-F238E27FC236}">
                <a16:creationId xmlns:a16="http://schemas.microsoft.com/office/drawing/2014/main" id="{47EB33DA-969A-0D1E-F45F-C40C22538E5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7" name="Slide Number Placeholder 5">
            <a:extLst>
              <a:ext uri="{FF2B5EF4-FFF2-40B4-BE49-F238E27FC236}">
                <a16:creationId xmlns:a16="http://schemas.microsoft.com/office/drawing/2014/main" id="{FBF01926-992E-224B-E2C3-CD37448278B0}"/>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4</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250600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0DC3-79D4-371A-4C0C-EC266923F1A7}"/>
              </a:ext>
            </a:extLst>
          </p:cNvPr>
          <p:cNvSpPr>
            <a:spLocks noGrp="1"/>
          </p:cNvSpPr>
          <p:nvPr>
            <p:ph type="title"/>
          </p:nvPr>
        </p:nvSpPr>
        <p:spPr>
          <a:xfrm>
            <a:off x="647700" y="442917"/>
            <a:ext cx="6224588" cy="1271588"/>
          </a:xfrm>
          <a:prstGeom prst="rect">
            <a:avLst/>
          </a:prstGeom>
          <a:solidFill>
            <a:srgbClr val="B30200"/>
          </a:solidFill>
        </p:spPr>
        <p:txBody>
          <a:bodyPr>
            <a:normAutofit fontScale="90000"/>
          </a:bodyPr>
          <a:lstStyle/>
          <a:p>
            <a:r>
              <a:rPr lang="en-US" sz="5000" b="1" dirty="0">
                <a:solidFill>
                  <a:schemeClr val="bg1"/>
                </a:solidFill>
                <a:latin typeface="Atkinson Hyperlegible" pitchFamily="2" charset="77"/>
              </a:rPr>
              <a:t>What is a reasonable accommodation? </a:t>
            </a:r>
          </a:p>
        </p:txBody>
      </p:sp>
      <p:sp>
        <p:nvSpPr>
          <p:cNvPr id="3" name="Content Placeholder 2">
            <a:extLst>
              <a:ext uri="{FF2B5EF4-FFF2-40B4-BE49-F238E27FC236}">
                <a16:creationId xmlns:a16="http://schemas.microsoft.com/office/drawing/2014/main" id="{36E786EC-E6A7-7426-1EBC-7B7054838E0E}"/>
              </a:ext>
            </a:extLst>
          </p:cNvPr>
          <p:cNvSpPr>
            <a:spLocks noGrp="1"/>
          </p:cNvSpPr>
          <p:nvPr>
            <p:ph idx="1"/>
          </p:nvPr>
        </p:nvSpPr>
        <p:spPr>
          <a:xfrm>
            <a:off x="647700" y="1957392"/>
            <a:ext cx="10706100" cy="4509706"/>
          </a:xfrm>
        </p:spPr>
        <p:txBody>
          <a:bodyPr>
            <a:normAutofit lnSpcReduction="10000"/>
          </a:bodyPr>
          <a:lstStyle/>
          <a:p>
            <a:r>
              <a:rPr lang="en-US" sz="2400" dirty="0">
                <a:latin typeface="Atkinson Hyperlegible" pitchFamily="2" charset="77"/>
                <a:cs typeface="Arial" panose="020B0604020202020204" pitchFamily="34" charset="0"/>
              </a:rPr>
              <a:t>Changes to a public service, benefit, or program for people with disabilities so they can take part in the service. </a:t>
            </a:r>
            <a:r>
              <a:rPr lang="en-US" sz="2400" u="none" strike="noStrike" dirty="0">
                <a:effectLst/>
                <a:latin typeface="Atkinson Hyperlegible" pitchFamily="2" charset="77"/>
                <a:ea typeface="Arial" panose="020B0604020202020204" pitchFamily="34" charset="0"/>
                <a:cs typeface="Arial" panose="020B0604020202020204" pitchFamily="34" charset="0"/>
              </a:rPr>
              <a:t>(28 CFR 35.130(b)(7)(</a:t>
            </a:r>
            <a:r>
              <a:rPr lang="en-US" sz="2400" u="none" strike="noStrike" dirty="0" err="1">
                <a:effectLst/>
                <a:latin typeface="Atkinson Hyperlegible" pitchFamily="2" charset="77"/>
                <a:ea typeface="Arial" panose="020B0604020202020204" pitchFamily="34" charset="0"/>
                <a:cs typeface="Arial" panose="020B0604020202020204" pitchFamily="34" charset="0"/>
              </a:rPr>
              <a:t>i</a:t>
            </a:r>
            <a:r>
              <a:rPr lang="en-US" sz="2400" u="none" strike="noStrike" dirty="0">
                <a:effectLst/>
                <a:latin typeface="Atkinson Hyperlegible" pitchFamily="2" charset="77"/>
                <a:ea typeface="Arial" panose="020B0604020202020204" pitchFamily="34" charset="0"/>
                <a:cs typeface="Arial" panose="020B0604020202020204" pitchFamily="34" charset="0"/>
              </a:rPr>
              <a:t>); </a:t>
            </a:r>
            <a:r>
              <a:rPr lang="en-US" sz="2400" i="1" u="none" strike="noStrike" dirty="0">
                <a:effectLst/>
                <a:latin typeface="Atkinson Hyperlegible" pitchFamily="2" charset="77"/>
                <a:ea typeface="Arial" panose="020B0604020202020204" pitchFamily="34" charset="0"/>
                <a:cs typeface="Arial" panose="020B0604020202020204" pitchFamily="34" charset="0"/>
              </a:rPr>
              <a:t>McGary v. City of Portland</a:t>
            </a:r>
            <a:r>
              <a:rPr lang="en-US" sz="2400" u="none" strike="noStrike" dirty="0">
                <a:effectLst/>
                <a:latin typeface="Atkinson Hyperlegible" pitchFamily="2" charset="77"/>
                <a:ea typeface="Arial" panose="020B0604020202020204" pitchFamily="34" charset="0"/>
                <a:cs typeface="Arial" panose="020B0604020202020204" pitchFamily="34" charset="0"/>
              </a:rPr>
              <a:t>, 386 F.3d 1259, 1265–66 (9th Cir. 2004).  </a:t>
            </a:r>
          </a:p>
          <a:p>
            <a:r>
              <a:rPr lang="en-US" sz="2400" u="none" strike="noStrike" dirty="0">
                <a:effectLst/>
                <a:latin typeface="Atkinson Hyperlegible" pitchFamily="2" charset="77"/>
                <a:ea typeface="Arial" panose="020B0604020202020204" pitchFamily="34" charset="0"/>
                <a:cs typeface="Arial" panose="020B0604020202020204" pitchFamily="34" charset="0"/>
              </a:rPr>
              <a:t>Change the way a </a:t>
            </a:r>
            <a:r>
              <a:rPr lang="en-US" sz="2400" dirty="0">
                <a:latin typeface="Atkinson Hyperlegible" pitchFamily="2" charset="77"/>
                <a:ea typeface="Arial" panose="020B0604020202020204" pitchFamily="34" charset="0"/>
                <a:cs typeface="Arial" panose="020B0604020202020204" pitchFamily="34" charset="0"/>
              </a:rPr>
              <a:t>city or state law works so the law is not harder on </a:t>
            </a:r>
            <a:r>
              <a:rPr lang="en-US" sz="2400" u="none" strike="noStrike" dirty="0">
                <a:effectLst/>
                <a:latin typeface="Atkinson Hyperlegible" pitchFamily="2" charset="77"/>
                <a:ea typeface="Arial" panose="020B0604020202020204" pitchFamily="34" charset="0"/>
                <a:cs typeface="Arial" panose="020B0604020202020204" pitchFamily="34" charset="0"/>
              </a:rPr>
              <a:t>people with disabilities than people without disabilities (</a:t>
            </a:r>
            <a:r>
              <a:rPr lang="en-US" sz="2400" i="1" u="none" strike="noStrike" dirty="0">
                <a:effectLst/>
                <a:latin typeface="Atkinson Hyperlegible" pitchFamily="2" charset="77"/>
                <a:ea typeface="Arial" panose="020B0604020202020204" pitchFamily="34" charset="0"/>
                <a:cs typeface="Arial" panose="020B0604020202020204" pitchFamily="34" charset="0"/>
              </a:rPr>
              <a:t>McGary v. City of Portland</a:t>
            </a:r>
            <a:r>
              <a:rPr lang="en-US" sz="2400" u="none" strike="noStrike" dirty="0">
                <a:effectLst/>
                <a:latin typeface="Atkinson Hyperlegible" pitchFamily="2" charset="77"/>
                <a:ea typeface="Arial" panose="020B0604020202020204" pitchFamily="34" charset="0"/>
                <a:cs typeface="Arial" panose="020B0604020202020204" pitchFamily="34" charset="0"/>
              </a:rPr>
              <a:t>, 386 F.3d 1259, 1265–66 (9th Cir. 2004)). </a:t>
            </a:r>
          </a:p>
          <a:p>
            <a:pPr lvl="1"/>
            <a:r>
              <a:rPr lang="en-US" u="none" strike="noStrike" dirty="0">
                <a:effectLst/>
                <a:latin typeface="Atkinson Hyperlegible" pitchFamily="2" charset="77"/>
                <a:ea typeface="Arial" panose="020B0604020202020204" pitchFamily="34" charset="0"/>
                <a:cs typeface="Arial" panose="020B0604020202020204" pitchFamily="34" charset="0"/>
              </a:rPr>
              <a:t>Modifications of health &amp; safety regulations that seem neutral but is harder on people with disabilities. (</a:t>
            </a:r>
            <a:r>
              <a:rPr lang="en-US" i="1" u="none" strike="noStrike" dirty="0">
                <a:effectLst/>
                <a:latin typeface="Atkinson Hyperlegible" pitchFamily="2" charset="77"/>
                <a:ea typeface="Arial" panose="020B0604020202020204" pitchFamily="34" charset="0"/>
                <a:cs typeface="Arial" panose="020B0604020202020204" pitchFamily="34" charset="0"/>
              </a:rPr>
              <a:t>Crowder v. Kitagawa</a:t>
            </a:r>
            <a:r>
              <a:rPr lang="en-US" u="none" strike="noStrike" dirty="0">
                <a:effectLst/>
                <a:latin typeface="Atkinson Hyperlegible" pitchFamily="2" charset="77"/>
                <a:ea typeface="Arial" panose="020B0604020202020204" pitchFamily="34" charset="0"/>
                <a:cs typeface="Arial" panose="020B0604020202020204" pitchFamily="34" charset="0"/>
              </a:rPr>
              <a:t>, 81 F .3d 1480, 1482, 1485 (9th Cir. 1996)</a:t>
            </a:r>
          </a:p>
          <a:p>
            <a:r>
              <a:rPr lang="en-US" sz="2400" u="sng" dirty="0">
                <a:latin typeface="Atkinson Hyperlegible" pitchFamily="2" charset="77"/>
                <a:ea typeface="Arial" panose="020B0604020202020204" pitchFamily="34" charset="0"/>
                <a:cs typeface="Arial" panose="020B0604020202020204" pitchFamily="34" charset="0"/>
              </a:rPr>
              <a:t>Example</a:t>
            </a:r>
            <a:r>
              <a:rPr lang="en-US" sz="2400" dirty="0">
                <a:latin typeface="Atkinson Hyperlegible" pitchFamily="2" charset="77"/>
                <a:ea typeface="Arial" panose="020B0604020202020204" pitchFamily="34" charset="0"/>
                <a:cs typeface="Arial" panose="020B0604020202020204" pitchFamily="34" charset="0"/>
              </a:rPr>
              <a:t>: A local law requires unhoused people to remove camp belongings everyday by 9am. An unhoused person who has physical limitations can ask for a reasonable accommodation to change how the law applies to them to allow them to keep their belongings outside or have more time.</a:t>
            </a:r>
            <a:endParaRPr lang="en-US" sz="2400" u="sng" strike="noStrike" dirty="0">
              <a:effectLst/>
              <a:latin typeface="Atkinson Hyperlegible" pitchFamily="2" charset="77"/>
              <a:ea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472B9BDA-707F-4E6B-5158-06411C2477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52C11677-9EE6-9564-4C78-E0004AB614DC}"/>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5</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1419618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9F52D-61AE-AAAD-3CE8-FCD8BA5205EB}"/>
              </a:ext>
            </a:extLst>
          </p:cNvPr>
          <p:cNvSpPr>
            <a:spLocks noGrp="1"/>
          </p:cNvSpPr>
          <p:nvPr>
            <p:ph type="title"/>
          </p:nvPr>
        </p:nvSpPr>
        <p:spPr>
          <a:xfrm>
            <a:off x="724592" y="757241"/>
            <a:ext cx="7190683" cy="1207529"/>
          </a:xfrm>
          <a:prstGeom prst="rect">
            <a:avLst/>
          </a:prstGeom>
        </p:spPr>
        <p:txBody>
          <a:bodyPr anchor="ctr">
            <a:noAutofit/>
          </a:bodyPr>
          <a:lstStyle/>
          <a:p>
            <a:r>
              <a:rPr lang="en-US" sz="3600" b="1" dirty="0">
                <a:latin typeface="Atkinson Hyperlegible" pitchFamily="2" charset="77"/>
              </a:rPr>
              <a:t>Reasonable Modifications/Accommodations</a:t>
            </a:r>
          </a:p>
        </p:txBody>
      </p:sp>
      <p:sp>
        <p:nvSpPr>
          <p:cNvPr id="3" name="Content Placeholder 2">
            <a:extLst>
              <a:ext uri="{FF2B5EF4-FFF2-40B4-BE49-F238E27FC236}">
                <a16:creationId xmlns:a16="http://schemas.microsoft.com/office/drawing/2014/main" id="{70226419-7A22-70AA-67DA-AD9283C88C7C}"/>
              </a:ext>
            </a:extLst>
          </p:cNvPr>
          <p:cNvSpPr>
            <a:spLocks noGrp="1"/>
          </p:cNvSpPr>
          <p:nvPr>
            <p:ph idx="1"/>
          </p:nvPr>
        </p:nvSpPr>
        <p:spPr>
          <a:xfrm>
            <a:off x="725989" y="2138539"/>
            <a:ext cx="9941319" cy="3733628"/>
          </a:xfrm>
        </p:spPr>
        <p:txBody>
          <a:bodyPr anchor="ctr">
            <a:normAutofit/>
          </a:bodyPr>
          <a:lstStyle/>
          <a:p>
            <a:pPr>
              <a:spcBef>
                <a:spcPts val="0"/>
              </a:spcBef>
              <a:spcAft>
                <a:spcPts val="1200"/>
              </a:spcAft>
            </a:pPr>
            <a:r>
              <a:rPr lang="en-US" sz="2400" b="0" i="0" u="none" strike="noStrike" dirty="0">
                <a:effectLst/>
                <a:latin typeface="Atkinson Hyperlegible" pitchFamily="2" charset="77"/>
              </a:rPr>
              <a:t>The government has an </a:t>
            </a:r>
            <a:r>
              <a:rPr lang="en-US" sz="2400" b="0" i="1" u="none" strike="noStrike" dirty="0">
                <a:effectLst/>
                <a:latin typeface="Atkinson Hyperlegible" pitchFamily="2" charset="77"/>
              </a:rPr>
              <a:t>affirmative</a:t>
            </a:r>
            <a:r>
              <a:rPr lang="en-US" sz="2400" b="0" i="0" u="none" strike="noStrike" dirty="0">
                <a:effectLst/>
                <a:latin typeface="Atkinson Hyperlegible" pitchFamily="2" charset="77"/>
              </a:rPr>
              <a:t> obligation to provide “reasonable modifications</a:t>
            </a:r>
            <a:r>
              <a:rPr lang="en-US" sz="2400" dirty="0">
                <a:latin typeface="Atkinson Hyperlegible" pitchFamily="2" charset="77"/>
              </a:rPr>
              <a:t>.</a:t>
            </a:r>
            <a:r>
              <a:rPr lang="en-US" sz="2400" b="0" i="0" u="none" strike="noStrike" dirty="0">
                <a:effectLst/>
                <a:latin typeface="Atkinson Hyperlegible" pitchFamily="2" charset="77"/>
              </a:rPr>
              <a:t> </a:t>
            </a:r>
          </a:p>
          <a:p>
            <a:pPr marL="457200" lvl="1" indent="0">
              <a:spcBef>
                <a:spcPts val="0"/>
              </a:spcBef>
              <a:spcAft>
                <a:spcPts val="1200"/>
              </a:spcAft>
              <a:buNone/>
            </a:pPr>
            <a:r>
              <a:rPr lang="en-US" b="0" i="1" u="none" strike="noStrike" dirty="0">
                <a:effectLst/>
                <a:latin typeface="Atkinson Hyperlegible" pitchFamily="2" charset="77"/>
              </a:rPr>
              <a:t>A public entity </a:t>
            </a:r>
            <a:r>
              <a:rPr lang="en-US" b="1" i="1" u="none" strike="noStrike" dirty="0">
                <a:effectLst/>
                <a:latin typeface="Atkinson Hyperlegible" pitchFamily="2" charset="77"/>
              </a:rPr>
              <a:t>shall</a:t>
            </a:r>
            <a:r>
              <a:rPr lang="en-US" b="0" i="1" u="none" strike="noStrike" dirty="0">
                <a:effectLst/>
                <a:latin typeface="Atkinson Hyperlegible" pitchFamily="2" charset="77"/>
              </a:rPr>
              <a:t> make </a:t>
            </a:r>
            <a:r>
              <a:rPr lang="en-US" b="1" i="1" u="none" strike="noStrike" dirty="0">
                <a:effectLst/>
                <a:latin typeface="Atkinson Hyperlegible" pitchFamily="2" charset="77"/>
              </a:rPr>
              <a:t>reasonable modifications </a:t>
            </a:r>
            <a:r>
              <a:rPr lang="en-US" b="0" i="1" u="none" strike="noStrike" dirty="0">
                <a:effectLst/>
                <a:latin typeface="Atkinson Hyperlegible" pitchFamily="2" charset="77"/>
              </a:rPr>
              <a:t>in </a:t>
            </a:r>
            <a:r>
              <a:rPr lang="en-US" b="1" i="1" u="none" strike="noStrike" dirty="0">
                <a:effectLst/>
                <a:latin typeface="Atkinson Hyperlegible" pitchFamily="2" charset="77"/>
              </a:rPr>
              <a:t>policies, practices, or procedures</a:t>
            </a:r>
            <a:r>
              <a:rPr lang="en-US" b="0" i="1" u="none" strike="noStrike" dirty="0">
                <a:effectLst/>
                <a:latin typeface="Atkinson Hyperlegible" pitchFamily="2" charset="77"/>
              </a:rPr>
              <a:t> when the modifications are </a:t>
            </a:r>
            <a:r>
              <a:rPr lang="en-US" b="1" i="1" u="none" strike="noStrike" dirty="0">
                <a:effectLst/>
                <a:latin typeface="Atkinson Hyperlegible" pitchFamily="2" charset="77"/>
              </a:rPr>
              <a:t>necessary to avoid discrimination </a:t>
            </a:r>
            <a:r>
              <a:rPr lang="en-US" b="0" i="1" u="none" strike="noStrike" dirty="0">
                <a:effectLst/>
                <a:latin typeface="Atkinson Hyperlegible" pitchFamily="2" charset="77"/>
              </a:rPr>
              <a:t>on the basis of disability, unless the public entity can demonstrate that making the modifications would fundamentally alter the nature of the service, program, or activity. </a:t>
            </a:r>
            <a:endParaRPr lang="en-US" i="1" dirty="0">
              <a:latin typeface="Atkinson Hyperlegible" pitchFamily="2" charset="77"/>
            </a:endParaRPr>
          </a:p>
          <a:p>
            <a:pPr>
              <a:spcBef>
                <a:spcPts val="0"/>
              </a:spcBef>
              <a:spcAft>
                <a:spcPts val="1200"/>
              </a:spcAft>
            </a:pPr>
            <a:r>
              <a:rPr lang="en-US" sz="2400" b="0" i="0" u="none" strike="noStrike" dirty="0">
                <a:effectLst/>
                <a:latin typeface="Atkinson Hyperlegible" pitchFamily="2" charset="77"/>
              </a:rPr>
              <a:t>(</a:t>
            </a:r>
            <a:r>
              <a:rPr lang="en-US" sz="2400" dirty="0">
                <a:latin typeface="Atkinson Hyperlegible" pitchFamily="2" charset="77"/>
              </a:rPr>
              <a:t>28 C.F.R. § 35.130(b)(7)(</a:t>
            </a:r>
            <a:r>
              <a:rPr lang="en-US" sz="2400" dirty="0" err="1">
                <a:latin typeface="Atkinson Hyperlegible" pitchFamily="2" charset="77"/>
              </a:rPr>
              <a:t>i</a:t>
            </a:r>
            <a:r>
              <a:rPr lang="en-US" sz="2400" dirty="0">
                <a:latin typeface="Atkinson Hyperlegible" pitchFamily="2" charset="77"/>
              </a:rPr>
              <a:t>); </a:t>
            </a:r>
            <a:r>
              <a:rPr lang="en-US" sz="2400" i="1" dirty="0">
                <a:latin typeface="Atkinson Hyperlegible" pitchFamily="2" charset="77"/>
              </a:rPr>
              <a:t>Tennessee v. Lane</a:t>
            </a:r>
            <a:r>
              <a:rPr lang="en-US" sz="2400" dirty="0">
                <a:latin typeface="Atkinson Hyperlegible" pitchFamily="2" charset="77"/>
              </a:rPr>
              <a:t>, 541 U.S. 509, 512, 124 S. Ct. 1978, 1982, 158 L. Ed. 2d 820 (2004))</a:t>
            </a:r>
          </a:p>
        </p:txBody>
      </p:sp>
      <p:pic>
        <p:nvPicPr>
          <p:cNvPr id="4" name="Picture 3">
            <a:extLst>
              <a:ext uri="{FF2B5EF4-FFF2-40B4-BE49-F238E27FC236}">
                <a16:creationId xmlns:a16="http://schemas.microsoft.com/office/drawing/2014/main" id="{35FF62C7-B603-59B8-6770-7A28BCBE2C4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78AD0C84-C359-6BC8-58A9-B35606A963C4}"/>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6</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4065015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60DC3-79D4-371A-4C0C-EC266923F1A7}"/>
              </a:ext>
            </a:extLst>
          </p:cNvPr>
          <p:cNvSpPr>
            <a:spLocks noGrp="1"/>
          </p:cNvSpPr>
          <p:nvPr>
            <p:ph type="title"/>
          </p:nvPr>
        </p:nvSpPr>
        <p:spPr>
          <a:xfrm>
            <a:off x="8140503" y="1900238"/>
            <a:ext cx="3268216" cy="2043113"/>
          </a:xfrm>
          <a:prstGeom prst="rect">
            <a:avLst/>
          </a:prstGeom>
        </p:spPr>
        <p:txBody>
          <a:bodyPr>
            <a:normAutofit/>
          </a:bodyPr>
          <a:lstStyle/>
          <a:p>
            <a:pPr algn="ctr"/>
            <a:r>
              <a:rPr lang="en-US" sz="2800" b="1" dirty="0"/>
              <a:t>Reasonable Accommodations</a:t>
            </a:r>
            <a:br>
              <a:rPr lang="en-US" sz="2800" b="1" dirty="0"/>
            </a:br>
            <a:r>
              <a:rPr lang="en-US" sz="2800" b="1" dirty="0"/>
              <a:t>continued. </a:t>
            </a:r>
          </a:p>
        </p:txBody>
      </p:sp>
      <p:sp>
        <p:nvSpPr>
          <p:cNvPr id="3" name="Content Placeholder 2">
            <a:extLst>
              <a:ext uri="{FF2B5EF4-FFF2-40B4-BE49-F238E27FC236}">
                <a16:creationId xmlns:a16="http://schemas.microsoft.com/office/drawing/2014/main" id="{36E786EC-E6A7-7426-1EBC-7B7054838E0E}"/>
              </a:ext>
            </a:extLst>
          </p:cNvPr>
          <p:cNvSpPr>
            <a:spLocks noGrp="1"/>
          </p:cNvSpPr>
          <p:nvPr>
            <p:ph idx="1"/>
          </p:nvPr>
        </p:nvSpPr>
        <p:spPr>
          <a:xfrm>
            <a:off x="641773" y="623275"/>
            <a:ext cx="6902888" cy="5607881"/>
          </a:xfrm>
        </p:spPr>
        <p:txBody>
          <a:bodyPr anchor="ctr">
            <a:normAutofit/>
          </a:bodyPr>
          <a:lstStyle/>
          <a:p>
            <a:r>
              <a:rPr lang="en-US" sz="2400" dirty="0">
                <a:latin typeface="Atkinson Hyperlegible" pitchFamily="2" charset="77"/>
                <a:cs typeface="Arial" panose="020B0604020202020204" pitchFamily="34" charset="0"/>
              </a:rPr>
              <a:t>Alterations to a public service, benefit, or program for people with disabilities so they can take part in or benefit from the service. </a:t>
            </a:r>
            <a:endParaRPr lang="en-US" sz="2400" u="none" strike="noStrike" dirty="0">
              <a:effectLst/>
              <a:latin typeface="Atkinson Hyperlegible" pitchFamily="2" charset="77"/>
              <a:ea typeface="Arial" panose="020B0604020202020204" pitchFamily="34" charset="0"/>
              <a:cs typeface="Arial" panose="020B0604020202020204" pitchFamily="34" charset="0"/>
            </a:endParaRPr>
          </a:p>
          <a:p>
            <a:r>
              <a:rPr lang="en-US" sz="2400" u="none" strike="noStrike" dirty="0">
                <a:effectLst/>
                <a:latin typeface="Atkinson Hyperlegible" pitchFamily="2" charset="77"/>
                <a:ea typeface="Arial" panose="020B0604020202020204" pitchFamily="34" charset="0"/>
                <a:cs typeface="Arial" panose="020B0604020202020204" pitchFamily="34" charset="0"/>
              </a:rPr>
              <a:t>Changes in the way a </a:t>
            </a:r>
            <a:r>
              <a:rPr lang="en-US" sz="2400" dirty="0">
                <a:latin typeface="Atkinson Hyperlegible" pitchFamily="2" charset="77"/>
                <a:ea typeface="Arial" panose="020B0604020202020204" pitchFamily="34" charset="0"/>
                <a:cs typeface="Arial" panose="020B0604020202020204" pitchFamily="34" charset="0"/>
              </a:rPr>
              <a:t>city or state law works so it is not harder on </a:t>
            </a:r>
            <a:r>
              <a:rPr lang="en-US" sz="2400" u="none" strike="noStrike" dirty="0">
                <a:effectLst/>
                <a:latin typeface="Atkinson Hyperlegible" pitchFamily="2" charset="77"/>
                <a:ea typeface="Arial" panose="020B0604020202020204" pitchFamily="34" charset="0"/>
                <a:cs typeface="Arial" panose="020B0604020202020204" pitchFamily="34" charset="0"/>
              </a:rPr>
              <a:t>people with disabilities than people without disabilities </a:t>
            </a:r>
          </a:p>
          <a:p>
            <a:r>
              <a:rPr lang="en-US" sz="2400" u="none" strike="noStrike" dirty="0">
                <a:effectLst/>
                <a:latin typeface="Atkinson Hyperlegible" pitchFamily="2" charset="77"/>
                <a:ea typeface="Arial" panose="020B0604020202020204" pitchFamily="34" charset="0"/>
                <a:cs typeface="Arial" panose="020B0604020202020204" pitchFamily="34" charset="0"/>
              </a:rPr>
              <a:t>Modifications of health &amp; safety regulations that seem neutral but disproportionately burden people with disabilities.</a:t>
            </a:r>
          </a:p>
          <a:p>
            <a:r>
              <a:rPr lang="en-US" sz="2400" i="1" dirty="0">
                <a:latin typeface="Atkinson Hyperlegible" pitchFamily="2" charset="77"/>
                <a:ea typeface="Arial" panose="020B0604020202020204" pitchFamily="34" charset="0"/>
                <a:cs typeface="Arial" panose="020B0604020202020204" pitchFamily="34" charset="0"/>
              </a:rPr>
              <a:t>See, e.g. </a:t>
            </a:r>
            <a:r>
              <a:rPr lang="en-US" sz="2400" i="1" u="none" strike="noStrike" dirty="0">
                <a:effectLst/>
                <a:latin typeface="Atkinson Hyperlegible" pitchFamily="2" charset="77"/>
                <a:ea typeface="Arial" panose="020B0604020202020204" pitchFamily="34" charset="0"/>
                <a:cs typeface="Arial" panose="020B0604020202020204" pitchFamily="34" charset="0"/>
              </a:rPr>
              <a:t>McGary v. City of Portland</a:t>
            </a:r>
            <a:r>
              <a:rPr lang="en-US" sz="2400" u="none" strike="noStrike" dirty="0">
                <a:effectLst/>
                <a:latin typeface="Atkinson Hyperlegible" pitchFamily="2" charset="77"/>
                <a:ea typeface="Arial" panose="020B0604020202020204" pitchFamily="34" charset="0"/>
                <a:cs typeface="Arial" panose="020B0604020202020204" pitchFamily="34" charset="0"/>
              </a:rPr>
              <a:t>, 386 F.3d 1259, 1265–66 (9th Cir. 2004)</a:t>
            </a:r>
            <a:r>
              <a:rPr lang="en-US" sz="2400" dirty="0">
                <a:latin typeface="Atkinson Hyperlegible" pitchFamily="2" charset="77"/>
                <a:ea typeface="Arial" panose="020B0604020202020204" pitchFamily="34" charset="0"/>
                <a:cs typeface="Arial" panose="020B0604020202020204" pitchFamily="34" charset="0"/>
              </a:rPr>
              <a:t>; </a:t>
            </a:r>
            <a:r>
              <a:rPr lang="en-US" sz="2400" i="1" u="none" strike="noStrike" dirty="0">
                <a:effectLst/>
                <a:latin typeface="Atkinson Hyperlegible" pitchFamily="2" charset="77"/>
                <a:ea typeface="Arial" panose="020B0604020202020204" pitchFamily="34" charset="0"/>
                <a:cs typeface="Arial" panose="020B0604020202020204" pitchFamily="34" charset="0"/>
              </a:rPr>
              <a:t>Crowder v. Kitagawa</a:t>
            </a:r>
            <a:r>
              <a:rPr lang="en-US" sz="2400" u="none" strike="noStrike" dirty="0">
                <a:effectLst/>
                <a:latin typeface="Atkinson Hyperlegible" pitchFamily="2" charset="77"/>
                <a:ea typeface="Arial" panose="020B0604020202020204" pitchFamily="34" charset="0"/>
                <a:cs typeface="Arial" panose="020B0604020202020204" pitchFamily="34" charset="0"/>
              </a:rPr>
              <a:t>, 81 F .3d 1480, 1482, 1485 (9th Cir. 1996)</a:t>
            </a:r>
          </a:p>
        </p:txBody>
      </p:sp>
      <p:pic>
        <p:nvPicPr>
          <p:cNvPr id="6" name="Picture 5">
            <a:extLst>
              <a:ext uri="{FF2B5EF4-FFF2-40B4-BE49-F238E27FC236}">
                <a16:creationId xmlns:a16="http://schemas.microsoft.com/office/drawing/2014/main" id="{BD786A54-7BAF-3AEE-A456-4E6DE05BBC4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7" name="Slide Number Placeholder 5">
            <a:extLst>
              <a:ext uri="{FF2B5EF4-FFF2-40B4-BE49-F238E27FC236}">
                <a16:creationId xmlns:a16="http://schemas.microsoft.com/office/drawing/2014/main" id="{EA174FF8-EADF-9C0D-72DA-0187D4C9D9BA}"/>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7</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93204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2EBD4-DECD-5FE0-5C8A-F74EF511D51A}"/>
              </a:ext>
            </a:extLst>
          </p:cNvPr>
          <p:cNvSpPr>
            <a:spLocks noGrp="1"/>
          </p:cNvSpPr>
          <p:nvPr>
            <p:ph type="title"/>
          </p:nvPr>
        </p:nvSpPr>
        <p:spPr>
          <a:xfrm>
            <a:off x="2933207" y="395404"/>
            <a:ext cx="6325585" cy="1188950"/>
          </a:xfrm>
          <a:prstGeom prst="rect">
            <a:avLst/>
          </a:prstGeom>
        </p:spPr>
        <p:txBody>
          <a:bodyPr anchor="b">
            <a:normAutofit/>
          </a:bodyPr>
          <a:lstStyle/>
          <a:p>
            <a:pPr algn="ctr"/>
            <a:r>
              <a:rPr lang="en-US" sz="3800" dirty="0"/>
              <a:t>What is a government service, program, activity?</a:t>
            </a:r>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0" y="1900239"/>
            <a:ext cx="11383362" cy="445068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25965F4-A27B-FA52-7452-694019F019D2}"/>
              </a:ext>
            </a:extLst>
          </p:cNvPr>
          <p:cNvSpPr>
            <a:spLocks noGrp="1"/>
          </p:cNvSpPr>
          <p:nvPr>
            <p:ph idx="1"/>
          </p:nvPr>
        </p:nvSpPr>
        <p:spPr>
          <a:xfrm>
            <a:off x="793660" y="2243139"/>
            <a:ext cx="10143668" cy="3791902"/>
          </a:xfrm>
        </p:spPr>
        <p:txBody>
          <a:bodyPr anchor="ctr">
            <a:normAutofit fontScale="92500"/>
          </a:bodyPr>
          <a:lstStyle/>
          <a:p>
            <a:r>
              <a:rPr lang="en-US" sz="2400" b="1" u="none" strike="noStrike" dirty="0">
                <a:effectLst/>
                <a:latin typeface="Atkinson Hyperlegible" pitchFamily="2" charset="77"/>
                <a:ea typeface="Arial" panose="020B0604020202020204" pitchFamily="34" charset="0"/>
              </a:rPr>
              <a:t>“</a:t>
            </a:r>
            <a:r>
              <a:rPr lang="en-US" sz="2400" b="1" dirty="0">
                <a:latin typeface="Atkinson Hyperlegible" pitchFamily="2" charset="77"/>
                <a:ea typeface="Arial" panose="020B0604020202020204" pitchFamily="34" charset="0"/>
              </a:rPr>
              <a:t>A</a:t>
            </a:r>
            <a:r>
              <a:rPr lang="en-US" sz="2400" b="1" u="none" strike="noStrike" dirty="0">
                <a:effectLst/>
                <a:latin typeface="Atkinson Hyperlegible" pitchFamily="2" charset="77"/>
                <a:ea typeface="Arial" panose="020B0604020202020204" pitchFamily="34" charset="0"/>
              </a:rPr>
              <a:t>nything a public entity does.” </a:t>
            </a:r>
            <a:r>
              <a:rPr lang="en-US" sz="2400" u="none" strike="noStrike" dirty="0">
                <a:effectLst/>
                <a:latin typeface="Atkinson Hyperlegible" pitchFamily="2" charset="77"/>
                <a:ea typeface="Arial" panose="020B0604020202020204" pitchFamily="34" charset="0"/>
              </a:rPr>
              <a:t>like work to carry out city ordinances to maintain public spaces (</a:t>
            </a:r>
            <a:r>
              <a:rPr lang="en-US" sz="2400" i="1" u="none" strike="noStrike" dirty="0">
                <a:effectLst/>
                <a:latin typeface="Atkinson Hyperlegible" pitchFamily="2" charset="77"/>
                <a:ea typeface="Arial" panose="020B0604020202020204" pitchFamily="34" charset="0"/>
              </a:rPr>
              <a:t>Barden v. Sacramento</a:t>
            </a:r>
            <a:r>
              <a:rPr lang="en-US" sz="2400" u="none" strike="noStrike" dirty="0">
                <a:effectLst/>
                <a:latin typeface="Atkinson Hyperlegible" pitchFamily="2" charset="77"/>
                <a:ea typeface="Arial" panose="020B0604020202020204" pitchFamily="34" charset="0"/>
              </a:rPr>
              <a:t>, 292 F.3d 1073, 1076 (9th Cir. 2002)).</a:t>
            </a:r>
            <a:endParaRPr lang="en-US" sz="2400" b="1" dirty="0">
              <a:latin typeface="Atkinson Hyperlegible" pitchFamily="2" charset="77"/>
            </a:endParaRPr>
          </a:p>
          <a:p>
            <a:r>
              <a:rPr lang="en-US" sz="2400" b="1" dirty="0">
                <a:latin typeface="Atkinson Hyperlegible" pitchFamily="2" charset="77"/>
              </a:rPr>
              <a:t>Arrests / Police activities </a:t>
            </a:r>
            <a:r>
              <a:rPr lang="en-US" sz="2400" dirty="0">
                <a:latin typeface="Atkinson Hyperlegible" pitchFamily="2" charset="77"/>
              </a:rPr>
              <a:t>(</a:t>
            </a:r>
            <a:r>
              <a:rPr lang="en-US" sz="2400" i="1" dirty="0">
                <a:latin typeface="Atkinson Hyperlegible" pitchFamily="2" charset="77"/>
              </a:rPr>
              <a:t>Sheehan v. City &amp; County of San Francisco</a:t>
            </a:r>
            <a:r>
              <a:rPr lang="en-US" sz="2400" dirty="0">
                <a:latin typeface="Atkinson Hyperlegible" pitchFamily="2" charset="77"/>
              </a:rPr>
              <a:t>, 743 F.3d 1211, 1232 (9th Cir. 2014), </a:t>
            </a:r>
            <a:r>
              <a:rPr lang="en-US" sz="2400" dirty="0" err="1">
                <a:latin typeface="Atkinson Hyperlegible" pitchFamily="2" charset="77"/>
              </a:rPr>
              <a:t>rev’d</a:t>
            </a:r>
            <a:r>
              <a:rPr lang="en-US" sz="2400" dirty="0">
                <a:latin typeface="Atkinson Hyperlegible" pitchFamily="2" charset="77"/>
              </a:rPr>
              <a:t> in part, cert. dismissed in part sub nom. </a:t>
            </a:r>
            <a:r>
              <a:rPr lang="en-US" sz="2400" i="1" dirty="0">
                <a:latin typeface="Atkinson Hyperlegible" pitchFamily="2" charset="77"/>
              </a:rPr>
              <a:t>City &amp; County of San Francisco, Calif. v. Sheehan</a:t>
            </a:r>
            <a:r>
              <a:rPr lang="en-US" sz="2400" dirty="0">
                <a:latin typeface="Atkinson Hyperlegible" pitchFamily="2" charset="77"/>
              </a:rPr>
              <a:t>, 575 U.S. 600 (2015))</a:t>
            </a:r>
          </a:p>
          <a:p>
            <a:r>
              <a:rPr lang="en-US" sz="2400" b="1" dirty="0">
                <a:latin typeface="Atkinson Hyperlegible" pitchFamily="2" charset="77"/>
              </a:rPr>
              <a:t>Clearing encampments </a:t>
            </a:r>
            <a:r>
              <a:rPr lang="en-US" sz="2400" dirty="0">
                <a:latin typeface="Atkinson Hyperlegible" pitchFamily="2" charset="77"/>
              </a:rPr>
              <a:t>– (</a:t>
            </a:r>
            <a:r>
              <a:rPr lang="en-US" sz="2400" i="1" dirty="0">
                <a:latin typeface="Atkinson Hyperlegible" pitchFamily="2" charset="77"/>
              </a:rPr>
              <a:t>Where Do We Go Berkeley v. California </a:t>
            </a:r>
            <a:r>
              <a:rPr lang="en-US" sz="2400" i="1" dirty="0" err="1">
                <a:latin typeface="Atkinson Hyperlegible" pitchFamily="2" charset="77"/>
              </a:rPr>
              <a:t>Dep't</a:t>
            </a:r>
            <a:r>
              <a:rPr lang="en-US" sz="2400" i="1" dirty="0">
                <a:latin typeface="Atkinson Hyperlegible" pitchFamily="2" charset="77"/>
              </a:rPr>
              <a:t> of Transportation</a:t>
            </a:r>
            <a:r>
              <a:rPr lang="en-US" sz="2400" dirty="0">
                <a:latin typeface="Atkinson Hyperlegible" pitchFamily="2" charset="77"/>
              </a:rPr>
              <a:t>, 32 F.4th 852, 861 (9th Cir. 2022))</a:t>
            </a:r>
          </a:p>
          <a:p>
            <a:r>
              <a:rPr lang="en-US" sz="2400" b="1" dirty="0">
                <a:latin typeface="Atkinson Hyperlegible" pitchFamily="2" charset="77"/>
              </a:rPr>
              <a:t>Case management, housing search, other support services. </a:t>
            </a:r>
          </a:p>
          <a:p>
            <a:r>
              <a:rPr lang="en-US" sz="2400" b="1" dirty="0">
                <a:latin typeface="Atkinson Hyperlegible" pitchFamily="2" charset="77"/>
              </a:rPr>
              <a:t>Safe camping sites, shelters</a:t>
            </a:r>
            <a:endParaRPr lang="en-US" sz="2400" dirty="0">
              <a:latin typeface="Atkinson Hyperlegible" pitchFamily="2" charset="77"/>
            </a:endParaRPr>
          </a:p>
        </p:txBody>
      </p:sp>
      <p:pic>
        <p:nvPicPr>
          <p:cNvPr id="4" name="Picture 3">
            <a:extLst>
              <a:ext uri="{FF2B5EF4-FFF2-40B4-BE49-F238E27FC236}">
                <a16:creationId xmlns:a16="http://schemas.microsoft.com/office/drawing/2014/main" id="{37AEDA33-942D-3340-EC07-989C09C0863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2F5C2ADC-A2AF-41E2-77D4-20A5B68FE313}"/>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8</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9818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2E7"/>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D777-16D1-A9A0-0EE1-F4ED98127904}"/>
              </a:ext>
            </a:extLst>
          </p:cNvPr>
          <p:cNvSpPr>
            <a:spLocks noGrp="1"/>
          </p:cNvSpPr>
          <p:nvPr>
            <p:ph type="title"/>
          </p:nvPr>
        </p:nvSpPr>
        <p:spPr>
          <a:xfrm>
            <a:off x="972193" y="1564663"/>
            <a:ext cx="7600307" cy="790302"/>
          </a:xfrm>
          <a:prstGeom prst="rect">
            <a:avLst/>
          </a:prstGeom>
        </p:spPr>
        <p:txBody>
          <a:bodyPr anchor="ctr">
            <a:normAutofit/>
          </a:bodyPr>
          <a:lstStyle/>
          <a:p>
            <a:r>
              <a:rPr lang="en-US" sz="4800" dirty="0"/>
              <a:t>Removing Encampments </a:t>
            </a:r>
          </a:p>
        </p:txBody>
      </p:sp>
      <p:sp>
        <p:nvSpPr>
          <p:cNvPr id="3" name="Content Placeholder 2">
            <a:extLst>
              <a:ext uri="{FF2B5EF4-FFF2-40B4-BE49-F238E27FC236}">
                <a16:creationId xmlns:a16="http://schemas.microsoft.com/office/drawing/2014/main" id="{365924F5-F692-1A44-23EE-3203088E080D}"/>
              </a:ext>
            </a:extLst>
          </p:cNvPr>
          <p:cNvSpPr>
            <a:spLocks noGrp="1"/>
          </p:cNvSpPr>
          <p:nvPr>
            <p:ph idx="1"/>
          </p:nvPr>
        </p:nvSpPr>
        <p:spPr>
          <a:xfrm>
            <a:off x="972193" y="2643574"/>
            <a:ext cx="9941319" cy="3581858"/>
          </a:xfrm>
        </p:spPr>
        <p:txBody>
          <a:bodyPr anchor="t">
            <a:normAutofit/>
          </a:bodyPr>
          <a:lstStyle/>
          <a:p>
            <a:pPr marL="0" indent="0">
              <a:buNone/>
            </a:pPr>
            <a:r>
              <a:rPr lang="en-US" sz="2400" dirty="0"/>
              <a:t>An encampment sweep is considered a service of the local government and therefore covered under the ADA.  </a:t>
            </a:r>
          </a:p>
          <a:p>
            <a:pPr marL="0" indent="0">
              <a:buNone/>
            </a:pPr>
            <a:r>
              <a:rPr lang="en-US" sz="2400" dirty="0"/>
              <a:t>(</a:t>
            </a:r>
            <a:r>
              <a:rPr lang="en-US" sz="2400" i="1" dirty="0"/>
              <a:t>Cooley v. City of Los Angeles</a:t>
            </a:r>
            <a:r>
              <a:rPr lang="en-US" sz="2400" dirty="0"/>
              <a:t>, 2019 WL 3766554, at *6 (C.D. Cal. Aug. 5, 2019); </a:t>
            </a:r>
            <a:r>
              <a:rPr lang="en-US" sz="2400" i="1" dirty="0"/>
              <a:t>McGary v. City of Portland</a:t>
            </a:r>
            <a:r>
              <a:rPr lang="en-US" sz="2400" dirty="0"/>
              <a:t>, 386 F.3d 1259, 1265–66 (9th Cir. 2004); </a:t>
            </a:r>
            <a:r>
              <a:rPr lang="en-US" sz="2400" i="1" dirty="0"/>
              <a:t>Tyson v. City of San Bernardino, </a:t>
            </a:r>
            <a:r>
              <a:rPr lang="en-US" sz="2400" dirty="0"/>
              <a:t>Case No. EDCV 23-01539 (motion for preliminary injunction granted 01/12/24))</a:t>
            </a:r>
          </a:p>
        </p:txBody>
      </p:sp>
      <p:pic>
        <p:nvPicPr>
          <p:cNvPr id="4" name="Picture 3">
            <a:extLst>
              <a:ext uri="{FF2B5EF4-FFF2-40B4-BE49-F238E27FC236}">
                <a16:creationId xmlns:a16="http://schemas.microsoft.com/office/drawing/2014/main" id="{C261BE64-9CF1-1E92-A01C-C4369A5C82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4488" y="515193"/>
            <a:ext cx="1168400" cy="528738"/>
          </a:xfrm>
          <a:prstGeom prst="rect">
            <a:avLst/>
          </a:prstGeom>
        </p:spPr>
      </p:pic>
      <p:sp>
        <p:nvSpPr>
          <p:cNvPr id="5" name="Slide Number Placeholder 5">
            <a:extLst>
              <a:ext uri="{FF2B5EF4-FFF2-40B4-BE49-F238E27FC236}">
                <a16:creationId xmlns:a16="http://schemas.microsoft.com/office/drawing/2014/main" id="{E0575957-3F7C-294D-E071-9F8AF1F77EF6}"/>
              </a:ext>
            </a:extLst>
          </p:cNvPr>
          <p:cNvSpPr>
            <a:spLocks noGrp="1"/>
          </p:cNvSpPr>
          <p:nvPr>
            <p:ph type="sldNum" sz="quarter" idx="12"/>
          </p:nvPr>
        </p:nvSpPr>
        <p:spPr>
          <a:xfrm>
            <a:off x="9202741" y="6231683"/>
            <a:ext cx="2743200" cy="365125"/>
          </a:xfrm>
        </p:spPr>
        <p:txBody>
          <a:bodyPr/>
          <a:lstStyle/>
          <a:p>
            <a:fld id="{1D48AC0C-B217-4509-9206-EF8A7D2F2AC6}" type="slidenum">
              <a:rPr lang="en-US" sz="2800" smtClean="0">
                <a:solidFill>
                  <a:schemeClr val="tx1">
                    <a:lumMod val="75000"/>
                    <a:lumOff val="25000"/>
                  </a:schemeClr>
                </a:solidFill>
                <a:latin typeface="Atkinson Hyperlegible" pitchFamily="2" charset="77"/>
              </a:rPr>
              <a:t>9</a:t>
            </a:fld>
            <a:endParaRPr lang="en-US" sz="2800" dirty="0">
              <a:solidFill>
                <a:schemeClr val="tx1">
                  <a:lumMod val="75000"/>
                  <a:lumOff val="25000"/>
                </a:schemeClr>
              </a:solidFill>
              <a:latin typeface="Atkinson Hyperlegible" pitchFamily="2" charset="77"/>
            </a:endParaRPr>
          </a:p>
        </p:txBody>
      </p:sp>
    </p:spTree>
    <p:extLst>
      <p:ext uri="{BB962C8B-B14F-4D97-AF65-F5344CB8AC3E}">
        <p14:creationId xmlns:p14="http://schemas.microsoft.com/office/powerpoint/2010/main" val="2489278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1077</TotalTime>
  <Words>2204</Words>
  <Application>Microsoft Macintosh PowerPoint</Application>
  <PresentationFormat>Widescreen</PresentationFormat>
  <Paragraphs>162</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Atkinson Hyperlegible</vt:lpstr>
      <vt:lpstr>Office Theme</vt:lpstr>
      <vt:lpstr>PowerPoint Presentation</vt:lpstr>
      <vt:lpstr>Training Agenda </vt:lpstr>
      <vt:lpstr>What is the Americans with Disabilities Act (ADA)?</vt:lpstr>
      <vt:lpstr>PowerPoint Presentation</vt:lpstr>
      <vt:lpstr>What is a reasonable accommodation? </vt:lpstr>
      <vt:lpstr>Reasonable Modifications/Accommodations</vt:lpstr>
      <vt:lpstr>Reasonable Accommodations continued. </vt:lpstr>
      <vt:lpstr>What is a government service, program, activity?</vt:lpstr>
      <vt:lpstr>Removing Encampments </vt:lpstr>
      <vt:lpstr>Examples of Reasonable Accommodations for People in Encampments </vt:lpstr>
      <vt:lpstr>Other state and local government requirements</vt:lpstr>
      <vt:lpstr>Reasonable Accommodations for Shelters and safe camping site</vt:lpstr>
      <vt:lpstr>How to make a reasonable accommodation request</vt:lpstr>
      <vt:lpstr>Information to include in your request</vt:lpstr>
      <vt:lpstr>Tips when making a request </vt:lpstr>
      <vt:lpstr>Camp Integrity San Rafael, CA</vt:lpstr>
      <vt:lpstr>What happens after you make a request? </vt:lpstr>
      <vt:lpstr>A Reasonable Accommodation Request May be Rejected if:</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Reasonable Accommodations Can Help Unhoused People with Disabilities</dc:title>
  <dc:creator>Erin Neff</dc:creator>
  <cp:lastModifiedBy>Tina Pinedo</cp:lastModifiedBy>
  <cp:revision>11</cp:revision>
  <dcterms:created xsi:type="dcterms:W3CDTF">2024-02-11T02:26:14Z</dcterms:created>
  <dcterms:modified xsi:type="dcterms:W3CDTF">2024-02-17T01:38:29Z</dcterms:modified>
</cp:coreProperties>
</file>