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5143500" type="screen16x9"/>
  <p:notesSz cx="6858000" cy="9144000"/>
  <p:embeddedFontLst>
    <p:embeddedFont>
      <p:font typeface="Poppins" pitchFamily="2" charset="77"/>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233"/>
    <p:restoredTop sz="62818"/>
  </p:normalViewPr>
  <p:slideViewPr>
    <p:cSldViewPr snapToGrid="0">
      <p:cViewPr varScale="1">
        <p:scale>
          <a:sx n="31" d="100"/>
          <a:sy n="31" d="100"/>
        </p:scale>
        <p:origin x="176" y="8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document/d/e/2PACX-1vRDybwpX8OLsOhc6ldIje6atdlmmS8VwdYh4uEEE-ibyGPG1N7HDT9v71RBi-IZeU0mEurDLgPhO2v_/pu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redf.us2.list-manage.com/subscribe?u=d8372142072c8ce7f2e90e349&amp;id=c15e323206"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texasattorneygeneral.gov/sites/default/files/images/press/HHS%20Rehabilitation%20Act%20Complaint%20Filestamped.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307ee7f175_7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307ee7f175_7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3e7c2fa10_5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3e7c2fa10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07ee7f175_7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307ee7f175_7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307ee7f175_7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307ee7f175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07ee7f175_1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07ee7f175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307ee7f175_7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307ee7f175_7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30922398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30922398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0922398d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0922398d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07ee7f175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307ee7f175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30922398d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30922398d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307ee7f17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307ee7f17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a lot of people here! Welcome!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07ee7f175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307ee7f175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307ee7f175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307ee7f175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07ee7f175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307ee7f175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307ee7f175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307ee7f175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33e7c2fa10_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33e7c2fa10_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3d515a364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33d515a364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33e7c2fa10_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33e7c2fa10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33e7c2fa10_5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33e7c2fa10_5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List of all the state AGs: </a:t>
            </a:r>
            <a:r>
              <a:rPr lang="en" u="sng" dirty="0">
                <a:solidFill>
                  <a:schemeClr val="hlink"/>
                </a:solidFill>
                <a:hlinkClick r:id="rId3"/>
              </a:rPr>
              <a:t>https://docs.google.com/document/d/e/2PACX-1vRDybwpX8OLsOhc6ldIje6atdlmmS8VwdYh4uEEE-ibyGPG1N7HDT9v71RBi-IZeU0mEurDLgPhO2v_/pub</a:t>
            </a:r>
            <a:r>
              <a:rPr lang="en" dirty="0"/>
              <a:t> </a:t>
            </a:r>
            <a:endParaRPr dirty="0"/>
          </a:p>
          <a:p>
            <a:pPr marL="0" lvl="0" indent="0" algn="l" rtl="0">
              <a:spcBef>
                <a:spcPts val="0"/>
              </a:spcBef>
              <a:spcAft>
                <a:spcPts val="0"/>
              </a:spcAft>
              <a:buNone/>
            </a:pPr>
            <a:r>
              <a:rPr lang="en" dirty="0"/>
              <a:t>Stay up to date link: </a:t>
            </a:r>
            <a:r>
              <a:rPr lang="en" u="sng" dirty="0">
                <a:solidFill>
                  <a:schemeClr val="hlink"/>
                </a:solidFill>
                <a:hlinkClick r:id="rId4"/>
              </a:rPr>
              <a:t>https://dredf.us2.list-manage.com/subscribe?u=d8372142072c8ce7f2e90e349&amp;id=c15e323206</a:t>
            </a:r>
            <a:r>
              <a:rPr lang="en" dirty="0"/>
              <a: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307ee7f175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307ee7f175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Link to the complaint: </a:t>
            </a:r>
            <a:r>
              <a:rPr lang="en" u="sng" dirty="0">
                <a:solidFill>
                  <a:schemeClr val="hlink"/>
                </a:solidFill>
                <a:hlinkClick r:id="rId3"/>
              </a:rPr>
              <a:t>https://www.texasattorneygeneral.gov/sites/default/files/images/press/HHS%20Rehabilitation%20Act%20Complaint%20Filestamped.pdf</a:t>
            </a:r>
            <a:r>
              <a:rPr lang="en" dirty="0"/>
              <a:t>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33e7c2fa10_5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33e7c2fa10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307ee7f175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307ee7f175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39640863c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339640863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33e7c2fa10_5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33e7c2fa10_5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339640863c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339640863c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33e7c2fa10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33e7c2fa10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307ee7f17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307ee7f17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307ee7f175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307ee7f17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307ee7f175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307ee7f175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307ee7f175_7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307ee7f175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3e7c2fa10_5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33e7c2fa10_5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hhs.gov/civil-rights/for-individuals/disability/section-504-rehabilitation-act-of-1973/index.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acl.gov/504ru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1hAQYpPhH7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dredf.org/protect-504/"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SyWcCuVta7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cripcamp.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8" y="102902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990"/>
              <a:buFont typeface="Arial"/>
              <a:buNone/>
            </a:pPr>
            <a:r>
              <a:rPr lang="en" sz="3580" b="1">
                <a:latin typeface="Poppins"/>
                <a:ea typeface="Poppins"/>
                <a:cs typeface="Poppins"/>
                <a:sym typeface="Poppins"/>
              </a:rPr>
              <a:t>Disability Community Briefing: </a:t>
            </a:r>
            <a:br>
              <a:rPr lang="en" sz="3580">
                <a:latin typeface="Poppins"/>
                <a:ea typeface="Poppins"/>
                <a:cs typeface="Poppins"/>
                <a:sym typeface="Poppins"/>
              </a:rPr>
            </a:br>
            <a:r>
              <a:rPr lang="en" sz="3580">
                <a:latin typeface="Poppins"/>
                <a:ea typeface="Poppins"/>
                <a:cs typeface="Poppins"/>
                <a:sym typeface="Poppins"/>
              </a:rPr>
              <a:t>What You Can Do to </a:t>
            </a:r>
            <a:br>
              <a:rPr lang="en" sz="3580">
                <a:latin typeface="Poppins"/>
                <a:ea typeface="Poppins"/>
                <a:cs typeface="Poppins"/>
                <a:sym typeface="Poppins"/>
              </a:rPr>
            </a:br>
            <a:r>
              <a:rPr lang="en" sz="3580">
                <a:latin typeface="Poppins"/>
                <a:ea typeface="Poppins"/>
                <a:cs typeface="Poppins"/>
                <a:sym typeface="Poppins"/>
              </a:rPr>
              <a:t>Stop the Attack on Section 504</a:t>
            </a:r>
            <a:endParaRPr sz="3580">
              <a:latin typeface="Poppins"/>
              <a:ea typeface="Poppins"/>
              <a:cs typeface="Poppins"/>
              <a:sym typeface="Poppins"/>
            </a:endParaRPr>
          </a:p>
        </p:txBody>
      </p:sp>
      <p:sp>
        <p:nvSpPr>
          <p:cNvPr id="71" name="Google Shape;71;p15"/>
          <p:cNvSpPr txBox="1">
            <a:spLocks noGrp="1"/>
          </p:cNvSpPr>
          <p:nvPr>
            <p:ph type="subTitle" idx="1"/>
          </p:nvPr>
        </p:nvSpPr>
        <p:spPr>
          <a:xfrm>
            <a:off x="311700" y="327277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Poppins"/>
                <a:ea typeface="Poppins"/>
                <a:cs typeface="Poppins"/>
                <a:sym typeface="Poppins"/>
              </a:rPr>
              <a:t>February 12, 2025</a:t>
            </a:r>
            <a:endParaRPr>
              <a:solidFill>
                <a:schemeClr val="dk1"/>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latin typeface="Poppins"/>
                <a:ea typeface="Poppins"/>
                <a:cs typeface="Poppins"/>
                <a:sym typeface="Poppins"/>
              </a:rPr>
              <a:t>Major Areas in the Updated Section 504 Regs </a:t>
            </a:r>
            <a:endParaRPr sz="2200">
              <a:latin typeface="Poppins"/>
              <a:ea typeface="Poppins"/>
              <a:cs typeface="Poppins"/>
              <a:sym typeface="Poppins"/>
            </a:endParaRPr>
          </a:p>
        </p:txBody>
      </p:sp>
      <p:sp>
        <p:nvSpPr>
          <p:cNvPr id="132" name="Google Shape;132;p24"/>
          <p:cNvSpPr txBox="1">
            <a:spLocks noGrp="1"/>
          </p:cNvSpPr>
          <p:nvPr>
            <p:ph type="body" idx="1"/>
          </p:nvPr>
        </p:nvSpPr>
        <p:spPr>
          <a:xfrm>
            <a:off x="311700" y="1076275"/>
            <a:ext cx="83241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Font typeface="Poppins"/>
              <a:buChar char="●"/>
            </a:pPr>
            <a:r>
              <a:rPr lang="en" sz="2100" b="1">
                <a:solidFill>
                  <a:schemeClr val="dk1"/>
                </a:solidFill>
                <a:latin typeface="Poppins"/>
                <a:ea typeface="Poppins"/>
                <a:cs typeface="Poppins"/>
                <a:sym typeface="Poppins"/>
              </a:rPr>
              <a:t>No Discrimination in Medical Treatment</a:t>
            </a:r>
            <a:endParaRPr sz="2100" b="1">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a:solidFill>
                  <a:schemeClr val="dk1"/>
                </a:solidFill>
                <a:latin typeface="Poppins"/>
                <a:ea typeface="Poppins"/>
                <a:cs typeface="Poppins"/>
                <a:sym typeface="Poppins"/>
              </a:rPr>
              <a:t>Prohibits medical decisions based on bias/stereotypes, judgments that disabled people are a burden, or beliefs that the lives of disabled people are worth less </a:t>
            </a:r>
            <a:endParaRPr sz="180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a:solidFill>
                  <a:schemeClr val="dk1"/>
                </a:solidFill>
                <a:latin typeface="Poppins"/>
                <a:ea typeface="Poppins"/>
                <a:cs typeface="Poppins"/>
                <a:sym typeface="Poppins"/>
              </a:rPr>
              <a:t>Applies to organ transplantation, life-sustaining treatment, clinical research, and crisis standards of care </a:t>
            </a:r>
            <a:endParaRPr sz="1800">
              <a:solidFill>
                <a:schemeClr val="dk1"/>
              </a:solidFill>
              <a:latin typeface="Poppins"/>
              <a:ea typeface="Poppins"/>
              <a:cs typeface="Poppins"/>
              <a:sym typeface="Poppins"/>
            </a:endParaRPr>
          </a:p>
          <a:p>
            <a:pPr marL="914400" lvl="1" indent="-342900" algn="l" rtl="0">
              <a:spcBef>
                <a:spcPts val="0"/>
              </a:spcBef>
              <a:spcAft>
                <a:spcPts val="0"/>
              </a:spcAft>
              <a:buClr>
                <a:schemeClr val="dk1"/>
              </a:buClr>
              <a:buSzPts val="1800"/>
              <a:buFont typeface="Poppins"/>
              <a:buChar char="○"/>
            </a:pPr>
            <a:r>
              <a:rPr lang="en" sz="1800">
                <a:solidFill>
                  <a:schemeClr val="dk1"/>
                </a:solidFill>
                <a:latin typeface="Poppins"/>
                <a:ea typeface="Poppins"/>
                <a:cs typeface="Poppins"/>
                <a:sym typeface="Poppins"/>
              </a:rPr>
              <a:t>Prohibits the use of value assessment methods that place a lower value on the lives of disabled people (like Quality Adjusted Life Years or QALYs) when used to limit of deny access to benefits or services</a:t>
            </a:r>
            <a:endParaRPr sz="1800">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DF4E14EF-663D-9B19-B1F1-36978C5B1EF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10</a:t>
            </a:fld>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250025" y="21067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latin typeface="Poppins"/>
                <a:ea typeface="Poppins"/>
                <a:cs typeface="Poppins"/>
                <a:sym typeface="Poppins"/>
              </a:rPr>
              <a:t>Major Areas in the Updated Section 504 Regs (2)</a:t>
            </a:r>
            <a:endParaRPr sz="2200">
              <a:latin typeface="Poppins"/>
              <a:ea typeface="Poppins"/>
              <a:cs typeface="Poppins"/>
              <a:sym typeface="Poppins"/>
            </a:endParaRPr>
          </a:p>
        </p:txBody>
      </p:sp>
      <p:sp>
        <p:nvSpPr>
          <p:cNvPr id="139" name="Google Shape;139;p25"/>
          <p:cNvSpPr txBox="1">
            <a:spLocks noGrp="1"/>
          </p:cNvSpPr>
          <p:nvPr>
            <p:ph type="body" idx="1"/>
          </p:nvPr>
        </p:nvSpPr>
        <p:spPr>
          <a:xfrm>
            <a:off x="250025" y="782850"/>
            <a:ext cx="8520600" cy="39909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ts val="1900"/>
              <a:buFont typeface="Poppins"/>
              <a:buChar char="●"/>
            </a:pPr>
            <a:r>
              <a:rPr lang="en" sz="1900" b="1">
                <a:solidFill>
                  <a:schemeClr val="dk1"/>
                </a:solidFill>
                <a:latin typeface="Poppins"/>
                <a:ea typeface="Poppins"/>
                <a:cs typeface="Poppins"/>
                <a:sym typeface="Poppins"/>
              </a:rPr>
              <a:t>Accessible Medical Equipment</a:t>
            </a:r>
            <a:endParaRPr sz="1900" b="1">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Requires covered providers to ensure accessible medical equipment</a:t>
            </a:r>
            <a:endParaRPr sz="1900">
              <a:solidFill>
                <a:schemeClr val="dk1"/>
              </a:solidFill>
              <a:latin typeface="Poppins"/>
              <a:ea typeface="Poppins"/>
              <a:cs typeface="Poppins"/>
              <a:sym typeface="Poppins"/>
            </a:endParaRPr>
          </a:p>
          <a:p>
            <a:pPr marL="1371600" lvl="2" indent="-349250" algn="l" rtl="0">
              <a:lnSpc>
                <a:spcPct val="100000"/>
              </a:lnSpc>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Exam tables, mammogram machines and weight scales</a:t>
            </a:r>
            <a:endParaRPr sz="1900">
              <a:solidFill>
                <a:schemeClr val="dk1"/>
              </a:solidFill>
              <a:latin typeface="Poppins"/>
              <a:ea typeface="Poppins"/>
              <a:cs typeface="Poppins"/>
              <a:sym typeface="Poppins"/>
            </a:endParaRPr>
          </a:p>
          <a:p>
            <a:pPr marL="1371600" lvl="2" indent="-349250" algn="l" rtl="0">
              <a:lnSpc>
                <a:spcPct val="100000"/>
              </a:lnSpc>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Set number of accessible equipment items within two years</a:t>
            </a:r>
            <a:endParaRPr sz="1900">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Aligned with DOJ Title II rules for public entities</a:t>
            </a:r>
            <a:endParaRPr sz="1900">
              <a:solidFill>
                <a:schemeClr val="dk1"/>
              </a:solidFill>
              <a:latin typeface="Poppins"/>
              <a:ea typeface="Poppins"/>
              <a:cs typeface="Poppins"/>
              <a:sym typeface="Poppins"/>
            </a:endParaRPr>
          </a:p>
          <a:p>
            <a:pPr marL="457200" lvl="0" indent="-349250" algn="l" rtl="0">
              <a:lnSpc>
                <a:spcPct val="100000"/>
              </a:lnSpc>
              <a:spcBef>
                <a:spcPts val="1000"/>
              </a:spcBef>
              <a:spcAft>
                <a:spcPts val="0"/>
              </a:spcAft>
              <a:buClr>
                <a:schemeClr val="dk1"/>
              </a:buClr>
              <a:buSzPts val="1900"/>
              <a:buFont typeface="Poppins"/>
              <a:buChar char="●"/>
            </a:pPr>
            <a:r>
              <a:rPr lang="en" sz="1900" b="1">
                <a:solidFill>
                  <a:schemeClr val="dk1"/>
                </a:solidFill>
                <a:latin typeface="Poppins"/>
                <a:ea typeface="Poppins"/>
                <a:cs typeface="Poppins"/>
                <a:sym typeface="Poppins"/>
              </a:rPr>
              <a:t>Accessible Websites and Mobile Apps</a:t>
            </a:r>
            <a:endParaRPr sz="1900" b="1">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Sets accessibility standards for websites and mobile apps (WCAG 2.1)</a:t>
            </a:r>
            <a:endParaRPr sz="1900">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Aligned with DOJ Americans with Disabilities Act (ADA) Title II standards for public entities</a:t>
            </a:r>
            <a:endParaRPr sz="1900">
              <a:solidFill>
                <a:schemeClr val="dk1"/>
              </a:solidFill>
              <a:latin typeface="Poppins"/>
              <a:ea typeface="Poppins"/>
              <a:cs typeface="Poppins"/>
              <a:sym typeface="Poppins"/>
            </a:endParaRPr>
          </a:p>
          <a:p>
            <a:pPr marL="914400" lvl="1" indent="-349250" algn="l" rtl="0">
              <a:lnSpc>
                <a:spcPct val="100000"/>
              </a:lnSpc>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Requires accessible kiosks</a:t>
            </a:r>
            <a:endParaRPr sz="1900">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4EB9F111-7E11-D3CA-1485-A90B4E7B944B}"/>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11</a:t>
            </a:fld>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latin typeface="Poppins"/>
                <a:ea typeface="Poppins"/>
                <a:cs typeface="Poppins"/>
                <a:sym typeface="Poppins"/>
              </a:rPr>
              <a:t>Major Areas in the Updated Section 504 Regs (3)</a:t>
            </a:r>
            <a:endParaRPr sz="2200">
              <a:latin typeface="Poppins"/>
              <a:ea typeface="Poppins"/>
              <a:cs typeface="Poppins"/>
              <a:sym typeface="Poppins"/>
            </a:endParaRPr>
          </a:p>
        </p:txBody>
      </p:sp>
      <p:sp>
        <p:nvSpPr>
          <p:cNvPr id="146" name="Google Shape;146;p26"/>
          <p:cNvSpPr txBox="1">
            <a:spLocks noGrp="1"/>
          </p:cNvSpPr>
          <p:nvPr>
            <p:ph type="body" idx="1"/>
          </p:nvPr>
        </p:nvSpPr>
        <p:spPr>
          <a:xfrm>
            <a:off x="311700" y="1152475"/>
            <a:ext cx="81609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Poppins"/>
              <a:buChar char="●"/>
            </a:pPr>
            <a:r>
              <a:rPr lang="en" sz="2000" b="1">
                <a:solidFill>
                  <a:schemeClr val="dk1"/>
                </a:solidFill>
                <a:latin typeface="Poppins"/>
                <a:ea typeface="Poppins"/>
                <a:cs typeface="Poppins"/>
                <a:sym typeface="Poppins"/>
              </a:rPr>
              <a:t>Integration and </a:t>
            </a:r>
            <a:r>
              <a:rPr lang="en" sz="2000" b="1" i="1">
                <a:solidFill>
                  <a:schemeClr val="dk1"/>
                </a:solidFill>
                <a:latin typeface="Poppins"/>
                <a:ea typeface="Poppins"/>
                <a:cs typeface="Poppins"/>
                <a:sym typeface="Poppins"/>
              </a:rPr>
              <a:t>Olmstead</a:t>
            </a:r>
            <a:endParaRPr sz="2000" b="1" i="1">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Puts into regulation extensive case law interpreting the integration mandate and the </a:t>
            </a:r>
            <a:r>
              <a:rPr lang="en" sz="1900" i="1">
                <a:solidFill>
                  <a:schemeClr val="dk1"/>
                </a:solidFill>
                <a:latin typeface="Poppins"/>
                <a:ea typeface="Poppins"/>
                <a:cs typeface="Poppins"/>
                <a:sym typeface="Poppins"/>
              </a:rPr>
              <a:t>Olmstead </a:t>
            </a:r>
            <a:r>
              <a:rPr lang="en" sz="1900">
                <a:solidFill>
                  <a:schemeClr val="dk1"/>
                </a:solidFill>
                <a:latin typeface="Poppins"/>
                <a:ea typeface="Poppins"/>
                <a:cs typeface="Poppins"/>
                <a:sym typeface="Poppins"/>
              </a:rPr>
              <a:t>decision</a:t>
            </a:r>
            <a:endParaRPr sz="190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Defines integration &amp; segregation</a:t>
            </a:r>
            <a:endParaRPr sz="190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Explicit application to residential, day and educational services</a:t>
            </a:r>
            <a:endParaRPr sz="190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Coverage of people in or at risk of institutionalization &amp; segregation</a:t>
            </a:r>
            <a:endParaRPr sz="1900">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E99BDB5A-DD16-975D-0E33-2A86C8DD538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12</a:t>
            </a:fld>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250025" y="36307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latin typeface="Poppins"/>
                <a:ea typeface="Poppins"/>
                <a:cs typeface="Poppins"/>
                <a:sym typeface="Poppins"/>
              </a:rPr>
              <a:t>Major Areas in the Updated Section 504 Regs (4)</a:t>
            </a:r>
            <a:endParaRPr sz="2200">
              <a:latin typeface="Poppins"/>
              <a:ea typeface="Poppins"/>
              <a:cs typeface="Poppins"/>
              <a:sym typeface="Poppins"/>
            </a:endParaRPr>
          </a:p>
        </p:txBody>
      </p:sp>
      <p:sp>
        <p:nvSpPr>
          <p:cNvPr id="153" name="Google Shape;153;p27"/>
          <p:cNvSpPr txBox="1">
            <a:spLocks noGrp="1"/>
          </p:cNvSpPr>
          <p:nvPr>
            <p:ph type="body" idx="1"/>
          </p:nvPr>
        </p:nvSpPr>
        <p:spPr>
          <a:xfrm>
            <a:off x="295950" y="1000200"/>
            <a:ext cx="6535200" cy="39909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Clr>
                <a:schemeClr val="dk1"/>
              </a:buClr>
              <a:buSzPts val="2100"/>
              <a:buFont typeface="Poppins"/>
              <a:buChar char="●"/>
            </a:pPr>
            <a:r>
              <a:rPr lang="en" sz="2100" b="1" dirty="0">
                <a:solidFill>
                  <a:schemeClr val="dk1"/>
                </a:solidFill>
                <a:latin typeface="Poppins"/>
                <a:ea typeface="Poppins"/>
                <a:cs typeface="Poppins"/>
                <a:sym typeface="Poppins"/>
              </a:rPr>
              <a:t>Effective Communication</a:t>
            </a:r>
            <a:endParaRPr sz="2100" b="1" dirty="0">
              <a:solidFill>
                <a:schemeClr val="dk1"/>
              </a:solidFill>
              <a:latin typeface="Poppins"/>
              <a:ea typeface="Poppins"/>
              <a:cs typeface="Poppins"/>
              <a:sym typeface="Poppins"/>
            </a:endParaRPr>
          </a:p>
          <a:p>
            <a:pPr marL="914400" lvl="1" indent="-361950" algn="l" rtl="0">
              <a:lnSpc>
                <a:spcPct val="115000"/>
              </a:lnSpc>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Aligned with strong DOJ Title II standards for public entities</a:t>
            </a:r>
            <a:endParaRPr sz="2100" dirty="0">
              <a:solidFill>
                <a:schemeClr val="dk1"/>
              </a:solidFill>
              <a:latin typeface="Poppins"/>
              <a:ea typeface="Poppins"/>
              <a:cs typeface="Poppins"/>
              <a:sym typeface="Poppins"/>
            </a:endParaRPr>
          </a:p>
          <a:p>
            <a:pPr marL="914400" lvl="1" indent="-361950" algn="l" rtl="0">
              <a:lnSpc>
                <a:spcPct val="115000"/>
              </a:lnSpc>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“Primary consideration” to requests of disabled person</a:t>
            </a:r>
            <a:endParaRPr sz="2100" dirty="0">
              <a:solidFill>
                <a:schemeClr val="dk1"/>
              </a:solidFill>
              <a:latin typeface="Poppins"/>
              <a:ea typeface="Poppins"/>
              <a:cs typeface="Poppins"/>
              <a:sym typeface="Poppins"/>
            </a:endParaRPr>
          </a:p>
          <a:p>
            <a:pPr marL="914400" lvl="1" indent="-361950" algn="l" rtl="0">
              <a:lnSpc>
                <a:spcPct val="115000"/>
              </a:lnSpc>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Examples: sign language, captions, alternative formats, plain language</a:t>
            </a:r>
            <a:endParaRPr sz="2100" dirty="0">
              <a:solidFill>
                <a:schemeClr val="dk1"/>
              </a:solidFill>
              <a:latin typeface="Poppins"/>
              <a:ea typeface="Poppins"/>
              <a:cs typeface="Poppins"/>
              <a:sym typeface="Poppins"/>
            </a:endParaRPr>
          </a:p>
          <a:p>
            <a:pPr marL="457200" lvl="0" indent="-361950" algn="l" rtl="0">
              <a:lnSpc>
                <a:spcPct val="115000"/>
              </a:lnSpc>
              <a:spcBef>
                <a:spcPts val="1000"/>
              </a:spcBef>
              <a:spcAft>
                <a:spcPts val="0"/>
              </a:spcAft>
              <a:buClr>
                <a:schemeClr val="dk1"/>
              </a:buClr>
              <a:buSzPts val="2100"/>
              <a:buFont typeface="Poppins"/>
              <a:buChar char="●"/>
            </a:pPr>
            <a:r>
              <a:rPr lang="en" sz="2100" b="1" dirty="0">
                <a:solidFill>
                  <a:schemeClr val="dk1"/>
                </a:solidFill>
                <a:latin typeface="Poppins"/>
                <a:ea typeface="Poppins"/>
                <a:cs typeface="Poppins"/>
                <a:sym typeface="Poppins"/>
              </a:rPr>
              <a:t>Reasonable modifications</a:t>
            </a:r>
            <a:endParaRPr sz="2100" b="1" dirty="0">
              <a:solidFill>
                <a:schemeClr val="dk1"/>
              </a:solidFill>
              <a:latin typeface="Poppins"/>
              <a:ea typeface="Poppins"/>
              <a:cs typeface="Poppins"/>
              <a:sym typeface="Poppins"/>
            </a:endParaRPr>
          </a:p>
          <a:p>
            <a:pPr marL="914400" lvl="1" indent="-361950" algn="l" rtl="0">
              <a:lnSpc>
                <a:spcPct val="115000"/>
              </a:lnSpc>
              <a:spcBef>
                <a:spcPts val="0"/>
              </a:spcBef>
              <a:spcAft>
                <a:spcPts val="0"/>
              </a:spcAft>
              <a:buClr>
                <a:schemeClr val="dk1"/>
              </a:buClr>
              <a:buSzPts val="2100"/>
              <a:buFont typeface="Poppins"/>
              <a:buChar char="○"/>
            </a:pPr>
            <a:r>
              <a:rPr lang="en" sz="2100" dirty="0">
                <a:solidFill>
                  <a:schemeClr val="dk1"/>
                </a:solidFill>
                <a:latin typeface="Poppins"/>
                <a:ea typeface="Poppins"/>
                <a:cs typeface="Poppins"/>
                <a:sym typeface="Poppins"/>
              </a:rPr>
              <a:t>Includes supported decision-making</a:t>
            </a:r>
            <a:endParaRPr sz="2100" dirty="0">
              <a:solidFill>
                <a:schemeClr val="dk1"/>
              </a:solidFill>
              <a:latin typeface="Poppins"/>
              <a:ea typeface="Poppins"/>
              <a:cs typeface="Poppins"/>
              <a:sym typeface="Poppins"/>
            </a:endParaRPr>
          </a:p>
        </p:txBody>
      </p:sp>
      <p:pic>
        <p:nvPicPr>
          <p:cNvPr id="155" name="Google Shape;155;p27" descr="Icon of hands signing "/>
          <p:cNvPicPr preferRelativeResize="0"/>
          <p:nvPr/>
        </p:nvPicPr>
        <p:blipFill>
          <a:blip r:embed="rId3">
            <a:alphaModFix/>
          </a:blip>
          <a:stretch>
            <a:fillRect/>
          </a:stretch>
        </p:blipFill>
        <p:spPr>
          <a:xfrm>
            <a:off x="7494050" y="457025"/>
            <a:ext cx="1276575" cy="1276575"/>
          </a:xfrm>
          <a:prstGeom prst="rect">
            <a:avLst/>
          </a:prstGeom>
          <a:noFill/>
          <a:ln>
            <a:noFill/>
          </a:ln>
        </p:spPr>
      </p:pic>
      <p:pic>
        <p:nvPicPr>
          <p:cNvPr id="156" name="Google Shape;156;p27" descr="Icon of a TXT icon"/>
          <p:cNvPicPr preferRelativeResize="0"/>
          <p:nvPr/>
        </p:nvPicPr>
        <p:blipFill>
          <a:blip r:embed="rId4">
            <a:alphaModFix/>
          </a:blip>
          <a:stretch>
            <a:fillRect/>
          </a:stretch>
        </p:blipFill>
        <p:spPr>
          <a:xfrm>
            <a:off x="6395425" y="1645237"/>
            <a:ext cx="1853037" cy="1853037"/>
          </a:xfrm>
          <a:prstGeom prst="rect">
            <a:avLst/>
          </a:prstGeom>
          <a:noFill/>
          <a:ln>
            <a:noFill/>
          </a:ln>
        </p:spPr>
      </p:pic>
      <p:pic>
        <p:nvPicPr>
          <p:cNvPr id="157" name="Google Shape;157;p27" descr="Icon of two hands holding"/>
          <p:cNvPicPr preferRelativeResize="0"/>
          <p:nvPr/>
        </p:nvPicPr>
        <p:blipFill>
          <a:blip r:embed="rId5">
            <a:alphaModFix/>
          </a:blip>
          <a:stretch>
            <a:fillRect/>
          </a:stretch>
        </p:blipFill>
        <p:spPr>
          <a:xfrm>
            <a:off x="7055150" y="3245925"/>
            <a:ext cx="1417300" cy="1417300"/>
          </a:xfrm>
          <a:prstGeom prst="rect">
            <a:avLst/>
          </a:prstGeom>
          <a:noFill/>
          <a:ln>
            <a:noFill/>
          </a:ln>
        </p:spPr>
      </p:pic>
      <p:sp>
        <p:nvSpPr>
          <p:cNvPr id="2" name="Google Shape;284;p44">
            <a:extLst>
              <a:ext uri="{FF2B5EF4-FFF2-40B4-BE49-F238E27FC236}">
                <a16:creationId xmlns:a16="http://schemas.microsoft.com/office/drawing/2014/main" id="{FF8BD798-F7CA-1505-6A3C-368EED08809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13</a:t>
            </a:fld>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latin typeface="Poppins"/>
                <a:ea typeface="Poppins"/>
                <a:cs typeface="Poppins"/>
                <a:sym typeface="Poppins"/>
              </a:rPr>
              <a:t>Major Areas in the Updated Section 504 Regs (5)</a:t>
            </a:r>
            <a:endParaRPr sz="2200">
              <a:latin typeface="Poppins"/>
              <a:ea typeface="Poppins"/>
              <a:cs typeface="Poppins"/>
              <a:sym typeface="Poppins"/>
            </a:endParaRPr>
          </a:p>
        </p:txBody>
      </p:sp>
      <p:sp>
        <p:nvSpPr>
          <p:cNvPr id="163" name="Google Shape;163;p28"/>
          <p:cNvSpPr txBox="1">
            <a:spLocks noGrp="1"/>
          </p:cNvSpPr>
          <p:nvPr>
            <p:ph type="body" idx="1"/>
          </p:nvPr>
        </p:nvSpPr>
        <p:spPr>
          <a:xfrm>
            <a:off x="311700" y="1000075"/>
            <a:ext cx="72942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Poppins"/>
              <a:buChar char="●"/>
            </a:pPr>
            <a:r>
              <a:rPr lang="en" sz="1900" b="1">
                <a:solidFill>
                  <a:schemeClr val="dk1"/>
                </a:solidFill>
                <a:latin typeface="Poppins"/>
                <a:ea typeface="Poppins"/>
                <a:cs typeface="Poppins"/>
                <a:sym typeface="Poppins"/>
              </a:rPr>
              <a:t>Child Welfare Systems</a:t>
            </a:r>
            <a:endParaRPr sz="1900" b="1">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Prohibits discrimination against parents/prospective parents with disabilities and disabled children with disabilities in or at risk of entering foster care</a:t>
            </a:r>
            <a:endParaRPr sz="1900">
              <a:solidFill>
                <a:schemeClr val="dk1"/>
              </a:solidFill>
              <a:latin typeface="Poppins"/>
              <a:ea typeface="Poppins"/>
              <a:cs typeface="Poppins"/>
              <a:sym typeface="Poppins"/>
            </a:endParaRPr>
          </a:p>
          <a:p>
            <a:pPr marL="914400" lvl="1"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Covers child welfare services like parent-child visitation, reunification services, child placement, parenting skills programs and in- and out-of-home services</a:t>
            </a:r>
            <a:endParaRPr sz="190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Service animals, accessibility standards, mobility devices, etc. aligned with ADA regulations</a:t>
            </a:r>
            <a:endParaRPr sz="1900">
              <a:solidFill>
                <a:schemeClr val="dk1"/>
              </a:solidFill>
              <a:latin typeface="Poppins"/>
              <a:ea typeface="Poppins"/>
              <a:cs typeface="Poppins"/>
              <a:sym typeface="Poppins"/>
            </a:endParaRPr>
          </a:p>
          <a:p>
            <a:pPr marL="0" lvl="0" indent="0" algn="l" rtl="0">
              <a:spcBef>
                <a:spcPts val="1200"/>
              </a:spcBef>
              <a:spcAft>
                <a:spcPts val="1200"/>
              </a:spcAft>
              <a:buNone/>
            </a:pPr>
            <a:endParaRPr sz="1600">
              <a:solidFill>
                <a:schemeClr val="dk1"/>
              </a:solidFill>
              <a:latin typeface="Poppins"/>
              <a:ea typeface="Poppins"/>
              <a:cs typeface="Poppins"/>
              <a:sym typeface="Poppins"/>
            </a:endParaRPr>
          </a:p>
        </p:txBody>
      </p:sp>
      <p:pic>
        <p:nvPicPr>
          <p:cNvPr id="165" name="Google Shape;165;p28" descr="Icon of family with small children and a dog."/>
          <p:cNvPicPr preferRelativeResize="0"/>
          <p:nvPr/>
        </p:nvPicPr>
        <p:blipFill>
          <a:blip r:embed="rId3">
            <a:alphaModFix/>
          </a:blip>
          <a:stretch>
            <a:fillRect/>
          </a:stretch>
        </p:blipFill>
        <p:spPr>
          <a:xfrm>
            <a:off x="7475700" y="1478225"/>
            <a:ext cx="1356600" cy="1356600"/>
          </a:xfrm>
          <a:prstGeom prst="rect">
            <a:avLst/>
          </a:prstGeom>
          <a:noFill/>
          <a:ln>
            <a:noFill/>
          </a:ln>
        </p:spPr>
      </p:pic>
      <p:sp>
        <p:nvSpPr>
          <p:cNvPr id="2" name="Google Shape;284;p44">
            <a:extLst>
              <a:ext uri="{FF2B5EF4-FFF2-40B4-BE49-F238E27FC236}">
                <a16:creationId xmlns:a16="http://schemas.microsoft.com/office/drawing/2014/main" id="{ED2BEDDD-5C78-3CA8-5257-9081DB081064}"/>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14</a:t>
            </a:fld>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a:latin typeface="Poppins"/>
                <a:ea typeface="Poppins"/>
                <a:cs typeface="Poppins"/>
                <a:sym typeface="Poppins"/>
              </a:rPr>
              <a:t>The Section 504 Regs Are Now In Effect</a:t>
            </a:r>
            <a:endParaRPr sz="2200">
              <a:latin typeface="Poppins"/>
              <a:ea typeface="Poppins"/>
              <a:cs typeface="Poppins"/>
              <a:sym typeface="Poppins"/>
            </a:endParaRPr>
          </a:p>
        </p:txBody>
      </p:sp>
      <p:sp>
        <p:nvSpPr>
          <p:cNvPr id="171" name="Google Shape;171;p29"/>
          <p:cNvSpPr txBox="1">
            <a:spLocks noGrp="1"/>
          </p:cNvSpPr>
          <p:nvPr>
            <p:ph type="body" idx="1"/>
          </p:nvPr>
        </p:nvSpPr>
        <p:spPr>
          <a:xfrm>
            <a:off x="311700" y="1152475"/>
            <a:ext cx="82677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Section 504 Regulations became effective July 8, 2024 (60 days after publication</a:t>
            </a:r>
            <a:endParaRPr sz="190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Can be enforced by HHS’ Office for Civil Rights or private lawyers (like protection and advocacy agencies)</a:t>
            </a:r>
            <a:endParaRPr sz="190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The law and regulations remain in place unless and until a court makes a decision otherwise or HHS changes them through notice and comment rulemaking</a:t>
            </a:r>
            <a:endParaRPr sz="190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More info on the regulations (working pages as of 2/10/25):</a:t>
            </a:r>
            <a:endParaRPr sz="1900">
              <a:solidFill>
                <a:schemeClr val="dk1"/>
              </a:solidFill>
              <a:latin typeface="Poppins"/>
              <a:ea typeface="Poppins"/>
              <a:cs typeface="Poppins"/>
              <a:sym typeface="Poppins"/>
            </a:endParaRPr>
          </a:p>
          <a:p>
            <a:pPr marL="914400" lvl="1" indent="-349250" algn="l" rtl="0">
              <a:spcBef>
                <a:spcPts val="0"/>
              </a:spcBef>
              <a:spcAft>
                <a:spcPts val="0"/>
              </a:spcAft>
              <a:buClr>
                <a:srgbClr val="1155CC"/>
              </a:buClr>
              <a:buSzPts val="1900"/>
              <a:buFont typeface="Poppins"/>
              <a:buChar char="○"/>
            </a:pPr>
            <a:r>
              <a:rPr lang="en" sz="1900" u="sng">
                <a:solidFill>
                  <a:srgbClr val="1155CC"/>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HHS OCR webpage</a:t>
            </a:r>
            <a:endParaRPr sz="1900">
              <a:solidFill>
                <a:srgbClr val="1155CC"/>
              </a:solidFill>
              <a:latin typeface="Poppins"/>
              <a:ea typeface="Poppins"/>
              <a:cs typeface="Poppins"/>
              <a:sym typeface="Poppins"/>
            </a:endParaRPr>
          </a:p>
          <a:p>
            <a:pPr marL="914400" lvl="1" indent="-349250" algn="l" rtl="0">
              <a:spcBef>
                <a:spcPts val="0"/>
              </a:spcBef>
              <a:spcAft>
                <a:spcPts val="0"/>
              </a:spcAft>
              <a:buClr>
                <a:srgbClr val="1155CC"/>
              </a:buClr>
              <a:buSzPts val="1900"/>
              <a:buFont typeface="Poppins"/>
              <a:buChar char="○"/>
            </a:pPr>
            <a:r>
              <a:rPr lang="en" sz="1900" u="sng">
                <a:solidFill>
                  <a:srgbClr val="1155CC"/>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HHS Administration for Community Living webpage</a:t>
            </a:r>
            <a:endParaRPr sz="1900">
              <a:solidFill>
                <a:srgbClr val="1155CC"/>
              </a:solidFill>
              <a:latin typeface="Poppins"/>
              <a:ea typeface="Poppins"/>
              <a:cs typeface="Poppins"/>
              <a:sym typeface="Poppins"/>
            </a:endParaRPr>
          </a:p>
          <a:p>
            <a:pPr marL="0" lvl="0" indent="0" algn="l" rtl="0">
              <a:spcBef>
                <a:spcPts val="1200"/>
              </a:spcBef>
              <a:spcAft>
                <a:spcPts val="1200"/>
              </a:spcAft>
              <a:buNone/>
            </a:pPr>
            <a:endParaRPr sz="1700">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F76E77F4-6C09-2CBB-D554-193AFE74C84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15</a:t>
            </a:fld>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311700" y="318656"/>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2200" b="1" dirty="0">
                <a:latin typeface="Poppins"/>
                <a:ea typeface="Poppins"/>
                <a:cs typeface="Poppins"/>
                <a:sym typeface="Poppins"/>
              </a:rPr>
              <a:t>The Legal Challenge to 504 – </a:t>
            </a:r>
            <a:r>
              <a:rPr lang="en" sz="2200" b="1" i="1" dirty="0">
                <a:latin typeface="Poppins"/>
                <a:ea typeface="Poppins"/>
                <a:cs typeface="Poppins"/>
                <a:sym typeface="Poppins"/>
              </a:rPr>
              <a:t>Texas v. Becerra</a:t>
            </a:r>
            <a:endParaRPr sz="2200" dirty="0">
              <a:latin typeface="Poppins"/>
              <a:ea typeface="Poppins"/>
              <a:cs typeface="Poppins"/>
              <a:sym typeface="Poppins"/>
            </a:endParaRPr>
          </a:p>
        </p:txBody>
      </p:sp>
      <p:sp>
        <p:nvSpPr>
          <p:cNvPr id="178" name="Google Shape;178;p30"/>
          <p:cNvSpPr txBox="1">
            <a:spLocks noGrp="1"/>
          </p:cNvSpPr>
          <p:nvPr>
            <p:ph type="body" idx="1"/>
          </p:nvPr>
        </p:nvSpPr>
        <p:spPr>
          <a:xfrm>
            <a:off x="290664" y="953887"/>
            <a:ext cx="5130420" cy="1220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852"/>
              <a:buNone/>
            </a:pPr>
            <a:r>
              <a:rPr lang="en" sz="1895" dirty="0">
                <a:solidFill>
                  <a:schemeClr val="dk1"/>
                </a:solidFill>
                <a:latin typeface="Poppins"/>
                <a:ea typeface="Poppins"/>
                <a:cs typeface="Poppins"/>
                <a:sym typeface="Poppins"/>
              </a:rPr>
              <a:t>O</a:t>
            </a:r>
            <a:r>
              <a:rPr lang="en" dirty="0">
                <a:solidFill>
                  <a:schemeClr val="dk1"/>
                </a:solidFill>
                <a:latin typeface="Poppins"/>
                <a:ea typeface="Poppins"/>
                <a:cs typeface="Poppins"/>
                <a:sym typeface="Poppins"/>
              </a:rPr>
              <a:t>n September 26, 2024, Texas and 16 other states (in red) filed a lawsuit in the Northern District of Texas </a:t>
            </a:r>
            <a:endParaRPr dirty="0">
              <a:solidFill>
                <a:schemeClr val="dk1"/>
              </a:solidFill>
              <a:latin typeface="Poppins"/>
              <a:ea typeface="Poppins"/>
              <a:cs typeface="Poppins"/>
              <a:sym typeface="Poppins"/>
            </a:endParaRPr>
          </a:p>
          <a:p>
            <a:pPr marL="457200" lvl="0" indent="-342900" algn="l" rtl="0">
              <a:lnSpc>
                <a:spcPct val="105000"/>
              </a:lnSpc>
              <a:spcBef>
                <a:spcPts val="1200"/>
              </a:spcBef>
              <a:spcAft>
                <a:spcPts val="0"/>
              </a:spcAft>
              <a:buClr>
                <a:schemeClr val="dk1"/>
              </a:buClr>
              <a:buSzPts val="1800"/>
              <a:buFont typeface="Poppins"/>
              <a:buChar char="●"/>
            </a:pPr>
            <a:r>
              <a:rPr lang="en" dirty="0">
                <a:solidFill>
                  <a:schemeClr val="dk1"/>
                </a:solidFill>
                <a:latin typeface="Poppins"/>
                <a:ea typeface="Poppins"/>
                <a:cs typeface="Poppins"/>
                <a:sym typeface="Poppins"/>
              </a:rPr>
              <a:t>The case challenges the new 504 rule</a:t>
            </a:r>
            <a:endParaRPr dirty="0">
              <a:solidFill>
                <a:schemeClr val="dk1"/>
              </a:solidFill>
              <a:latin typeface="Poppins"/>
              <a:ea typeface="Poppins"/>
              <a:cs typeface="Poppins"/>
              <a:sym typeface="Poppins"/>
            </a:endParaRPr>
          </a:p>
          <a:p>
            <a:pPr marL="457200" lvl="0" indent="-342900" algn="l" rtl="0">
              <a:lnSpc>
                <a:spcPct val="105000"/>
              </a:lnSpc>
              <a:spcBef>
                <a:spcPts val="0"/>
              </a:spcBef>
              <a:spcAft>
                <a:spcPts val="0"/>
              </a:spcAft>
              <a:buClr>
                <a:schemeClr val="dk1"/>
              </a:buClr>
              <a:buSzPts val="1800"/>
              <a:buFont typeface="Poppins"/>
              <a:buChar char="●"/>
            </a:pPr>
            <a:r>
              <a:rPr lang="en" dirty="0">
                <a:solidFill>
                  <a:schemeClr val="dk1"/>
                </a:solidFill>
                <a:latin typeface="Poppins"/>
                <a:ea typeface="Poppins"/>
                <a:cs typeface="Poppins"/>
                <a:sym typeface="Poppins"/>
              </a:rPr>
              <a:t>And even the constitutionality of Section 504 of the Rehabilitation Act</a:t>
            </a:r>
          </a:p>
          <a:p>
            <a:pPr marL="457200" lvl="0" indent="-342900" algn="l" rtl="0">
              <a:lnSpc>
                <a:spcPct val="105000"/>
              </a:lnSpc>
              <a:spcBef>
                <a:spcPts val="0"/>
              </a:spcBef>
              <a:spcAft>
                <a:spcPts val="0"/>
              </a:spcAft>
              <a:buClr>
                <a:schemeClr val="dk1"/>
              </a:buClr>
              <a:buSzPts val="1800"/>
              <a:buFont typeface="Poppins"/>
              <a:buChar char="●"/>
            </a:pPr>
            <a:endParaRPr lang="en" dirty="0">
              <a:solidFill>
                <a:schemeClr val="dk1"/>
              </a:solidFill>
              <a:latin typeface="Poppins"/>
              <a:ea typeface="Poppins"/>
              <a:cs typeface="Poppins"/>
              <a:sym typeface="Poppins"/>
            </a:endParaRPr>
          </a:p>
          <a:p>
            <a:pPr marL="114300" indent="0">
              <a:lnSpc>
                <a:spcPct val="105000"/>
              </a:lnSpc>
              <a:buClr>
                <a:schemeClr val="dk1"/>
              </a:buClr>
              <a:buNone/>
            </a:pPr>
            <a:r>
              <a:rPr lang="en-US" dirty="0">
                <a:solidFill>
                  <a:schemeClr val="dk1"/>
                </a:solidFill>
                <a:latin typeface="Poppins"/>
                <a:ea typeface="Poppins"/>
                <a:cs typeface="Poppins"/>
                <a:sym typeface="Poppins"/>
              </a:rPr>
              <a:t>The challenge to the rule attacks transgender people, disabled people, and people living at the intersection of both identities. Hence, a need for a united response. </a:t>
            </a:r>
            <a:endParaRPr dirty="0">
              <a:solidFill>
                <a:schemeClr val="dk1"/>
              </a:solidFill>
              <a:latin typeface="Poppins"/>
              <a:ea typeface="Poppins"/>
              <a:cs typeface="Poppins"/>
              <a:sym typeface="Poppins"/>
            </a:endParaRPr>
          </a:p>
        </p:txBody>
      </p:sp>
      <p:pic>
        <p:nvPicPr>
          <p:cNvPr id="180" name="Google Shape;180;p30" descr="Map with red states highlighted. Those states are: Alaska, Alabama, Arkansas, Florida, Georgia, Indiana, Kansas, Louisiana, Missouri, Montana, Nebraska, South Carolina, South Dakota, Texas, Utah, and West Virginia."/>
          <p:cNvPicPr preferRelativeResize="0"/>
          <p:nvPr/>
        </p:nvPicPr>
        <p:blipFill>
          <a:blip r:embed="rId3">
            <a:alphaModFix/>
          </a:blip>
          <a:stretch>
            <a:fillRect/>
          </a:stretch>
        </p:blipFill>
        <p:spPr>
          <a:xfrm>
            <a:off x="5421084" y="1078950"/>
            <a:ext cx="3543285" cy="2056136"/>
          </a:xfrm>
          <a:prstGeom prst="rect">
            <a:avLst/>
          </a:prstGeom>
          <a:noFill/>
          <a:ln>
            <a:noFill/>
          </a:ln>
        </p:spPr>
      </p:pic>
      <p:sp>
        <p:nvSpPr>
          <p:cNvPr id="2" name="Google Shape;284;p44">
            <a:extLst>
              <a:ext uri="{FF2B5EF4-FFF2-40B4-BE49-F238E27FC236}">
                <a16:creationId xmlns:a16="http://schemas.microsoft.com/office/drawing/2014/main" id="{4677E874-F1CC-9EC3-97A6-CFD2FCD67ED2}"/>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16</a:t>
            </a:fld>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253225" y="52747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200" b="1">
                <a:latin typeface="Poppins"/>
                <a:ea typeface="Poppins"/>
                <a:cs typeface="Poppins"/>
                <a:sym typeface="Poppins"/>
              </a:rPr>
              <a:t>The Legal Challenge to 504 – </a:t>
            </a:r>
            <a:r>
              <a:rPr lang="en" sz="2200" b="1" i="1">
                <a:latin typeface="Poppins"/>
                <a:ea typeface="Poppins"/>
                <a:cs typeface="Poppins"/>
                <a:sym typeface="Poppins"/>
              </a:rPr>
              <a:t>Texas v. Becerra </a:t>
            </a:r>
            <a:r>
              <a:rPr lang="en" sz="2200" b="1">
                <a:latin typeface="Poppins"/>
                <a:ea typeface="Poppins"/>
                <a:cs typeface="Poppins"/>
                <a:sym typeface="Poppins"/>
              </a:rPr>
              <a:t>(2)</a:t>
            </a:r>
            <a:endParaRPr/>
          </a:p>
        </p:txBody>
      </p:sp>
      <p:sp>
        <p:nvSpPr>
          <p:cNvPr id="186" name="Google Shape;186;p31"/>
          <p:cNvSpPr txBox="1">
            <a:spLocks noGrp="1"/>
          </p:cNvSpPr>
          <p:nvPr>
            <p:ph type="body" idx="1"/>
          </p:nvPr>
        </p:nvSpPr>
        <p:spPr>
          <a:xfrm>
            <a:off x="318550" y="1211600"/>
            <a:ext cx="82455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018"/>
              <a:buFont typeface="Arial"/>
              <a:buNone/>
            </a:pPr>
            <a:r>
              <a:rPr lang="en" sz="1765">
                <a:solidFill>
                  <a:srgbClr val="000000"/>
                </a:solidFill>
                <a:latin typeface="Poppins"/>
                <a:ea typeface="Poppins"/>
                <a:cs typeface="Poppins"/>
                <a:sym typeface="Poppins"/>
              </a:rPr>
              <a:t>The lawsuit also claims that requirements to provide services “in the most integrated setting” and to people “at risk of institutionalization” </a:t>
            </a:r>
            <a:endParaRPr sz="1765">
              <a:solidFill>
                <a:srgbClr val="000000"/>
              </a:solidFill>
              <a:latin typeface="Poppins"/>
              <a:ea typeface="Poppins"/>
              <a:cs typeface="Poppins"/>
              <a:sym typeface="Poppins"/>
            </a:endParaRPr>
          </a:p>
          <a:p>
            <a:pPr marL="457200" lvl="0" indent="-340677" algn="l" rtl="0">
              <a:lnSpc>
                <a:spcPct val="115000"/>
              </a:lnSpc>
              <a:spcBef>
                <a:spcPts val="1200"/>
              </a:spcBef>
              <a:spcAft>
                <a:spcPts val="0"/>
              </a:spcAft>
              <a:buClr>
                <a:srgbClr val="000000"/>
              </a:buClr>
              <a:buSzPts val="1765"/>
              <a:buFont typeface="Poppins"/>
              <a:buChar char="●"/>
            </a:pPr>
            <a:r>
              <a:rPr lang="en" sz="1765">
                <a:solidFill>
                  <a:srgbClr val="000000"/>
                </a:solidFill>
                <a:latin typeface="Poppins"/>
                <a:ea typeface="Poppins"/>
                <a:cs typeface="Poppins"/>
                <a:sym typeface="Poppins"/>
              </a:rPr>
              <a:t>Are illegal and improper</a:t>
            </a:r>
            <a:endParaRPr sz="1765" b="1">
              <a:solidFill>
                <a:srgbClr val="000000"/>
              </a:solidFill>
              <a:latin typeface="Poppins"/>
              <a:ea typeface="Poppins"/>
              <a:cs typeface="Poppins"/>
              <a:sym typeface="Poppins"/>
            </a:endParaRPr>
          </a:p>
          <a:p>
            <a:pPr marL="457200" lvl="0" indent="-340677" algn="l" rtl="0">
              <a:lnSpc>
                <a:spcPct val="115000"/>
              </a:lnSpc>
              <a:spcBef>
                <a:spcPts val="0"/>
              </a:spcBef>
              <a:spcAft>
                <a:spcPts val="0"/>
              </a:spcAft>
              <a:buClr>
                <a:srgbClr val="000000"/>
              </a:buClr>
              <a:buSzPts val="1765"/>
              <a:buFont typeface="Poppins"/>
              <a:buChar char="●"/>
            </a:pPr>
            <a:r>
              <a:rPr lang="en" sz="1765">
                <a:solidFill>
                  <a:srgbClr val="000000"/>
                </a:solidFill>
                <a:latin typeface="Poppins"/>
                <a:ea typeface="Poppins"/>
                <a:cs typeface="Poppins"/>
                <a:sym typeface="Poppins"/>
              </a:rPr>
              <a:t>And are inconsistent with the</a:t>
            </a:r>
            <a:r>
              <a:rPr lang="en" sz="1765" i="1">
                <a:solidFill>
                  <a:srgbClr val="000000"/>
                </a:solidFill>
                <a:latin typeface="Poppins"/>
                <a:ea typeface="Poppins"/>
                <a:cs typeface="Poppins"/>
                <a:sym typeface="Poppins"/>
              </a:rPr>
              <a:t> Olmstead</a:t>
            </a:r>
            <a:r>
              <a:rPr lang="en" sz="1765">
                <a:solidFill>
                  <a:srgbClr val="000000"/>
                </a:solidFill>
                <a:latin typeface="Poppins"/>
                <a:ea typeface="Poppins"/>
                <a:cs typeface="Poppins"/>
                <a:sym typeface="Poppins"/>
              </a:rPr>
              <a:t> decision </a:t>
            </a:r>
            <a:endParaRPr sz="1765">
              <a:solidFill>
                <a:srgbClr val="000000"/>
              </a:solidFill>
              <a:latin typeface="Poppins"/>
              <a:ea typeface="Poppins"/>
              <a:cs typeface="Poppins"/>
              <a:sym typeface="Poppins"/>
            </a:endParaRPr>
          </a:p>
          <a:p>
            <a:pPr marL="0" lvl="0" indent="0" algn="l" rtl="0">
              <a:lnSpc>
                <a:spcPct val="115000"/>
              </a:lnSpc>
              <a:spcBef>
                <a:spcPts val="1200"/>
              </a:spcBef>
              <a:spcAft>
                <a:spcPts val="0"/>
              </a:spcAft>
              <a:buSzPts val="1018"/>
              <a:buNone/>
            </a:pPr>
            <a:r>
              <a:rPr lang="en" sz="1765">
                <a:solidFill>
                  <a:srgbClr val="000000"/>
                </a:solidFill>
                <a:latin typeface="Poppins"/>
                <a:ea typeface="Poppins"/>
                <a:cs typeface="Poppins"/>
                <a:sym typeface="Poppins"/>
              </a:rPr>
              <a:t>It claims that the entire rule is arbitrary and capricious (invalid), because it interferes with the State’s discretion in providing disability services  </a:t>
            </a:r>
            <a:endParaRPr sz="1765">
              <a:solidFill>
                <a:srgbClr val="000000"/>
              </a:solidFill>
              <a:latin typeface="Poppins"/>
              <a:ea typeface="Poppins"/>
              <a:cs typeface="Poppins"/>
              <a:sym typeface="Poppins"/>
            </a:endParaRPr>
          </a:p>
          <a:p>
            <a:pPr marL="0" lvl="0" indent="0" algn="l" rtl="0">
              <a:lnSpc>
                <a:spcPct val="115000"/>
              </a:lnSpc>
              <a:spcBef>
                <a:spcPts val="1200"/>
              </a:spcBef>
              <a:spcAft>
                <a:spcPts val="1200"/>
              </a:spcAft>
              <a:buSzPts val="1018"/>
              <a:buNone/>
            </a:pPr>
            <a:r>
              <a:rPr lang="en" sz="1765">
                <a:solidFill>
                  <a:srgbClr val="000000"/>
                </a:solidFill>
                <a:latin typeface="Poppins"/>
                <a:ea typeface="Poppins"/>
                <a:cs typeface="Poppins"/>
                <a:sym typeface="Poppins"/>
              </a:rPr>
              <a:t>Mostly the states are concerned with the cost of compliance, particularly for Medicaid and Medicare health care services </a:t>
            </a:r>
            <a:endParaRPr sz="1765">
              <a:solidFill>
                <a:srgbClr val="000000"/>
              </a:solidFill>
              <a:latin typeface="Poppins"/>
              <a:ea typeface="Poppins"/>
              <a:cs typeface="Poppins"/>
              <a:sym typeface="Poppins"/>
            </a:endParaRPr>
          </a:p>
        </p:txBody>
      </p:sp>
      <p:pic>
        <p:nvPicPr>
          <p:cNvPr id="188" name="Google Shape;188;p31" descr="Icon of people in a house"/>
          <p:cNvPicPr preferRelativeResize="0"/>
          <p:nvPr/>
        </p:nvPicPr>
        <p:blipFill>
          <a:blip r:embed="rId3">
            <a:alphaModFix/>
          </a:blip>
          <a:stretch>
            <a:fillRect/>
          </a:stretch>
        </p:blipFill>
        <p:spPr>
          <a:xfrm>
            <a:off x="7798375" y="126188"/>
            <a:ext cx="918075" cy="918075"/>
          </a:xfrm>
          <a:prstGeom prst="rect">
            <a:avLst/>
          </a:prstGeom>
          <a:noFill/>
          <a:ln>
            <a:noFill/>
          </a:ln>
        </p:spPr>
      </p:pic>
      <p:sp>
        <p:nvSpPr>
          <p:cNvPr id="187" name="Google Shape;18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17</a:t>
            </a:fld>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276850" y="40120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200" b="1">
                <a:latin typeface="Poppins"/>
                <a:ea typeface="Poppins"/>
                <a:cs typeface="Poppins"/>
                <a:sym typeface="Poppins"/>
              </a:rPr>
              <a:t>The Legal Challenge to 504 – </a:t>
            </a:r>
            <a:r>
              <a:rPr lang="en" sz="2200" b="1" i="1">
                <a:latin typeface="Poppins"/>
                <a:ea typeface="Poppins"/>
                <a:cs typeface="Poppins"/>
                <a:sym typeface="Poppins"/>
              </a:rPr>
              <a:t>Texas v. Becerra </a:t>
            </a:r>
            <a:r>
              <a:rPr lang="en" sz="2200" b="1">
                <a:latin typeface="Poppins"/>
                <a:ea typeface="Poppins"/>
                <a:cs typeface="Poppins"/>
                <a:sym typeface="Poppins"/>
              </a:rPr>
              <a:t>(3)</a:t>
            </a:r>
            <a:endParaRPr sz="2200" b="1">
              <a:latin typeface="Poppins"/>
              <a:ea typeface="Poppins"/>
              <a:cs typeface="Poppins"/>
              <a:sym typeface="Poppins"/>
            </a:endParaRPr>
          </a:p>
        </p:txBody>
      </p:sp>
      <p:pic>
        <p:nvPicPr>
          <p:cNvPr id="194" name="Google Shape;194;p32" descr="Screenshot from complaint that reads: &quot;Demand for Relief. Plaintiffs respectfully request that the Court: a. Issue permanent injunctive relief against Defendants enjoining them from enforcing the Final Rule; b. Declare that the Final Rule violates the Administrative Procedure Act; c. Hold unlawful and set aside (i.e., vacate) the Final Rule&quot;"/>
          <p:cNvPicPr preferRelativeResize="0"/>
          <p:nvPr/>
        </p:nvPicPr>
        <p:blipFill>
          <a:blip r:embed="rId3">
            <a:alphaModFix/>
          </a:blip>
          <a:stretch>
            <a:fillRect/>
          </a:stretch>
        </p:blipFill>
        <p:spPr>
          <a:xfrm>
            <a:off x="311700" y="1047600"/>
            <a:ext cx="8520601" cy="2642854"/>
          </a:xfrm>
          <a:prstGeom prst="rect">
            <a:avLst/>
          </a:prstGeom>
          <a:noFill/>
          <a:ln w="9525" cap="flat" cmpd="sng">
            <a:solidFill>
              <a:schemeClr val="dk2"/>
            </a:solidFill>
            <a:prstDash val="solid"/>
            <a:round/>
            <a:headEnd type="none" w="sm" len="sm"/>
            <a:tailEnd type="none" w="sm" len="sm"/>
          </a:ln>
        </p:spPr>
      </p:pic>
      <p:sp>
        <p:nvSpPr>
          <p:cNvPr id="196" name="Google Shape;196;p32"/>
          <p:cNvSpPr txBox="1"/>
          <p:nvPr/>
        </p:nvSpPr>
        <p:spPr>
          <a:xfrm>
            <a:off x="3882600" y="3803475"/>
            <a:ext cx="4949700" cy="4155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500">
                <a:solidFill>
                  <a:schemeClr val="dk1"/>
                </a:solidFill>
                <a:latin typeface="Poppins"/>
                <a:ea typeface="Poppins"/>
                <a:cs typeface="Poppins"/>
                <a:sym typeface="Poppins"/>
              </a:rPr>
              <a:t>Screenshot from the complaint</a:t>
            </a:r>
            <a:endParaRPr sz="1500">
              <a:solidFill>
                <a:schemeClr val="dk1"/>
              </a:solidFill>
            </a:endParaRPr>
          </a:p>
        </p:txBody>
      </p:sp>
      <p:sp>
        <p:nvSpPr>
          <p:cNvPr id="2" name="Google Shape;284;p44">
            <a:extLst>
              <a:ext uri="{FF2B5EF4-FFF2-40B4-BE49-F238E27FC236}">
                <a16:creationId xmlns:a16="http://schemas.microsoft.com/office/drawing/2014/main" id="{134043D0-4F72-8F33-4695-8BD17C740B38}"/>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18</a:t>
            </a:fld>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215500" y="30070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200" b="1">
                <a:latin typeface="Poppins"/>
                <a:ea typeface="Poppins"/>
                <a:cs typeface="Poppins"/>
                <a:sym typeface="Poppins"/>
              </a:rPr>
              <a:t>The Legal Challenge to 504 – </a:t>
            </a:r>
            <a:r>
              <a:rPr lang="en" sz="2200" b="1" i="1">
                <a:latin typeface="Poppins"/>
                <a:ea typeface="Poppins"/>
                <a:cs typeface="Poppins"/>
                <a:sym typeface="Poppins"/>
              </a:rPr>
              <a:t>Texas v. Becerra </a:t>
            </a:r>
            <a:r>
              <a:rPr lang="en" sz="2200" b="1">
                <a:latin typeface="Poppins"/>
                <a:ea typeface="Poppins"/>
                <a:cs typeface="Poppins"/>
                <a:sym typeface="Poppins"/>
              </a:rPr>
              <a:t>(4)</a:t>
            </a:r>
            <a:endParaRPr sz="2200" b="1">
              <a:latin typeface="Poppins"/>
              <a:ea typeface="Poppins"/>
              <a:cs typeface="Poppins"/>
              <a:sym typeface="Poppins"/>
            </a:endParaRPr>
          </a:p>
        </p:txBody>
      </p:sp>
      <p:sp>
        <p:nvSpPr>
          <p:cNvPr id="202" name="Google Shape;202;p33"/>
          <p:cNvSpPr txBox="1">
            <a:spLocks noGrp="1"/>
          </p:cNvSpPr>
          <p:nvPr>
            <p:ph type="body" idx="1"/>
          </p:nvPr>
        </p:nvSpPr>
        <p:spPr>
          <a:xfrm>
            <a:off x="311700" y="873400"/>
            <a:ext cx="8520600" cy="3899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dk1"/>
                </a:solidFill>
                <a:latin typeface="Poppins"/>
                <a:ea typeface="Poppins"/>
                <a:cs typeface="Poppins"/>
                <a:sym typeface="Poppins"/>
              </a:rPr>
              <a:t>Fifty years after Section 504 of the Rehabilitation Act was passed, this new lawsuit claims that banning discrimination in all federally-funded programs is – and always was – </a:t>
            </a:r>
            <a:r>
              <a:rPr lang="en" b="1">
                <a:solidFill>
                  <a:schemeClr val="dk1"/>
                </a:solidFill>
                <a:latin typeface="Poppins"/>
                <a:ea typeface="Poppins"/>
                <a:cs typeface="Poppins"/>
                <a:sym typeface="Poppins"/>
              </a:rPr>
              <a:t>unconstitutional</a:t>
            </a:r>
            <a:r>
              <a:rPr lang="en">
                <a:solidFill>
                  <a:schemeClr val="dk1"/>
                </a:solidFill>
                <a:latin typeface="Poppins"/>
                <a:ea typeface="Poppins"/>
                <a:cs typeface="Poppins"/>
                <a:sym typeface="Poppins"/>
              </a:rPr>
              <a:t> because Congress cannot restrict the use of all federal funds in this way.</a:t>
            </a:r>
            <a:endParaRPr>
              <a:solidFill>
                <a:schemeClr val="dk1"/>
              </a:solidFill>
              <a:latin typeface="Poppins"/>
              <a:ea typeface="Poppins"/>
              <a:cs typeface="Poppins"/>
              <a:sym typeface="Poppins"/>
            </a:endParaRPr>
          </a:p>
          <a:p>
            <a:pPr marL="0" lvl="0" indent="0" algn="l" rtl="0">
              <a:spcBef>
                <a:spcPts val="1200"/>
              </a:spcBef>
              <a:spcAft>
                <a:spcPts val="0"/>
              </a:spcAft>
              <a:buNone/>
            </a:pPr>
            <a:r>
              <a:rPr lang="en" b="1">
                <a:solidFill>
                  <a:schemeClr val="dk1"/>
                </a:solidFill>
                <a:latin typeface="Poppins"/>
                <a:ea typeface="Poppins"/>
                <a:cs typeface="Poppins"/>
                <a:sym typeface="Poppins"/>
              </a:rPr>
              <a:t>What this could mean… </a:t>
            </a:r>
            <a:endParaRPr b="1">
              <a:solidFill>
                <a:schemeClr val="dk1"/>
              </a:solidFill>
              <a:latin typeface="Poppins"/>
              <a:ea typeface="Poppins"/>
              <a:cs typeface="Poppins"/>
              <a:sym typeface="Poppins"/>
            </a:endParaRPr>
          </a:p>
          <a:p>
            <a:pPr marL="0" lvl="0" indent="0" algn="l" rtl="0">
              <a:spcBef>
                <a:spcPts val="1200"/>
              </a:spcBef>
              <a:spcAft>
                <a:spcPts val="0"/>
              </a:spcAft>
              <a:buNone/>
            </a:pPr>
            <a:r>
              <a:rPr lang="en">
                <a:solidFill>
                  <a:schemeClr val="dk1"/>
                </a:solidFill>
                <a:latin typeface="Poppins"/>
                <a:ea typeface="Poppins"/>
                <a:cs typeface="Poppins"/>
                <a:sym typeface="Poppins"/>
              </a:rPr>
              <a:t>That other civil rights statutes which prohibit discrimination on the basis of race, sex, and ethnicity are also unconstitutional.</a:t>
            </a:r>
            <a:endParaRPr>
              <a:solidFill>
                <a:schemeClr val="dk1"/>
              </a:solidFill>
              <a:latin typeface="Poppins"/>
              <a:ea typeface="Poppins"/>
              <a:cs typeface="Poppins"/>
              <a:sym typeface="Poppins"/>
            </a:endParaRPr>
          </a:p>
          <a:p>
            <a:pPr marL="0" lvl="0" indent="0" algn="l" rtl="0">
              <a:spcBef>
                <a:spcPts val="1200"/>
              </a:spcBef>
              <a:spcAft>
                <a:spcPts val="1200"/>
              </a:spcAft>
              <a:buNone/>
            </a:pPr>
            <a:r>
              <a:rPr lang="en">
                <a:solidFill>
                  <a:schemeClr val="dk1"/>
                </a:solidFill>
                <a:latin typeface="Poppins"/>
                <a:ea typeface="Poppins"/>
                <a:cs typeface="Poppins"/>
                <a:sym typeface="Poppins"/>
              </a:rPr>
              <a:t>And because the Americans with Disabilities Act (ADA)’s enforcement scheme cross-references Section 504 and other discrimination statutes, </a:t>
            </a:r>
            <a:r>
              <a:rPr lang="en" b="1">
                <a:solidFill>
                  <a:schemeClr val="dk1"/>
                </a:solidFill>
                <a:latin typeface="Poppins"/>
                <a:ea typeface="Poppins"/>
                <a:cs typeface="Poppins"/>
                <a:sym typeface="Poppins"/>
              </a:rPr>
              <a:t>it may imperil the ADA as well.</a:t>
            </a:r>
            <a:endParaRPr b="1">
              <a:solidFill>
                <a:schemeClr val="dk1"/>
              </a:solidFill>
              <a:latin typeface="Poppins"/>
              <a:ea typeface="Poppins"/>
              <a:cs typeface="Poppins"/>
              <a:sym typeface="Poppins"/>
            </a:endParaRPr>
          </a:p>
        </p:txBody>
      </p:sp>
      <p:sp>
        <p:nvSpPr>
          <p:cNvPr id="203" name="Google Shape;20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19</a:t>
            </a:fld>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384E"/>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1922550" y="2285400"/>
            <a:ext cx="5298900" cy="572700"/>
          </a:xfrm>
          <a:prstGeom prst="rect">
            <a:avLst/>
          </a:prstGeom>
          <a:solidFill>
            <a:schemeClr val="lt1"/>
          </a:solidFill>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990"/>
              <a:buNone/>
            </a:pPr>
            <a:r>
              <a:rPr lang="en" sz="3080" b="1" dirty="0">
                <a:latin typeface="Poppins"/>
                <a:ea typeface="Poppins"/>
                <a:cs typeface="Poppins"/>
                <a:sym typeface="Poppins"/>
              </a:rPr>
              <a:t>Welcome</a:t>
            </a:r>
            <a:endParaRPr sz="3080" dirty="0">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07"/>
        <p:cNvGrpSpPr/>
        <p:nvPr/>
      </p:nvGrpSpPr>
      <p:grpSpPr>
        <a:xfrm>
          <a:off x="0" y="0"/>
          <a:ext cx="0" cy="0"/>
          <a:chOff x="0" y="0"/>
          <a:chExt cx="0" cy="0"/>
        </a:xfrm>
      </p:grpSpPr>
      <p:sp>
        <p:nvSpPr>
          <p:cNvPr id="212" name="Google Shape;212;p34"/>
          <p:cNvSpPr txBox="1">
            <a:spLocks noGrp="1"/>
          </p:cNvSpPr>
          <p:nvPr>
            <p:ph type="title"/>
          </p:nvPr>
        </p:nvSpPr>
        <p:spPr>
          <a:xfrm>
            <a:off x="245350" y="15300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200" b="1">
                <a:latin typeface="Poppins"/>
                <a:ea typeface="Poppins"/>
                <a:cs typeface="Poppins"/>
                <a:sym typeface="Poppins"/>
              </a:rPr>
              <a:t>The Legal Challenge to 504 – </a:t>
            </a:r>
            <a:r>
              <a:rPr lang="en" sz="2200" b="1" i="1">
                <a:latin typeface="Poppins"/>
                <a:ea typeface="Poppins"/>
                <a:cs typeface="Poppins"/>
                <a:sym typeface="Poppins"/>
              </a:rPr>
              <a:t>Texas v. Becerra </a:t>
            </a:r>
            <a:r>
              <a:rPr lang="en" sz="2200" b="1">
                <a:latin typeface="Poppins"/>
                <a:ea typeface="Poppins"/>
                <a:cs typeface="Poppins"/>
                <a:sym typeface="Poppins"/>
              </a:rPr>
              <a:t>(5)</a:t>
            </a:r>
            <a:endParaRPr sz="2100" b="1">
              <a:latin typeface="Poppins"/>
              <a:ea typeface="Poppins"/>
              <a:cs typeface="Poppins"/>
              <a:sym typeface="Poppins"/>
            </a:endParaRPr>
          </a:p>
        </p:txBody>
      </p:sp>
      <p:pic>
        <p:nvPicPr>
          <p:cNvPr id="208" name="Google Shape;208;p34" descr="Screenshot from complaint that reads &quot;239. Because Section 504 is coercive, untethered to the federal interest in disability, and unfairly retroactive, the Rehabilitation Act is not constitutional under the spending clause.”"/>
          <p:cNvPicPr preferRelativeResize="0"/>
          <p:nvPr/>
        </p:nvPicPr>
        <p:blipFill>
          <a:blip r:embed="rId3">
            <a:alphaModFix/>
          </a:blip>
          <a:stretch>
            <a:fillRect/>
          </a:stretch>
        </p:blipFill>
        <p:spPr>
          <a:xfrm>
            <a:off x="854113" y="686951"/>
            <a:ext cx="7435776" cy="814725"/>
          </a:xfrm>
          <a:prstGeom prst="rect">
            <a:avLst/>
          </a:prstGeom>
          <a:noFill/>
          <a:ln w="9525" cap="flat" cmpd="sng">
            <a:solidFill>
              <a:schemeClr val="dk2"/>
            </a:solidFill>
            <a:prstDash val="solid"/>
            <a:round/>
            <a:headEnd type="none" w="sm" len="sm"/>
            <a:tailEnd type="none" w="sm" len="sm"/>
          </a:ln>
        </p:spPr>
      </p:pic>
      <p:pic>
        <p:nvPicPr>
          <p:cNvPr id="209" name="Google Shape;209;p34" descr="Screenshot from complaint that reads “Demand for Relief. Plaintiffs respectfully request that the Court: a. Issue permanent injunctive relief against Defendants enjoining them from enforcing the Final Rule; b. Declare that the Final Rule violates the Administrative Procedure Act; c. Hold unlawful and set aside (i.e., vacate) the Final Rule; d. Declare Section 504, 29 U.S.C. § 794, unconstitutional; e. Issue permanent injunctive relief against Defendants enjoining them from enforcing Section 504;&quot;"/>
          <p:cNvPicPr preferRelativeResize="0"/>
          <p:nvPr/>
        </p:nvPicPr>
        <p:blipFill>
          <a:blip r:embed="rId4">
            <a:alphaModFix/>
          </a:blip>
          <a:stretch>
            <a:fillRect/>
          </a:stretch>
        </p:blipFill>
        <p:spPr>
          <a:xfrm>
            <a:off x="1288525" y="1666950"/>
            <a:ext cx="6434251" cy="2996275"/>
          </a:xfrm>
          <a:prstGeom prst="rect">
            <a:avLst/>
          </a:prstGeom>
          <a:noFill/>
          <a:ln w="9525" cap="flat" cmpd="sng">
            <a:solidFill>
              <a:schemeClr val="dk2"/>
            </a:solidFill>
            <a:prstDash val="solid"/>
            <a:round/>
            <a:headEnd type="none" w="sm" len="sm"/>
            <a:tailEnd type="none" w="sm" len="sm"/>
          </a:ln>
        </p:spPr>
      </p:pic>
      <p:sp>
        <p:nvSpPr>
          <p:cNvPr id="211" name="Google Shape;211;p34"/>
          <p:cNvSpPr txBox="1"/>
          <p:nvPr/>
        </p:nvSpPr>
        <p:spPr>
          <a:xfrm>
            <a:off x="3294150" y="4652275"/>
            <a:ext cx="4949700" cy="4155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1500">
                <a:solidFill>
                  <a:schemeClr val="dk1"/>
                </a:solidFill>
                <a:latin typeface="Poppins"/>
                <a:ea typeface="Poppins"/>
                <a:cs typeface="Poppins"/>
                <a:sym typeface="Poppins"/>
              </a:rPr>
              <a:t>Screenshots from the complaint</a:t>
            </a:r>
            <a:endParaRPr sz="1500">
              <a:solidFill>
                <a:schemeClr val="dk1"/>
              </a:solidFill>
            </a:endParaRPr>
          </a:p>
        </p:txBody>
      </p:sp>
      <p:sp>
        <p:nvSpPr>
          <p:cNvPr id="210" name="Google Shape;210;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20</a:t>
            </a:fld>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16"/>
        <p:cNvGrpSpPr/>
        <p:nvPr/>
      </p:nvGrpSpPr>
      <p:grpSpPr>
        <a:xfrm>
          <a:off x="0" y="0"/>
          <a:ext cx="0" cy="0"/>
          <a:chOff x="0" y="0"/>
          <a:chExt cx="0" cy="0"/>
        </a:xfrm>
      </p:grpSpPr>
      <p:sp>
        <p:nvSpPr>
          <p:cNvPr id="217" name="Google Shape;21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39285"/>
              <a:buFont typeface="Arial"/>
              <a:buNone/>
            </a:pPr>
            <a:r>
              <a:rPr lang="en" b="1">
                <a:latin typeface="Poppins"/>
                <a:ea typeface="Poppins"/>
                <a:cs typeface="Poppins"/>
                <a:sym typeface="Poppins"/>
              </a:rPr>
              <a:t>The Status of the Case</a:t>
            </a:r>
            <a:endParaRPr b="1">
              <a:latin typeface="Poppins"/>
              <a:ea typeface="Poppins"/>
              <a:cs typeface="Poppins"/>
              <a:sym typeface="Poppins"/>
            </a:endParaRPr>
          </a:p>
        </p:txBody>
      </p:sp>
      <p:sp>
        <p:nvSpPr>
          <p:cNvPr id="218" name="Google Shape;218;p35"/>
          <p:cNvSpPr txBox="1">
            <a:spLocks noGrp="1"/>
          </p:cNvSpPr>
          <p:nvPr>
            <p:ph type="body" idx="1"/>
          </p:nvPr>
        </p:nvSpPr>
        <p:spPr>
          <a:xfrm>
            <a:off x="311700" y="11322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solidFill>
                  <a:schemeClr val="dk1"/>
                </a:solidFill>
                <a:latin typeface="Poppins"/>
                <a:ea typeface="Poppins"/>
                <a:cs typeface="Poppins"/>
                <a:sym typeface="Poppins"/>
              </a:rPr>
              <a:t>Initially, DOJ planned to aggressively defend both the rule and the statute, and agreed to a tight timeline for filing all briefs, which the Court adopted</a:t>
            </a:r>
            <a:endParaRPr>
              <a:solidFill>
                <a:schemeClr val="dk1"/>
              </a:solidFill>
              <a:latin typeface="Poppins"/>
              <a:ea typeface="Poppins"/>
              <a:cs typeface="Poppins"/>
              <a:sym typeface="Poppins"/>
            </a:endParaRPr>
          </a:p>
          <a:p>
            <a:pPr marL="0" lvl="0" indent="0" algn="l" rtl="0">
              <a:spcBef>
                <a:spcPts val="1200"/>
              </a:spcBef>
              <a:spcAft>
                <a:spcPts val="0"/>
              </a:spcAft>
              <a:buNone/>
            </a:pPr>
            <a:r>
              <a:rPr lang="en">
                <a:solidFill>
                  <a:schemeClr val="dk1"/>
                </a:solidFill>
                <a:latin typeface="Poppins"/>
                <a:ea typeface="Poppins"/>
                <a:cs typeface="Poppins"/>
                <a:sym typeface="Poppins"/>
              </a:rPr>
              <a:t>Recently, the parties asked to pause this timeline while the confer about the status of the rule and the case</a:t>
            </a:r>
            <a:endParaRPr>
              <a:solidFill>
                <a:schemeClr val="dk1"/>
              </a:solidFill>
              <a:latin typeface="Poppins"/>
              <a:ea typeface="Poppins"/>
              <a:cs typeface="Poppins"/>
              <a:sym typeface="Poppins"/>
            </a:endParaRPr>
          </a:p>
          <a:p>
            <a:pPr marL="0" lvl="0" indent="0" algn="l" rtl="0">
              <a:spcBef>
                <a:spcPts val="1200"/>
              </a:spcBef>
              <a:spcAft>
                <a:spcPts val="0"/>
              </a:spcAft>
              <a:buNone/>
            </a:pPr>
            <a:r>
              <a:rPr lang="en">
                <a:solidFill>
                  <a:schemeClr val="dk1"/>
                </a:solidFill>
                <a:latin typeface="Poppins"/>
                <a:ea typeface="Poppins"/>
                <a:cs typeface="Poppins"/>
                <a:sym typeface="Poppins"/>
              </a:rPr>
              <a:t>	</a:t>
            </a:r>
            <a:r>
              <a:rPr lang="en" b="1">
                <a:solidFill>
                  <a:schemeClr val="dk1"/>
                </a:solidFill>
                <a:latin typeface="Poppins"/>
                <a:ea typeface="Poppins"/>
                <a:cs typeface="Poppins"/>
                <a:sym typeface="Poppins"/>
              </a:rPr>
              <a:t>The Court ordered a status report by February 25, 2025</a:t>
            </a:r>
            <a:endParaRPr b="1">
              <a:solidFill>
                <a:schemeClr val="dk1"/>
              </a:solidFill>
              <a:latin typeface="Poppins"/>
              <a:ea typeface="Poppins"/>
              <a:cs typeface="Poppins"/>
              <a:sym typeface="Poppins"/>
            </a:endParaRPr>
          </a:p>
          <a:p>
            <a:pPr marL="0" lvl="0" indent="0" algn="l" rtl="0">
              <a:spcBef>
                <a:spcPts val="1200"/>
              </a:spcBef>
              <a:spcAft>
                <a:spcPts val="0"/>
              </a:spcAft>
              <a:buNone/>
            </a:pPr>
            <a:r>
              <a:rPr lang="en">
                <a:solidFill>
                  <a:schemeClr val="dk1"/>
                </a:solidFill>
                <a:latin typeface="Poppins"/>
                <a:ea typeface="Poppins"/>
                <a:cs typeface="Poppins"/>
                <a:sym typeface="Poppins"/>
              </a:rPr>
              <a:t>There now is great uncertainty about whether DOJ will defend the rule, the statute, or the case</a:t>
            </a:r>
            <a:endParaRPr>
              <a:solidFill>
                <a:schemeClr val="dk1"/>
              </a:solidFill>
              <a:latin typeface="Poppins"/>
              <a:ea typeface="Poppins"/>
              <a:cs typeface="Poppins"/>
              <a:sym typeface="Poppins"/>
            </a:endParaRPr>
          </a:p>
          <a:p>
            <a:pPr marL="0" lvl="0" indent="0" algn="l" rtl="0">
              <a:spcBef>
                <a:spcPts val="1200"/>
              </a:spcBef>
              <a:spcAft>
                <a:spcPts val="1200"/>
              </a:spcAft>
              <a:buNone/>
            </a:pPr>
            <a:r>
              <a:rPr lang="en">
                <a:solidFill>
                  <a:schemeClr val="dk1"/>
                </a:solidFill>
                <a:latin typeface="Poppins"/>
                <a:ea typeface="Poppins"/>
                <a:cs typeface="Poppins"/>
                <a:sym typeface="Poppins"/>
              </a:rPr>
              <a:t>Similarly, there is uncertainty whether Texas and the other states will dismiss the case even if HHS withdraws or reconsiders the rule</a:t>
            </a:r>
            <a:endParaRPr>
              <a:solidFill>
                <a:schemeClr val="dk1"/>
              </a:solidFill>
              <a:latin typeface="Poppins"/>
              <a:ea typeface="Poppins"/>
              <a:cs typeface="Poppins"/>
              <a:sym typeface="Poppins"/>
            </a:endParaRPr>
          </a:p>
        </p:txBody>
      </p:sp>
      <p:sp>
        <p:nvSpPr>
          <p:cNvPr id="219" name="Google Shape;21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21</a:t>
            </a:fld>
            <a:endParaRPr sz="1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574200" y="720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oppins"/>
                <a:ea typeface="Poppins"/>
                <a:cs typeface="Poppins"/>
                <a:sym typeface="Poppins"/>
              </a:rPr>
              <a:t>Next Steps</a:t>
            </a:r>
            <a:endParaRPr b="1">
              <a:latin typeface="Poppins"/>
              <a:ea typeface="Poppins"/>
              <a:cs typeface="Poppins"/>
              <a:sym typeface="Poppins"/>
            </a:endParaRPr>
          </a:p>
        </p:txBody>
      </p:sp>
      <p:sp>
        <p:nvSpPr>
          <p:cNvPr id="225" name="Google Shape;225;p36"/>
          <p:cNvSpPr txBox="1">
            <a:spLocks noGrp="1"/>
          </p:cNvSpPr>
          <p:nvPr>
            <p:ph type="body" idx="1"/>
          </p:nvPr>
        </p:nvSpPr>
        <p:spPr>
          <a:xfrm>
            <a:off x="574200" y="1399225"/>
            <a:ext cx="76908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dk1"/>
                </a:solidFill>
                <a:latin typeface="Poppins"/>
                <a:ea typeface="Poppins"/>
                <a:cs typeface="Poppins"/>
                <a:sym typeface="Poppins"/>
              </a:rPr>
              <a:t>Given these uncertainties, which may not be fully resolved later this month, </a:t>
            </a:r>
            <a:r>
              <a:rPr lang="en" b="1">
                <a:solidFill>
                  <a:schemeClr val="dk1"/>
                </a:solidFill>
                <a:latin typeface="Poppins"/>
                <a:ea typeface="Poppins"/>
                <a:cs typeface="Poppins"/>
                <a:sym typeface="Poppins"/>
              </a:rPr>
              <a:t>disability advocates are preparing for all options</a:t>
            </a:r>
            <a:endParaRPr b="1">
              <a:solidFill>
                <a:schemeClr val="dk1"/>
              </a:solidFill>
              <a:latin typeface="Poppins"/>
              <a:ea typeface="Poppins"/>
              <a:cs typeface="Poppins"/>
              <a:sym typeface="Poppins"/>
            </a:endParaRPr>
          </a:p>
          <a:p>
            <a:pPr marL="0" lvl="0" indent="0" algn="l" rtl="0">
              <a:spcBef>
                <a:spcPts val="1200"/>
              </a:spcBef>
              <a:spcAft>
                <a:spcPts val="0"/>
              </a:spcAft>
              <a:buNone/>
            </a:pPr>
            <a:r>
              <a:rPr lang="en">
                <a:solidFill>
                  <a:schemeClr val="dk1"/>
                </a:solidFill>
                <a:latin typeface="Poppins"/>
                <a:ea typeface="Poppins"/>
                <a:cs typeface="Poppins"/>
                <a:sym typeface="Poppins"/>
              </a:rPr>
              <a:t>Some organizations may be willing to join the case or present arguments in favor of the rule and statute through </a:t>
            </a:r>
            <a:r>
              <a:rPr lang="en" i="1">
                <a:solidFill>
                  <a:schemeClr val="dk1"/>
                </a:solidFill>
                <a:latin typeface="Poppins"/>
                <a:ea typeface="Poppins"/>
                <a:cs typeface="Poppins"/>
                <a:sym typeface="Poppins"/>
              </a:rPr>
              <a:t>amici</a:t>
            </a:r>
            <a:r>
              <a:rPr lang="en">
                <a:solidFill>
                  <a:schemeClr val="dk1"/>
                </a:solidFill>
                <a:latin typeface="Poppins"/>
                <a:ea typeface="Poppins"/>
                <a:cs typeface="Poppins"/>
                <a:sym typeface="Poppins"/>
              </a:rPr>
              <a:t> briefs</a:t>
            </a:r>
            <a:endParaRPr>
              <a:solidFill>
                <a:schemeClr val="dk1"/>
              </a:solidFill>
              <a:latin typeface="Poppins"/>
              <a:ea typeface="Poppins"/>
              <a:cs typeface="Poppins"/>
              <a:sym typeface="Poppins"/>
            </a:endParaRPr>
          </a:p>
          <a:p>
            <a:pPr marL="0" lvl="0" indent="0" algn="l" rtl="0">
              <a:spcBef>
                <a:spcPts val="1200"/>
              </a:spcBef>
              <a:spcAft>
                <a:spcPts val="0"/>
              </a:spcAft>
              <a:buNone/>
            </a:pPr>
            <a:r>
              <a:rPr lang="en">
                <a:solidFill>
                  <a:schemeClr val="dk1"/>
                </a:solidFill>
                <a:latin typeface="Poppins"/>
                <a:ea typeface="Poppins"/>
                <a:cs typeface="Poppins"/>
                <a:sym typeface="Poppins"/>
              </a:rPr>
              <a:t>Some members of Congress and progressive attorneys general may be willing to help as well</a:t>
            </a:r>
            <a:endParaRPr>
              <a:solidFill>
                <a:schemeClr val="dk1"/>
              </a:solidFill>
              <a:latin typeface="Poppins"/>
              <a:ea typeface="Poppins"/>
              <a:cs typeface="Poppins"/>
              <a:sym typeface="Poppins"/>
            </a:endParaRPr>
          </a:p>
          <a:p>
            <a:pPr marL="0" lvl="0" indent="0" algn="l" rtl="0">
              <a:spcBef>
                <a:spcPts val="1200"/>
              </a:spcBef>
              <a:spcAft>
                <a:spcPts val="1200"/>
              </a:spcAft>
              <a:buNone/>
            </a:pPr>
            <a:r>
              <a:rPr lang="en">
                <a:solidFill>
                  <a:schemeClr val="dk1"/>
                </a:solidFill>
                <a:latin typeface="Poppins"/>
                <a:ea typeface="Poppins"/>
                <a:cs typeface="Poppins"/>
                <a:sym typeface="Poppins"/>
              </a:rPr>
              <a:t>But this is a clear threat to the rights of disabled people everywhere, and even to the basic, long standing laws which we fought hard to pass</a:t>
            </a:r>
            <a:endParaRPr>
              <a:solidFill>
                <a:schemeClr val="dk1"/>
              </a:solidFill>
              <a:latin typeface="Poppins"/>
              <a:ea typeface="Poppins"/>
              <a:cs typeface="Poppins"/>
              <a:sym typeface="Poppins"/>
            </a:endParaRPr>
          </a:p>
        </p:txBody>
      </p:sp>
      <p:pic>
        <p:nvPicPr>
          <p:cNvPr id="227" name="Google Shape;227;p36" descr="Icon of a courthouse "/>
          <p:cNvPicPr preferRelativeResize="0"/>
          <p:nvPr/>
        </p:nvPicPr>
        <p:blipFill>
          <a:blip r:embed="rId3">
            <a:alphaModFix/>
          </a:blip>
          <a:stretch>
            <a:fillRect/>
          </a:stretch>
        </p:blipFill>
        <p:spPr>
          <a:xfrm>
            <a:off x="7398075" y="218775"/>
            <a:ext cx="1074374" cy="1074374"/>
          </a:xfrm>
          <a:prstGeom prst="rect">
            <a:avLst/>
          </a:prstGeom>
          <a:noFill/>
          <a:ln>
            <a:noFill/>
          </a:ln>
        </p:spPr>
      </p:pic>
      <p:sp>
        <p:nvSpPr>
          <p:cNvPr id="226" name="Google Shape;22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22</a:t>
            </a:fld>
            <a:endParaRPr sz="1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006375" y="24398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b="1">
                <a:latin typeface="Poppins"/>
                <a:ea typeface="Poppins"/>
                <a:cs typeface="Poppins"/>
                <a:sym typeface="Poppins"/>
              </a:rPr>
              <a:t>Testimony: Theo Braddy</a:t>
            </a:r>
            <a:endParaRPr sz="2600">
              <a:latin typeface="Poppins"/>
              <a:ea typeface="Poppins"/>
              <a:cs typeface="Poppins"/>
              <a:sym typeface="Poppins"/>
            </a:endParaRPr>
          </a:p>
        </p:txBody>
      </p:sp>
      <p:sp>
        <p:nvSpPr>
          <p:cNvPr id="235" name="Google Shape;235;p37"/>
          <p:cNvSpPr txBox="1"/>
          <p:nvPr/>
        </p:nvSpPr>
        <p:spPr>
          <a:xfrm>
            <a:off x="4006375" y="3012550"/>
            <a:ext cx="47901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Poppins"/>
                <a:ea typeface="Poppins"/>
                <a:cs typeface="Poppins"/>
                <a:sym typeface="Poppins"/>
              </a:rPr>
              <a:t>Executive Director, </a:t>
            </a:r>
            <a:br>
              <a:rPr lang="en" sz="1800">
                <a:solidFill>
                  <a:schemeClr val="dk1"/>
                </a:solidFill>
                <a:latin typeface="Poppins"/>
                <a:ea typeface="Poppins"/>
                <a:cs typeface="Poppins"/>
                <a:sym typeface="Poppins"/>
              </a:rPr>
            </a:br>
            <a:r>
              <a:rPr lang="en" sz="1800">
                <a:solidFill>
                  <a:schemeClr val="dk1"/>
                </a:solidFill>
                <a:latin typeface="Poppins"/>
                <a:ea typeface="Poppins"/>
                <a:cs typeface="Poppins"/>
                <a:sym typeface="Poppins"/>
              </a:rPr>
              <a:t>National Council on Independent Living</a:t>
            </a:r>
            <a:endParaRPr sz="1800">
              <a:solidFill>
                <a:schemeClr val="dk1"/>
              </a:solidFill>
              <a:latin typeface="Poppins"/>
              <a:ea typeface="Poppins"/>
              <a:cs typeface="Poppins"/>
              <a:sym typeface="Poppins"/>
            </a:endParaRPr>
          </a:p>
        </p:txBody>
      </p:sp>
      <p:pic>
        <p:nvPicPr>
          <p:cNvPr id="234" name="Google Shape;234;p37" descr="Portrait of Theo&#10;"/>
          <p:cNvPicPr preferRelativeResize="0"/>
          <p:nvPr/>
        </p:nvPicPr>
        <p:blipFill rotWithShape="1">
          <a:blip r:embed="rId3">
            <a:alphaModFix/>
          </a:blip>
          <a:srcRect l="46403" t="13839" r="10244" b="26968"/>
          <a:stretch/>
        </p:blipFill>
        <p:spPr>
          <a:xfrm>
            <a:off x="886000" y="772275"/>
            <a:ext cx="2973225" cy="3044774"/>
          </a:xfrm>
          <a:prstGeom prst="rect">
            <a:avLst/>
          </a:prstGeom>
          <a:noFill/>
          <a:ln>
            <a:noFill/>
          </a:ln>
        </p:spPr>
      </p:pic>
      <p:sp>
        <p:nvSpPr>
          <p:cNvPr id="233" name="Google Shape;23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23</a:t>
            </a:fld>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3853975" y="27570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320" b="1">
                <a:latin typeface="Poppins"/>
                <a:ea typeface="Poppins"/>
                <a:cs typeface="Poppins"/>
                <a:sym typeface="Poppins"/>
              </a:rPr>
              <a:t>Testimony: Howard Rosenblum</a:t>
            </a:r>
            <a:endParaRPr sz="2320" b="1">
              <a:latin typeface="Poppins"/>
              <a:ea typeface="Poppins"/>
              <a:cs typeface="Poppins"/>
              <a:sym typeface="Poppins"/>
            </a:endParaRPr>
          </a:p>
          <a:p>
            <a:pPr marL="0" lvl="0" indent="0" algn="l" rtl="0">
              <a:spcBef>
                <a:spcPts val="0"/>
              </a:spcBef>
              <a:spcAft>
                <a:spcPts val="0"/>
              </a:spcAft>
              <a:buClr>
                <a:schemeClr val="dk1"/>
              </a:buClr>
              <a:buSzPts val="990"/>
              <a:buFont typeface="Arial"/>
              <a:buNone/>
            </a:pPr>
            <a:endParaRPr sz="2320">
              <a:latin typeface="Poppins"/>
              <a:ea typeface="Poppins"/>
              <a:cs typeface="Poppins"/>
              <a:sym typeface="Poppins"/>
            </a:endParaRPr>
          </a:p>
          <a:p>
            <a:pPr marL="0" lvl="0" indent="0" algn="l" rtl="0">
              <a:spcBef>
                <a:spcPts val="0"/>
              </a:spcBef>
              <a:spcAft>
                <a:spcPts val="0"/>
              </a:spcAft>
              <a:buSzPts val="990"/>
              <a:buNone/>
            </a:pPr>
            <a:endParaRPr sz="2320">
              <a:latin typeface="Poppins"/>
              <a:ea typeface="Poppins"/>
              <a:cs typeface="Poppins"/>
              <a:sym typeface="Poppins"/>
            </a:endParaRPr>
          </a:p>
        </p:txBody>
      </p:sp>
      <p:sp>
        <p:nvSpPr>
          <p:cNvPr id="242" name="Google Shape;242;p38"/>
          <p:cNvSpPr txBox="1"/>
          <p:nvPr/>
        </p:nvSpPr>
        <p:spPr>
          <a:xfrm>
            <a:off x="3853975" y="3266025"/>
            <a:ext cx="47901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Poppins"/>
                <a:ea typeface="Poppins"/>
                <a:cs typeface="Poppins"/>
                <a:sym typeface="Poppins"/>
              </a:rPr>
              <a:t>Chair, </a:t>
            </a:r>
            <a:br>
              <a:rPr lang="en" sz="1800">
                <a:solidFill>
                  <a:schemeClr val="dk1"/>
                </a:solidFill>
                <a:latin typeface="Poppins"/>
                <a:ea typeface="Poppins"/>
                <a:cs typeface="Poppins"/>
                <a:sym typeface="Poppins"/>
              </a:rPr>
            </a:br>
            <a:r>
              <a:rPr lang="en" sz="1800">
                <a:solidFill>
                  <a:schemeClr val="dk1"/>
                </a:solidFill>
                <a:latin typeface="Poppins"/>
                <a:ea typeface="Poppins"/>
                <a:cs typeface="Poppins"/>
                <a:sym typeface="Poppins"/>
              </a:rPr>
              <a:t>Deaf Equality</a:t>
            </a:r>
            <a:endParaRPr sz="1800">
              <a:solidFill>
                <a:schemeClr val="dk1"/>
              </a:solidFill>
              <a:latin typeface="Poppins"/>
              <a:ea typeface="Poppins"/>
              <a:cs typeface="Poppins"/>
              <a:sym typeface="Poppins"/>
            </a:endParaRPr>
          </a:p>
        </p:txBody>
      </p:sp>
      <p:pic>
        <p:nvPicPr>
          <p:cNvPr id="243" name="Google Shape;243;p38" descr="Portrait of Howard"/>
          <p:cNvPicPr preferRelativeResize="0"/>
          <p:nvPr/>
        </p:nvPicPr>
        <p:blipFill>
          <a:blip r:embed="rId3">
            <a:alphaModFix/>
          </a:blip>
          <a:stretch>
            <a:fillRect/>
          </a:stretch>
        </p:blipFill>
        <p:spPr>
          <a:xfrm>
            <a:off x="628375" y="861425"/>
            <a:ext cx="3006675" cy="3006675"/>
          </a:xfrm>
          <a:prstGeom prst="rect">
            <a:avLst/>
          </a:prstGeom>
          <a:noFill/>
          <a:ln>
            <a:noFill/>
          </a:ln>
        </p:spPr>
      </p:pic>
      <p:sp>
        <p:nvSpPr>
          <p:cNvPr id="241" name="Google Shape;241;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24</a:t>
            </a:fld>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47"/>
        <p:cNvGrpSpPr/>
        <p:nvPr/>
      </p:nvGrpSpPr>
      <p:grpSpPr>
        <a:xfrm>
          <a:off x="0" y="0"/>
          <a:ext cx="0" cy="0"/>
          <a:chOff x="0" y="0"/>
          <a:chExt cx="0" cy="0"/>
        </a:xfrm>
      </p:grpSpPr>
      <p:sp>
        <p:nvSpPr>
          <p:cNvPr id="250" name="Google Shape;250;p39"/>
          <p:cNvSpPr txBox="1">
            <a:spLocks noGrp="1"/>
          </p:cNvSpPr>
          <p:nvPr>
            <p:ph type="title"/>
          </p:nvPr>
        </p:nvSpPr>
        <p:spPr>
          <a:xfrm>
            <a:off x="212625" y="436725"/>
            <a:ext cx="19050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200" b="1">
                <a:latin typeface="Poppins"/>
                <a:ea typeface="Poppins"/>
                <a:cs typeface="Poppins"/>
                <a:sym typeface="Poppins"/>
              </a:rPr>
              <a:t>Testimony: Chloe Rothschild</a:t>
            </a:r>
            <a:br>
              <a:rPr lang="en" sz="2200" b="1">
                <a:latin typeface="Poppins"/>
                <a:ea typeface="Poppins"/>
                <a:cs typeface="Poppins"/>
                <a:sym typeface="Poppins"/>
              </a:rPr>
            </a:br>
            <a:r>
              <a:rPr lang="en" sz="1700">
                <a:latin typeface="Poppins"/>
                <a:ea typeface="Poppins"/>
                <a:cs typeface="Poppins"/>
                <a:sym typeface="Poppins"/>
              </a:rPr>
              <a:t>Autistic Self-Advocate, Presenter, Author, Board Member of The Arc of the United States</a:t>
            </a:r>
            <a:endParaRPr sz="1700">
              <a:solidFill>
                <a:schemeClr val="dk2"/>
              </a:solidFill>
              <a:latin typeface="Poppins"/>
              <a:ea typeface="Poppins"/>
              <a:cs typeface="Poppins"/>
              <a:sym typeface="Poppins"/>
            </a:endParaRPr>
          </a:p>
          <a:p>
            <a:pPr marL="0" lvl="0" indent="0" algn="l" rtl="0">
              <a:lnSpc>
                <a:spcPct val="115000"/>
              </a:lnSpc>
              <a:spcBef>
                <a:spcPts val="0"/>
              </a:spcBef>
              <a:spcAft>
                <a:spcPts val="0"/>
              </a:spcAft>
              <a:buNone/>
            </a:pPr>
            <a:endParaRPr sz="2200" b="1">
              <a:latin typeface="Poppins"/>
              <a:ea typeface="Poppins"/>
              <a:cs typeface="Poppins"/>
              <a:sym typeface="Poppins"/>
            </a:endParaRPr>
          </a:p>
        </p:txBody>
      </p:sp>
      <p:pic>
        <p:nvPicPr>
          <p:cNvPr id="249" name="Google Shape;249;p39" descr="Thumbnail of video, photo of Chlow speaking to the camera">
            <a:hlinkClick r:id="rId3"/>
          </p:cNvPr>
          <p:cNvPicPr preferRelativeResize="0"/>
          <p:nvPr/>
        </p:nvPicPr>
        <p:blipFill>
          <a:blip r:embed="rId4">
            <a:alphaModFix/>
          </a:blip>
          <a:stretch>
            <a:fillRect/>
          </a:stretch>
        </p:blipFill>
        <p:spPr>
          <a:xfrm>
            <a:off x="2270025" y="552100"/>
            <a:ext cx="6600625" cy="3712850"/>
          </a:xfrm>
          <a:prstGeom prst="rect">
            <a:avLst/>
          </a:prstGeom>
          <a:noFill/>
          <a:ln>
            <a:noFill/>
          </a:ln>
        </p:spPr>
      </p:pic>
      <p:sp>
        <p:nvSpPr>
          <p:cNvPr id="248" name="Google Shape;24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25</a:t>
            </a:fld>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E384E"/>
        </a:solidFill>
        <a:effectLst/>
      </p:bgPr>
    </p:bg>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1922550" y="2285400"/>
            <a:ext cx="5298900" cy="572700"/>
          </a:xfrm>
          <a:prstGeom prst="rect">
            <a:avLst/>
          </a:prstGeom>
          <a:solidFill>
            <a:schemeClr val="lt1"/>
          </a:solidFill>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990"/>
              <a:buNone/>
            </a:pPr>
            <a:r>
              <a:rPr lang="en" sz="3080" b="1" dirty="0">
                <a:latin typeface="Poppins"/>
                <a:ea typeface="Poppins"/>
                <a:cs typeface="Poppins"/>
                <a:sym typeface="Poppins"/>
              </a:rPr>
              <a:t>How You Can Take Action</a:t>
            </a:r>
            <a:endParaRPr sz="3080" dirty="0">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311700" y="445025"/>
            <a:ext cx="6555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oppins"/>
                <a:ea typeface="Poppins"/>
                <a:cs typeface="Poppins"/>
                <a:sym typeface="Poppins"/>
              </a:rPr>
              <a:t>Tell Your State Attorney General to Stop Attacking Section 504</a:t>
            </a:r>
            <a:endParaRPr sz="2400" b="1">
              <a:solidFill>
                <a:srgbClr val="0E384E"/>
              </a:solidFill>
              <a:highlight>
                <a:srgbClr val="FFFFFF"/>
              </a:highlight>
              <a:latin typeface="Poppins"/>
              <a:ea typeface="Poppins"/>
              <a:cs typeface="Poppins"/>
              <a:sym typeface="Poppins"/>
            </a:endParaRPr>
          </a:p>
        </p:txBody>
      </p:sp>
      <p:sp>
        <p:nvSpPr>
          <p:cNvPr id="262" name="Google Shape;262;p41"/>
          <p:cNvSpPr txBox="1"/>
          <p:nvPr/>
        </p:nvSpPr>
        <p:spPr>
          <a:xfrm>
            <a:off x="395425" y="1616375"/>
            <a:ext cx="6306300" cy="23667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SzPts val="2100"/>
              <a:buFont typeface="Poppins"/>
              <a:buChar char="●"/>
            </a:pPr>
            <a:r>
              <a:rPr lang="en" sz="2100">
                <a:latin typeface="Poppins"/>
                <a:ea typeface="Poppins"/>
                <a:cs typeface="Poppins"/>
                <a:sym typeface="Poppins"/>
              </a:rPr>
              <a:t>Visit </a:t>
            </a:r>
            <a:r>
              <a:rPr lang="en" sz="2100" u="sng">
                <a:solidFill>
                  <a:srgbClr val="1155CC"/>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dredf.org/protect-504</a:t>
            </a:r>
            <a:endParaRPr sz="2100">
              <a:latin typeface="Poppins"/>
              <a:ea typeface="Poppins"/>
              <a:cs typeface="Poppins"/>
              <a:sym typeface="Poppins"/>
            </a:endParaRPr>
          </a:p>
          <a:p>
            <a:pPr marL="457200" lvl="0" indent="-361950" algn="l" rtl="0">
              <a:lnSpc>
                <a:spcPct val="115000"/>
              </a:lnSpc>
              <a:spcBef>
                <a:spcPts val="0"/>
              </a:spcBef>
              <a:spcAft>
                <a:spcPts val="0"/>
              </a:spcAft>
              <a:buSzPts val="2100"/>
              <a:buFont typeface="Poppins"/>
              <a:buChar char="●"/>
            </a:pPr>
            <a:r>
              <a:rPr lang="en" sz="2100">
                <a:latin typeface="Poppins"/>
                <a:ea typeface="Poppins"/>
                <a:cs typeface="Poppins"/>
                <a:sym typeface="Poppins"/>
              </a:rPr>
              <a:t>Contact Your State Attorney General </a:t>
            </a:r>
            <a:endParaRPr sz="2100">
              <a:latin typeface="Poppins"/>
              <a:ea typeface="Poppins"/>
              <a:cs typeface="Poppins"/>
              <a:sym typeface="Poppins"/>
            </a:endParaRPr>
          </a:p>
          <a:p>
            <a:pPr marL="914400" lvl="1" indent="-361950" algn="l" rtl="0">
              <a:lnSpc>
                <a:spcPct val="115000"/>
              </a:lnSpc>
              <a:spcBef>
                <a:spcPts val="0"/>
              </a:spcBef>
              <a:spcAft>
                <a:spcPts val="0"/>
              </a:spcAft>
              <a:buSzPts val="2100"/>
              <a:buFont typeface="Poppins"/>
              <a:buChar char="○"/>
            </a:pPr>
            <a:r>
              <a:rPr lang="en" sz="2100">
                <a:latin typeface="Poppins"/>
                <a:ea typeface="Poppins"/>
                <a:cs typeface="Poppins"/>
                <a:sym typeface="Poppins"/>
              </a:rPr>
              <a:t>By email (next slide has sample language)</a:t>
            </a:r>
            <a:endParaRPr sz="2100">
              <a:latin typeface="Poppins"/>
              <a:ea typeface="Poppins"/>
              <a:cs typeface="Poppins"/>
              <a:sym typeface="Poppins"/>
            </a:endParaRPr>
          </a:p>
          <a:p>
            <a:pPr marL="914400" lvl="1" indent="-361950" algn="l" rtl="0">
              <a:lnSpc>
                <a:spcPct val="115000"/>
              </a:lnSpc>
              <a:spcBef>
                <a:spcPts val="0"/>
              </a:spcBef>
              <a:spcAft>
                <a:spcPts val="0"/>
              </a:spcAft>
              <a:buSzPts val="2100"/>
              <a:buFont typeface="Poppins"/>
              <a:buChar char="○"/>
            </a:pPr>
            <a:r>
              <a:rPr lang="en" sz="2100">
                <a:latin typeface="Poppins"/>
                <a:ea typeface="Poppins"/>
                <a:cs typeface="Poppins"/>
                <a:sym typeface="Poppins"/>
              </a:rPr>
              <a:t>By contact form / website</a:t>
            </a:r>
            <a:endParaRPr sz="2100">
              <a:latin typeface="Poppins"/>
              <a:ea typeface="Poppins"/>
              <a:cs typeface="Poppins"/>
              <a:sym typeface="Poppins"/>
            </a:endParaRPr>
          </a:p>
          <a:p>
            <a:pPr marL="914400" lvl="1" indent="-361950" algn="l" rtl="0">
              <a:lnSpc>
                <a:spcPct val="115000"/>
              </a:lnSpc>
              <a:spcBef>
                <a:spcPts val="0"/>
              </a:spcBef>
              <a:spcAft>
                <a:spcPts val="0"/>
              </a:spcAft>
              <a:buSzPts val="2100"/>
              <a:buFont typeface="Poppins"/>
              <a:buChar char="○"/>
            </a:pPr>
            <a:r>
              <a:rPr lang="en" sz="2100">
                <a:latin typeface="Poppins"/>
                <a:ea typeface="Poppins"/>
                <a:cs typeface="Poppins"/>
                <a:sym typeface="Poppins"/>
              </a:rPr>
              <a:t>By phone</a:t>
            </a:r>
            <a:endParaRPr sz="2100">
              <a:latin typeface="Poppins"/>
              <a:ea typeface="Poppins"/>
              <a:cs typeface="Poppins"/>
              <a:sym typeface="Poppins"/>
            </a:endParaRPr>
          </a:p>
        </p:txBody>
      </p:sp>
      <p:pic>
        <p:nvPicPr>
          <p:cNvPr id="263" name="Google Shape;263;p41" descr="Icon of a phone and an envelope"/>
          <p:cNvPicPr preferRelativeResize="0"/>
          <p:nvPr/>
        </p:nvPicPr>
        <p:blipFill>
          <a:blip r:embed="rId4">
            <a:alphaModFix/>
          </a:blip>
          <a:stretch>
            <a:fillRect/>
          </a:stretch>
        </p:blipFill>
        <p:spPr>
          <a:xfrm>
            <a:off x="7073700" y="1616375"/>
            <a:ext cx="1273900" cy="1273900"/>
          </a:xfrm>
          <a:prstGeom prst="rect">
            <a:avLst/>
          </a:prstGeom>
          <a:noFill/>
          <a:ln>
            <a:noFill/>
          </a:ln>
        </p:spPr>
      </p:pic>
      <p:sp>
        <p:nvSpPr>
          <p:cNvPr id="261" name="Google Shape;261;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27</a:t>
            </a:fld>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339175" y="4465300"/>
            <a:ext cx="6555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oppins"/>
                <a:ea typeface="Poppins"/>
                <a:cs typeface="Poppins"/>
                <a:sym typeface="Poppins"/>
              </a:rPr>
              <a:t>Tell them, this is not ok!</a:t>
            </a:r>
            <a:endParaRPr sz="2400" b="1">
              <a:solidFill>
                <a:srgbClr val="0E384E"/>
              </a:solidFill>
              <a:highlight>
                <a:srgbClr val="FFFFFF"/>
              </a:highlight>
              <a:latin typeface="Poppins"/>
              <a:ea typeface="Poppins"/>
              <a:cs typeface="Poppins"/>
              <a:sym typeface="Poppins"/>
            </a:endParaRPr>
          </a:p>
        </p:txBody>
      </p:sp>
      <p:pic>
        <p:nvPicPr>
          <p:cNvPr id="269" name="Google Shape;269;p42" descr="Screenshot of complaint that reads: &quot;239. Because Section 504 is coercive, untethered to the federal interest in disability, and unfairly retroactive, the Rehabilitation Act is not constitutional under the spending clause&quot;"/>
          <p:cNvPicPr preferRelativeResize="0"/>
          <p:nvPr/>
        </p:nvPicPr>
        <p:blipFill>
          <a:blip r:embed="rId3">
            <a:alphaModFix/>
          </a:blip>
          <a:stretch>
            <a:fillRect/>
          </a:stretch>
        </p:blipFill>
        <p:spPr>
          <a:xfrm>
            <a:off x="416363" y="3473339"/>
            <a:ext cx="8269624" cy="906050"/>
          </a:xfrm>
          <a:prstGeom prst="rect">
            <a:avLst/>
          </a:prstGeom>
          <a:noFill/>
          <a:ln>
            <a:noFill/>
          </a:ln>
          <a:effectLst>
            <a:outerShdw blurRad="57150" dist="19050" dir="5400000" algn="bl" rotWithShape="0">
              <a:srgbClr val="000000">
                <a:alpha val="50000"/>
              </a:srgbClr>
            </a:outerShdw>
          </a:effectLst>
        </p:spPr>
      </p:pic>
      <p:pic>
        <p:nvPicPr>
          <p:cNvPr id="270" name="Google Shape;270;p42" descr="Screenshot of complaint that reads: &quot;Count 3. Section 504 is Unconstitutional. U.S. Const., art. I, § 8, cl. 1. 221. All other allegations are repeated and realleged as if fully set forth herein. 222. Under the Rehabilitation Act, “no otherwise qualified individual with a disability in the United States . . . shall, solely by reason of her or his disability, be excluded from the participation in, be denied the benefits of, or be subjected to discrimination under any program or activity receiving Federal financial assistance.” 29 U.S.C. § 794(a). 223. The Rehabilitation Act, by its own terms, applies to all recipients of federal funds, both funds disbursed under the Act’s funding mandates and any unrelated federal spending. 224. The Rehabilitation Act therefore imposes a condition on the receipt of any and all federal money. Recipients must choose between compliance with the Act and use of any federal revenue.&quot;"/>
          <p:cNvPicPr preferRelativeResize="0"/>
          <p:nvPr/>
        </p:nvPicPr>
        <p:blipFill>
          <a:blip r:embed="rId4">
            <a:alphaModFix/>
          </a:blip>
          <a:stretch>
            <a:fillRect/>
          </a:stretch>
        </p:blipFill>
        <p:spPr>
          <a:xfrm>
            <a:off x="1878977" y="179450"/>
            <a:ext cx="5386044" cy="3150675"/>
          </a:xfrm>
          <a:prstGeom prst="rect">
            <a:avLst/>
          </a:prstGeom>
          <a:noFill/>
          <a:ln>
            <a:noFill/>
          </a:ln>
          <a:effectLst>
            <a:outerShdw blurRad="57150" dist="19050" dir="5400000" algn="bl" rotWithShape="0">
              <a:srgbClr val="000000">
                <a:alpha val="50000"/>
              </a:srgbClr>
            </a:outerShdw>
          </a:effectLst>
        </p:spPr>
      </p:pic>
      <p:sp>
        <p:nvSpPr>
          <p:cNvPr id="2" name="Google Shape;284;p44">
            <a:extLst>
              <a:ext uri="{FF2B5EF4-FFF2-40B4-BE49-F238E27FC236}">
                <a16:creationId xmlns:a16="http://schemas.microsoft.com/office/drawing/2014/main" id="{6A256EA1-123E-3A6F-FA46-63C6C7205BEB}"/>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28</a:t>
            </a:fld>
            <a:endParaRPr sz="15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74"/>
        <p:cNvGrpSpPr/>
        <p:nvPr/>
      </p:nvGrpSpPr>
      <p:grpSpPr>
        <a:xfrm>
          <a:off x="0" y="0"/>
          <a:ext cx="0" cy="0"/>
          <a:chOff x="0" y="0"/>
          <a:chExt cx="0" cy="0"/>
        </a:xfrm>
      </p:grpSpPr>
      <p:sp>
        <p:nvSpPr>
          <p:cNvPr id="276" name="Google Shape;276;p43"/>
          <p:cNvSpPr txBox="1">
            <a:spLocks noGrp="1"/>
          </p:cNvSpPr>
          <p:nvPr>
            <p:ph type="title"/>
          </p:nvPr>
        </p:nvSpPr>
        <p:spPr>
          <a:xfrm>
            <a:off x="6315500" y="207850"/>
            <a:ext cx="25635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400" b="1">
                <a:solidFill>
                  <a:srgbClr val="0E384E"/>
                </a:solidFill>
                <a:highlight>
                  <a:srgbClr val="FFFFFF"/>
                </a:highlight>
                <a:latin typeface="Poppins"/>
                <a:ea typeface="Poppins"/>
                <a:cs typeface="Poppins"/>
                <a:sym typeface="Poppins"/>
              </a:rPr>
              <a:t>Example Email</a:t>
            </a:r>
            <a:endParaRPr sz="2200" b="1">
              <a:solidFill>
                <a:srgbClr val="0E384E"/>
              </a:solidFill>
              <a:latin typeface="Poppins"/>
              <a:ea typeface="Poppins"/>
              <a:cs typeface="Poppins"/>
              <a:sym typeface="Poppins"/>
            </a:endParaRPr>
          </a:p>
        </p:txBody>
      </p:sp>
      <p:sp>
        <p:nvSpPr>
          <p:cNvPr id="275" name="Google Shape;275;p43"/>
          <p:cNvSpPr txBox="1">
            <a:spLocks noGrp="1"/>
          </p:cNvSpPr>
          <p:nvPr>
            <p:ph type="body" idx="1"/>
          </p:nvPr>
        </p:nvSpPr>
        <p:spPr>
          <a:xfrm>
            <a:off x="226950" y="639400"/>
            <a:ext cx="8520600" cy="293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58"/>
              <a:buFont typeface="Arial"/>
              <a:buNone/>
            </a:pPr>
            <a:r>
              <a:rPr lang="en" b="1">
                <a:solidFill>
                  <a:schemeClr val="dk1"/>
                </a:solidFill>
                <a:latin typeface="Poppins"/>
                <a:ea typeface="Poppins"/>
                <a:cs typeface="Poppins"/>
                <a:sym typeface="Poppins"/>
              </a:rPr>
              <a:t>To: </a:t>
            </a:r>
            <a:r>
              <a:rPr lang="en">
                <a:solidFill>
                  <a:schemeClr val="dk1"/>
                </a:solidFill>
                <a:latin typeface="Poppins"/>
                <a:ea typeface="Poppins"/>
                <a:cs typeface="Poppins"/>
                <a:sym typeface="Poppins"/>
              </a:rPr>
              <a:t>attorney.general@alaska.gov</a:t>
            </a:r>
            <a:br>
              <a:rPr lang="en">
                <a:solidFill>
                  <a:schemeClr val="dk1"/>
                </a:solidFill>
                <a:latin typeface="Poppins"/>
                <a:ea typeface="Poppins"/>
                <a:cs typeface="Poppins"/>
                <a:sym typeface="Poppins"/>
              </a:rPr>
            </a:br>
            <a:r>
              <a:rPr lang="en" b="1">
                <a:solidFill>
                  <a:schemeClr val="dk1"/>
                </a:solidFill>
                <a:latin typeface="Poppins"/>
                <a:ea typeface="Poppins"/>
                <a:cs typeface="Poppins"/>
                <a:sym typeface="Poppins"/>
              </a:rPr>
              <a:t>Subject: </a:t>
            </a:r>
            <a:r>
              <a:rPr lang="en">
                <a:solidFill>
                  <a:schemeClr val="dk1"/>
                </a:solidFill>
                <a:latin typeface="Poppins"/>
                <a:ea typeface="Poppins"/>
                <a:cs typeface="Poppins"/>
                <a:sym typeface="Poppins"/>
              </a:rPr>
              <a:t>Stop Attacking Section 504! Drop Out of Texas v. Becerra!</a:t>
            </a:r>
            <a:endParaRPr>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358"/>
              <a:buNone/>
            </a:pPr>
            <a:endParaRPr>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358"/>
              <a:buFont typeface="Arial"/>
              <a:buNone/>
            </a:pPr>
            <a:r>
              <a:rPr lang="en">
                <a:solidFill>
                  <a:schemeClr val="dk1"/>
                </a:solidFill>
                <a:latin typeface="Poppins"/>
                <a:ea typeface="Poppins"/>
                <a:cs typeface="Poppins"/>
                <a:sym typeface="Poppins"/>
              </a:rPr>
              <a:t>Dear Attorney General </a:t>
            </a:r>
            <a:r>
              <a:rPr lang="en" b="1">
                <a:solidFill>
                  <a:schemeClr val="dk1"/>
                </a:solidFill>
                <a:latin typeface="Poppins"/>
                <a:ea typeface="Poppins"/>
                <a:cs typeface="Poppins"/>
                <a:sym typeface="Poppins"/>
              </a:rPr>
              <a:t>[Treg Taylor]</a:t>
            </a:r>
            <a:r>
              <a:rPr lang="en">
                <a:solidFill>
                  <a:schemeClr val="dk1"/>
                </a:solidFill>
                <a:latin typeface="Poppins"/>
                <a:ea typeface="Poppins"/>
                <a:cs typeface="Poppins"/>
                <a:sym typeface="Poppins"/>
              </a:rPr>
              <a:t>,</a:t>
            </a:r>
            <a:endParaRPr>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358"/>
              <a:buNone/>
            </a:pPr>
            <a:endParaRPr b="1">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358"/>
              <a:buFont typeface="Arial"/>
              <a:buNone/>
            </a:pPr>
            <a:r>
              <a:rPr lang="en" b="1">
                <a:solidFill>
                  <a:schemeClr val="dk1"/>
                </a:solidFill>
                <a:latin typeface="Poppins"/>
                <a:ea typeface="Poppins"/>
                <a:cs typeface="Poppins"/>
                <a:sym typeface="Poppins"/>
              </a:rPr>
              <a:t>[Say who you are] </a:t>
            </a:r>
            <a:r>
              <a:rPr lang="en">
                <a:solidFill>
                  <a:schemeClr val="dk1"/>
                </a:solidFill>
                <a:latin typeface="Poppins"/>
                <a:ea typeface="Poppins"/>
                <a:cs typeface="Poppins"/>
                <a:sym typeface="Poppins"/>
              </a:rPr>
              <a:t>I live in Juneau, Alaska, and I have a disability. I am hard of hearing and use a wheelchair. I volunteer for the Southeast Alaska Independent Living Center. I go to college part time. </a:t>
            </a:r>
            <a:endParaRPr>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358"/>
              <a:buNone/>
            </a:pPr>
            <a:endParaRPr b="1">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358"/>
              <a:buFont typeface="Arial"/>
              <a:buNone/>
            </a:pPr>
            <a:r>
              <a:rPr lang="en" b="1">
                <a:solidFill>
                  <a:schemeClr val="dk1"/>
                </a:solidFill>
                <a:latin typeface="Poppins"/>
                <a:ea typeface="Poppins"/>
                <a:cs typeface="Poppins"/>
                <a:sym typeface="Poppins"/>
              </a:rPr>
              <a:t>[Say why you support Section 504 and its rules] </a:t>
            </a:r>
            <a:r>
              <a:rPr lang="en">
                <a:solidFill>
                  <a:schemeClr val="dk1"/>
                </a:solidFill>
                <a:latin typeface="Poppins"/>
                <a:ea typeface="Poppins"/>
                <a:cs typeface="Poppins"/>
                <a:sym typeface="Poppins"/>
              </a:rPr>
              <a:t>I care about Section 504. I can go more places in my wheelchair because of Section 504. I can go to the doctor and use a scale for people who use wheelchairs. I can get captions for my college classes. I support the updated Section 504 rules. The updated rules are stronger and give more examples of what disability discrimination is. </a:t>
            </a:r>
            <a:endParaRPr>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DE7FA211-49FB-3142-184C-139C5EE7504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29</a:t>
            </a:fld>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60447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100" b="1">
                <a:latin typeface="Poppins"/>
                <a:ea typeface="Poppins"/>
                <a:cs typeface="Poppins"/>
                <a:sym typeface="Poppins"/>
              </a:rPr>
              <a:t>Welcome!</a:t>
            </a:r>
            <a:endParaRPr sz="3100" b="1">
              <a:latin typeface="Poppins"/>
              <a:ea typeface="Poppins"/>
              <a:cs typeface="Poppins"/>
              <a:sym typeface="Poppins"/>
            </a:endParaRPr>
          </a:p>
        </p:txBody>
      </p:sp>
      <p:sp>
        <p:nvSpPr>
          <p:cNvPr id="82" name="Google Shape;82;p17"/>
          <p:cNvSpPr txBox="1">
            <a:spLocks noGrp="1"/>
          </p:cNvSpPr>
          <p:nvPr>
            <p:ph type="body" idx="1"/>
          </p:nvPr>
        </p:nvSpPr>
        <p:spPr>
          <a:xfrm>
            <a:off x="311700" y="1377825"/>
            <a:ext cx="4338300" cy="349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latin typeface="Poppins"/>
                <a:ea typeface="Poppins"/>
                <a:cs typeface="Poppins"/>
                <a:sym typeface="Poppins"/>
              </a:rPr>
              <a:t>Disability Community Briefing on </a:t>
            </a:r>
            <a:r>
              <a:rPr lang="en" sz="2300" i="1">
                <a:solidFill>
                  <a:schemeClr val="dk1"/>
                </a:solidFill>
                <a:latin typeface="Poppins"/>
                <a:ea typeface="Poppins"/>
                <a:cs typeface="Poppins"/>
                <a:sym typeface="Poppins"/>
              </a:rPr>
              <a:t>Texas v. Becerra</a:t>
            </a:r>
            <a:r>
              <a:rPr lang="en" sz="2300">
                <a:solidFill>
                  <a:schemeClr val="dk1"/>
                </a:solidFill>
                <a:latin typeface="Poppins"/>
                <a:ea typeface="Poppins"/>
                <a:cs typeface="Poppins"/>
                <a:sym typeface="Poppins"/>
              </a:rPr>
              <a:t> (N.D. Tex.)</a:t>
            </a:r>
            <a:endParaRPr sz="2300">
              <a:solidFill>
                <a:schemeClr val="dk1"/>
              </a:solidFill>
              <a:latin typeface="Poppins"/>
              <a:ea typeface="Poppins"/>
              <a:cs typeface="Poppins"/>
              <a:sym typeface="Poppins"/>
            </a:endParaRPr>
          </a:p>
          <a:p>
            <a:pPr marL="0" lvl="0" indent="0" algn="l" rtl="0">
              <a:spcBef>
                <a:spcPts val="1200"/>
              </a:spcBef>
              <a:spcAft>
                <a:spcPts val="1200"/>
              </a:spcAft>
              <a:buNone/>
            </a:pPr>
            <a:r>
              <a:rPr lang="en" sz="2300">
                <a:solidFill>
                  <a:schemeClr val="dk1"/>
                </a:solidFill>
                <a:latin typeface="Poppins"/>
                <a:ea typeface="Poppins"/>
                <a:cs typeface="Poppins"/>
                <a:sym typeface="Poppins"/>
              </a:rPr>
              <a:t>Case filed in federal court attacking Section 504 of the Rehabilitation Act</a:t>
            </a:r>
            <a:endParaRPr sz="2300" b="1">
              <a:solidFill>
                <a:schemeClr val="dk1"/>
              </a:solidFill>
              <a:latin typeface="Poppins"/>
              <a:ea typeface="Poppins"/>
              <a:cs typeface="Poppins"/>
              <a:sym typeface="Poppins"/>
            </a:endParaRPr>
          </a:p>
        </p:txBody>
      </p:sp>
      <p:pic>
        <p:nvPicPr>
          <p:cNvPr id="84" name="Google Shape;84;p17" descr="Black and white photo of protesters holding signs, some are wheelchair users"/>
          <p:cNvPicPr preferRelativeResize="0"/>
          <p:nvPr/>
        </p:nvPicPr>
        <p:blipFill>
          <a:blip r:embed="rId3">
            <a:alphaModFix/>
          </a:blip>
          <a:stretch>
            <a:fillRect/>
          </a:stretch>
        </p:blipFill>
        <p:spPr>
          <a:xfrm>
            <a:off x="5272900" y="1377824"/>
            <a:ext cx="3422125" cy="2288451"/>
          </a:xfrm>
          <a:prstGeom prst="rect">
            <a:avLst/>
          </a:prstGeom>
          <a:noFill/>
          <a:ln>
            <a:noFill/>
          </a:ln>
        </p:spPr>
      </p:pic>
      <p:sp>
        <p:nvSpPr>
          <p:cNvPr id="85" name="Google Shape;85;p17"/>
          <p:cNvSpPr txBox="1">
            <a:spLocks noGrp="1"/>
          </p:cNvSpPr>
          <p:nvPr>
            <p:ph type="body" idx="1"/>
          </p:nvPr>
        </p:nvSpPr>
        <p:spPr>
          <a:xfrm>
            <a:off x="5272900" y="3700100"/>
            <a:ext cx="3422100" cy="156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500">
                <a:solidFill>
                  <a:schemeClr val="dk1"/>
                </a:solidFill>
                <a:latin typeface="Poppins"/>
                <a:ea typeface="Poppins"/>
                <a:cs typeface="Poppins"/>
                <a:sym typeface="Poppins"/>
              </a:rPr>
              <a:t>Historical photo from the Section 504 Sit Ins</a:t>
            </a:r>
            <a:endParaRPr sz="1500" b="1">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E5882EAA-044B-CCE1-70C9-A88D88B40BF4}"/>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3</a:t>
            </a:fld>
            <a:endParaRPr sz="1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81"/>
        <p:cNvGrpSpPr/>
        <p:nvPr/>
      </p:nvGrpSpPr>
      <p:grpSpPr>
        <a:xfrm>
          <a:off x="0" y="0"/>
          <a:ext cx="0" cy="0"/>
          <a:chOff x="0" y="0"/>
          <a:chExt cx="0" cy="0"/>
        </a:xfrm>
      </p:grpSpPr>
      <p:sp>
        <p:nvSpPr>
          <p:cNvPr id="283" name="Google Shape;283;p44"/>
          <p:cNvSpPr txBox="1">
            <a:spLocks noGrp="1"/>
          </p:cNvSpPr>
          <p:nvPr>
            <p:ph type="title"/>
          </p:nvPr>
        </p:nvSpPr>
        <p:spPr>
          <a:xfrm>
            <a:off x="4953000" y="284050"/>
            <a:ext cx="43071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400" b="1">
                <a:solidFill>
                  <a:srgbClr val="0E384E"/>
                </a:solidFill>
                <a:highlight>
                  <a:srgbClr val="FFFFFF"/>
                </a:highlight>
                <a:latin typeface="Poppins"/>
                <a:ea typeface="Poppins"/>
                <a:cs typeface="Poppins"/>
                <a:sym typeface="Poppins"/>
              </a:rPr>
              <a:t>Example Email (continued)</a:t>
            </a:r>
            <a:endParaRPr sz="2200" b="1">
              <a:solidFill>
                <a:srgbClr val="0E384E"/>
              </a:solidFill>
              <a:latin typeface="Poppins"/>
              <a:ea typeface="Poppins"/>
              <a:cs typeface="Poppins"/>
              <a:sym typeface="Poppins"/>
            </a:endParaRPr>
          </a:p>
        </p:txBody>
      </p:sp>
      <p:sp>
        <p:nvSpPr>
          <p:cNvPr id="282" name="Google Shape;282;p44"/>
          <p:cNvSpPr txBox="1">
            <a:spLocks noGrp="1"/>
          </p:cNvSpPr>
          <p:nvPr>
            <p:ph type="body" idx="1"/>
          </p:nvPr>
        </p:nvSpPr>
        <p:spPr>
          <a:xfrm>
            <a:off x="215475" y="872238"/>
            <a:ext cx="8520600" cy="293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358"/>
              <a:buFont typeface="Arial"/>
              <a:buNone/>
            </a:pPr>
            <a:r>
              <a:rPr lang="en" sz="1600" b="1">
                <a:solidFill>
                  <a:schemeClr val="dk1"/>
                </a:solidFill>
                <a:latin typeface="Poppins"/>
                <a:ea typeface="Poppins"/>
                <a:cs typeface="Poppins"/>
                <a:sym typeface="Poppins"/>
              </a:rPr>
              <a:t>[Say why Texas v. Becerra is bad]</a:t>
            </a:r>
            <a:r>
              <a:rPr lang="en" sz="1600">
                <a:solidFill>
                  <a:schemeClr val="dk1"/>
                </a:solidFill>
                <a:latin typeface="Poppins"/>
                <a:ea typeface="Poppins"/>
                <a:cs typeface="Poppins"/>
                <a:sym typeface="Poppins"/>
              </a:rPr>
              <a:t> I am very upset and angry that you have joined a case in Texas called Texas v. Becerra that goes against Section 504 and the updated rules. You are asking the court to get rid of the Section 504 rules and the entire law. If the court does what you ask, I will not be able to go to the doctor or my college classes and get equal treatment. I will not have equal rights. This will be true for all the other disabled people in Alaska. </a:t>
            </a:r>
            <a:endParaRPr sz="1600">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358"/>
              <a:buNone/>
            </a:pPr>
            <a:endParaRPr sz="1600" b="1">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358"/>
              <a:buFont typeface="Arial"/>
              <a:buNone/>
            </a:pPr>
            <a:r>
              <a:rPr lang="en" sz="1600" b="1">
                <a:solidFill>
                  <a:schemeClr val="dk1"/>
                </a:solidFill>
                <a:latin typeface="Poppins"/>
                <a:ea typeface="Poppins"/>
                <a:cs typeface="Poppins"/>
                <a:sym typeface="Poppins"/>
              </a:rPr>
              <a:t>[Say you want them to drop out of the case]</a:t>
            </a:r>
            <a:r>
              <a:rPr lang="en" sz="1600">
                <a:solidFill>
                  <a:schemeClr val="dk1"/>
                </a:solidFill>
                <a:latin typeface="Poppins"/>
                <a:ea typeface="Poppins"/>
                <a:cs typeface="Poppins"/>
                <a:sym typeface="Poppins"/>
              </a:rPr>
              <a:t> I want you to drop out of Texas v. Becerra. You should support Section 504 and its rules. You should not be attacking our rights. </a:t>
            </a:r>
            <a:endParaRPr sz="1600">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358"/>
              <a:buNone/>
            </a:pPr>
            <a:endParaRPr sz="1600" b="1">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358"/>
              <a:buFont typeface="Arial"/>
              <a:buNone/>
            </a:pPr>
            <a:r>
              <a:rPr lang="en" sz="1600" b="1">
                <a:solidFill>
                  <a:schemeClr val="dk1"/>
                </a:solidFill>
                <a:latin typeface="Poppins"/>
                <a:ea typeface="Poppins"/>
                <a:cs typeface="Poppins"/>
                <a:sym typeface="Poppins"/>
              </a:rPr>
              <a:t>[Ask for a meeting] </a:t>
            </a:r>
            <a:r>
              <a:rPr lang="en" sz="1600">
                <a:solidFill>
                  <a:schemeClr val="dk1"/>
                </a:solidFill>
                <a:latin typeface="Poppins"/>
                <a:ea typeface="Poppins"/>
                <a:cs typeface="Poppins"/>
                <a:sym typeface="Poppins"/>
              </a:rPr>
              <a:t>I want you to meet with me and other people with disabilities. We want to talk to you about the case and why we are so concerned about it. </a:t>
            </a:r>
            <a:endParaRPr sz="1600">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358"/>
              <a:buNone/>
            </a:pPr>
            <a:endParaRPr sz="160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358"/>
              <a:buFont typeface="Arial"/>
              <a:buNone/>
            </a:pPr>
            <a:r>
              <a:rPr lang="en" sz="1600">
                <a:solidFill>
                  <a:schemeClr val="dk1"/>
                </a:solidFill>
                <a:latin typeface="Poppins"/>
                <a:ea typeface="Poppins"/>
                <a:cs typeface="Poppins"/>
                <a:sym typeface="Poppins"/>
              </a:rPr>
              <a:t>Sincerely,</a:t>
            </a:r>
            <a:endParaRPr sz="1600">
              <a:solidFill>
                <a:schemeClr val="dk1"/>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358"/>
              <a:buFont typeface="Arial"/>
              <a:buNone/>
            </a:pPr>
            <a:r>
              <a:rPr lang="en" sz="1600" b="1">
                <a:solidFill>
                  <a:schemeClr val="dk1"/>
                </a:solidFill>
                <a:latin typeface="Poppins"/>
                <a:ea typeface="Poppins"/>
                <a:cs typeface="Poppins"/>
                <a:sym typeface="Poppins"/>
              </a:rPr>
              <a:t>[Your name]</a:t>
            </a:r>
            <a:endParaRPr sz="1600" b="1">
              <a:solidFill>
                <a:schemeClr val="dk1"/>
              </a:solidFill>
              <a:latin typeface="Poppins"/>
              <a:ea typeface="Poppins"/>
              <a:cs typeface="Poppins"/>
              <a:sym typeface="Poppins"/>
            </a:endParaRPr>
          </a:p>
          <a:p>
            <a:pPr marL="0" lvl="0" indent="0" algn="l" rtl="0">
              <a:lnSpc>
                <a:spcPct val="100000"/>
              </a:lnSpc>
              <a:spcBef>
                <a:spcPts val="0"/>
              </a:spcBef>
              <a:spcAft>
                <a:spcPts val="0"/>
              </a:spcAft>
              <a:buSzPts val="358"/>
              <a:buNone/>
            </a:pPr>
            <a:endParaRPr sz="1600">
              <a:solidFill>
                <a:schemeClr val="dk1"/>
              </a:solidFill>
              <a:latin typeface="Poppins"/>
              <a:ea typeface="Poppins"/>
              <a:cs typeface="Poppins"/>
              <a:sym typeface="Poppins"/>
            </a:endParaRPr>
          </a:p>
        </p:txBody>
      </p:sp>
      <p:sp>
        <p:nvSpPr>
          <p:cNvPr id="284" name="Google Shape;28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30</a:t>
            </a:fld>
            <a:endParaRPr sz="15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695400" y="1672625"/>
            <a:ext cx="68301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 sz="2960" b="1">
                <a:solidFill>
                  <a:srgbClr val="0E384E"/>
                </a:solidFill>
                <a:highlight>
                  <a:srgbClr val="FFFFFF"/>
                </a:highlight>
                <a:latin typeface="Poppins"/>
                <a:ea typeface="Poppins"/>
                <a:cs typeface="Poppins"/>
                <a:sym typeface="Poppins"/>
              </a:rPr>
              <a:t>We must continue to work in coalition with each other to protect Section 504, and other disability rights laws, no matter where the threat is coming from.</a:t>
            </a:r>
            <a:endParaRPr sz="2780" b="1">
              <a:solidFill>
                <a:srgbClr val="0E384E"/>
              </a:solidFill>
              <a:latin typeface="Poppins"/>
              <a:ea typeface="Poppins"/>
              <a:cs typeface="Poppins"/>
              <a:sym typeface="Poppins"/>
            </a:endParaRPr>
          </a:p>
        </p:txBody>
      </p:sp>
      <p:sp>
        <p:nvSpPr>
          <p:cNvPr id="290" name="Google Shape;290;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31</a:t>
            </a:fld>
            <a:endParaRPr sz="1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E384E"/>
        </a:solidFill>
        <a:effectLst/>
      </p:bgPr>
    </p:bg>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1922550" y="2285400"/>
            <a:ext cx="5298900" cy="572700"/>
          </a:xfrm>
          <a:prstGeom prst="rect">
            <a:avLst/>
          </a:prstGeom>
          <a:solidFill>
            <a:schemeClr val="lt1"/>
          </a:solidFill>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990"/>
              <a:buNone/>
            </a:pPr>
            <a:r>
              <a:rPr lang="en" sz="3080" b="1">
                <a:latin typeface="Poppins"/>
                <a:ea typeface="Poppins"/>
                <a:cs typeface="Poppins"/>
                <a:sym typeface="Poppins"/>
              </a:rPr>
              <a:t>Questions?</a:t>
            </a:r>
            <a:endParaRPr sz="3080">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en" sz="2500" b="1">
                <a:latin typeface="Poppins"/>
                <a:ea typeface="Poppins"/>
                <a:cs typeface="Poppins"/>
                <a:sym typeface="Poppins"/>
              </a:rPr>
              <a:t>Presenters</a:t>
            </a:r>
            <a:endParaRPr sz="2500">
              <a:latin typeface="Poppins"/>
              <a:ea typeface="Poppins"/>
              <a:cs typeface="Poppins"/>
              <a:sym typeface="Poppins"/>
            </a:endParaRPr>
          </a:p>
        </p:txBody>
      </p:sp>
      <p:sp>
        <p:nvSpPr>
          <p:cNvPr id="91" name="Google Shape;91;p18"/>
          <p:cNvSpPr txBox="1">
            <a:spLocks noGrp="1"/>
          </p:cNvSpPr>
          <p:nvPr>
            <p:ph type="body" idx="1"/>
          </p:nvPr>
        </p:nvSpPr>
        <p:spPr>
          <a:xfrm>
            <a:off x="311700" y="8476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dk1"/>
                </a:solidFill>
                <a:latin typeface="Poppins"/>
                <a:ea typeface="Poppins"/>
                <a:cs typeface="Poppins"/>
                <a:sym typeface="Poppins"/>
              </a:rPr>
              <a:t>Claudia Center</a:t>
            </a:r>
            <a:r>
              <a:rPr lang="en" sz="1700">
                <a:solidFill>
                  <a:schemeClr val="dk1"/>
                </a:solidFill>
                <a:latin typeface="Poppins"/>
                <a:ea typeface="Poppins"/>
                <a:cs typeface="Poppins"/>
                <a:sym typeface="Poppins"/>
              </a:rPr>
              <a:t> (she/her), Legal Director, Disability Rights Education &amp; Defense Fund</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0"/>
              </a:spcAft>
              <a:buNone/>
            </a:pPr>
            <a:r>
              <a:rPr lang="en" sz="1700" b="1">
                <a:solidFill>
                  <a:schemeClr val="dk1"/>
                </a:solidFill>
                <a:latin typeface="Poppins"/>
                <a:ea typeface="Poppins"/>
                <a:cs typeface="Poppins"/>
                <a:sym typeface="Poppins"/>
              </a:rPr>
              <a:t>Alison Barkoff</a:t>
            </a:r>
            <a:r>
              <a:rPr lang="en" sz="1700">
                <a:solidFill>
                  <a:schemeClr val="dk1"/>
                </a:solidFill>
                <a:latin typeface="Poppins"/>
                <a:ea typeface="Poppins"/>
                <a:cs typeface="Poppins"/>
                <a:sym typeface="Poppins"/>
              </a:rPr>
              <a:t> (she/her), Director, Hirsh Health Law &amp; Policy Program at GWU. Previous: Acting Administrator &amp; Asst. Secretary for Aging, Principal Deputy Administrator, ACL, U.S. Dep’t of Health &amp; Human Services</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1200"/>
              </a:spcAft>
              <a:buClr>
                <a:schemeClr val="dk1"/>
              </a:buClr>
              <a:buSzPts val="1100"/>
              <a:buFont typeface="Arial"/>
              <a:buNone/>
            </a:pPr>
            <a:r>
              <a:rPr lang="en" sz="1700" b="1">
                <a:solidFill>
                  <a:schemeClr val="dk1"/>
                </a:solidFill>
                <a:latin typeface="Poppins"/>
                <a:ea typeface="Poppins"/>
                <a:cs typeface="Poppins"/>
                <a:sym typeface="Poppins"/>
              </a:rPr>
              <a:t>Steven Schwartz</a:t>
            </a:r>
            <a:r>
              <a:rPr lang="en" sz="1700">
                <a:solidFill>
                  <a:schemeClr val="dk1"/>
                </a:solidFill>
                <a:latin typeface="Poppins"/>
                <a:ea typeface="Poppins"/>
                <a:cs typeface="Poppins"/>
                <a:sym typeface="Poppins"/>
              </a:rPr>
              <a:t> (he/him), Founder &amp; Special Counsel, Center for Public Representation</a:t>
            </a:r>
            <a:endParaRPr sz="1700">
              <a:solidFill>
                <a:schemeClr val="dk1"/>
              </a:solidFill>
              <a:latin typeface="Poppins"/>
              <a:ea typeface="Poppins"/>
              <a:cs typeface="Poppins"/>
              <a:sym typeface="Poppins"/>
            </a:endParaRPr>
          </a:p>
        </p:txBody>
      </p:sp>
      <p:sp>
        <p:nvSpPr>
          <p:cNvPr id="93" name="Google Shape;93;p18"/>
          <p:cNvSpPr txBox="1">
            <a:spLocks noGrp="1"/>
          </p:cNvSpPr>
          <p:nvPr>
            <p:ph type="body" idx="2"/>
          </p:nvPr>
        </p:nvSpPr>
        <p:spPr>
          <a:xfrm>
            <a:off x="4832400" y="8476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chemeClr val="dk1"/>
                </a:solidFill>
                <a:latin typeface="Poppins"/>
                <a:ea typeface="Poppins"/>
                <a:cs typeface="Poppins"/>
                <a:sym typeface="Poppins"/>
              </a:rPr>
              <a:t>Theo Braddy</a:t>
            </a:r>
            <a:r>
              <a:rPr lang="en" sz="1700">
                <a:solidFill>
                  <a:schemeClr val="dk1"/>
                </a:solidFill>
                <a:latin typeface="Poppins"/>
                <a:ea typeface="Poppins"/>
                <a:cs typeface="Poppins"/>
                <a:sym typeface="Poppins"/>
              </a:rPr>
              <a:t> (he/him), Executive Director, National Council on Independent Living</a:t>
            </a:r>
            <a:endParaRPr sz="1700">
              <a:solidFill>
                <a:schemeClr val="dk1"/>
              </a:solidFill>
              <a:latin typeface="Poppins"/>
              <a:ea typeface="Poppins"/>
              <a:cs typeface="Poppins"/>
              <a:sym typeface="Poppins"/>
            </a:endParaRPr>
          </a:p>
          <a:p>
            <a:pPr marL="0" lvl="0" indent="0" algn="l" rtl="0">
              <a:lnSpc>
                <a:spcPct val="100000"/>
              </a:lnSpc>
              <a:spcBef>
                <a:spcPts val="1200"/>
              </a:spcBef>
              <a:spcAft>
                <a:spcPts val="0"/>
              </a:spcAft>
              <a:buNone/>
            </a:pPr>
            <a:r>
              <a:rPr lang="en" sz="1700" b="1">
                <a:solidFill>
                  <a:schemeClr val="dk1"/>
                </a:solidFill>
                <a:latin typeface="Poppins"/>
                <a:ea typeface="Poppins"/>
                <a:cs typeface="Poppins"/>
                <a:sym typeface="Poppins"/>
              </a:rPr>
              <a:t>Howard Rosenblum </a:t>
            </a:r>
            <a:r>
              <a:rPr lang="en" sz="1700">
                <a:solidFill>
                  <a:schemeClr val="dk1"/>
                </a:solidFill>
                <a:latin typeface="Poppins"/>
                <a:ea typeface="Poppins"/>
                <a:cs typeface="Poppins"/>
                <a:sym typeface="Poppins"/>
              </a:rPr>
              <a:t>(he/him), Chair, Deaf Equality</a:t>
            </a:r>
            <a:endParaRPr sz="1700">
              <a:solidFill>
                <a:schemeClr val="dk1"/>
              </a:solidFill>
              <a:latin typeface="Poppins"/>
              <a:ea typeface="Poppins"/>
              <a:cs typeface="Poppins"/>
              <a:sym typeface="Poppins"/>
            </a:endParaRPr>
          </a:p>
          <a:p>
            <a:pPr marL="0" lvl="0" indent="0" algn="l" rtl="0">
              <a:lnSpc>
                <a:spcPct val="100000"/>
              </a:lnSpc>
              <a:spcBef>
                <a:spcPts val="0"/>
              </a:spcBef>
              <a:spcAft>
                <a:spcPts val="0"/>
              </a:spcAft>
              <a:buNone/>
            </a:pPr>
            <a:endParaRPr sz="1700">
              <a:solidFill>
                <a:schemeClr val="dk1"/>
              </a:solidFill>
              <a:latin typeface="Poppins"/>
              <a:ea typeface="Poppins"/>
              <a:cs typeface="Poppins"/>
              <a:sym typeface="Poppins"/>
            </a:endParaRPr>
          </a:p>
          <a:p>
            <a:pPr marL="0" lvl="0" indent="0" algn="l" rtl="0">
              <a:lnSpc>
                <a:spcPct val="100000"/>
              </a:lnSpc>
              <a:spcBef>
                <a:spcPts val="0"/>
              </a:spcBef>
              <a:spcAft>
                <a:spcPts val="1200"/>
              </a:spcAft>
              <a:buNone/>
            </a:pPr>
            <a:r>
              <a:rPr lang="en" sz="1700" b="1">
                <a:solidFill>
                  <a:schemeClr val="dk1"/>
                </a:solidFill>
                <a:latin typeface="Poppins"/>
                <a:ea typeface="Poppins"/>
                <a:cs typeface="Poppins"/>
                <a:sym typeface="Poppins"/>
              </a:rPr>
              <a:t>Chloe Rothschild </a:t>
            </a:r>
            <a:r>
              <a:rPr lang="en" sz="1700">
                <a:solidFill>
                  <a:schemeClr val="dk1"/>
                </a:solidFill>
                <a:latin typeface="Poppins"/>
                <a:ea typeface="Poppins"/>
                <a:cs typeface="Poppins"/>
                <a:sym typeface="Poppins"/>
              </a:rPr>
              <a:t>(she/her), Autistic Self-Advocate, Presenter, Author, Board Member of The Arc of the United States</a:t>
            </a:r>
            <a:endParaRPr sz="1700">
              <a:latin typeface="Poppins"/>
              <a:ea typeface="Poppins"/>
              <a:cs typeface="Poppins"/>
              <a:sym typeface="Poppins"/>
            </a:endParaRPr>
          </a:p>
        </p:txBody>
      </p:sp>
      <p:sp>
        <p:nvSpPr>
          <p:cNvPr id="2" name="Google Shape;284;p44">
            <a:extLst>
              <a:ext uri="{FF2B5EF4-FFF2-40B4-BE49-F238E27FC236}">
                <a16:creationId xmlns:a16="http://schemas.microsoft.com/office/drawing/2014/main" id="{A5632D74-ADC4-F158-F4AE-D0EC0BA3ABB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4</a:t>
            </a:fld>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9455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200" b="1">
                <a:latin typeface="Poppins"/>
                <a:ea typeface="Poppins"/>
                <a:cs typeface="Poppins"/>
                <a:sym typeface="Poppins"/>
              </a:rPr>
              <a:t>Topics to Be Covered</a:t>
            </a:r>
            <a:endParaRPr sz="2200">
              <a:latin typeface="Poppins"/>
              <a:ea typeface="Poppins"/>
              <a:cs typeface="Poppins"/>
              <a:sym typeface="Poppins"/>
            </a:endParaRPr>
          </a:p>
        </p:txBody>
      </p:sp>
      <p:sp>
        <p:nvSpPr>
          <p:cNvPr id="99" name="Google Shape;99;p19"/>
          <p:cNvSpPr txBox="1">
            <a:spLocks noGrp="1"/>
          </p:cNvSpPr>
          <p:nvPr>
            <p:ph type="body" idx="1"/>
          </p:nvPr>
        </p:nvSpPr>
        <p:spPr>
          <a:xfrm>
            <a:off x="311700" y="791050"/>
            <a:ext cx="85206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Poppins"/>
              <a:buChar char="●"/>
            </a:pPr>
            <a:r>
              <a:rPr lang="en" sz="2200">
                <a:solidFill>
                  <a:schemeClr val="dk1"/>
                </a:solidFill>
                <a:latin typeface="Poppins"/>
                <a:ea typeface="Poppins"/>
                <a:cs typeface="Poppins"/>
                <a:sym typeface="Poppins"/>
              </a:rPr>
              <a:t>What is Section 504? What is the Spending Clause? What are Section 504 regulations?</a:t>
            </a:r>
            <a:endParaRPr sz="220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a:solidFill>
                  <a:schemeClr val="dk1"/>
                </a:solidFill>
                <a:latin typeface="Poppins"/>
                <a:ea typeface="Poppins"/>
                <a:cs typeface="Poppins"/>
                <a:sym typeface="Poppins"/>
              </a:rPr>
              <a:t>Updated (May 2024) HHS Section 504 regulations</a:t>
            </a:r>
            <a:endParaRPr sz="220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a:solidFill>
                  <a:schemeClr val="dk1"/>
                </a:solidFill>
                <a:latin typeface="Poppins"/>
                <a:ea typeface="Poppins"/>
                <a:cs typeface="Poppins"/>
                <a:sym typeface="Poppins"/>
              </a:rPr>
              <a:t>What is </a:t>
            </a:r>
            <a:r>
              <a:rPr lang="en" sz="2200" i="1">
                <a:solidFill>
                  <a:schemeClr val="dk1"/>
                </a:solidFill>
                <a:latin typeface="Poppins"/>
                <a:ea typeface="Poppins"/>
                <a:cs typeface="Poppins"/>
                <a:sym typeface="Poppins"/>
              </a:rPr>
              <a:t>Texas v. Becerra</a:t>
            </a:r>
            <a:r>
              <a:rPr lang="en" sz="2200">
                <a:solidFill>
                  <a:schemeClr val="dk1"/>
                </a:solidFill>
                <a:latin typeface="Poppins"/>
                <a:ea typeface="Poppins"/>
                <a:cs typeface="Poppins"/>
                <a:sym typeface="Poppins"/>
              </a:rPr>
              <a:t>? What risks does this case pose?</a:t>
            </a:r>
            <a:endParaRPr sz="220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a:solidFill>
                  <a:schemeClr val="dk1"/>
                </a:solidFill>
                <a:latin typeface="Poppins"/>
                <a:ea typeface="Poppins"/>
                <a:cs typeface="Poppins"/>
                <a:sym typeface="Poppins"/>
              </a:rPr>
              <a:t>How does Section 504 and the updated regulations support independent living?</a:t>
            </a:r>
            <a:endParaRPr sz="220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a:solidFill>
                  <a:schemeClr val="dk1"/>
                </a:solidFill>
                <a:latin typeface="Poppins"/>
                <a:ea typeface="Poppins"/>
                <a:cs typeface="Poppins"/>
                <a:sym typeface="Poppins"/>
              </a:rPr>
              <a:t>Video: Perspective of an autistic self-advocate</a:t>
            </a:r>
            <a:endParaRPr sz="220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a:solidFill>
                  <a:schemeClr val="dk1"/>
                </a:solidFill>
                <a:latin typeface="Poppins"/>
                <a:ea typeface="Poppins"/>
                <a:cs typeface="Poppins"/>
                <a:sym typeface="Poppins"/>
              </a:rPr>
              <a:t>Action Alert</a:t>
            </a:r>
            <a:endParaRPr sz="2200">
              <a:solidFill>
                <a:schemeClr val="dk1"/>
              </a:solidFill>
              <a:latin typeface="Poppins"/>
              <a:ea typeface="Poppins"/>
              <a:cs typeface="Poppins"/>
              <a:sym typeface="Poppins"/>
            </a:endParaRPr>
          </a:p>
          <a:p>
            <a:pPr marL="457200" lvl="0" indent="-368300" algn="l" rtl="0">
              <a:spcBef>
                <a:spcPts val="0"/>
              </a:spcBef>
              <a:spcAft>
                <a:spcPts val="0"/>
              </a:spcAft>
              <a:buClr>
                <a:schemeClr val="dk1"/>
              </a:buClr>
              <a:buSzPts val="2200"/>
              <a:buFont typeface="Poppins"/>
              <a:buChar char="●"/>
            </a:pPr>
            <a:r>
              <a:rPr lang="en" sz="2200">
                <a:solidFill>
                  <a:schemeClr val="dk1"/>
                </a:solidFill>
                <a:latin typeface="Poppins"/>
                <a:ea typeface="Poppins"/>
                <a:cs typeface="Poppins"/>
                <a:sym typeface="Poppins"/>
              </a:rPr>
              <a:t>Questions &amp; Answers</a:t>
            </a:r>
            <a:endParaRPr sz="2200">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FD0D4806-90CE-535A-9378-1CB04FF5106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5</a:t>
            </a:fld>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268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Poppins"/>
                <a:ea typeface="Poppins"/>
                <a:cs typeface="Poppins"/>
                <a:sym typeface="Poppins"/>
              </a:rPr>
              <a:t>Section 504 of the Rehabilitation Act</a:t>
            </a:r>
            <a:endParaRPr b="1">
              <a:latin typeface="Poppins"/>
              <a:ea typeface="Poppins"/>
              <a:cs typeface="Poppins"/>
              <a:sym typeface="Poppins"/>
            </a:endParaRPr>
          </a:p>
        </p:txBody>
      </p:sp>
      <p:sp>
        <p:nvSpPr>
          <p:cNvPr id="106" name="Google Shape;106;p20"/>
          <p:cNvSpPr txBox="1">
            <a:spLocks noGrp="1"/>
          </p:cNvSpPr>
          <p:nvPr>
            <p:ph type="body" idx="1"/>
          </p:nvPr>
        </p:nvSpPr>
        <p:spPr>
          <a:xfrm>
            <a:off x="243475" y="912850"/>
            <a:ext cx="8707500" cy="3678900"/>
          </a:xfrm>
          <a:prstGeom prst="rect">
            <a:avLst/>
          </a:prstGeom>
        </p:spPr>
        <p:txBody>
          <a:bodyPr spcFirstLastPara="1" wrap="square" lIns="91425" tIns="91425" rIns="91425" bIns="91425" anchor="t" anchorCtr="0">
            <a:noAutofit/>
          </a:bodyPr>
          <a:lstStyle/>
          <a:p>
            <a:pPr marL="457200" lvl="0" indent="-352901" algn="l" rtl="0">
              <a:lnSpc>
                <a:spcPct val="95000"/>
              </a:lnSpc>
              <a:spcBef>
                <a:spcPts val="0"/>
              </a:spcBef>
              <a:spcAft>
                <a:spcPts val="0"/>
              </a:spcAft>
              <a:buClr>
                <a:schemeClr val="dk1"/>
              </a:buClr>
              <a:buSzPts val="1958"/>
              <a:buFont typeface="Poppins"/>
              <a:buChar char="●"/>
            </a:pPr>
            <a:r>
              <a:rPr lang="en" sz="1957">
                <a:solidFill>
                  <a:schemeClr val="dk1"/>
                </a:solidFill>
                <a:latin typeface="Poppins"/>
                <a:ea typeface="Poppins"/>
                <a:cs typeface="Poppins"/>
                <a:sym typeface="Poppins"/>
              </a:rPr>
              <a:t>Short statute first enacted 1973 – 46 words!</a:t>
            </a:r>
            <a:endParaRPr sz="1957">
              <a:solidFill>
                <a:schemeClr val="dk1"/>
              </a:solidFill>
              <a:latin typeface="Poppins"/>
              <a:ea typeface="Poppins"/>
              <a:cs typeface="Poppins"/>
              <a:sym typeface="Poppins"/>
            </a:endParaRPr>
          </a:p>
          <a:p>
            <a:pPr marL="457200" lvl="0" indent="-352901" algn="l" rtl="0">
              <a:lnSpc>
                <a:spcPct val="95000"/>
              </a:lnSpc>
              <a:spcBef>
                <a:spcPts val="1000"/>
              </a:spcBef>
              <a:spcAft>
                <a:spcPts val="0"/>
              </a:spcAft>
              <a:buClr>
                <a:schemeClr val="dk1"/>
              </a:buClr>
              <a:buSzPts val="1958"/>
              <a:buFont typeface="Poppins"/>
              <a:buChar char="●"/>
            </a:pPr>
            <a:r>
              <a:rPr lang="en" sz="1957">
                <a:solidFill>
                  <a:schemeClr val="dk1"/>
                </a:solidFill>
                <a:latin typeface="Poppins"/>
                <a:ea typeface="Poppins"/>
                <a:cs typeface="Poppins"/>
                <a:sym typeface="Poppins"/>
              </a:rPr>
              <a:t>Applies to any entity that receives “federal financial assistance” – this means federal dollars</a:t>
            </a:r>
            <a:endParaRPr sz="1957">
              <a:solidFill>
                <a:schemeClr val="dk1"/>
              </a:solidFill>
              <a:latin typeface="Poppins"/>
              <a:ea typeface="Poppins"/>
              <a:cs typeface="Poppins"/>
              <a:sym typeface="Poppins"/>
            </a:endParaRPr>
          </a:p>
          <a:p>
            <a:pPr marL="914400" lvl="1" indent="-335280" algn="l" rtl="0">
              <a:lnSpc>
                <a:spcPct val="95000"/>
              </a:lnSpc>
              <a:spcBef>
                <a:spcPts val="1000"/>
              </a:spcBef>
              <a:spcAft>
                <a:spcPts val="0"/>
              </a:spcAft>
              <a:buClr>
                <a:schemeClr val="dk1"/>
              </a:buClr>
              <a:buSzPts val="1680"/>
              <a:buFont typeface="Poppins"/>
              <a:buChar char="○"/>
            </a:pPr>
            <a:r>
              <a:rPr lang="en" sz="1679">
                <a:solidFill>
                  <a:schemeClr val="dk1"/>
                </a:solidFill>
                <a:latin typeface="Poppins"/>
                <a:ea typeface="Poppins"/>
                <a:cs typeface="Poppins"/>
                <a:sym typeface="Poppins"/>
              </a:rPr>
              <a:t>504 = “Spending Clause” statute</a:t>
            </a:r>
            <a:endParaRPr sz="1679">
              <a:solidFill>
                <a:schemeClr val="dk1"/>
              </a:solidFill>
              <a:latin typeface="Poppins"/>
              <a:ea typeface="Poppins"/>
              <a:cs typeface="Poppins"/>
              <a:sym typeface="Poppins"/>
            </a:endParaRPr>
          </a:p>
          <a:p>
            <a:pPr marL="1371600" lvl="2" indent="-335280" algn="l" rtl="0">
              <a:lnSpc>
                <a:spcPct val="95000"/>
              </a:lnSpc>
              <a:spcBef>
                <a:spcPts val="1000"/>
              </a:spcBef>
              <a:spcAft>
                <a:spcPts val="0"/>
              </a:spcAft>
              <a:buClr>
                <a:schemeClr val="dk1"/>
              </a:buClr>
              <a:buSzPts val="1680"/>
              <a:buFont typeface="Poppins"/>
              <a:buChar char="■"/>
            </a:pPr>
            <a:r>
              <a:rPr lang="en" sz="1679">
                <a:solidFill>
                  <a:schemeClr val="dk1"/>
                </a:solidFill>
                <a:latin typeface="Poppins"/>
                <a:ea typeface="Poppins"/>
                <a:cs typeface="Poppins"/>
                <a:sym typeface="Poppins"/>
              </a:rPr>
              <a:t>This is a clause in the U.S. Constitution (Article I, Section 8, Clause 1)</a:t>
            </a:r>
            <a:endParaRPr sz="1679">
              <a:solidFill>
                <a:schemeClr val="dk1"/>
              </a:solidFill>
              <a:latin typeface="Poppins"/>
              <a:ea typeface="Poppins"/>
              <a:cs typeface="Poppins"/>
              <a:sym typeface="Poppins"/>
            </a:endParaRPr>
          </a:p>
          <a:p>
            <a:pPr marL="914400" lvl="1" indent="-335280" algn="l" rtl="0">
              <a:lnSpc>
                <a:spcPct val="95000"/>
              </a:lnSpc>
              <a:spcBef>
                <a:spcPts val="1000"/>
              </a:spcBef>
              <a:spcAft>
                <a:spcPts val="0"/>
              </a:spcAft>
              <a:buClr>
                <a:schemeClr val="dk1"/>
              </a:buClr>
              <a:buSzPts val="1680"/>
              <a:buFont typeface="Poppins"/>
              <a:buChar char="○"/>
            </a:pPr>
            <a:r>
              <a:rPr lang="en" sz="1679">
                <a:solidFill>
                  <a:schemeClr val="dk1"/>
                </a:solidFill>
                <a:latin typeface="Poppins"/>
                <a:ea typeface="Poppins"/>
                <a:cs typeface="Poppins"/>
                <a:sym typeface="Poppins"/>
              </a:rPr>
              <a:t>Other Spending Clause statutes cover race and sex discrimination </a:t>
            </a:r>
            <a:endParaRPr sz="1679">
              <a:solidFill>
                <a:schemeClr val="dk1"/>
              </a:solidFill>
              <a:latin typeface="Poppins"/>
              <a:ea typeface="Poppins"/>
              <a:cs typeface="Poppins"/>
              <a:sym typeface="Poppins"/>
            </a:endParaRPr>
          </a:p>
          <a:p>
            <a:pPr marL="457200" lvl="0" indent="-352901" algn="l" rtl="0">
              <a:lnSpc>
                <a:spcPct val="95000"/>
              </a:lnSpc>
              <a:spcBef>
                <a:spcPts val="1000"/>
              </a:spcBef>
              <a:spcAft>
                <a:spcPts val="0"/>
              </a:spcAft>
              <a:buClr>
                <a:schemeClr val="dk1"/>
              </a:buClr>
              <a:buSzPts val="1958"/>
              <a:buChar char="●"/>
            </a:pPr>
            <a:r>
              <a:rPr lang="en" sz="1957" b="1" i="1" u="sng">
                <a:solidFill>
                  <a:schemeClr val="dk1"/>
                </a:solidFill>
                <a:latin typeface="Poppins"/>
                <a:ea typeface="Poppins"/>
                <a:cs typeface="Poppins"/>
                <a:sym typeface="Poppins"/>
              </a:rPr>
              <a:t>All the detail</a:t>
            </a:r>
            <a:r>
              <a:rPr lang="en" sz="1957">
                <a:solidFill>
                  <a:schemeClr val="dk1"/>
                </a:solidFill>
                <a:latin typeface="Poppins"/>
                <a:ea typeface="Poppins"/>
                <a:cs typeface="Poppins"/>
                <a:sym typeface="Poppins"/>
              </a:rPr>
              <a:t> is in the Section 504 regulations</a:t>
            </a:r>
            <a:endParaRPr sz="1957">
              <a:solidFill>
                <a:schemeClr val="dk1"/>
              </a:solidFill>
              <a:latin typeface="Poppins"/>
              <a:ea typeface="Poppins"/>
              <a:cs typeface="Poppins"/>
              <a:sym typeface="Poppins"/>
            </a:endParaRPr>
          </a:p>
          <a:p>
            <a:pPr marL="914400" lvl="1" indent="-341153" algn="l" rtl="0">
              <a:lnSpc>
                <a:spcPct val="95000"/>
              </a:lnSpc>
              <a:spcBef>
                <a:spcPts val="1000"/>
              </a:spcBef>
              <a:spcAft>
                <a:spcPts val="0"/>
              </a:spcAft>
              <a:buClr>
                <a:schemeClr val="dk1"/>
              </a:buClr>
              <a:buSzPts val="1773"/>
              <a:buFont typeface="Poppins"/>
              <a:buChar char="○"/>
            </a:pPr>
            <a:r>
              <a:rPr lang="en" sz="1772">
                <a:solidFill>
                  <a:schemeClr val="dk1"/>
                </a:solidFill>
                <a:latin typeface="Poppins"/>
                <a:ea typeface="Poppins"/>
                <a:cs typeface="Poppins"/>
                <a:sym typeface="Poppins"/>
              </a:rPr>
              <a:t>First adopted in 1977</a:t>
            </a:r>
            <a:endParaRPr sz="1772">
              <a:solidFill>
                <a:schemeClr val="dk1"/>
              </a:solidFill>
              <a:latin typeface="Poppins"/>
              <a:ea typeface="Poppins"/>
              <a:cs typeface="Poppins"/>
              <a:sym typeface="Poppins"/>
            </a:endParaRPr>
          </a:p>
          <a:p>
            <a:pPr marL="914400" lvl="1" indent="-341153" algn="l" rtl="0">
              <a:lnSpc>
                <a:spcPct val="95000"/>
              </a:lnSpc>
              <a:spcBef>
                <a:spcPts val="1000"/>
              </a:spcBef>
              <a:spcAft>
                <a:spcPts val="0"/>
              </a:spcAft>
              <a:buClr>
                <a:srgbClr val="0B5394"/>
              </a:buClr>
              <a:buSzPts val="1773"/>
              <a:buFont typeface="Poppins"/>
              <a:buChar char="○"/>
            </a:pPr>
            <a:r>
              <a:rPr lang="en" sz="1772" u="sng">
                <a:solidFill>
                  <a:srgbClr val="0B5394"/>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The Power of 504</a:t>
            </a:r>
            <a:endParaRPr sz="1772">
              <a:solidFill>
                <a:srgbClr val="0B5394"/>
              </a:solidFill>
              <a:latin typeface="Poppins"/>
              <a:ea typeface="Poppins"/>
              <a:cs typeface="Poppins"/>
              <a:sym typeface="Poppins"/>
            </a:endParaRPr>
          </a:p>
          <a:p>
            <a:pPr marL="914400" lvl="1" indent="-341153" algn="l" rtl="0">
              <a:lnSpc>
                <a:spcPct val="95000"/>
              </a:lnSpc>
              <a:spcBef>
                <a:spcPts val="1000"/>
              </a:spcBef>
              <a:spcAft>
                <a:spcPts val="1000"/>
              </a:spcAft>
              <a:buClr>
                <a:srgbClr val="0B5394"/>
              </a:buClr>
              <a:buSzPts val="1773"/>
              <a:buFont typeface="Poppins"/>
              <a:buChar char="○"/>
            </a:pPr>
            <a:r>
              <a:rPr lang="en" sz="1772" u="sng">
                <a:solidFill>
                  <a:srgbClr val="0B5394"/>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Crip Camp</a:t>
            </a:r>
            <a:endParaRPr sz="1772">
              <a:solidFill>
                <a:srgbClr val="0B5394"/>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BEBC19CD-E3E9-AF5A-097F-3E3CAF512A7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6</a:t>
            </a:fld>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202500"/>
            <a:ext cx="8520600" cy="8718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2200" b="1">
                <a:latin typeface="Poppins"/>
                <a:ea typeface="Poppins"/>
                <a:cs typeface="Poppins"/>
                <a:sym typeface="Poppins"/>
              </a:rPr>
              <a:t>Department of Health and Human Services (HHS) </a:t>
            </a:r>
            <a:endParaRPr sz="2200" b="1">
              <a:latin typeface="Poppins"/>
              <a:ea typeface="Poppins"/>
              <a:cs typeface="Poppins"/>
              <a:sym typeface="Poppins"/>
            </a:endParaRPr>
          </a:p>
          <a:p>
            <a:pPr marL="0" lvl="0" indent="0" algn="l" rtl="0">
              <a:lnSpc>
                <a:spcPct val="115000"/>
              </a:lnSpc>
              <a:spcBef>
                <a:spcPts val="0"/>
              </a:spcBef>
              <a:spcAft>
                <a:spcPts val="0"/>
              </a:spcAft>
              <a:buNone/>
            </a:pPr>
            <a:r>
              <a:rPr lang="en" sz="2200" b="1">
                <a:latin typeface="Poppins"/>
                <a:ea typeface="Poppins"/>
                <a:cs typeface="Poppins"/>
                <a:sym typeface="Poppins"/>
              </a:rPr>
              <a:t>Updated Section 504 Regulations	</a:t>
            </a:r>
            <a:endParaRPr sz="2200">
              <a:latin typeface="Poppins"/>
              <a:ea typeface="Poppins"/>
              <a:cs typeface="Poppins"/>
              <a:sym typeface="Poppins"/>
            </a:endParaRPr>
          </a:p>
        </p:txBody>
      </p:sp>
      <p:sp>
        <p:nvSpPr>
          <p:cNvPr id="113" name="Google Shape;113;p21"/>
          <p:cNvSpPr txBox="1">
            <a:spLocks noGrp="1"/>
          </p:cNvSpPr>
          <p:nvPr>
            <p:ph type="body" idx="1"/>
          </p:nvPr>
        </p:nvSpPr>
        <p:spPr>
          <a:xfrm>
            <a:off x="311700" y="1074300"/>
            <a:ext cx="85206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Updated Section 504 regulations cover all HHS-funded programs and activities, including:</a:t>
            </a:r>
            <a:endParaRPr sz="190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Doctors, hospitals and medical facilities that take Medicaid or Medicare</a:t>
            </a:r>
            <a:endParaRPr sz="160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State Medicaid, disability and aging programs</a:t>
            </a:r>
            <a:endParaRPr sz="160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Child welfare systems</a:t>
            </a:r>
            <a:endParaRPr sz="160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Clinical research</a:t>
            </a:r>
            <a:endParaRPr sz="1600">
              <a:solidFill>
                <a:schemeClr val="dk1"/>
              </a:solidFill>
              <a:latin typeface="Poppins"/>
              <a:ea typeface="Poppins"/>
              <a:cs typeface="Poppins"/>
              <a:sym typeface="Poppins"/>
            </a:endParaRPr>
          </a:p>
          <a:p>
            <a:pPr marL="457200" lvl="0" indent="-349250" algn="l" rtl="0">
              <a:spcBef>
                <a:spcPts val="0"/>
              </a:spcBef>
              <a:spcAft>
                <a:spcPts val="0"/>
              </a:spcAft>
              <a:buClr>
                <a:schemeClr val="dk1"/>
              </a:buClr>
              <a:buSzPts val="1900"/>
              <a:buFont typeface="Poppins"/>
              <a:buChar char="●"/>
            </a:pPr>
            <a:r>
              <a:rPr lang="en" sz="1900">
                <a:solidFill>
                  <a:schemeClr val="dk1"/>
                </a:solidFill>
                <a:latin typeface="Poppins"/>
                <a:ea typeface="Poppins"/>
                <a:cs typeface="Poppins"/>
                <a:sym typeface="Poppins"/>
              </a:rPr>
              <a:t>Longstanding discrimination in health and human services became even more visible during the COVID-19 pandemic</a:t>
            </a:r>
            <a:endParaRPr sz="190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Discrimination in accessing lifesaving treatment</a:t>
            </a:r>
            <a:endParaRPr sz="160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People losing services and forced into institutions with the highest death rates</a:t>
            </a:r>
            <a:endParaRPr sz="1600">
              <a:solidFill>
                <a:schemeClr val="dk1"/>
              </a:solidFill>
              <a:latin typeface="Poppins"/>
              <a:ea typeface="Poppins"/>
              <a:cs typeface="Poppins"/>
              <a:sym typeface="Poppins"/>
            </a:endParaRPr>
          </a:p>
          <a:p>
            <a:pPr marL="914400" lvl="1" indent="-330200" algn="l" rtl="0">
              <a:spcBef>
                <a:spcPts val="0"/>
              </a:spcBef>
              <a:spcAft>
                <a:spcPts val="0"/>
              </a:spcAft>
              <a:buClr>
                <a:schemeClr val="dk1"/>
              </a:buClr>
              <a:buSzPts val="1600"/>
              <a:buFont typeface="Poppins"/>
              <a:buChar char="○"/>
            </a:pPr>
            <a:r>
              <a:rPr lang="en" sz="1600">
                <a:solidFill>
                  <a:schemeClr val="dk1"/>
                </a:solidFill>
                <a:latin typeface="Poppins"/>
                <a:ea typeface="Poppins"/>
                <a:cs typeface="Poppins"/>
                <a:sym typeface="Poppins"/>
              </a:rPr>
              <a:t>Inaccessible information, websites, and vaccination sites </a:t>
            </a:r>
            <a:endParaRPr sz="1600">
              <a:solidFill>
                <a:schemeClr val="dk1"/>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CA54D3F6-BFF2-A233-2B52-9EA754BF0AE5}"/>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7</a:t>
            </a:fld>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600" y="186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 sz="2200" b="1">
                <a:latin typeface="Poppins"/>
                <a:ea typeface="Poppins"/>
                <a:cs typeface="Poppins"/>
                <a:sym typeface="Poppins"/>
              </a:rPr>
              <a:t>The Disability Community Shaped the Section 504 Regs</a:t>
            </a:r>
            <a:endParaRPr sz="2200">
              <a:latin typeface="Poppins"/>
              <a:ea typeface="Poppins"/>
              <a:cs typeface="Poppins"/>
              <a:sym typeface="Poppins"/>
            </a:endParaRPr>
          </a:p>
        </p:txBody>
      </p:sp>
      <p:sp>
        <p:nvSpPr>
          <p:cNvPr id="120" name="Google Shape;120;p22"/>
          <p:cNvSpPr txBox="1">
            <a:spLocks noGrp="1"/>
          </p:cNvSpPr>
          <p:nvPr>
            <p:ph type="body" idx="1"/>
          </p:nvPr>
        </p:nvSpPr>
        <p:spPr>
          <a:xfrm>
            <a:off x="273200" y="714375"/>
            <a:ext cx="86484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00000"/>
              </a:buClr>
              <a:buSzPts val="1900"/>
              <a:buFont typeface="Poppins"/>
              <a:buChar char="●"/>
            </a:pPr>
            <a:r>
              <a:rPr lang="en" sz="1900">
                <a:solidFill>
                  <a:srgbClr val="000000"/>
                </a:solidFill>
                <a:latin typeface="Poppins"/>
                <a:ea typeface="Poppins"/>
                <a:cs typeface="Poppins"/>
                <a:sym typeface="Poppins"/>
              </a:rPr>
              <a:t>Disability community pushed to update the Section 504 regulations</a:t>
            </a:r>
            <a:endParaRPr sz="1900">
              <a:solidFill>
                <a:srgbClr val="000000"/>
              </a:solidFill>
              <a:latin typeface="Poppins"/>
              <a:ea typeface="Poppins"/>
              <a:cs typeface="Poppins"/>
              <a:sym typeface="Poppins"/>
            </a:endParaRPr>
          </a:p>
          <a:p>
            <a:pPr marL="457200" lvl="0" indent="-349250" algn="l" rtl="0">
              <a:spcBef>
                <a:spcPts val="0"/>
              </a:spcBef>
              <a:spcAft>
                <a:spcPts val="0"/>
              </a:spcAft>
              <a:buClr>
                <a:srgbClr val="000000"/>
              </a:buClr>
              <a:buSzPts val="1900"/>
              <a:buFont typeface="Poppins"/>
              <a:buChar char="●"/>
            </a:pPr>
            <a:r>
              <a:rPr lang="en" sz="1900">
                <a:solidFill>
                  <a:srgbClr val="000000"/>
                </a:solidFill>
                <a:latin typeface="Poppins"/>
                <a:ea typeface="Poppins"/>
                <a:cs typeface="Poppins"/>
                <a:sym typeface="Poppins"/>
              </a:rPr>
              <a:t>Disability advocates identified the major areas where updated regulations were needed</a:t>
            </a:r>
            <a:endParaRPr sz="1900">
              <a:solidFill>
                <a:srgbClr val="000000"/>
              </a:solidFill>
              <a:latin typeface="Poppins"/>
              <a:ea typeface="Poppins"/>
              <a:cs typeface="Poppins"/>
              <a:sym typeface="Poppins"/>
            </a:endParaRPr>
          </a:p>
          <a:p>
            <a:pPr marL="457200" lvl="0" indent="-349250" algn="l" rtl="0">
              <a:spcBef>
                <a:spcPts val="0"/>
              </a:spcBef>
              <a:spcAft>
                <a:spcPts val="0"/>
              </a:spcAft>
              <a:buClr>
                <a:srgbClr val="000000"/>
              </a:buClr>
              <a:buSzPts val="1900"/>
              <a:buFont typeface="Poppins"/>
              <a:buChar char="●"/>
            </a:pPr>
            <a:r>
              <a:rPr lang="en" sz="1900">
                <a:solidFill>
                  <a:srgbClr val="000000"/>
                </a:solidFill>
                <a:latin typeface="Poppins"/>
                <a:ea typeface="Poppins"/>
                <a:cs typeface="Poppins"/>
                <a:sym typeface="Poppins"/>
              </a:rPr>
              <a:t>Notice of Proposed Rulemaking (NPRM) issued in September 2023</a:t>
            </a:r>
            <a:endParaRPr sz="1900">
              <a:solidFill>
                <a:srgbClr val="000000"/>
              </a:solidFill>
              <a:latin typeface="Poppins"/>
              <a:ea typeface="Poppins"/>
              <a:cs typeface="Poppins"/>
              <a:sym typeface="Poppins"/>
            </a:endParaRPr>
          </a:p>
          <a:p>
            <a:pPr marL="914400" lvl="1" indent="-336550" algn="l" rtl="0">
              <a:spcBef>
                <a:spcPts val="0"/>
              </a:spcBef>
              <a:spcAft>
                <a:spcPts val="0"/>
              </a:spcAft>
              <a:buClr>
                <a:srgbClr val="000000"/>
              </a:buClr>
              <a:buSzPts val="1700"/>
              <a:buFont typeface="Poppins"/>
              <a:buChar char="○"/>
            </a:pPr>
            <a:r>
              <a:rPr lang="en" sz="1700">
                <a:solidFill>
                  <a:srgbClr val="000000"/>
                </a:solidFill>
                <a:latin typeface="Poppins"/>
                <a:ea typeface="Poppins"/>
                <a:cs typeface="Poppins"/>
                <a:sym typeface="Poppins"/>
              </a:rPr>
              <a:t>Described evidence and reasons for updating rule and asked for feedback</a:t>
            </a:r>
            <a:endParaRPr sz="1700">
              <a:solidFill>
                <a:srgbClr val="000000"/>
              </a:solidFill>
              <a:latin typeface="Poppins"/>
              <a:ea typeface="Poppins"/>
              <a:cs typeface="Poppins"/>
              <a:sym typeface="Poppins"/>
            </a:endParaRPr>
          </a:p>
          <a:p>
            <a:pPr marL="914400" lvl="1" indent="-336550" algn="l" rtl="0">
              <a:spcBef>
                <a:spcPts val="0"/>
              </a:spcBef>
              <a:spcAft>
                <a:spcPts val="0"/>
              </a:spcAft>
              <a:buClr>
                <a:srgbClr val="000000"/>
              </a:buClr>
              <a:buSzPts val="1700"/>
              <a:buFont typeface="Poppins"/>
              <a:buChar char="○"/>
            </a:pPr>
            <a:r>
              <a:rPr lang="en" sz="1700" b="1" i="1">
                <a:solidFill>
                  <a:srgbClr val="000000"/>
                </a:solidFill>
                <a:latin typeface="Poppins"/>
                <a:ea typeface="Poppins"/>
                <a:cs typeface="Poppins"/>
                <a:sym typeface="Poppins"/>
              </a:rPr>
              <a:t>More than 5,000 comments</a:t>
            </a:r>
            <a:r>
              <a:rPr lang="en" sz="1700">
                <a:solidFill>
                  <a:srgbClr val="000000"/>
                </a:solidFill>
                <a:latin typeface="Poppins"/>
                <a:ea typeface="Poppins"/>
                <a:cs typeface="Poppins"/>
                <a:sym typeface="Poppins"/>
              </a:rPr>
              <a:t> from disabled people, advocacy organizations and other stakeholders</a:t>
            </a:r>
            <a:endParaRPr sz="1700">
              <a:solidFill>
                <a:srgbClr val="000000"/>
              </a:solidFill>
              <a:latin typeface="Poppins"/>
              <a:ea typeface="Poppins"/>
              <a:cs typeface="Poppins"/>
              <a:sym typeface="Poppins"/>
            </a:endParaRPr>
          </a:p>
          <a:p>
            <a:pPr marL="457200" lvl="0" indent="-349250" algn="l" rtl="0">
              <a:spcBef>
                <a:spcPts val="0"/>
              </a:spcBef>
              <a:spcAft>
                <a:spcPts val="0"/>
              </a:spcAft>
              <a:buClr>
                <a:srgbClr val="000000"/>
              </a:buClr>
              <a:buSzPts val="1900"/>
              <a:buFont typeface="Poppins"/>
              <a:buChar char="●"/>
            </a:pPr>
            <a:r>
              <a:rPr lang="en" sz="1900">
                <a:solidFill>
                  <a:srgbClr val="000000"/>
                </a:solidFill>
                <a:latin typeface="Poppins"/>
                <a:ea typeface="Poppins"/>
                <a:cs typeface="Poppins"/>
                <a:sym typeface="Poppins"/>
              </a:rPr>
              <a:t>Final Section 504 rule issued in May 2024</a:t>
            </a:r>
            <a:endParaRPr sz="1900">
              <a:solidFill>
                <a:srgbClr val="000000"/>
              </a:solidFill>
              <a:latin typeface="Poppins"/>
              <a:ea typeface="Poppins"/>
              <a:cs typeface="Poppins"/>
              <a:sym typeface="Poppins"/>
            </a:endParaRPr>
          </a:p>
          <a:p>
            <a:pPr marL="914400" lvl="1" indent="-336550" algn="l" rtl="0">
              <a:spcBef>
                <a:spcPts val="0"/>
              </a:spcBef>
              <a:spcAft>
                <a:spcPts val="0"/>
              </a:spcAft>
              <a:buClr>
                <a:srgbClr val="000000"/>
              </a:buClr>
              <a:buSzPts val="1700"/>
              <a:buFont typeface="Poppins"/>
              <a:buChar char="○"/>
            </a:pPr>
            <a:r>
              <a:rPr lang="en" sz="1700">
                <a:solidFill>
                  <a:srgbClr val="000000"/>
                </a:solidFill>
                <a:latin typeface="Poppins"/>
                <a:ea typeface="Poppins"/>
                <a:cs typeface="Poppins"/>
                <a:sym typeface="Poppins"/>
              </a:rPr>
              <a:t>Responded to all public comments</a:t>
            </a:r>
            <a:endParaRPr sz="1700">
              <a:solidFill>
                <a:srgbClr val="000000"/>
              </a:solidFill>
              <a:latin typeface="Poppins"/>
              <a:ea typeface="Poppins"/>
              <a:cs typeface="Poppins"/>
              <a:sym typeface="Poppins"/>
            </a:endParaRPr>
          </a:p>
          <a:p>
            <a:pPr marL="914400" lvl="1" indent="-336550" algn="l" rtl="0">
              <a:spcBef>
                <a:spcPts val="0"/>
              </a:spcBef>
              <a:spcAft>
                <a:spcPts val="0"/>
              </a:spcAft>
              <a:buClr>
                <a:srgbClr val="000000"/>
              </a:buClr>
              <a:buSzPts val="1700"/>
              <a:buFont typeface="Poppins"/>
              <a:buChar char="○"/>
            </a:pPr>
            <a:r>
              <a:rPr lang="en" sz="1700">
                <a:solidFill>
                  <a:srgbClr val="000000"/>
                </a:solidFill>
                <a:latin typeface="Poppins"/>
                <a:ea typeface="Poppins"/>
                <a:cs typeface="Poppins"/>
                <a:sym typeface="Poppins"/>
              </a:rPr>
              <a:t>Described the changes made (and not made) in response to comments and why</a:t>
            </a:r>
            <a:endParaRPr sz="2000">
              <a:solidFill>
                <a:srgbClr val="000000"/>
              </a:solidFill>
              <a:latin typeface="Poppins"/>
              <a:ea typeface="Poppins"/>
              <a:cs typeface="Poppins"/>
              <a:sym typeface="Poppins"/>
            </a:endParaRPr>
          </a:p>
        </p:txBody>
      </p:sp>
      <p:sp>
        <p:nvSpPr>
          <p:cNvPr id="2" name="Google Shape;284;p44">
            <a:extLst>
              <a:ext uri="{FF2B5EF4-FFF2-40B4-BE49-F238E27FC236}">
                <a16:creationId xmlns:a16="http://schemas.microsoft.com/office/drawing/2014/main" id="{31888EF3-47B9-E0C3-CD61-CFEBA9D45E62}"/>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500"/>
              <a:t>8</a:t>
            </a:fld>
            <a:endParaRPr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B"/>
        </a:solid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874900" y="2285400"/>
            <a:ext cx="74955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0E384E"/>
                </a:solidFill>
                <a:highlight>
                  <a:schemeClr val="lt1"/>
                </a:highlight>
                <a:latin typeface="Poppins"/>
                <a:ea typeface="Poppins"/>
                <a:cs typeface="Poppins"/>
                <a:sym typeface="Poppins"/>
              </a:rPr>
              <a:t>This is the disability community’s rule!</a:t>
            </a:r>
            <a:endParaRPr b="1">
              <a:solidFill>
                <a:srgbClr val="0E384E"/>
              </a:solidFill>
              <a:highlight>
                <a:schemeClr val="lt1"/>
              </a:highlight>
              <a:latin typeface="Poppins"/>
              <a:ea typeface="Poppins"/>
              <a:cs typeface="Poppins"/>
              <a:sym typeface="Poppins"/>
            </a:endParaRPr>
          </a:p>
          <a:p>
            <a:pPr marL="0" lvl="0" indent="0" algn="l" rtl="0">
              <a:lnSpc>
                <a:spcPct val="115000"/>
              </a:lnSpc>
              <a:spcBef>
                <a:spcPts val="0"/>
              </a:spcBef>
              <a:spcAft>
                <a:spcPts val="0"/>
              </a:spcAft>
              <a:buSzPts val="990"/>
              <a:buNone/>
            </a:pPr>
            <a:endParaRPr sz="3759" b="1">
              <a:solidFill>
                <a:srgbClr val="0E384E"/>
              </a:solidFill>
              <a:highlight>
                <a:srgbClr val="FFFFFF"/>
              </a:highlight>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2086</Words>
  <Application>Microsoft Macintosh PowerPoint</Application>
  <PresentationFormat>On-screen Show (16:9)</PresentationFormat>
  <Paragraphs>189</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Poppins</vt:lpstr>
      <vt:lpstr>Simple Light</vt:lpstr>
      <vt:lpstr>Disability Community Briefing:  What You Can Do to  Stop the Attack on Section 504</vt:lpstr>
      <vt:lpstr>Welcome</vt:lpstr>
      <vt:lpstr>Welcome!</vt:lpstr>
      <vt:lpstr>Presenters</vt:lpstr>
      <vt:lpstr>Topics to Be Covered</vt:lpstr>
      <vt:lpstr>Section 504 of the Rehabilitation Act</vt:lpstr>
      <vt:lpstr>Department of Health and Human Services (HHS)  Updated Section 504 Regulations </vt:lpstr>
      <vt:lpstr>The Disability Community Shaped the Section 504 Regs</vt:lpstr>
      <vt:lpstr>This is the disability community’s rule! </vt:lpstr>
      <vt:lpstr>Major Areas in the Updated Section 504 Regs </vt:lpstr>
      <vt:lpstr>Major Areas in the Updated Section 504 Regs (2)</vt:lpstr>
      <vt:lpstr>Major Areas in the Updated Section 504 Regs (3)</vt:lpstr>
      <vt:lpstr>Major Areas in the Updated Section 504 Regs (4)</vt:lpstr>
      <vt:lpstr>Major Areas in the Updated Section 504 Regs (5)</vt:lpstr>
      <vt:lpstr>The Section 504 Regs Are Now In Effect</vt:lpstr>
      <vt:lpstr>The Legal Challenge to 504 – Texas v. Becerra</vt:lpstr>
      <vt:lpstr>The Legal Challenge to 504 – Texas v. Becerra (2)</vt:lpstr>
      <vt:lpstr>The Legal Challenge to 504 – Texas v. Becerra (3)</vt:lpstr>
      <vt:lpstr>The Legal Challenge to 504 – Texas v. Becerra (4)</vt:lpstr>
      <vt:lpstr>The Legal Challenge to 504 – Texas v. Becerra (5)</vt:lpstr>
      <vt:lpstr>The Status of the Case</vt:lpstr>
      <vt:lpstr>Next Steps</vt:lpstr>
      <vt:lpstr>Testimony: Theo Braddy</vt:lpstr>
      <vt:lpstr>Testimony: Howard Rosenblum  </vt:lpstr>
      <vt:lpstr>Testimony: Chloe Rothschild Autistic Self-Advocate, Presenter, Author, Board Member of The Arc of the United States </vt:lpstr>
      <vt:lpstr>How You Can Take Action</vt:lpstr>
      <vt:lpstr>Tell Your State Attorney General to Stop Attacking Section 504</vt:lpstr>
      <vt:lpstr>Tell them, this is not ok!</vt:lpstr>
      <vt:lpstr>Example Email</vt:lpstr>
      <vt:lpstr>Example Email (continued)</vt:lpstr>
      <vt:lpstr>We must continue to work in coalition with each other to protect Section 504, and other disability rights laws, no matter where the threat is coming from.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Tina Pinedo</cp:lastModifiedBy>
  <cp:revision>6</cp:revision>
  <cp:lastPrinted>2025-02-20T01:41:15Z</cp:lastPrinted>
  <dcterms:modified xsi:type="dcterms:W3CDTF">2025-02-20T02:22:36Z</dcterms:modified>
</cp:coreProperties>
</file>