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2"/>
  </p:notesMasterIdLst>
  <p:sldIdLst>
    <p:sldId id="290" r:id="rId3"/>
    <p:sldId id="289" r:id="rId4"/>
    <p:sldId id="368" r:id="rId5"/>
    <p:sldId id="370" r:id="rId6"/>
    <p:sldId id="363" r:id="rId7"/>
    <p:sldId id="365" r:id="rId8"/>
    <p:sldId id="359" r:id="rId9"/>
    <p:sldId id="371" r:id="rId10"/>
    <p:sldId id="32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69252"/>
  </p:normalViewPr>
  <p:slideViewPr>
    <p:cSldViewPr snapToGrid="0">
      <p:cViewPr varScale="1">
        <p:scale>
          <a:sx n="86" d="100"/>
          <a:sy n="86" d="100"/>
        </p:scale>
        <p:origin x="928" y="200"/>
      </p:cViewPr>
      <p:guideLst/>
    </p:cSldViewPr>
  </p:slideViewPr>
  <p:outlineViewPr>
    <p:cViewPr>
      <p:scale>
        <a:sx n="33" d="100"/>
        <a:sy n="33" d="100"/>
      </p:scale>
      <p:origin x="0" y="-1880"/>
    </p:cViewPr>
  </p:outlineViewPr>
  <p:notesTextViewPr>
    <p:cViewPr>
      <p:scale>
        <a:sx n="1" d="1"/>
        <a:sy n="1" d="1"/>
      </p:scale>
      <p:origin x="0" y="0"/>
    </p:cViewPr>
  </p:notesTextViewPr>
  <p:notesViewPr>
    <p:cSldViewPr snapToGrid="0">
      <p:cViewPr varScale="1">
        <p:scale>
          <a:sx n="97" d="100"/>
          <a:sy n="97" d="100"/>
        </p:scale>
        <p:origin x="380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C81A28-D3D7-A84A-8AEE-42EB35D383EE}" type="datetimeFigureOut">
              <a:rPr lang="en-US" smtClean="0"/>
              <a:t>4/10/25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C3192F-A19F-2D41-AAAC-E593C6F8DAA8}" type="slidenum">
              <a:rPr lang="en-US" smtClean="0"/>
              <a:t>‹#›</a:t>
            </a:fld>
            <a:endParaRPr lang="en-US"/>
          </a:p>
        </p:txBody>
      </p:sp>
    </p:spTree>
    <p:extLst>
      <p:ext uri="{BB962C8B-B14F-4D97-AF65-F5344CB8AC3E}">
        <p14:creationId xmlns:p14="http://schemas.microsoft.com/office/powerpoint/2010/main" val="3578355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2CA6D7B-B313-604E-8D7F-8138A49FA9D9}" type="slidenum">
              <a:rPr lang="en-US" smtClean="0"/>
              <a:t>1</a:t>
            </a:fld>
            <a:endParaRPr lang="en-US"/>
          </a:p>
        </p:txBody>
      </p:sp>
    </p:spTree>
    <p:extLst>
      <p:ext uri="{BB962C8B-B14F-4D97-AF65-F5344CB8AC3E}">
        <p14:creationId xmlns:p14="http://schemas.microsoft.com/office/powerpoint/2010/main" val="2517687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80977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12444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40782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15000"/>
              </a:lnSpc>
              <a:spcBef>
                <a:spcPts val="0"/>
              </a:spcBef>
              <a:spcAft>
                <a:spcPts val="0"/>
              </a:spcAft>
              <a:buFont typeface="Symbol" pitchFamily="2" charset="2"/>
              <a:buChar char=""/>
            </a:pPr>
            <a:endParaRPr lang="en-US" dirty="0"/>
          </a:p>
        </p:txBody>
      </p:sp>
    </p:spTree>
    <p:extLst>
      <p:ext uri="{BB962C8B-B14F-4D97-AF65-F5344CB8AC3E}">
        <p14:creationId xmlns:p14="http://schemas.microsoft.com/office/powerpoint/2010/main" val="2449224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15000"/>
              </a:lnSpc>
              <a:spcBef>
                <a:spcPts val="0"/>
              </a:spcBef>
              <a:spcAft>
                <a:spcPts val="0"/>
              </a:spcAft>
              <a:buFont typeface="Symbol" pitchFamily="2" charset="2"/>
              <a:buChar char=""/>
            </a:pPr>
            <a:endParaRPr lang="en-US" dirty="0"/>
          </a:p>
          <a:p>
            <a:pPr marL="342900" marR="0" lvl="0" indent="-342900">
              <a:lnSpc>
                <a:spcPct val="115000"/>
              </a:lnSpc>
              <a:spcBef>
                <a:spcPts val="0"/>
              </a:spcBef>
              <a:spcAft>
                <a:spcPts val="0"/>
              </a:spcAft>
              <a:buFont typeface="Symbol" pitchFamily="2" charset="2"/>
              <a:buChar char=""/>
            </a:pPr>
            <a:endParaRPr lang="en-US" dirty="0"/>
          </a:p>
        </p:txBody>
      </p:sp>
    </p:spTree>
    <p:extLst>
      <p:ext uri="{BB962C8B-B14F-4D97-AF65-F5344CB8AC3E}">
        <p14:creationId xmlns:p14="http://schemas.microsoft.com/office/powerpoint/2010/main" val="33951908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a:lnSpc>
                <a:spcPct val="115000"/>
              </a:lnSpc>
              <a:spcBef>
                <a:spcPts val="0"/>
              </a:spcBef>
              <a:spcAft>
                <a:spcPts val="800"/>
              </a:spcAft>
            </a:pPr>
            <a:endParaRPr lang="en-US" dirty="0"/>
          </a:p>
        </p:txBody>
      </p:sp>
    </p:spTree>
    <p:extLst>
      <p:ext uri="{BB962C8B-B14F-4D97-AF65-F5344CB8AC3E}">
        <p14:creationId xmlns:p14="http://schemas.microsoft.com/office/powerpoint/2010/main" val="27740987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D51624-A966-AAAE-8F6C-9060A2DB81C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3EE5EB1-E4C3-4E06-AE06-3F0FE4CA52A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C27C0A9-E351-FC8A-306B-7F052FCD542A}"/>
              </a:ext>
            </a:extLst>
          </p:cNvPr>
          <p:cNvSpPr>
            <a:spLocks noGrp="1"/>
          </p:cNvSpPr>
          <p:nvPr>
            <p:ph type="body" idx="1"/>
          </p:nvPr>
        </p:nvSpPr>
        <p:spPr/>
        <p:txBody>
          <a:bodyPr/>
          <a:lstStyle/>
          <a:p>
            <a:pPr marL="342900" marR="0" lvl="0" indent="-342900">
              <a:lnSpc>
                <a:spcPct val="115000"/>
              </a:lnSpc>
              <a:spcAft>
                <a:spcPts val="800"/>
              </a:spcAft>
              <a:buFont typeface="Symbol" pitchFamily="2" charset="2"/>
              <a:buChar char=""/>
              <a:tabLst>
                <a:tab pos="457200" algn="l"/>
              </a:tabLst>
            </a:pPr>
            <a:endParaRPr lang="en-US" sz="1200" kern="100" dirty="0">
              <a:effectLst/>
              <a:latin typeface="Calibri" panose="020F0502020204030204" pitchFamily="34" charset="0"/>
              <a:ea typeface="Malgun Gothic" panose="020B0503020000020004" pitchFamily="34" charset="-127"/>
              <a:cs typeface="Times New Roman" panose="02020603050405020304" pitchFamily="18" charset="0"/>
            </a:endParaRPr>
          </a:p>
        </p:txBody>
      </p:sp>
    </p:spTree>
    <p:extLst>
      <p:ext uri="{BB962C8B-B14F-4D97-AF65-F5344CB8AC3E}">
        <p14:creationId xmlns:p14="http://schemas.microsoft.com/office/powerpoint/2010/main" val="15828237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100" b="0" dirty="0"/>
          </a:p>
        </p:txBody>
      </p:sp>
      <p:sp>
        <p:nvSpPr>
          <p:cNvPr id="4" name="Slide Number Placeholder 3"/>
          <p:cNvSpPr>
            <a:spLocks noGrp="1"/>
          </p:cNvSpPr>
          <p:nvPr>
            <p:ph type="sldNum" sz="quarter" idx="10"/>
          </p:nvPr>
        </p:nvSpPr>
        <p:spPr/>
        <p:txBody>
          <a:bodyPr/>
          <a:lstStyle/>
          <a:p>
            <a:fld id="{C2CA6D7B-B313-604E-8D7F-8138A49FA9D9}" type="slidenum">
              <a:rPr lang="en-US" smtClean="0"/>
              <a:t>9</a:t>
            </a:fld>
            <a:endParaRPr lang="en-US"/>
          </a:p>
        </p:txBody>
      </p:sp>
    </p:spTree>
    <p:extLst>
      <p:ext uri="{BB962C8B-B14F-4D97-AF65-F5344CB8AC3E}">
        <p14:creationId xmlns:p14="http://schemas.microsoft.com/office/powerpoint/2010/main" val="2488764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94AC7-E829-DA3C-ADEE-4377DEAE27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021C8A6-38F9-95FF-FE5B-B4226A5BFE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57482D6-B599-B410-600E-CADF64B400F2}"/>
              </a:ext>
            </a:extLst>
          </p:cNvPr>
          <p:cNvSpPr>
            <a:spLocks noGrp="1"/>
          </p:cNvSpPr>
          <p:nvPr>
            <p:ph type="dt" sz="half" idx="10"/>
          </p:nvPr>
        </p:nvSpPr>
        <p:spPr/>
        <p:txBody>
          <a:bodyPr/>
          <a:lstStyle/>
          <a:p>
            <a:fld id="{F7A7D124-FDA8-BE45-AEA2-FA1B5637B474}" type="datetimeFigureOut">
              <a:rPr lang="en-US" smtClean="0"/>
              <a:t>4/10/25</a:t>
            </a:fld>
            <a:endParaRPr lang="en-US"/>
          </a:p>
        </p:txBody>
      </p:sp>
      <p:sp>
        <p:nvSpPr>
          <p:cNvPr id="5" name="Footer Placeholder 4">
            <a:extLst>
              <a:ext uri="{FF2B5EF4-FFF2-40B4-BE49-F238E27FC236}">
                <a16:creationId xmlns:a16="http://schemas.microsoft.com/office/drawing/2014/main" id="{CB7FD645-B0EF-0CBC-6744-F897B49C2E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5E31A1-5E66-1754-6671-240C1503618C}"/>
              </a:ext>
            </a:extLst>
          </p:cNvPr>
          <p:cNvSpPr>
            <a:spLocks noGrp="1"/>
          </p:cNvSpPr>
          <p:nvPr>
            <p:ph type="sldNum" sz="quarter" idx="12"/>
          </p:nvPr>
        </p:nvSpPr>
        <p:spPr/>
        <p:txBody>
          <a:bodyPr/>
          <a:lstStyle/>
          <a:p>
            <a:fld id="{02E23D1D-27B9-3541-9E53-FBD7ED8051FA}" type="slidenum">
              <a:rPr lang="en-US" smtClean="0"/>
              <a:t>‹#›</a:t>
            </a:fld>
            <a:endParaRPr lang="en-US"/>
          </a:p>
        </p:txBody>
      </p:sp>
    </p:spTree>
    <p:extLst>
      <p:ext uri="{BB962C8B-B14F-4D97-AF65-F5344CB8AC3E}">
        <p14:creationId xmlns:p14="http://schemas.microsoft.com/office/powerpoint/2010/main" val="1991600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97593-FCA1-4863-0D5D-9EF24794E9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1A97E0-F713-5669-B78D-DF2513E33F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589AA8-0274-0B42-DC71-6A532877B049}"/>
              </a:ext>
            </a:extLst>
          </p:cNvPr>
          <p:cNvSpPr>
            <a:spLocks noGrp="1"/>
          </p:cNvSpPr>
          <p:nvPr>
            <p:ph type="dt" sz="half" idx="10"/>
          </p:nvPr>
        </p:nvSpPr>
        <p:spPr/>
        <p:txBody>
          <a:bodyPr/>
          <a:lstStyle/>
          <a:p>
            <a:fld id="{F7A7D124-FDA8-BE45-AEA2-FA1B5637B474}" type="datetimeFigureOut">
              <a:rPr lang="en-US" smtClean="0"/>
              <a:t>4/10/25</a:t>
            </a:fld>
            <a:endParaRPr lang="en-US"/>
          </a:p>
        </p:txBody>
      </p:sp>
      <p:sp>
        <p:nvSpPr>
          <p:cNvPr id="5" name="Footer Placeholder 4">
            <a:extLst>
              <a:ext uri="{FF2B5EF4-FFF2-40B4-BE49-F238E27FC236}">
                <a16:creationId xmlns:a16="http://schemas.microsoft.com/office/drawing/2014/main" id="{0936002F-C50A-CE54-B4B8-6A5078D3CC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1D9DC9-BE2E-2A23-F173-B97CAC1BA9C4}"/>
              </a:ext>
            </a:extLst>
          </p:cNvPr>
          <p:cNvSpPr>
            <a:spLocks noGrp="1"/>
          </p:cNvSpPr>
          <p:nvPr>
            <p:ph type="sldNum" sz="quarter" idx="12"/>
          </p:nvPr>
        </p:nvSpPr>
        <p:spPr/>
        <p:txBody>
          <a:bodyPr/>
          <a:lstStyle/>
          <a:p>
            <a:fld id="{02E23D1D-27B9-3541-9E53-FBD7ED8051FA}" type="slidenum">
              <a:rPr lang="en-US" smtClean="0"/>
              <a:t>‹#›</a:t>
            </a:fld>
            <a:endParaRPr lang="en-US"/>
          </a:p>
        </p:txBody>
      </p:sp>
    </p:spTree>
    <p:extLst>
      <p:ext uri="{BB962C8B-B14F-4D97-AF65-F5344CB8AC3E}">
        <p14:creationId xmlns:p14="http://schemas.microsoft.com/office/powerpoint/2010/main" val="3103246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331123-1971-D98B-76FD-0F71156E65C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95ADA75-6D08-A462-5959-66FE21BC3AE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1655F2-60FA-8CE5-90D6-B35B7FBC0BC0}"/>
              </a:ext>
            </a:extLst>
          </p:cNvPr>
          <p:cNvSpPr>
            <a:spLocks noGrp="1"/>
          </p:cNvSpPr>
          <p:nvPr>
            <p:ph type="dt" sz="half" idx="10"/>
          </p:nvPr>
        </p:nvSpPr>
        <p:spPr/>
        <p:txBody>
          <a:bodyPr/>
          <a:lstStyle/>
          <a:p>
            <a:fld id="{F7A7D124-FDA8-BE45-AEA2-FA1B5637B474}" type="datetimeFigureOut">
              <a:rPr lang="en-US" smtClean="0"/>
              <a:t>4/10/25</a:t>
            </a:fld>
            <a:endParaRPr lang="en-US"/>
          </a:p>
        </p:txBody>
      </p:sp>
      <p:sp>
        <p:nvSpPr>
          <p:cNvPr id="5" name="Footer Placeholder 4">
            <a:extLst>
              <a:ext uri="{FF2B5EF4-FFF2-40B4-BE49-F238E27FC236}">
                <a16:creationId xmlns:a16="http://schemas.microsoft.com/office/drawing/2014/main" id="{8FF99A0D-DF25-5528-773B-E12AD1A2E0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A1FBF9-B759-7636-1DF9-C28B518573A0}"/>
              </a:ext>
            </a:extLst>
          </p:cNvPr>
          <p:cNvSpPr>
            <a:spLocks noGrp="1"/>
          </p:cNvSpPr>
          <p:nvPr>
            <p:ph type="sldNum" sz="quarter" idx="12"/>
          </p:nvPr>
        </p:nvSpPr>
        <p:spPr/>
        <p:txBody>
          <a:bodyPr/>
          <a:lstStyle/>
          <a:p>
            <a:fld id="{02E23D1D-27B9-3541-9E53-FBD7ED8051FA}" type="slidenum">
              <a:rPr lang="en-US" smtClean="0"/>
              <a:t>‹#›</a:t>
            </a:fld>
            <a:endParaRPr lang="en-US"/>
          </a:p>
        </p:txBody>
      </p:sp>
    </p:spTree>
    <p:extLst>
      <p:ext uri="{BB962C8B-B14F-4D97-AF65-F5344CB8AC3E}">
        <p14:creationId xmlns:p14="http://schemas.microsoft.com/office/powerpoint/2010/main" val="1809217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FDB84-EA53-C389-E18D-0DE34E1729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DFE857A-962F-09EE-8350-D2EE882FA1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C2016D-9C2D-9B30-7777-F2610EE5297E}"/>
              </a:ext>
            </a:extLst>
          </p:cNvPr>
          <p:cNvSpPr>
            <a:spLocks noGrp="1"/>
          </p:cNvSpPr>
          <p:nvPr>
            <p:ph type="dt" sz="half" idx="10"/>
          </p:nvPr>
        </p:nvSpPr>
        <p:spPr/>
        <p:txBody>
          <a:bodyPr/>
          <a:lstStyle/>
          <a:p>
            <a:fld id="{EFC9BA6F-7BCA-9A4D-8C00-5223A5927719}" type="datetimeFigureOut">
              <a:rPr lang="en-US" smtClean="0"/>
              <a:t>4/10/25</a:t>
            </a:fld>
            <a:endParaRPr lang="en-US"/>
          </a:p>
        </p:txBody>
      </p:sp>
      <p:sp>
        <p:nvSpPr>
          <p:cNvPr id="5" name="Footer Placeholder 4">
            <a:extLst>
              <a:ext uri="{FF2B5EF4-FFF2-40B4-BE49-F238E27FC236}">
                <a16:creationId xmlns:a16="http://schemas.microsoft.com/office/drawing/2014/main" id="{F1DBB449-68F8-E6B9-EF65-AF5695D62C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E1C21B-5C50-1E99-8319-A2B139509BD4}"/>
              </a:ext>
            </a:extLst>
          </p:cNvPr>
          <p:cNvSpPr>
            <a:spLocks noGrp="1"/>
          </p:cNvSpPr>
          <p:nvPr>
            <p:ph type="sldNum" sz="quarter" idx="12"/>
          </p:nvPr>
        </p:nvSpPr>
        <p:spPr/>
        <p:txBody>
          <a:bodyPr/>
          <a:lstStyle/>
          <a:p>
            <a:fld id="{556D0A26-D759-D046-8296-DF9EC5574ABA}" type="slidenum">
              <a:rPr lang="en-US" smtClean="0"/>
              <a:t>‹#›</a:t>
            </a:fld>
            <a:endParaRPr lang="en-US"/>
          </a:p>
        </p:txBody>
      </p:sp>
    </p:spTree>
    <p:extLst>
      <p:ext uri="{BB962C8B-B14F-4D97-AF65-F5344CB8AC3E}">
        <p14:creationId xmlns:p14="http://schemas.microsoft.com/office/powerpoint/2010/main" val="14065514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C6D97-4873-0CF6-2A27-578D2E8498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775A31-EA2C-9B0F-11CC-50D47694ED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10851F-10EB-6AD2-703D-4646C545D8A4}"/>
              </a:ext>
            </a:extLst>
          </p:cNvPr>
          <p:cNvSpPr>
            <a:spLocks noGrp="1"/>
          </p:cNvSpPr>
          <p:nvPr>
            <p:ph type="dt" sz="half" idx="10"/>
          </p:nvPr>
        </p:nvSpPr>
        <p:spPr/>
        <p:txBody>
          <a:bodyPr/>
          <a:lstStyle/>
          <a:p>
            <a:fld id="{EFC9BA6F-7BCA-9A4D-8C00-5223A5927719}" type="datetimeFigureOut">
              <a:rPr lang="en-US" smtClean="0"/>
              <a:t>4/10/25</a:t>
            </a:fld>
            <a:endParaRPr lang="en-US"/>
          </a:p>
        </p:txBody>
      </p:sp>
      <p:sp>
        <p:nvSpPr>
          <p:cNvPr id="5" name="Footer Placeholder 4">
            <a:extLst>
              <a:ext uri="{FF2B5EF4-FFF2-40B4-BE49-F238E27FC236}">
                <a16:creationId xmlns:a16="http://schemas.microsoft.com/office/drawing/2014/main" id="{3B1498CC-35E9-C26E-5012-8094931A1E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A6C0B6-F69B-02FC-884F-33523EA76947}"/>
              </a:ext>
            </a:extLst>
          </p:cNvPr>
          <p:cNvSpPr>
            <a:spLocks noGrp="1"/>
          </p:cNvSpPr>
          <p:nvPr>
            <p:ph type="sldNum" sz="quarter" idx="12"/>
          </p:nvPr>
        </p:nvSpPr>
        <p:spPr/>
        <p:txBody>
          <a:bodyPr/>
          <a:lstStyle/>
          <a:p>
            <a:fld id="{556D0A26-D759-D046-8296-DF9EC5574ABA}" type="slidenum">
              <a:rPr lang="en-US" smtClean="0"/>
              <a:t>‹#›</a:t>
            </a:fld>
            <a:endParaRPr lang="en-US"/>
          </a:p>
        </p:txBody>
      </p:sp>
    </p:spTree>
    <p:extLst>
      <p:ext uri="{BB962C8B-B14F-4D97-AF65-F5344CB8AC3E}">
        <p14:creationId xmlns:p14="http://schemas.microsoft.com/office/powerpoint/2010/main" val="84767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3A10B-A5D6-2010-441F-01D249F6376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2B797A-8A60-7930-CD19-FD5FFFFAB9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83B3C9D-554C-C4D8-09C6-0984A0D7F891}"/>
              </a:ext>
            </a:extLst>
          </p:cNvPr>
          <p:cNvSpPr>
            <a:spLocks noGrp="1"/>
          </p:cNvSpPr>
          <p:nvPr>
            <p:ph type="dt" sz="half" idx="10"/>
          </p:nvPr>
        </p:nvSpPr>
        <p:spPr/>
        <p:txBody>
          <a:bodyPr/>
          <a:lstStyle/>
          <a:p>
            <a:fld id="{EFC9BA6F-7BCA-9A4D-8C00-5223A5927719}" type="datetimeFigureOut">
              <a:rPr lang="en-US" smtClean="0"/>
              <a:t>4/10/25</a:t>
            </a:fld>
            <a:endParaRPr lang="en-US"/>
          </a:p>
        </p:txBody>
      </p:sp>
      <p:sp>
        <p:nvSpPr>
          <p:cNvPr id="5" name="Footer Placeholder 4">
            <a:extLst>
              <a:ext uri="{FF2B5EF4-FFF2-40B4-BE49-F238E27FC236}">
                <a16:creationId xmlns:a16="http://schemas.microsoft.com/office/drawing/2014/main" id="{555AD411-4861-43D5-4673-EA85FA6851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CC041D-643B-7A9E-54F3-DD05C2156F97}"/>
              </a:ext>
            </a:extLst>
          </p:cNvPr>
          <p:cNvSpPr>
            <a:spLocks noGrp="1"/>
          </p:cNvSpPr>
          <p:nvPr>
            <p:ph type="sldNum" sz="quarter" idx="12"/>
          </p:nvPr>
        </p:nvSpPr>
        <p:spPr/>
        <p:txBody>
          <a:bodyPr/>
          <a:lstStyle/>
          <a:p>
            <a:fld id="{556D0A26-D759-D046-8296-DF9EC5574ABA}" type="slidenum">
              <a:rPr lang="en-US" smtClean="0"/>
              <a:t>‹#›</a:t>
            </a:fld>
            <a:endParaRPr lang="en-US"/>
          </a:p>
        </p:txBody>
      </p:sp>
    </p:spTree>
    <p:extLst>
      <p:ext uri="{BB962C8B-B14F-4D97-AF65-F5344CB8AC3E}">
        <p14:creationId xmlns:p14="http://schemas.microsoft.com/office/powerpoint/2010/main" val="32224048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8CFCA-9D1E-3038-7F08-678CCC49F2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AF452A-C267-EEF2-56C8-A962B82959D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9C43DC-AD48-C65D-A07F-6D1969AD3EE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3A4F8D5-A250-0936-ED98-0CD7562D7CB4}"/>
              </a:ext>
            </a:extLst>
          </p:cNvPr>
          <p:cNvSpPr>
            <a:spLocks noGrp="1"/>
          </p:cNvSpPr>
          <p:nvPr>
            <p:ph type="dt" sz="half" idx="10"/>
          </p:nvPr>
        </p:nvSpPr>
        <p:spPr/>
        <p:txBody>
          <a:bodyPr/>
          <a:lstStyle/>
          <a:p>
            <a:fld id="{EFC9BA6F-7BCA-9A4D-8C00-5223A5927719}" type="datetimeFigureOut">
              <a:rPr lang="en-US" smtClean="0"/>
              <a:t>4/10/25</a:t>
            </a:fld>
            <a:endParaRPr lang="en-US"/>
          </a:p>
        </p:txBody>
      </p:sp>
      <p:sp>
        <p:nvSpPr>
          <p:cNvPr id="6" name="Footer Placeholder 5">
            <a:extLst>
              <a:ext uri="{FF2B5EF4-FFF2-40B4-BE49-F238E27FC236}">
                <a16:creationId xmlns:a16="http://schemas.microsoft.com/office/drawing/2014/main" id="{9C0CC534-4693-8BFA-E413-0E8EE31818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8EB556-3645-A461-2B87-778AF1928AAD}"/>
              </a:ext>
            </a:extLst>
          </p:cNvPr>
          <p:cNvSpPr>
            <a:spLocks noGrp="1"/>
          </p:cNvSpPr>
          <p:nvPr>
            <p:ph type="sldNum" sz="quarter" idx="12"/>
          </p:nvPr>
        </p:nvSpPr>
        <p:spPr/>
        <p:txBody>
          <a:bodyPr/>
          <a:lstStyle/>
          <a:p>
            <a:fld id="{556D0A26-D759-D046-8296-DF9EC5574ABA}" type="slidenum">
              <a:rPr lang="en-US" smtClean="0"/>
              <a:t>‹#›</a:t>
            </a:fld>
            <a:endParaRPr lang="en-US"/>
          </a:p>
        </p:txBody>
      </p:sp>
    </p:spTree>
    <p:extLst>
      <p:ext uri="{BB962C8B-B14F-4D97-AF65-F5344CB8AC3E}">
        <p14:creationId xmlns:p14="http://schemas.microsoft.com/office/powerpoint/2010/main" val="8783130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5860E-CE36-E6A4-97C5-E89EDDBF25C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0470317-BDFB-2947-76DE-20AE5D1968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3BA96F-2221-EDAE-6930-A5E8470FB9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A2F0FCB-7A11-EB3B-6B90-80B121F90D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82BEF7-9823-F0DC-00AF-2C5C4A4998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6F0659B-53D6-F1F3-C091-633A0005EBEE}"/>
              </a:ext>
            </a:extLst>
          </p:cNvPr>
          <p:cNvSpPr>
            <a:spLocks noGrp="1"/>
          </p:cNvSpPr>
          <p:nvPr>
            <p:ph type="dt" sz="half" idx="10"/>
          </p:nvPr>
        </p:nvSpPr>
        <p:spPr/>
        <p:txBody>
          <a:bodyPr/>
          <a:lstStyle/>
          <a:p>
            <a:fld id="{EFC9BA6F-7BCA-9A4D-8C00-5223A5927719}" type="datetimeFigureOut">
              <a:rPr lang="en-US" smtClean="0"/>
              <a:t>4/10/25</a:t>
            </a:fld>
            <a:endParaRPr lang="en-US"/>
          </a:p>
        </p:txBody>
      </p:sp>
      <p:sp>
        <p:nvSpPr>
          <p:cNvPr id="8" name="Footer Placeholder 7">
            <a:extLst>
              <a:ext uri="{FF2B5EF4-FFF2-40B4-BE49-F238E27FC236}">
                <a16:creationId xmlns:a16="http://schemas.microsoft.com/office/drawing/2014/main" id="{F5E66BDC-0D01-4387-DCB6-9ACF622506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3638ABE-29E7-1140-A591-DC9A406154EC}"/>
              </a:ext>
            </a:extLst>
          </p:cNvPr>
          <p:cNvSpPr>
            <a:spLocks noGrp="1"/>
          </p:cNvSpPr>
          <p:nvPr>
            <p:ph type="sldNum" sz="quarter" idx="12"/>
          </p:nvPr>
        </p:nvSpPr>
        <p:spPr/>
        <p:txBody>
          <a:bodyPr/>
          <a:lstStyle/>
          <a:p>
            <a:fld id="{556D0A26-D759-D046-8296-DF9EC5574ABA}" type="slidenum">
              <a:rPr lang="en-US" smtClean="0"/>
              <a:t>‹#›</a:t>
            </a:fld>
            <a:endParaRPr lang="en-US"/>
          </a:p>
        </p:txBody>
      </p:sp>
    </p:spTree>
    <p:extLst>
      <p:ext uri="{BB962C8B-B14F-4D97-AF65-F5344CB8AC3E}">
        <p14:creationId xmlns:p14="http://schemas.microsoft.com/office/powerpoint/2010/main" val="12616441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CEDD3-4229-021D-8357-7C16B59AA41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C67815-79FC-A7CE-9952-2EA4F8DE765A}"/>
              </a:ext>
            </a:extLst>
          </p:cNvPr>
          <p:cNvSpPr>
            <a:spLocks noGrp="1"/>
          </p:cNvSpPr>
          <p:nvPr>
            <p:ph type="dt" sz="half" idx="10"/>
          </p:nvPr>
        </p:nvSpPr>
        <p:spPr/>
        <p:txBody>
          <a:bodyPr/>
          <a:lstStyle/>
          <a:p>
            <a:fld id="{EFC9BA6F-7BCA-9A4D-8C00-5223A5927719}" type="datetimeFigureOut">
              <a:rPr lang="en-US" smtClean="0"/>
              <a:t>4/10/25</a:t>
            </a:fld>
            <a:endParaRPr lang="en-US"/>
          </a:p>
        </p:txBody>
      </p:sp>
      <p:sp>
        <p:nvSpPr>
          <p:cNvPr id="4" name="Footer Placeholder 3">
            <a:extLst>
              <a:ext uri="{FF2B5EF4-FFF2-40B4-BE49-F238E27FC236}">
                <a16:creationId xmlns:a16="http://schemas.microsoft.com/office/drawing/2014/main" id="{CDFFACB3-A650-A263-3344-E2A957EF670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A9EB88F-C3FA-B7A3-0FD3-FC8704561375}"/>
              </a:ext>
            </a:extLst>
          </p:cNvPr>
          <p:cNvSpPr>
            <a:spLocks noGrp="1"/>
          </p:cNvSpPr>
          <p:nvPr>
            <p:ph type="sldNum" sz="quarter" idx="12"/>
          </p:nvPr>
        </p:nvSpPr>
        <p:spPr/>
        <p:txBody>
          <a:bodyPr/>
          <a:lstStyle/>
          <a:p>
            <a:fld id="{556D0A26-D759-D046-8296-DF9EC5574ABA}" type="slidenum">
              <a:rPr lang="en-US" smtClean="0"/>
              <a:t>‹#›</a:t>
            </a:fld>
            <a:endParaRPr lang="en-US"/>
          </a:p>
        </p:txBody>
      </p:sp>
    </p:spTree>
    <p:extLst>
      <p:ext uri="{BB962C8B-B14F-4D97-AF65-F5344CB8AC3E}">
        <p14:creationId xmlns:p14="http://schemas.microsoft.com/office/powerpoint/2010/main" val="11570373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9B9350-FB24-1672-613A-1A12F5144B69}"/>
              </a:ext>
            </a:extLst>
          </p:cNvPr>
          <p:cNvSpPr>
            <a:spLocks noGrp="1"/>
          </p:cNvSpPr>
          <p:nvPr>
            <p:ph type="dt" sz="half" idx="10"/>
          </p:nvPr>
        </p:nvSpPr>
        <p:spPr/>
        <p:txBody>
          <a:bodyPr/>
          <a:lstStyle/>
          <a:p>
            <a:fld id="{EFC9BA6F-7BCA-9A4D-8C00-5223A5927719}" type="datetimeFigureOut">
              <a:rPr lang="en-US" smtClean="0"/>
              <a:t>4/10/25</a:t>
            </a:fld>
            <a:endParaRPr lang="en-US"/>
          </a:p>
        </p:txBody>
      </p:sp>
      <p:sp>
        <p:nvSpPr>
          <p:cNvPr id="3" name="Footer Placeholder 2">
            <a:extLst>
              <a:ext uri="{FF2B5EF4-FFF2-40B4-BE49-F238E27FC236}">
                <a16:creationId xmlns:a16="http://schemas.microsoft.com/office/drawing/2014/main" id="{2B1DEF76-F794-A1F0-A134-1242514084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3DC2E89-D3A6-12DF-794E-72806C6C7AD9}"/>
              </a:ext>
            </a:extLst>
          </p:cNvPr>
          <p:cNvSpPr>
            <a:spLocks noGrp="1"/>
          </p:cNvSpPr>
          <p:nvPr>
            <p:ph type="sldNum" sz="quarter" idx="12"/>
          </p:nvPr>
        </p:nvSpPr>
        <p:spPr/>
        <p:txBody>
          <a:bodyPr/>
          <a:lstStyle/>
          <a:p>
            <a:fld id="{556D0A26-D759-D046-8296-DF9EC5574ABA}" type="slidenum">
              <a:rPr lang="en-US" smtClean="0"/>
              <a:t>‹#›</a:t>
            </a:fld>
            <a:endParaRPr lang="en-US"/>
          </a:p>
        </p:txBody>
      </p:sp>
    </p:spTree>
    <p:extLst>
      <p:ext uri="{BB962C8B-B14F-4D97-AF65-F5344CB8AC3E}">
        <p14:creationId xmlns:p14="http://schemas.microsoft.com/office/powerpoint/2010/main" val="4308449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975A4-D247-5BD6-4087-51DC5BEA6F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CFFAE52-55AA-DF5D-3A10-AE2750E062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263CEE-02CB-E36E-4D33-5B0A1AE64A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48CCDE-8280-ED4A-4871-55782E1A8890}"/>
              </a:ext>
            </a:extLst>
          </p:cNvPr>
          <p:cNvSpPr>
            <a:spLocks noGrp="1"/>
          </p:cNvSpPr>
          <p:nvPr>
            <p:ph type="dt" sz="half" idx="10"/>
          </p:nvPr>
        </p:nvSpPr>
        <p:spPr/>
        <p:txBody>
          <a:bodyPr/>
          <a:lstStyle/>
          <a:p>
            <a:fld id="{EFC9BA6F-7BCA-9A4D-8C00-5223A5927719}" type="datetimeFigureOut">
              <a:rPr lang="en-US" smtClean="0"/>
              <a:t>4/10/25</a:t>
            </a:fld>
            <a:endParaRPr lang="en-US"/>
          </a:p>
        </p:txBody>
      </p:sp>
      <p:sp>
        <p:nvSpPr>
          <p:cNvPr id="6" name="Footer Placeholder 5">
            <a:extLst>
              <a:ext uri="{FF2B5EF4-FFF2-40B4-BE49-F238E27FC236}">
                <a16:creationId xmlns:a16="http://schemas.microsoft.com/office/drawing/2014/main" id="{570EEE13-CE7E-92AF-FE10-44A825492A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EEEFEB-BB59-92D0-260B-4739DE987DEA}"/>
              </a:ext>
            </a:extLst>
          </p:cNvPr>
          <p:cNvSpPr>
            <a:spLocks noGrp="1"/>
          </p:cNvSpPr>
          <p:nvPr>
            <p:ph type="sldNum" sz="quarter" idx="12"/>
          </p:nvPr>
        </p:nvSpPr>
        <p:spPr/>
        <p:txBody>
          <a:bodyPr/>
          <a:lstStyle/>
          <a:p>
            <a:fld id="{556D0A26-D759-D046-8296-DF9EC5574ABA}" type="slidenum">
              <a:rPr lang="en-US" smtClean="0"/>
              <a:t>‹#›</a:t>
            </a:fld>
            <a:endParaRPr lang="en-US"/>
          </a:p>
        </p:txBody>
      </p:sp>
    </p:spTree>
    <p:extLst>
      <p:ext uri="{BB962C8B-B14F-4D97-AF65-F5344CB8AC3E}">
        <p14:creationId xmlns:p14="http://schemas.microsoft.com/office/powerpoint/2010/main" val="1698284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699C1-354E-BF30-A971-6B1B362740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557FDC-3C9F-5261-44FB-ED0FD70C291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DF9CD1-30A5-719B-12C4-504905EF61A9}"/>
              </a:ext>
            </a:extLst>
          </p:cNvPr>
          <p:cNvSpPr>
            <a:spLocks noGrp="1"/>
          </p:cNvSpPr>
          <p:nvPr>
            <p:ph type="dt" sz="half" idx="10"/>
          </p:nvPr>
        </p:nvSpPr>
        <p:spPr/>
        <p:txBody>
          <a:bodyPr/>
          <a:lstStyle/>
          <a:p>
            <a:fld id="{F7A7D124-FDA8-BE45-AEA2-FA1B5637B474}" type="datetimeFigureOut">
              <a:rPr lang="en-US" smtClean="0"/>
              <a:t>4/10/25</a:t>
            </a:fld>
            <a:endParaRPr lang="en-US"/>
          </a:p>
        </p:txBody>
      </p:sp>
      <p:sp>
        <p:nvSpPr>
          <p:cNvPr id="5" name="Footer Placeholder 4">
            <a:extLst>
              <a:ext uri="{FF2B5EF4-FFF2-40B4-BE49-F238E27FC236}">
                <a16:creationId xmlns:a16="http://schemas.microsoft.com/office/drawing/2014/main" id="{1E41EB2B-DF06-FAD9-FE6E-ADB3737BE0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FFF2EC-2453-812F-BC3B-9BDDDB7744B6}"/>
              </a:ext>
            </a:extLst>
          </p:cNvPr>
          <p:cNvSpPr>
            <a:spLocks noGrp="1"/>
          </p:cNvSpPr>
          <p:nvPr>
            <p:ph type="sldNum" sz="quarter" idx="12"/>
          </p:nvPr>
        </p:nvSpPr>
        <p:spPr/>
        <p:txBody>
          <a:bodyPr/>
          <a:lstStyle/>
          <a:p>
            <a:fld id="{02E23D1D-27B9-3541-9E53-FBD7ED8051FA}" type="slidenum">
              <a:rPr lang="en-US" smtClean="0"/>
              <a:t>‹#›</a:t>
            </a:fld>
            <a:endParaRPr lang="en-US"/>
          </a:p>
        </p:txBody>
      </p:sp>
    </p:spTree>
    <p:extLst>
      <p:ext uri="{BB962C8B-B14F-4D97-AF65-F5344CB8AC3E}">
        <p14:creationId xmlns:p14="http://schemas.microsoft.com/office/powerpoint/2010/main" val="19533661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521B5-7B92-688D-00C7-0476AEDF8F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1749FB-DE5A-E5E2-E18C-0E638A3275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9AE2E9-DDC0-0DFE-718F-3FB7FED471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DC5624-66C3-E6EE-69DE-A0CBF574FD87}"/>
              </a:ext>
            </a:extLst>
          </p:cNvPr>
          <p:cNvSpPr>
            <a:spLocks noGrp="1"/>
          </p:cNvSpPr>
          <p:nvPr>
            <p:ph type="dt" sz="half" idx="10"/>
          </p:nvPr>
        </p:nvSpPr>
        <p:spPr/>
        <p:txBody>
          <a:bodyPr/>
          <a:lstStyle/>
          <a:p>
            <a:fld id="{EFC9BA6F-7BCA-9A4D-8C00-5223A5927719}" type="datetimeFigureOut">
              <a:rPr lang="en-US" smtClean="0"/>
              <a:t>4/10/25</a:t>
            </a:fld>
            <a:endParaRPr lang="en-US"/>
          </a:p>
        </p:txBody>
      </p:sp>
      <p:sp>
        <p:nvSpPr>
          <p:cNvPr id="6" name="Footer Placeholder 5">
            <a:extLst>
              <a:ext uri="{FF2B5EF4-FFF2-40B4-BE49-F238E27FC236}">
                <a16:creationId xmlns:a16="http://schemas.microsoft.com/office/drawing/2014/main" id="{8461AF02-F49F-AD8E-B161-2A30506062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6607F9-B6E2-8A7B-EEE1-B7758AB1F687}"/>
              </a:ext>
            </a:extLst>
          </p:cNvPr>
          <p:cNvSpPr>
            <a:spLocks noGrp="1"/>
          </p:cNvSpPr>
          <p:nvPr>
            <p:ph type="sldNum" sz="quarter" idx="12"/>
          </p:nvPr>
        </p:nvSpPr>
        <p:spPr/>
        <p:txBody>
          <a:bodyPr/>
          <a:lstStyle/>
          <a:p>
            <a:fld id="{556D0A26-D759-D046-8296-DF9EC5574ABA}" type="slidenum">
              <a:rPr lang="en-US" smtClean="0"/>
              <a:t>‹#›</a:t>
            </a:fld>
            <a:endParaRPr lang="en-US"/>
          </a:p>
        </p:txBody>
      </p:sp>
    </p:spTree>
    <p:extLst>
      <p:ext uri="{BB962C8B-B14F-4D97-AF65-F5344CB8AC3E}">
        <p14:creationId xmlns:p14="http://schemas.microsoft.com/office/powerpoint/2010/main" val="29102464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ACD23-8795-7ED2-5AF1-8BED7F4D87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23E68D9-8ED7-3FD2-9D8C-CD701101D1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81D849-9657-DE11-713C-87949BC077D0}"/>
              </a:ext>
            </a:extLst>
          </p:cNvPr>
          <p:cNvSpPr>
            <a:spLocks noGrp="1"/>
          </p:cNvSpPr>
          <p:nvPr>
            <p:ph type="dt" sz="half" idx="10"/>
          </p:nvPr>
        </p:nvSpPr>
        <p:spPr/>
        <p:txBody>
          <a:bodyPr/>
          <a:lstStyle/>
          <a:p>
            <a:fld id="{EFC9BA6F-7BCA-9A4D-8C00-5223A5927719}" type="datetimeFigureOut">
              <a:rPr lang="en-US" smtClean="0"/>
              <a:t>4/10/25</a:t>
            </a:fld>
            <a:endParaRPr lang="en-US"/>
          </a:p>
        </p:txBody>
      </p:sp>
      <p:sp>
        <p:nvSpPr>
          <p:cNvPr id="5" name="Footer Placeholder 4">
            <a:extLst>
              <a:ext uri="{FF2B5EF4-FFF2-40B4-BE49-F238E27FC236}">
                <a16:creationId xmlns:a16="http://schemas.microsoft.com/office/drawing/2014/main" id="{57DBED30-5544-A9B8-67DF-FE63F50D7C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B6A5CA-A6AA-7CBA-E875-FA9FE21D6EA5}"/>
              </a:ext>
            </a:extLst>
          </p:cNvPr>
          <p:cNvSpPr>
            <a:spLocks noGrp="1"/>
          </p:cNvSpPr>
          <p:nvPr>
            <p:ph type="sldNum" sz="quarter" idx="12"/>
          </p:nvPr>
        </p:nvSpPr>
        <p:spPr/>
        <p:txBody>
          <a:bodyPr/>
          <a:lstStyle/>
          <a:p>
            <a:fld id="{556D0A26-D759-D046-8296-DF9EC5574ABA}" type="slidenum">
              <a:rPr lang="en-US" smtClean="0"/>
              <a:t>‹#›</a:t>
            </a:fld>
            <a:endParaRPr lang="en-US"/>
          </a:p>
        </p:txBody>
      </p:sp>
    </p:spTree>
    <p:extLst>
      <p:ext uri="{BB962C8B-B14F-4D97-AF65-F5344CB8AC3E}">
        <p14:creationId xmlns:p14="http://schemas.microsoft.com/office/powerpoint/2010/main" val="42427226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5F2ACF-9350-60CC-0182-35420EA1AC6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D78A8EC-EEC7-1418-7C67-597504C505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0875C2-8F1C-C7D1-A88F-094451AA5932}"/>
              </a:ext>
            </a:extLst>
          </p:cNvPr>
          <p:cNvSpPr>
            <a:spLocks noGrp="1"/>
          </p:cNvSpPr>
          <p:nvPr>
            <p:ph type="dt" sz="half" idx="10"/>
          </p:nvPr>
        </p:nvSpPr>
        <p:spPr/>
        <p:txBody>
          <a:bodyPr/>
          <a:lstStyle/>
          <a:p>
            <a:fld id="{EFC9BA6F-7BCA-9A4D-8C00-5223A5927719}" type="datetimeFigureOut">
              <a:rPr lang="en-US" smtClean="0"/>
              <a:t>4/10/25</a:t>
            </a:fld>
            <a:endParaRPr lang="en-US"/>
          </a:p>
        </p:txBody>
      </p:sp>
      <p:sp>
        <p:nvSpPr>
          <p:cNvPr id="5" name="Footer Placeholder 4">
            <a:extLst>
              <a:ext uri="{FF2B5EF4-FFF2-40B4-BE49-F238E27FC236}">
                <a16:creationId xmlns:a16="http://schemas.microsoft.com/office/drawing/2014/main" id="{5F0E94F8-983F-859E-6626-4141A6D6AA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161EC6-5F43-507E-510D-476D351388B4}"/>
              </a:ext>
            </a:extLst>
          </p:cNvPr>
          <p:cNvSpPr>
            <a:spLocks noGrp="1"/>
          </p:cNvSpPr>
          <p:nvPr>
            <p:ph type="sldNum" sz="quarter" idx="12"/>
          </p:nvPr>
        </p:nvSpPr>
        <p:spPr/>
        <p:txBody>
          <a:bodyPr/>
          <a:lstStyle/>
          <a:p>
            <a:fld id="{556D0A26-D759-D046-8296-DF9EC5574ABA}" type="slidenum">
              <a:rPr lang="en-US" smtClean="0"/>
              <a:t>‹#›</a:t>
            </a:fld>
            <a:endParaRPr lang="en-US"/>
          </a:p>
        </p:txBody>
      </p:sp>
    </p:spTree>
    <p:extLst>
      <p:ext uri="{BB962C8B-B14F-4D97-AF65-F5344CB8AC3E}">
        <p14:creationId xmlns:p14="http://schemas.microsoft.com/office/powerpoint/2010/main" val="4124847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98ACF-976B-8277-3441-59DF92B335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2D23D4C-673D-C0BE-615D-E7CDB82672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80B79F-35EB-BF12-33A1-5371F2E19FE3}"/>
              </a:ext>
            </a:extLst>
          </p:cNvPr>
          <p:cNvSpPr>
            <a:spLocks noGrp="1"/>
          </p:cNvSpPr>
          <p:nvPr>
            <p:ph type="dt" sz="half" idx="10"/>
          </p:nvPr>
        </p:nvSpPr>
        <p:spPr/>
        <p:txBody>
          <a:bodyPr/>
          <a:lstStyle/>
          <a:p>
            <a:fld id="{F7A7D124-FDA8-BE45-AEA2-FA1B5637B474}" type="datetimeFigureOut">
              <a:rPr lang="en-US" smtClean="0"/>
              <a:t>4/10/25</a:t>
            </a:fld>
            <a:endParaRPr lang="en-US"/>
          </a:p>
        </p:txBody>
      </p:sp>
      <p:sp>
        <p:nvSpPr>
          <p:cNvPr id="5" name="Footer Placeholder 4">
            <a:extLst>
              <a:ext uri="{FF2B5EF4-FFF2-40B4-BE49-F238E27FC236}">
                <a16:creationId xmlns:a16="http://schemas.microsoft.com/office/drawing/2014/main" id="{6B9001CC-3B7A-CAD8-809F-698FC22821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163941-B916-80C9-E3BA-EDF70755F15F}"/>
              </a:ext>
            </a:extLst>
          </p:cNvPr>
          <p:cNvSpPr>
            <a:spLocks noGrp="1"/>
          </p:cNvSpPr>
          <p:nvPr>
            <p:ph type="sldNum" sz="quarter" idx="12"/>
          </p:nvPr>
        </p:nvSpPr>
        <p:spPr/>
        <p:txBody>
          <a:bodyPr/>
          <a:lstStyle/>
          <a:p>
            <a:fld id="{02E23D1D-27B9-3541-9E53-FBD7ED8051FA}" type="slidenum">
              <a:rPr lang="en-US" smtClean="0"/>
              <a:t>‹#›</a:t>
            </a:fld>
            <a:endParaRPr lang="en-US"/>
          </a:p>
        </p:txBody>
      </p:sp>
    </p:spTree>
    <p:extLst>
      <p:ext uri="{BB962C8B-B14F-4D97-AF65-F5344CB8AC3E}">
        <p14:creationId xmlns:p14="http://schemas.microsoft.com/office/powerpoint/2010/main" val="315238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8EEFF-B29B-2891-4631-0CDC6F0465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64B3F5-6806-86B2-B011-2FAFB82614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DFBA768-2460-67A6-3EC4-6F84A3ADC8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84F408-4354-9123-2818-05ABA9F21D6C}"/>
              </a:ext>
            </a:extLst>
          </p:cNvPr>
          <p:cNvSpPr>
            <a:spLocks noGrp="1"/>
          </p:cNvSpPr>
          <p:nvPr>
            <p:ph type="dt" sz="half" idx="10"/>
          </p:nvPr>
        </p:nvSpPr>
        <p:spPr/>
        <p:txBody>
          <a:bodyPr/>
          <a:lstStyle/>
          <a:p>
            <a:fld id="{F7A7D124-FDA8-BE45-AEA2-FA1B5637B474}" type="datetimeFigureOut">
              <a:rPr lang="en-US" smtClean="0"/>
              <a:t>4/10/25</a:t>
            </a:fld>
            <a:endParaRPr lang="en-US"/>
          </a:p>
        </p:txBody>
      </p:sp>
      <p:sp>
        <p:nvSpPr>
          <p:cNvPr id="6" name="Footer Placeholder 5">
            <a:extLst>
              <a:ext uri="{FF2B5EF4-FFF2-40B4-BE49-F238E27FC236}">
                <a16:creationId xmlns:a16="http://schemas.microsoft.com/office/drawing/2014/main" id="{552D2117-E945-3791-3E69-34C3973F70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432B39-DBE1-6759-E6E7-5E4ABEF5DF4E}"/>
              </a:ext>
            </a:extLst>
          </p:cNvPr>
          <p:cNvSpPr>
            <a:spLocks noGrp="1"/>
          </p:cNvSpPr>
          <p:nvPr>
            <p:ph type="sldNum" sz="quarter" idx="12"/>
          </p:nvPr>
        </p:nvSpPr>
        <p:spPr/>
        <p:txBody>
          <a:bodyPr/>
          <a:lstStyle/>
          <a:p>
            <a:fld id="{02E23D1D-27B9-3541-9E53-FBD7ED8051FA}" type="slidenum">
              <a:rPr lang="en-US" smtClean="0"/>
              <a:t>‹#›</a:t>
            </a:fld>
            <a:endParaRPr lang="en-US"/>
          </a:p>
        </p:txBody>
      </p:sp>
    </p:spTree>
    <p:extLst>
      <p:ext uri="{BB962C8B-B14F-4D97-AF65-F5344CB8AC3E}">
        <p14:creationId xmlns:p14="http://schemas.microsoft.com/office/powerpoint/2010/main" val="791275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6AE2A-C811-7340-9122-A68E15A6FB4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E16F54C-C6D1-2C28-90DF-7CE7050503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9FD9477-8249-8006-86DD-1EBFC80965F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7C7C62-263A-D451-8204-0B54CD0CFE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D6B080-9D5C-CCA8-F151-EAA5EAF577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EE21E82-8650-F7CC-901D-D73B85E03206}"/>
              </a:ext>
            </a:extLst>
          </p:cNvPr>
          <p:cNvSpPr>
            <a:spLocks noGrp="1"/>
          </p:cNvSpPr>
          <p:nvPr>
            <p:ph type="dt" sz="half" idx="10"/>
          </p:nvPr>
        </p:nvSpPr>
        <p:spPr/>
        <p:txBody>
          <a:bodyPr/>
          <a:lstStyle/>
          <a:p>
            <a:fld id="{F7A7D124-FDA8-BE45-AEA2-FA1B5637B474}" type="datetimeFigureOut">
              <a:rPr lang="en-US" smtClean="0"/>
              <a:t>4/10/25</a:t>
            </a:fld>
            <a:endParaRPr lang="en-US"/>
          </a:p>
        </p:txBody>
      </p:sp>
      <p:sp>
        <p:nvSpPr>
          <p:cNvPr id="8" name="Footer Placeholder 7">
            <a:extLst>
              <a:ext uri="{FF2B5EF4-FFF2-40B4-BE49-F238E27FC236}">
                <a16:creationId xmlns:a16="http://schemas.microsoft.com/office/drawing/2014/main" id="{966453ED-DA9E-EC7E-28AE-B0FD11BC356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9124645-5250-2DB2-E9CF-24202E848496}"/>
              </a:ext>
            </a:extLst>
          </p:cNvPr>
          <p:cNvSpPr>
            <a:spLocks noGrp="1"/>
          </p:cNvSpPr>
          <p:nvPr>
            <p:ph type="sldNum" sz="quarter" idx="12"/>
          </p:nvPr>
        </p:nvSpPr>
        <p:spPr/>
        <p:txBody>
          <a:bodyPr/>
          <a:lstStyle/>
          <a:p>
            <a:fld id="{02E23D1D-27B9-3541-9E53-FBD7ED8051FA}" type="slidenum">
              <a:rPr lang="en-US" smtClean="0"/>
              <a:t>‹#›</a:t>
            </a:fld>
            <a:endParaRPr lang="en-US"/>
          </a:p>
        </p:txBody>
      </p:sp>
    </p:spTree>
    <p:extLst>
      <p:ext uri="{BB962C8B-B14F-4D97-AF65-F5344CB8AC3E}">
        <p14:creationId xmlns:p14="http://schemas.microsoft.com/office/powerpoint/2010/main" val="2391729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E1D2C-AF8D-0429-BFED-51272D2049D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9103A72-4CE1-2C0D-DB5E-7C5E9092252A}"/>
              </a:ext>
            </a:extLst>
          </p:cNvPr>
          <p:cNvSpPr>
            <a:spLocks noGrp="1"/>
          </p:cNvSpPr>
          <p:nvPr>
            <p:ph type="dt" sz="half" idx="10"/>
          </p:nvPr>
        </p:nvSpPr>
        <p:spPr/>
        <p:txBody>
          <a:bodyPr/>
          <a:lstStyle/>
          <a:p>
            <a:fld id="{F7A7D124-FDA8-BE45-AEA2-FA1B5637B474}" type="datetimeFigureOut">
              <a:rPr lang="en-US" smtClean="0"/>
              <a:t>4/10/25</a:t>
            </a:fld>
            <a:endParaRPr lang="en-US"/>
          </a:p>
        </p:txBody>
      </p:sp>
      <p:sp>
        <p:nvSpPr>
          <p:cNvPr id="4" name="Footer Placeholder 3">
            <a:extLst>
              <a:ext uri="{FF2B5EF4-FFF2-40B4-BE49-F238E27FC236}">
                <a16:creationId xmlns:a16="http://schemas.microsoft.com/office/drawing/2014/main" id="{F77A59FE-C49E-94F5-6CDA-2EA5289D40D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8A0007-748E-6B62-E119-73D1F5BC3E1F}"/>
              </a:ext>
            </a:extLst>
          </p:cNvPr>
          <p:cNvSpPr>
            <a:spLocks noGrp="1"/>
          </p:cNvSpPr>
          <p:nvPr>
            <p:ph type="sldNum" sz="quarter" idx="12"/>
          </p:nvPr>
        </p:nvSpPr>
        <p:spPr/>
        <p:txBody>
          <a:bodyPr/>
          <a:lstStyle/>
          <a:p>
            <a:fld id="{02E23D1D-27B9-3541-9E53-FBD7ED8051FA}" type="slidenum">
              <a:rPr lang="en-US" smtClean="0"/>
              <a:t>‹#›</a:t>
            </a:fld>
            <a:endParaRPr lang="en-US"/>
          </a:p>
        </p:txBody>
      </p:sp>
    </p:spTree>
    <p:extLst>
      <p:ext uri="{BB962C8B-B14F-4D97-AF65-F5344CB8AC3E}">
        <p14:creationId xmlns:p14="http://schemas.microsoft.com/office/powerpoint/2010/main" val="1517492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F71445-0D37-0262-957B-19E981E3DA1C}"/>
              </a:ext>
            </a:extLst>
          </p:cNvPr>
          <p:cNvSpPr>
            <a:spLocks noGrp="1"/>
          </p:cNvSpPr>
          <p:nvPr>
            <p:ph type="dt" sz="half" idx="10"/>
          </p:nvPr>
        </p:nvSpPr>
        <p:spPr/>
        <p:txBody>
          <a:bodyPr/>
          <a:lstStyle/>
          <a:p>
            <a:fld id="{F7A7D124-FDA8-BE45-AEA2-FA1B5637B474}" type="datetimeFigureOut">
              <a:rPr lang="en-US" smtClean="0"/>
              <a:t>4/10/25</a:t>
            </a:fld>
            <a:endParaRPr lang="en-US"/>
          </a:p>
        </p:txBody>
      </p:sp>
      <p:sp>
        <p:nvSpPr>
          <p:cNvPr id="3" name="Footer Placeholder 2">
            <a:extLst>
              <a:ext uri="{FF2B5EF4-FFF2-40B4-BE49-F238E27FC236}">
                <a16:creationId xmlns:a16="http://schemas.microsoft.com/office/drawing/2014/main" id="{5BACA6D0-C963-CE69-545E-7EA10D116E9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B1E24BA-E9F7-EAAF-F678-41BA08AA2731}"/>
              </a:ext>
            </a:extLst>
          </p:cNvPr>
          <p:cNvSpPr>
            <a:spLocks noGrp="1"/>
          </p:cNvSpPr>
          <p:nvPr>
            <p:ph type="sldNum" sz="quarter" idx="12"/>
          </p:nvPr>
        </p:nvSpPr>
        <p:spPr/>
        <p:txBody>
          <a:bodyPr/>
          <a:lstStyle/>
          <a:p>
            <a:fld id="{02E23D1D-27B9-3541-9E53-FBD7ED8051FA}" type="slidenum">
              <a:rPr lang="en-US" smtClean="0"/>
              <a:t>‹#›</a:t>
            </a:fld>
            <a:endParaRPr lang="en-US"/>
          </a:p>
        </p:txBody>
      </p:sp>
    </p:spTree>
    <p:extLst>
      <p:ext uri="{BB962C8B-B14F-4D97-AF65-F5344CB8AC3E}">
        <p14:creationId xmlns:p14="http://schemas.microsoft.com/office/powerpoint/2010/main" val="217659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EC981-2AF2-4E3C-0407-E1A1D685AB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F92ACA-C7A3-0E9F-EA05-0F5F90F614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A7AB22-F6CB-B110-3C08-D11B97B378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F2FBF8-40C6-E02C-82C1-349EBEE28839}"/>
              </a:ext>
            </a:extLst>
          </p:cNvPr>
          <p:cNvSpPr>
            <a:spLocks noGrp="1"/>
          </p:cNvSpPr>
          <p:nvPr>
            <p:ph type="dt" sz="half" idx="10"/>
          </p:nvPr>
        </p:nvSpPr>
        <p:spPr/>
        <p:txBody>
          <a:bodyPr/>
          <a:lstStyle/>
          <a:p>
            <a:fld id="{F7A7D124-FDA8-BE45-AEA2-FA1B5637B474}" type="datetimeFigureOut">
              <a:rPr lang="en-US" smtClean="0"/>
              <a:t>4/10/25</a:t>
            </a:fld>
            <a:endParaRPr lang="en-US"/>
          </a:p>
        </p:txBody>
      </p:sp>
      <p:sp>
        <p:nvSpPr>
          <p:cNvPr id="6" name="Footer Placeholder 5">
            <a:extLst>
              <a:ext uri="{FF2B5EF4-FFF2-40B4-BE49-F238E27FC236}">
                <a16:creationId xmlns:a16="http://schemas.microsoft.com/office/drawing/2014/main" id="{7FDD14B7-086E-9742-5F38-4504429EFE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D072B8-3B18-8A5D-49BF-895CB61260C5}"/>
              </a:ext>
            </a:extLst>
          </p:cNvPr>
          <p:cNvSpPr>
            <a:spLocks noGrp="1"/>
          </p:cNvSpPr>
          <p:nvPr>
            <p:ph type="sldNum" sz="quarter" idx="12"/>
          </p:nvPr>
        </p:nvSpPr>
        <p:spPr/>
        <p:txBody>
          <a:bodyPr/>
          <a:lstStyle/>
          <a:p>
            <a:fld id="{02E23D1D-27B9-3541-9E53-FBD7ED8051FA}" type="slidenum">
              <a:rPr lang="en-US" smtClean="0"/>
              <a:t>‹#›</a:t>
            </a:fld>
            <a:endParaRPr lang="en-US"/>
          </a:p>
        </p:txBody>
      </p:sp>
    </p:spTree>
    <p:extLst>
      <p:ext uri="{BB962C8B-B14F-4D97-AF65-F5344CB8AC3E}">
        <p14:creationId xmlns:p14="http://schemas.microsoft.com/office/powerpoint/2010/main" val="405979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1EDE-9389-69A2-DAEE-6141B8ADC5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C0C79AF-64C2-84D9-2D2C-3ED501E16B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1703431-73FF-5091-DC94-F09B541C5B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C6030B-D2FC-E49E-280C-FD75BC81C846}"/>
              </a:ext>
            </a:extLst>
          </p:cNvPr>
          <p:cNvSpPr>
            <a:spLocks noGrp="1"/>
          </p:cNvSpPr>
          <p:nvPr>
            <p:ph type="dt" sz="half" idx="10"/>
          </p:nvPr>
        </p:nvSpPr>
        <p:spPr/>
        <p:txBody>
          <a:bodyPr/>
          <a:lstStyle/>
          <a:p>
            <a:fld id="{F7A7D124-FDA8-BE45-AEA2-FA1B5637B474}" type="datetimeFigureOut">
              <a:rPr lang="en-US" smtClean="0"/>
              <a:t>4/10/25</a:t>
            </a:fld>
            <a:endParaRPr lang="en-US"/>
          </a:p>
        </p:txBody>
      </p:sp>
      <p:sp>
        <p:nvSpPr>
          <p:cNvPr id="6" name="Footer Placeholder 5">
            <a:extLst>
              <a:ext uri="{FF2B5EF4-FFF2-40B4-BE49-F238E27FC236}">
                <a16:creationId xmlns:a16="http://schemas.microsoft.com/office/drawing/2014/main" id="{C8566B6B-7BA7-F561-5EE9-94E739D8EB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1E6E05-EFE5-4527-33A4-233EF362A0A0}"/>
              </a:ext>
            </a:extLst>
          </p:cNvPr>
          <p:cNvSpPr>
            <a:spLocks noGrp="1"/>
          </p:cNvSpPr>
          <p:nvPr>
            <p:ph type="sldNum" sz="quarter" idx="12"/>
          </p:nvPr>
        </p:nvSpPr>
        <p:spPr/>
        <p:txBody>
          <a:bodyPr/>
          <a:lstStyle/>
          <a:p>
            <a:fld id="{02E23D1D-27B9-3541-9E53-FBD7ED8051FA}" type="slidenum">
              <a:rPr lang="en-US" smtClean="0"/>
              <a:t>‹#›</a:t>
            </a:fld>
            <a:endParaRPr lang="en-US"/>
          </a:p>
        </p:txBody>
      </p:sp>
    </p:spTree>
    <p:extLst>
      <p:ext uri="{BB962C8B-B14F-4D97-AF65-F5344CB8AC3E}">
        <p14:creationId xmlns:p14="http://schemas.microsoft.com/office/powerpoint/2010/main" val="451446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BB28D1-B6A0-FD1A-435E-F07A6C35F2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6CA71D6-9D33-4D38-B911-9976BB3B3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DAAED0-7F25-20C1-6676-2062683DF5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A7D124-FDA8-BE45-AEA2-FA1B5637B474}" type="datetimeFigureOut">
              <a:rPr lang="en-US" smtClean="0"/>
              <a:t>4/10/25</a:t>
            </a:fld>
            <a:endParaRPr lang="en-US"/>
          </a:p>
        </p:txBody>
      </p:sp>
      <p:sp>
        <p:nvSpPr>
          <p:cNvPr id="5" name="Footer Placeholder 4">
            <a:extLst>
              <a:ext uri="{FF2B5EF4-FFF2-40B4-BE49-F238E27FC236}">
                <a16:creationId xmlns:a16="http://schemas.microsoft.com/office/drawing/2014/main" id="{F7A1A570-C464-C630-3090-71BB0FDF69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E604BE6-AE1B-4392-7B71-25006C771C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E23D1D-27B9-3541-9E53-FBD7ED8051FA}" type="slidenum">
              <a:rPr lang="en-US" smtClean="0"/>
              <a:t>‹#›</a:t>
            </a:fld>
            <a:endParaRPr lang="en-US"/>
          </a:p>
        </p:txBody>
      </p:sp>
    </p:spTree>
    <p:extLst>
      <p:ext uri="{BB962C8B-B14F-4D97-AF65-F5344CB8AC3E}">
        <p14:creationId xmlns:p14="http://schemas.microsoft.com/office/powerpoint/2010/main" val="261939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BCA34F-1790-CCA5-599D-204C5CDA6E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FA4E556-C2FB-24F3-95B0-9B277933D4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2CC1BE-A523-EAC3-4E0A-35F25BF0F2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9BA6F-7BCA-9A4D-8C00-5223A5927719}" type="datetimeFigureOut">
              <a:rPr lang="en-US" smtClean="0"/>
              <a:t>4/10/25</a:t>
            </a:fld>
            <a:endParaRPr lang="en-US"/>
          </a:p>
        </p:txBody>
      </p:sp>
      <p:sp>
        <p:nvSpPr>
          <p:cNvPr id="5" name="Footer Placeholder 4">
            <a:extLst>
              <a:ext uri="{FF2B5EF4-FFF2-40B4-BE49-F238E27FC236}">
                <a16:creationId xmlns:a16="http://schemas.microsoft.com/office/drawing/2014/main" id="{9675934D-068C-9041-C6AD-D60FFDEBC3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8286FBC-1A6B-B4AB-7678-DC9234B172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6D0A26-D759-D046-8296-DF9EC5574ABA}" type="slidenum">
              <a:rPr lang="en-US" smtClean="0"/>
              <a:t>‹#›</a:t>
            </a:fld>
            <a:endParaRPr lang="en-US"/>
          </a:p>
        </p:txBody>
      </p:sp>
    </p:spTree>
    <p:extLst>
      <p:ext uri="{BB962C8B-B14F-4D97-AF65-F5344CB8AC3E}">
        <p14:creationId xmlns:p14="http://schemas.microsoft.com/office/powerpoint/2010/main" val="26170876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bit.ly/DREDFAVBias" TargetMode="External"/><Relationship Id="rId7"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bit.ly/TTAC2024" TargetMode="External"/><Relationship Id="rId5" Type="http://schemas.openxmlformats.org/officeDocument/2006/relationships/hyperlink" Target="https://www.autosinnovate.org/avaccessibility" TargetMode="External"/><Relationship Id="rId4" Type="http://schemas.openxmlformats.org/officeDocument/2006/relationships/hyperlink" Target="https://www.coursera.org/learn/algorithmic-bias-teach-out"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ctyson@dredf.org"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5ACC0-40E0-3C4C-983E-1E25384F853D}"/>
              </a:ext>
            </a:extLst>
          </p:cNvPr>
          <p:cNvSpPr>
            <a:spLocks noGrp="1"/>
          </p:cNvSpPr>
          <p:nvPr>
            <p:ph type="ctrTitle"/>
          </p:nvPr>
        </p:nvSpPr>
        <p:spPr>
          <a:xfrm>
            <a:off x="557561" y="356840"/>
            <a:ext cx="11307337" cy="2542478"/>
          </a:xfrm>
        </p:spPr>
        <p:txBody>
          <a:bodyPr>
            <a:normAutofit/>
          </a:bodyPr>
          <a:lstStyle/>
          <a:p>
            <a:r>
              <a:rPr lang="en-US" b="1" dirty="0">
                <a:solidFill>
                  <a:srgbClr val="C00000"/>
                </a:solidFill>
              </a:rPr>
              <a:t> When We Say “</a:t>
            </a:r>
            <a:r>
              <a:rPr lang="en-US" sz="5400" b="1" dirty="0">
                <a:solidFill>
                  <a:srgbClr val="C00000"/>
                </a:solidFill>
              </a:rPr>
              <a:t>Safe Vehicles” </a:t>
            </a:r>
            <a:br>
              <a:rPr lang="en-US" sz="4000" b="1" dirty="0"/>
            </a:br>
            <a:br>
              <a:rPr lang="en-US" sz="4000" b="1" dirty="0"/>
            </a:br>
            <a:r>
              <a:rPr lang="en-US" sz="3200" b="1" i="1" dirty="0">
                <a:solidFill>
                  <a:srgbClr val="C00000"/>
                </a:solidFill>
              </a:rPr>
              <a:t>Inclusive Algorithms &amp; Data, Privacy</a:t>
            </a:r>
            <a:endParaRPr lang="en-US" sz="3200" i="1" dirty="0">
              <a:solidFill>
                <a:srgbClr val="C00000"/>
              </a:solidFill>
            </a:endParaRPr>
          </a:p>
        </p:txBody>
      </p:sp>
      <p:sp>
        <p:nvSpPr>
          <p:cNvPr id="3" name="Subtitle 2">
            <a:extLst>
              <a:ext uri="{FF2B5EF4-FFF2-40B4-BE49-F238E27FC236}">
                <a16:creationId xmlns:a16="http://schemas.microsoft.com/office/drawing/2014/main" id="{56E233E2-B55E-BE43-8643-97420160BF5A}"/>
              </a:ext>
            </a:extLst>
          </p:cNvPr>
          <p:cNvSpPr>
            <a:spLocks noGrp="1"/>
          </p:cNvSpPr>
          <p:nvPr>
            <p:ph type="subTitle" idx="1"/>
          </p:nvPr>
        </p:nvSpPr>
        <p:spPr>
          <a:xfrm>
            <a:off x="1475678" y="3429000"/>
            <a:ext cx="9471102" cy="2218899"/>
          </a:xfrm>
        </p:spPr>
        <p:txBody>
          <a:bodyPr>
            <a:normAutofit fontScale="92500" lnSpcReduction="10000"/>
          </a:bodyPr>
          <a:lstStyle/>
          <a:p>
            <a:r>
              <a:rPr lang="en-US" sz="2600" dirty="0"/>
              <a:t>Lifesavers Conference</a:t>
            </a:r>
          </a:p>
          <a:p>
            <a:r>
              <a:rPr lang="en-US" sz="2600" dirty="0"/>
              <a:t>Long Beach, CA • March 9, 2025</a:t>
            </a:r>
            <a:endParaRPr lang="en-US" sz="2600" b="1" dirty="0"/>
          </a:p>
          <a:p>
            <a:endParaRPr lang="en-US" dirty="0"/>
          </a:p>
          <a:p>
            <a:r>
              <a:rPr lang="en-US" sz="3000" dirty="0"/>
              <a:t>Carol Tyson, Disability Rights Education &amp; Defense Fund (DREDF)</a:t>
            </a:r>
          </a:p>
          <a:p>
            <a:r>
              <a:rPr lang="en-US" dirty="0"/>
              <a:t> </a:t>
            </a:r>
          </a:p>
        </p:txBody>
      </p:sp>
      <p:pic>
        <p:nvPicPr>
          <p:cNvPr id="5" name="Content Placeholder 4" descr="DREDF logo. DREDF is formatted in dark red capital letters. A line of dots curves from the bottom of the R, underneath the E and D, resting next to the F. ">
            <a:extLst>
              <a:ext uri="{FF2B5EF4-FFF2-40B4-BE49-F238E27FC236}">
                <a16:creationId xmlns:a16="http://schemas.microsoft.com/office/drawing/2014/main" id="{687D141B-796F-6D4C-A350-FF83240F28BF}"/>
              </a:ext>
            </a:extLst>
          </p:cNvPr>
          <p:cNvPicPr>
            <a:picLocks noChangeAspect="1"/>
          </p:cNvPicPr>
          <p:nvPr/>
        </p:nvPicPr>
        <p:blipFill>
          <a:blip r:embed="rId3"/>
          <a:stretch>
            <a:fillRect/>
          </a:stretch>
        </p:blipFill>
        <p:spPr>
          <a:xfrm>
            <a:off x="9971444" y="5498980"/>
            <a:ext cx="1950672" cy="1002180"/>
          </a:xfrm>
          <a:prstGeom prst="rect">
            <a:avLst/>
          </a:prstGeom>
        </p:spPr>
      </p:pic>
    </p:spTree>
    <p:extLst>
      <p:ext uri="{BB962C8B-B14F-4D97-AF65-F5344CB8AC3E}">
        <p14:creationId xmlns:p14="http://schemas.microsoft.com/office/powerpoint/2010/main" val="297301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23C70-74BA-D74F-A095-3564C8AEEAD4}"/>
              </a:ext>
            </a:extLst>
          </p:cNvPr>
          <p:cNvSpPr>
            <a:spLocks noGrp="1"/>
          </p:cNvSpPr>
          <p:nvPr>
            <p:ph type="title"/>
          </p:nvPr>
        </p:nvSpPr>
        <p:spPr/>
        <p:txBody>
          <a:bodyPr/>
          <a:lstStyle/>
          <a:p>
            <a:r>
              <a:rPr lang="en-US" b="1" dirty="0"/>
              <a:t>Disability Rights Education &amp; Defense Fund </a:t>
            </a:r>
          </a:p>
        </p:txBody>
      </p:sp>
      <p:sp>
        <p:nvSpPr>
          <p:cNvPr id="3" name="Content Placeholder 2">
            <a:extLst>
              <a:ext uri="{FF2B5EF4-FFF2-40B4-BE49-F238E27FC236}">
                <a16:creationId xmlns:a16="http://schemas.microsoft.com/office/drawing/2014/main" id="{9D63002E-8E9A-5E42-9C7C-E5DA615433AC}"/>
              </a:ext>
            </a:extLst>
          </p:cNvPr>
          <p:cNvSpPr>
            <a:spLocks noGrp="1"/>
          </p:cNvSpPr>
          <p:nvPr>
            <p:ph idx="1"/>
          </p:nvPr>
        </p:nvSpPr>
        <p:spPr>
          <a:xfrm>
            <a:off x="869196" y="1763633"/>
            <a:ext cx="10515600" cy="4351339"/>
          </a:xfrm>
        </p:spPr>
        <p:txBody>
          <a:bodyPr>
            <a:normAutofit/>
          </a:bodyPr>
          <a:lstStyle/>
          <a:p>
            <a:pPr marL="0" indent="0">
              <a:buNone/>
            </a:pPr>
            <a:r>
              <a:rPr lang="en-US" sz="3000" dirty="0">
                <a:solidFill>
                  <a:srgbClr val="C00000"/>
                </a:solidFill>
              </a:rPr>
              <a:t>Vision &amp; Principles</a:t>
            </a:r>
          </a:p>
          <a:p>
            <a:endParaRPr lang="en-US" sz="1867" dirty="0"/>
          </a:p>
          <a:p>
            <a:pPr lvl="1">
              <a:spcAft>
                <a:spcPts val="1200"/>
              </a:spcAft>
            </a:pPr>
            <a:r>
              <a:rPr lang="en-US" b="1" dirty="0"/>
              <a:t>DREDF is a legal and policy center led by people with disabilities, and parents of children with disabilities.</a:t>
            </a:r>
          </a:p>
          <a:p>
            <a:pPr lvl="1">
              <a:spcAft>
                <a:spcPts val="1200"/>
              </a:spcAft>
            </a:pPr>
            <a:r>
              <a:rPr lang="en-US" sz="2400" i="1" dirty="0">
                <a:solidFill>
                  <a:prstClr val="black"/>
                </a:solidFill>
              </a:rPr>
              <a:t>We envision a just world where </a:t>
            </a:r>
            <a:r>
              <a:rPr lang="en-US" sz="2400" i="1" dirty="0"/>
              <a:t>all people, </a:t>
            </a:r>
            <a:r>
              <a:rPr lang="en-US" sz="2400" i="1" dirty="0">
                <a:solidFill>
                  <a:prstClr val="black"/>
                </a:solidFill>
              </a:rPr>
              <a:t>with and without disabilities, live full, joyful, pleasurable lives free of discrimination and oppression.</a:t>
            </a:r>
            <a:endParaRPr lang="en-US" i="1" dirty="0"/>
          </a:p>
          <a:p>
            <a:pPr lvl="1">
              <a:spcAft>
                <a:spcPts val="1200"/>
              </a:spcAft>
            </a:pPr>
            <a:r>
              <a:rPr lang="en-US" dirty="0"/>
              <a:t>Advocate for integration and inclusion over segregation.</a:t>
            </a:r>
          </a:p>
          <a:p>
            <a:pPr lvl="1">
              <a:spcAft>
                <a:spcPts val="1200"/>
              </a:spcAft>
            </a:pPr>
            <a:r>
              <a:rPr lang="en-US" b="1" dirty="0"/>
              <a:t>Access to safe mobility is a civil and human right.</a:t>
            </a:r>
          </a:p>
        </p:txBody>
      </p:sp>
    </p:spTree>
    <p:extLst>
      <p:ext uri="{BB962C8B-B14F-4D97-AF65-F5344CB8AC3E}">
        <p14:creationId xmlns:p14="http://schemas.microsoft.com/office/powerpoint/2010/main" val="1487733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63622-6942-FE4F-8EB3-E9F38D78830F}"/>
              </a:ext>
            </a:extLst>
          </p:cNvPr>
          <p:cNvSpPr>
            <a:spLocks noGrp="1"/>
          </p:cNvSpPr>
          <p:nvPr>
            <p:ph type="title"/>
          </p:nvPr>
        </p:nvSpPr>
        <p:spPr>
          <a:xfrm>
            <a:off x="838200" y="185245"/>
            <a:ext cx="11164614" cy="1325563"/>
          </a:xfrm>
        </p:spPr>
        <p:txBody>
          <a:bodyPr/>
          <a:lstStyle/>
          <a:p>
            <a:r>
              <a:rPr lang="en-US" b="1" dirty="0"/>
              <a:t>Safe (AV) Vehicles &amp; Disability Resources</a:t>
            </a:r>
          </a:p>
        </p:txBody>
      </p:sp>
      <p:sp>
        <p:nvSpPr>
          <p:cNvPr id="3" name="Content Placeholder 2">
            <a:extLst>
              <a:ext uri="{FF2B5EF4-FFF2-40B4-BE49-F238E27FC236}">
                <a16:creationId xmlns:a16="http://schemas.microsoft.com/office/drawing/2014/main" id="{CA136670-876F-AE42-B354-9BC716FC3795}"/>
              </a:ext>
            </a:extLst>
          </p:cNvPr>
          <p:cNvSpPr>
            <a:spLocks noGrp="1"/>
          </p:cNvSpPr>
          <p:nvPr>
            <p:ph idx="1"/>
          </p:nvPr>
        </p:nvSpPr>
        <p:spPr>
          <a:xfrm>
            <a:off x="838200" y="1289156"/>
            <a:ext cx="10515600" cy="5388964"/>
          </a:xfrm>
        </p:spPr>
        <p:txBody>
          <a:bodyPr>
            <a:normAutofit fontScale="92500" lnSpcReduction="20000"/>
          </a:bodyPr>
          <a:lstStyle/>
          <a:p>
            <a:pPr marL="0" indent="0">
              <a:buNone/>
            </a:pPr>
            <a:endParaRPr lang="en-US" sz="2000" dirty="0">
              <a:solidFill>
                <a:srgbClr val="C00000"/>
              </a:solidFill>
            </a:endParaRPr>
          </a:p>
          <a:p>
            <a:pPr marL="0" indent="0">
              <a:lnSpc>
                <a:spcPct val="120000"/>
              </a:lnSpc>
              <a:spcBef>
                <a:spcPts val="0"/>
              </a:spcBef>
              <a:buNone/>
            </a:pPr>
            <a:r>
              <a:rPr lang="en-US" sz="2400" dirty="0">
                <a:solidFill>
                  <a:srgbClr val="C00000"/>
                </a:solidFill>
              </a:rPr>
              <a:t>Addressing Disability and Ableist Bias in Autonomous Vehicles: Ensuring Safety, Equity and Accessibility in Detection, Collision Algorithms, and Data Collection. </a:t>
            </a:r>
            <a:r>
              <a:rPr lang="en-US" sz="2400" dirty="0"/>
              <a:t>DREDF Brief by Ian Moura, November 2022. </a:t>
            </a:r>
            <a:r>
              <a:rPr lang="en-US" sz="2400" dirty="0">
                <a:hlinkClick r:id="rId3"/>
              </a:rPr>
              <a:t>https://</a:t>
            </a:r>
            <a:r>
              <a:rPr lang="en-US" sz="2400" dirty="0" err="1">
                <a:hlinkClick r:id="rId3"/>
              </a:rPr>
              <a:t>bit.ly</a:t>
            </a:r>
            <a:r>
              <a:rPr lang="en-US" sz="2400" dirty="0">
                <a:hlinkClick r:id="rId3"/>
              </a:rPr>
              <a:t>/</a:t>
            </a:r>
            <a:r>
              <a:rPr lang="en-US" sz="2400" dirty="0" err="1">
                <a:hlinkClick r:id="rId3"/>
              </a:rPr>
              <a:t>DREDFAVBias</a:t>
            </a:r>
            <a:endParaRPr lang="en-US" sz="2400" dirty="0"/>
          </a:p>
          <a:p>
            <a:pPr marL="0" indent="0">
              <a:lnSpc>
                <a:spcPct val="120000"/>
              </a:lnSpc>
              <a:spcBef>
                <a:spcPts val="0"/>
              </a:spcBef>
              <a:buNone/>
            </a:pPr>
            <a:endParaRPr lang="en-US" sz="2400" dirty="0">
              <a:solidFill>
                <a:srgbClr val="C00000"/>
              </a:solidFill>
            </a:endParaRPr>
          </a:p>
          <a:p>
            <a:pPr marL="0" indent="0">
              <a:lnSpc>
                <a:spcPct val="120000"/>
              </a:lnSpc>
              <a:spcBef>
                <a:spcPts val="0"/>
              </a:spcBef>
              <a:buNone/>
            </a:pPr>
            <a:r>
              <a:rPr lang="en-US" sz="2400" dirty="0">
                <a:solidFill>
                  <a:srgbClr val="C00000"/>
                </a:solidFill>
              </a:rPr>
              <a:t>Exploring Algorithmic Bias as a Policy Issue: a Teach Out.  </a:t>
            </a:r>
            <a:r>
              <a:rPr lang="en-US" sz="2400" dirty="0"/>
              <a:t>Free and online via Coursera and Johns Hopkins University. Taught by Ian Moura and Shannon </a:t>
            </a:r>
            <a:r>
              <a:rPr lang="en-US" sz="2400" dirty="0" err="1"/>
              <a:t>Frattaroli</a:t>
            </a:r>
            <a:r>
              <a:rPr lang="en-US" sz="2400" dirty="0"/>
              <a:t>, PhD, MPH. 2023.</a:t>
            </a:r>
          </a:p>
          <a:p>
            <a:pPr marL="0" indent="0">
              <a:lnSpc>
                <a:spcPct val="120000"/>
              </a:lnSpc>
              <a:spcBef>
                <a:spcPts val="0"/>
              </a:spcBef>
              <a:buNone/>
            </a:pPr>
            <a:r>
              <a:rPr lang="en-US" sz="2400" dirty="0">
                <a:hlinkClick r:id="rId4"/>
              </a:rPr>
              <a:t>https://</a:t>
            </a:r>
            <a:r>
              <a:rPr lang="en-US" sz="2400" dirty="0" err="1">
                <a:hlinkClick r:id="rId4"/>
              </a:rPr>
              <a:t>www.coursera.org</a:t>
            </a:r>
            <a:r>
              <a:rPr lang="en-US" sz="2400" dirty="0">
                <a:hlinkClick r:id="rId4"/>
              </a:rPr>
              <a:t>/learn/algorithmic-bias-teach-out</a:t>
            </a:r>
            <a:endParaRPr lang="en-US" sz="2400" dirty="0"/>
          </a:p>
          <a:p>
            <a:pPr marL="0" indent="0">
              <a:lnSpc>
                <a:spcPct val="120000"/>
              </a:lnSpc>
              <a:spcBef>
                <a:spcPts val="0"/>
              </a:spcBef>
              <a:buNone/>
            </a:pPr>
            <a:endParaRPr lang="en-US" sz="2400" dirty="0"/>
          </a:p>
          <a:p>
            <a:pPr marL="0" indent="0">
              <a:lnSpc>
                <a:spcPct val="120000"/>
              </a:lnSpc>
              <a:spcBef>
                <a:spcPts val="0"/>
              </a:spcBef>
              <a:buNone/>
            </a:pPr>
            <a:r>
              <a:rPr lang="en-US" sz="2400" dirty="0">
                <a:solidFill>
                  <a:srgbClr val="C00000"/>
                </a:solidFill>
              </a:rPr>
              <a:t>AVs &amp; Increased Accessibility: Workshop Series Report. </a:t>
            </a:r>
            <a:r>
              <a:rPr lang="en-US" sz="2400" dirty="0"/>
              <a:t>Auto Alliance. May/July/September 2019. </a:t>
            </a:r>
            <a:r>
              <a:rPr lang="en-US" sz="2400" dirty="0">
                <a:hlinkClick r:id="rId5"/>
              </a:rPr>
              <a:t>https://</a:t>
            </a:r>
            <a:r>
              <a:rPr lang="en-US" sz="2400" dirty="0" err="1">
                <a:hlinkClick r:id="rId5"/>
              </a:rPr>
              <a:t>www.autosinnovate.org</a:t>
            </a:r>
            <a:r>
              <a:rPr lang="en-US" sz="2400" dirty="0">
                <a:hlinkClick r:id="rId5"/>
              </a:rPr>
              <a:t>/</a:t>
            </a:r>
            <a:r>
              <a:rPr lang="en-US" sz="2400" dirty="0" err="1">
                <a:hlinkClick r:id="rId5"/>
              </a:rPr>
              <a:t>avaccessibility</a:t>
            </a:r>
            <a:endParaRPr lang="en-US" sz="2400" dirty="0"/>
          </a:p>
          <a:p>
            <a:pPr marL="0" indent="0">
              <a:lnSpc>
                <a:spcPct val="120000"/>
              </a:lnSpc>
              <a:spcBef>
                <a:spcPts val="0"/>
              </a:spcBef>
              <a:buNone/>
            </a:pPr>
            <a:endParaRPr lang="en-US" sz="2400" dirty="0"/>
          </a:p>
          <a:p>
            <a:pPr marL="0" indent="0">
              <a:lnSpc>
                <a:spcPct val="120000"/>
              </a:lnSpc>
              <a:spcBef>
                <a:spcPts val="0"/>
              </a:spcBef>
              <a:buNone/>
            </a:pPr>
            <a:r>
              <a:rPr lang="en-US" sz="2400" dirty="0">
                <a:solidFill>
                  <a:srgbClr val="C00000"/>
                </a:solidFill>
              </a:rPr>
              <a:t>Formal Recommendations of the Transforming Transportation Advisory Committee to the US Department of Transportation On Artificial Intelligence, Automated Driving, Project Delivery, and Innovation for Safety.</a:t>
            </a:r>
            <a:r>
              <a:rPr lang="en-US" sz="2400" dirty="0"/>
              <a:t> December 13, 2024. </a:t>
            </a:r>
            <a:r>
              <a:rPr lang="en-US" sz="2400" dirty="0">
                <a:hlinkClick r:id="rId6"/>
              </a:rPr>
              <a:t>https://</a:t>
            </a:r>
            <a:r>
              <a:rPr lang="en-US" sz="2400" dirty="0" err="1">
                <a:hlinkClick r:id="rId6"/>
              </a:rPr>
              <a:t>bit.ly</a:t>
            </a:r>
            <a:r>
              <a:rPr lang="en-US" sz="2400" dirty="0">
                <a:hlinkClick r:id="rId6"/>
              </a:rPr>
              <a:t>/TTAC2024</a:t>
            </a:r>
            <a:endParaRPr lang="en-US" sz="2400" dirty="0"/>
          </a:p>
        </p:txBody>
      </p:sp>
      <p:pic>
        <p:nvPicPr>
          <p:cNvPr id="4" name="Content Placeholder 4" descr="DREDF logo. ">
            <a:extLst>
              <a:ext uri="{FF2B5EF4-FFF2-40B4-BE49-F238E27FC236}">
                <a16:creationId xmlns:a16="http://schemas.microsoft.com/office/drawing/2014/main" id="{D3B256FE-96F2-FC4A-8ACA-D46617C97949}"/>
              </a:ext>
            </a:extLst>
          </p:cNvPr>
          <p:cNvPicPr>
            <a:picLocks noChangeAspect="1"/>
          </p:cNvPicPr>
          <p:nvPr/>
        </p:nvPicPr>
        <p:blipFill>
          <a:blip r:embed="rId7"/>
          <a:stretch>
            <a:fillRect/>
          </a:stretch>
        </p:blipFill>
        <p:spPr>
          <a:xfrm>
            <a:off x="10882859" y="6097365"/>
            <a:ext cx="1119955" cy="575390"/>
          </a:xfrm>
          <a:prstGeom prst="rect">
            <a:avLst/>
          </a:prstGeom>
        </p:spPr>
      </p:pic>
    </p:spTree>
    <p:extLst>
      <p:ext uri="{BB962C8B-B14F-4D97-AF65-F5344CB8AC3E}">
        <p14:creationId xmlns:p14="http://schemas.microsoft.com/office/powerpoint/2010/main" val="2181804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63622-6942-FE4F-8EB3-E9F38D78830F}"/>
              </a:ext>
            </a:extLst>
          </p:cNvPr>
          <p:cNvSpPr>
            <a:spLocks noGrp="1"/>
          </p:cNvSpPr>
          <p:nvPr>
            <p:ph type="title"/>
          </p:nvPr>
        </p:nvSpPr>
        <p:spPr>
          <a:xfrm>
            <a:off x="673310" y="500035"/>
            <a:ext cx="10515600" cy="1325563"/>
          </a:xfrm>
        </p:spPr>
        <p:txBody>
          <a:bodyPr/>
          <a:lstStyle/>
          <a:p>
            <a:r>
              <a:rPr lang="en-US" b="1" dirty="0"/>
              <a:t>Safe &amp; Accessible AV+ Disability Checklist </a:t>
            </a:r>
          </a:p>
        </p:txBody>
      </p:sp>
      <p:sp>
        <p:nvSpPr>
          <p:cNvPr id="3" name="Content Placeholder 2">
            <a:extLst>
              <a:ext uri="{FF2B5EF4-FFF2-40B4-BE49-F238E27FC236}">
                <a16:creationId xmlns:a16="http://schemas.microsoft.com/office/drawing/2014/main" id="{CA136670-876F-AE42-B354-9BC716FC3795}"/>
              </a:ext>
            </a:extLst>
          </p:cNvPr>
          <p:cNvSpPr>
            <a:spLocks noGrp="1"/>
          </p:cNvSpPr>
          <p:nvPr>
            <p:ph idx="1"/>
          </p:nvPr>
        </p:nvSpPr>
        <p:spPr>
          <a:xfrm>
            <a:off x="688808" y="1768180"/>
            <a:ext cx="11168413" cy="5089821"/>
          </a:xfrm>
        </p:spPr>
        <p:txBody>
          <a:bodyPr>
            <a:normAutofit/>
          </a:bodyPr>
          <a:lstStyle/>
          <a:p>
            <a:pPr marL="0" indent="0">
              <a:buNone/>
            </a:pPr>
            <a:r>
              <a:rPr lang="en-US" sz="3000" i="1" dirty="0">
                <a:solidFill>
                  <a:srgbClr val="C00000"/>
                </a:solidFill>
              </a:rPr>
              <a:t>AVs have the potential to transform &amp; save lives if needs are considered</a:t>
            </a:r>
          </a:p>
          <a:p>
            <a:pPr lvl="1"/>
            <a:endParaRPr lang="en-US" sz="500" dirty="0"/>
          </a:p>
          <a:p>
            <a:pPr lvl="1">
              <a:lnSpc>
                <a:spcPct val="110000"/>
              </a:lnSpc>
            </a:pPr>
            <a:r>
              <a:rPr lang="en-US" sz="3200" dirty="0"/>
              <a:t>Accessible Human Machine Interface (communication)</a:t>
            </a:r>
          </a:p>
          <a:p>
            <a:pPr lvl="1">
              <a:lnSpc>
                <a:spcPct val="110000"/>
              </a:lnSpc>
            </a:pPr>
            <a:r>
              <a:rPr lang="en-US" sz="3200" dirty="0"/>
              <a:t>Accessible Vehicle Hardware (securement, ramps)</a:t>
            </a:r>
          </a:p>
          <a:p>
            <a:pPr lvl="1">
              <a:lnSpc>
                <a:spcPct val="110000"/>
              </a:lnSpc>
            </a:pPr>
            <a:r>
              <a:rPr lang="en-US" sz="3200" dirty="0"/>
              <a:t>Clean, low emission (</a:t>
            </a:r>
            <a:r>
              <a:rPr lang="en-US" sz="3200" dirty="0" err="1"/>
              <a:t>eg</a:t>
            </a:r>
            <a:r>
              <a:rPr lang="en-US" sz="3200" dirty="0"/>
              <a:t>, electric school buses)</a:t>
            </a:r>
          </a:p>
          <a:p>
            <a:pPr lvl="1">
              <a:lnSpc>
                <a:spcPct val="110000"/>
              </a:lnSpc>
            </a:pPr>
            <a:r>
              <a:rPr lang="en-US" sz="3200" i="1" dirty="0"/>
              <a:t>Acknowledge Bias and Bake-In Inclusive Occupant and Pedestrian Detection &amp; Decision Making</a:t>
            </a:r>
          </a:p>
          <a:p>
            <a:pPr lvl="1">
              <a:lnSpc>
                <a:spcPct val="110000"/>
              </a:lnSpc>
            </a:pPr>
            <a:r>
              <a:rPr lang="en-US" sz="3200" i="1" dirty="0"/>
              <a:t>Address Privacy, Monitoring &amp; Surveillance Concerns</a:t>
            </a:r>
          </a:p>
          <a:p>
            <a:pPr>
              <a:buFont typeface="Courier New" panose="02070309020205020404" pitchFamily="49" charset="0"/>
              <a:buChar char="o"/>
            </a:pPr>
            <a:endParaRPr lang="en-US" sz="1733" dirty="0">
              <a:solidFill>
                <a:srgbClr val="C00000"/>
              </a:solidFill>
            </a:endParaRPr>
          </a:p>
          <a:p>
            <a:pPr marL="457189" lvl="1" indent="0">
              <a:buNone/>
            </a:pPr>
            <a:r>
              <a:rPr lang="en-US" sz="2800" dirty="0"/>
              <a:t> </a:t>
            </a:r>
            <a:endParaRPr lang="en-US" dirty="0"/>
          </a:p>
        </p:txBody>
      </p:sp>
      <p:pic>
        <p:nvPicPr>
          <p:cNvPr id="5" name="Content Placeholder 4" descr="DREDF logo. ">
            <a:extLst>
              <a:ext uri="{FF2B5EF4-FFF2-40B4-BE49-F238E27FC236}">
                <a16:creationId xmlns:a16="http://schemas.microsoft.com/office/drawing/2014/main" id="{8903C744-639C-3B8C-1062-C47813262DBF}"/>
              </a:ext>
            </a:extLst>
          </p:cNvPr>
          <p:cNvPicPr>
            <a:picLocks noChangeAspect="1"/>
          </p:cNvPicPr>
          <p:nvPr/>
        </p:nvPicPr>
        <p:blipFill>
          <a:blip r:embed="rId3"/>
          <a:stretch>
            <a:fillRect/>
          </a:stretch>
        </p:blipFill>
        <p:spPr>
          <a:xfrm>
            <a:off x="10882859" y="6097365"/>
            <a:ext cx="1119955" cy="575390"/>
          </a:xfrm>
          <a:prstGeom prst="rect">
            <a:avLst/>
          </a:prstGeom>
        </p:spPr>
      </p:pic>
    </p:spTree>
    <p:extLst>
      <p:ext uri="{BB962C8B-B14F-4D97-AF65-F5344CB8AC3E}">
        <p14:creationId xmlns:p14="http://schemas.microsoft.com/office/powerpoint/2010/main" val="226376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63622-6942-FE4F-8EB3-E9F38D78830F}"/>
              </a:ext>
            </a:extLst>
          </p:cNvPr>
          <p:cNvSpPr>
            <a:spLocks noGrp="1"/>
          </p:cNvSpPr>
          <p:nvPr>
            <p:ph type="title"/>
          </p:nvPr>
        </p:nvSpPr>
        <p:spPr>
          <a:xfrm>
            <a:off x="838200" y="200235"/>
            <a:ext cx="10515600" cy="1325563"/>
          </a:xfrm>
        </p:spPr>
        <p:txBody>
          <a:bodyPr/>
          <a:lstStyle/>
          <a:p>
            <a:r>
              <a:rPr lang="en-US" b="1" dirty="0"/>
              <a:t>Acknowledging How Bias Shows Up in AVs</a:t>
            </a:r>
          </a:p>
        </p:txBody>
      </p:sp>
      <p:sp>
        <p:nvSpPr>
          <p:cNvPr id="3" name="Content Placeholder 2">
            <a:extLst>
              <a:ext uri="{FF2B5EF4-FFF2-40B4-BE49-F238E27FC236}">
                <a16:creationId xmlns:a16="http://schemas.microsoft.com/office/drawing/2014/main" id="{CA136670-876F-AE42-B354-9BC716FC3795}"/>
              </a:ext>
            </a:extLst>
          </p:cNvPr>
          <p:cNvSpPr>
            <a:spLocks noGrp="1"/>
          </p:cNvSpPr>
          <p:nvPr>
            <p:ph idx="1"/>
          </p:nvPr>
        </p:nvSpPr>
        <p:spPr>
          <a:xfrm>
            <a:off x="838200" y="1525799"/>
            <a:ext cx="10515600" cy="5009914"/>
          </a:xfrm>
        </p:spPr>
        <p:txBody>
          <a:bodyPr>
            <a:normAutofit lnSpcReduction="10000"/>
          </a:bodyPr>
          <a:lstStyle/>
          <a:p>
            <a:pPr marL="0" indent="0">
              <a:buNone/>
            </a:pPr>
            <a:r>
              <a:rPr lang="en-US" sz="3000" dirty="0">
                <a:solidFill>
                  <a:srgbClr val="C00000"/>
                </a:solidFill>
              </a:rPr>
              <a:t>Ask WHO is in the data sets used to train the AV’s AI for Detection</a:t>
            </a:r>
          </a:p>
          <a:p>
            <a:pPr lvl="1"/>
            <a:r>
              <a:rPr lang="en-US" sz="2600" dirty="0"/>
              <a:t>Data sets must be inclusive of people with a range of disabilities, including wheelchair users and people with multi marginalized identities, </a:t>
            </a:r>
            <a:r>
              <a:rPr lang="en-US" sz="2600" dirty="0" err="1"/>
              <a:t>eg</a:t>
            </a:r>
            <a:r>
              <a:rPr lang="en-US" sz="2600" dirty="0"/>
              <a:t>, disabled women or gender nonconforming people; Black, Brown or Indigenous people who are often underrepresented</a:t>
            </a:r>
            <a:endParaRPr lang="en-US" sz="3000" dirty="0">
              <a:solidFill>
                <a:srgbClr val="C00000"/>
              </a:solidFill>
            </a:endParaRPr>
          </a:p>
          <a:p>
            <a:pPr marL="0" indent="0">
              <a:buNone/>
            </a:pPr>
            <a:endParaRPr lang="en-US" sz="1000" dirty="0">
              <a:solidFill>
                <a:srgbClr val="C00000"/>
              </a:solidFill>
            </a:endParaRPr>
          </a:p>
          <a:p>
            <a:pPr marL="0" indent="0">
              <a:buNone/>
            </a:pPr>
            <a:r>
              <a:rPr lang="en-US" sz="3000" dirty="0">
                <a:solidFill>
                  <a:srgbClr val="C00000"/>
                </a:solidFill>
              </a:rPr>
              <a:t>Ask WHAT data is collected and used</a:t>
            </a:r>
          </a:p>
          <a:p>
            <a:pPr lvl="1"/>
            <a:r>
              <a:rPr lang="en-US" sz="2600" dirty="0"/>
              <a:t>AVs must be able to identify bike lanes and locations of curb cuts to facilitate safe pick up and drop off for disabled passengers (see bike lane debates)</a:t>
            </a:r>
          </a:p>
          <a:p>
            <a:pPr marL="0" indent="0">
              <a:buNone/>
            </a:pPr>
            <a:endParaRPr lang="en-US" sz="1000" dirty="0">
              <a:solidFill>
                <a:srgbClr val="C00000"/>
              </a:solidFill>
            </a:endParaRPr>
          </a:p>
          <a:p>
            <a:pPr marL="0" indent="0">
              <a:buNone/>
            </a:pPr>
            <a:r>
              <a:rPr lang="en-US" sz="3000" dirty="0">
                <a:solidFill>
                  <a:srgbClr val="C00000"/>
                </a:solidFill>
              </a:rPr>
              <a:t>Consider decision making in algorithms and consequences</a:t>
            </a:r>
          </a:p>
          <a:p>
            <a:pPr lvl="1"/>
            <a:r>
              <a:rPr lang="en-US" sz="2600" dirty="0" err="1"/>
              <a:t>Eg</a:t>
            </a:r>
            <a:r>
              <a:rPr lang="en-US" sz="2600" dirty="0"/>
              <a:t>, Will the AV identify and stop for a seated pedestrian moving backwards or will it speed up?</a:t>
            </a:r>
            <a:endParaRPr lang="en-US" sz="2400" dirty="0"/>
          </a:p>
        </p:txBody>
      </p:sp>
      <p:pic>
        <p:nvPicPr>
          <p:cNvPr id="5" name="Content Placeholder 4" descr="DREDF logo. ">
            <a:extLst>
              <a:ext uri="{FF2B5EF4-FFF2-40B4-BE49-F238E27FC236}">
                <a16:creationId xmlns:a16="http://schemas.microsoft.com/office/drawing/2014/main" id="{E981565C-B9BC-3A30-3F85-FA63069206E7}"/>
              </a:ext>
            </a:extLst>
          </p:cNvPr>
          <p:cNvPicPr>
            <a:picLocks noChangeAspect="1"/>
          </p:cNvPicPr>
          <p:nvPr/>
        </p:nvPicPr>
        <p:blipFill>
          <a:blip r:embed="rId3"/>
          <a:stretch>
            <a:fillRect/>
          </a:stretch>
        </p:blipFill>
        <p:spPr>
          <a:xfrm>
            <a:off x="10882859" y="6097365"/>
            <a:ext cx="1119955" cy="575390"/>
          </a:xfrm>
          <a:prstGeom prst="rect">
            <a:avLst/>
          </a:prstGeom>
        </p:spPr>
      </p:pic>
    </p:spTree>
    <p:extLst>
      <p:ext uri="{BB962C8B-B14F-4D97-AF65-F5344CB8AC3E}">
        <p14:creationId xmlns:p14="http://schemas.microsoft.com/office/powerpoint/2010/main" val="744858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63622-6942-FE4F-8EB3-E9F38D78830F}"/>
              </a:ext>
            </a:extLst>
          </p:cNvPr>
          <p:cNvSpPr>
            <a:spLocks noGrp="1"/>
          </p:cNvSpPr>
          <p:nvPr>
            <p:ph type="title"/>
          </p:nvPr>
        </p:nvSpPr>
        <p:spPr>
          <a:xfrm>
            <a:off x="838200" y="215223"/>
            <a:ext cx="10515600" cy="1325563"/>
          </a:xfrm>
        </p:spPr>
        <p:txBody>
          <a:bodyPr/>
          <a:lstStyle/>
          <a:p>
            <a:r>
              <a:rPr lang="en-US" b="1" dirty="0"/>
              <a:t>Bias in AV Development Reflects Society</a:t>
            </a:r>
          </a:p>
        </p:txBody>
      </p:sp>
      <p:sp>
        <p:nvSpPr>
          <p:cNvPr id="3" name="Content Placeholder 2">
            <a:extLst>
              <a:ext uri="{FF2B5EF4-FFF2-40B4-BE49-F238E27FC236}">
                <a16:creationId xmlns:a16="http://schemas.microsoft.com/office/drawing/2014/main" id="{CA136670-876F-AE42-B354-9BC716FC3795}"/>
              </a:ext>
            </a:extLst>
          </p:cNvPr>
          <p:cNvSpPr>
            <a:spLocks noGrp="1"/>
          </p:cNvSpPr>
          <p:nvPr>
            <p:ph idx="1"/>
          </p:nvPr>
        </p:nvSpPr>
        <p:spPr>
          <a:xfrm>
            <a:off x="838200" y="1337353"/>
            <a:ext cx="10515600" cy="5167312"/>
          </a:xfrm>
        </p:spPr>
        <p:txBody>
          <a:bodyPr>
            <a:normAutofit lnSpcReduction="10000"/>
          </a:bodyPr>
          <a:lstStyle/>
          <a:p>
            <a:pPr marL="0" indent="0">
              <a:buNone/>
            </a:pPr>
            <a:r>
              <a:rPr lang="en-US" sz="3000" dirty="0">
                <a:solidFill>
                  <a:srgbClr val="C00000"/>
                </a:solidFill>
              </a:rPr>
              <a:t>Bias often not intentional but can undermine shared goals </a:t>
            </a:r>
          </a:p>
          <a:p>
            <a:pPr lvl="1">
              <a:spcBef>
                <a:spcPts val="2900"/>
              </a:spcBef>
            </a:pPr>
            <a:r>
              <a:rPr lang="en-US" sz="2800" dirty="0"/>
              <a:t>AVs that are driving at or below posted speed limits and without distractions can decrease traffic deaths and serious injuries</a:t>
            </a:r>
          </a:p>
          <a:p>
            <a:pPr lvl="1">
              <a:spcBef>
                <a:spcPts val="2900"/>
              </a:spcBef>
            </a:pPr>
            <a:r>
              <a:rPr lang="en-US" sz="2800" dirty="0"/>
              <a:t>AVs have potential to increase independence for disabled travelers</a:t>
            </a:r>
          </a:p>
          <a:p>
            <a:pPr lvl="1">
              <a:spcBef>
                <a:spcPts val="2900"/>
              </a:spcBef>
            </a:pPr>
            <a:r>
              <a:rPr lang="en-US" sz="2800" dirty="0"/>
              <a:t>And yet, ableism, racism and transphobic messaging and policies are insidious and currently encouraged. Need to explicitly adopt inclusive approaches that acknowledge ableism and other forms of bias and discrimination</a:t>
            </a:r>
          </a:p>
          <a:p>
            <a:pPr lvl="1">
              <a:spcBef>
                <a:spcPts val="2900"/>
              </a:spcBef>
            </a:pPr>
            <a:r>
              <a:rPr lang="en-US" sz="2800" kern="100" dirty="0">
                <a:effectLst/>
                <a:ea typeface="Aptos" panose="020B0004020202020204" pitchFamily="34" charset="0"/>
                <a:cs typeface="Times New Roman" panose="02020603050405020304" pitchFamily="18" charset="0"/>
              </a:rPr>
              <a:t>People must never be “edge cases”. </a:t>
            </a:r>
            <a:r>
              <a:rPr lang="en-US" sz="2800" kern="100" dirty="0">
                <a:latin typeface="Calibri" panose="020F0502020204030204" pitchFamily="34" charset="0"/>
                <a:ea typeface="Aptos" panose="020B0004020202020204" pitchFamily="34" charset="0"/>
                <a:cs typeface="Times New Roman" panose="02020603050405020304" pitchFamily="18" charset="0"/>
              </a:rPr>
              <a:t>C</a:t>
            </a:r>
            <a:r>
              <a:rPr lang="en-US" sz="2800" dirty="0">
                <a:effectLst/>
                <a:latin typeface="Calibri" panose="020F0502020204030204" pitchFamily="34" charset="0"/>
                <a:ea typeface="Times New Roman" panose="02020603050405020304" pitchFamily="18" charset="0"/>
              </a:rPr>
              <a:t>ameras used for monitoring or surveillance do not make everyone feel safer.</a:t>
            </a:r>
            <a:endParaRPr lang="en-US" sz="2800" dirty="0"/>
          </a:p>
          <a:p>
            <a:pPr lvl="1">
              <a:spcBef>
                <a:spcPts val="2900"/>
              </a:spcBef>
            </a:pPr>
            <a:endParaRPr lang="en-US" sz="2800" dirty="0"/>
          </a:p>
        </p:txBody>
      </p:sp>
      <p:pic>
        <p:nvPicPr>
          <p:cNvPr id="5" name="Content Placeholder 4" descr="DREDF logo. ">
            <a:extLst>
              <a:ext uri="{FF2B5EF4-FFF2-40B4-BE49-F238E27FC236}">
                <a16:creationId xmlns:a16="http://schemas.microsoft.com/office/drawing/2014/main" id="{028F3E5E-C93E-D256-109F-ED9B1D3C8011}"/>
              </a:ext>
            </a:extLst>
          </p:cNvPr>
          <p:cNvPicPr>
            <a:picLocks noChangeAspect="1"/>
          </p:cNvPicPr>
          <p:nvPr/>
        </p:nvPicPr>
        <p:blipFill>
          <a:blip r:embed="rId3"/>
          <a:stretch>
            <a:fillRect/>
          </a:stretch>
        </p:blipFill>
        <p:spPr>
          <a:xfrm>
            <a:off x="10882859" y="6097365"/>
            <a:ext cx="1119955" cy="575390"/>
          </a:xfrm>
          <a:prstGeom prst="rect">
            <a:avLst/>
          </a:prstGeom>
        </p:spPr>
      </p:pic>
    </p:spTree>
    <p:extLst>
      <p:ext uri="{BB962C8B-B14F-4D97-AF65-F5344CB8AC3E}">
        <p14:creationId xmlns:p14="http://schemas.microsoft.com/office/powerpoint/2010/main" val="1914041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63622-6942-FE4F-8EB3-E9F38D78830F}"/>
              </a:ext>
            </a:extLst>
          </p:cNvPr>
          <p:cNvSpPr>
            <a:spLocks noGrp="1"/>
          </p:cNvSpPr>
          <p:nvPr>
            <p:ph type="title"/>
          </p:nvPr>
        </p:nvSpPr>
        <p:spPr>
          <a:xfrm>
            <a:off x="763250" y="200235"/>
            <a:ext cx="11164614" cy="1325563"/>
          </a:xfrm>
        </p:spPr>
        <p:txBody>
          <a:bodyPr/>
          <a:lstStyle/>
          <a:p>
            <a:r>
              <a:rPr lang="en-US" b="1" dirty="0"/>
              <a:t>Disability Community Collaboration is Key</a:t>
            </a:r>
          </a:p>
        </p:txBody>
      </p:sp>
      <p:sp>
        <p:nvSpPr>
          <p:cNvPr id="3" name="Content Placeholder 2">
            <a:extLst>
              <a:ext uri="{FF2B5EF4-FFF2-40B4-BE49-F238E27FC236}">
                <a16:creationId xmlns:a16="http://schemas.microsoft.com/office/drawing/2014/main" id="{CA136670-876F-AE42-B354-9BC716FC3795}"/>
              </a:ext>
            </a:extLst>
          </p:cNvPr>
          <p:cNvSpPr>
            <a:spLocks noGrp="1"/>
          </p:cNvSpPr>
          <p:nvPr>
            <p:ph idx="1"/>
          </p:nvPr>
        </p:nvSpPr>
        <p:spPr>
          <a:xfrm>
            <a:off x="763250" y="1337353"/>
            <a:ext cx="10665500" cy="5167312"/>
          </a:xfrm>
        </p:spPr>
        <p:txBody>
          <a:bodyPr>
            <a:normAutofit/>
          </a:bodyPr>
          <a:lstStyle/>
          <a:p>
            <a:pPr marL="0" indent="0">
              <a:buNone/>
            </a:pPr>
            <a:r>
              <a:rPr lang="en-US" sz="3000" dirty="0">
                <a:solidFill>
                  <a:srgbClr val="C00000"/>
                </a:solidFill>
              </a:rPr>
              <a:t>There is no replacement for lived experience </a:t>
            </a:r>
          </a:p>
          <a:p>
            <a:pPr lvl="1">
              <a:spcBef>
                <a:spcPts val="2900"/>
              </a:spcBef>
            </a:pPr>
            <a:r>
              <a:rPr lang="en-US" sz="2800" dirty="0"/>
              <a:t>Can assist in identifying vehicle design and data set needs</a:t>
            </a:r>
          </a:p>
          <a:p>
            <a:pPr lvl="1">
              <a:spcBef>
                <a:spcPts val="2900"/>
              </a:spcBef>
            </a:pPr>
            <a:r>
              <a:rPr lang="en-US" sz="2800" dirty="0"/>
              <a:t>What personal and demographic data should and shouldn’t be collected, stored, shared and with whom to balance safety, convenience and privacy</a:t>
            </a:r>
          </a:p>
          <a:p>
            <a:pPr lvl="1">
              <a:spcBef>
                <a:spcPts val="2900"/>
              </a:spcBef>
            </a:pPr>
            <a:r>
              <a:rPr lang="en-US" sz="2800" dirty="0"/>
              <a:t>What disabled people want and need in transportation including people at or below poverty line</a:t>
            </a:r>
          </a:p>
          <a:p>
            <a:pPr lvl="1">
              <a:spcBef>
                <a:spcPts val="2900"/>
              </a:spcBef>
            </a:pPr>
            <a:r>
              <a:rPr lang="en-US" sz="2800" i="1" kern="100" dirty="0">
                <a:solidFill>
                  <a:srgbClr val="C00000"/>
                </a:solidFill>
                <a:ea typeface="Aptos" panose="020B0004020202020204" pitchFamily="34" charset="0"/>
                <a:cs typeface="Times New Roman" panose="02020603050405020304" pitchFamily="18" charset="0"/>
              </a:rPr>
              <a:t>We can and must</a:t>
            </a:r>
            <a:r>
              <a:rPr lang="en-US" sz="2800" i="1" kern="100" dirty="0">
                <a:solidFill>
                  <a:srgbClr val="C00000"/>
                </a:solidFill>
                <a:effectLst/>
                <a:ea typeface="Aptos" panose="020B0004020202020204" pitchFamily="34" charset="0"/>
                <a:cs typeface="Times New Roman" panose="02020603050405020304" pitchFamily="18" charset="0"/>
              </a:rPr>
              <a:t> work together to adopt inclusive approaches to AV and safe vehicle design and development. </a:t>
            </a:r>
            <a:endParaRPr lang="en-US" sz="2800" i="1" dirty="0">
              <a:solidFill>
                <a:srgbClr val="C00000"/>
              </a:solidFill>
            </a:endParaRPr>
          </a:p>
        </p:txBody>
      </p:sp>
      <p:pic>
        <p:nvPicPr>
          <p:cNvPr id="5" name="Content Placeholder 4" descr="DREDF logo. ">
            <a:extLst>
              <a:ext uri="{FF2B5EF4-FFF2-40B4-BE49-F238E27FC236}">
                <a16:creationId xmlns:a16="http://schemas.microsoft.com/office/drawing/2014/main" id="{AE10C8B0-F0DA-8583-FFC6-30C1A8FFEEE9}"/>
              </a:ext>
            </a:extLst>
          </p:cNvPr>
          <p:cNvPicPr>
            <a:picLocks noChangeAspect="1"/>
          </p:cNvPicPr>
          <p:nvPr/>
        </p:nvPicPr>
        <p:blipFill>
          <a:blip r:embed="rId3"/>
          <a:stretch>
            <a:fillRect/>
          </a:stretch>
        </p:blipFill>
        <p:spPr>
          <a:xfrm>
            <a:off x="10882859" y="6097365"/>
            <a:ext cx="1119955" cy="575390"/>
          </a:xfrm>
          <a:prstGeom prst="rect">
            <a:avLst/>
          </a:prstGeom>
        </p:spPr>
      </p:pic>
    </p:spTree>
    <p:extLst>
      <p:ext uri="{BB962C8B-B14F-4D97-AF65-F5344CB8AC3E}">
        <p14:creationId xmlns:p14="http://schemas.microsoft.com/office/powerpoint/2010/main" val="1369815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219727-B128-D734-A223-24AF7468E9F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FDF2F4-7011-6EB5-4812-D207117E4FE5}"/>
              </a:ext>
            </a:extLst>
          </p:cNvPr>
          <p:cNvSpPr>
            <a:spLocks noGrp="1"/>
          </p:cNvSpPr>
          <p:nvPr>
            <p:ph type="title"/>
          </p:nvPr>
        </p:nvSpPr>
        <p:spPr/>
        <p:txBody>
          <a:bodyPr/>
          <a:lstStyle/>
          <a:p>
            <a:r>
              <a:rPr lang="en-US" b="1" dirty="0"/>
              <a:t>Recommendations</a:t>
            </a:r>
          </a:p>
        </p:txBody>
      </p:sp>
      <p:sp>
        <p:nvSpPr>
          <p:cNvPr id="3" name="Content Placeholder 2">
            <a:extLst>
              <a:ext uri="{FF2B5EF4-FFF2-40B4-BE49-F238E27FC236}">
                <a16:creationId xmlns:a16="http://schemas.microsoft.com/office/drawing/2014/main" id="{9EB7D03D-3FD3-BD9B-BC7A-B77F0BE822C7}"/>
              </a:ext>
            </a:extLst>
          </p:cNvPr>
          <p:cNvSpPr>
            <a:spLocks noGrp="1"/>
          </p:cNvSpPr>
          <p:nvPr>
            <p:ph idx="1"/>
          </p:nvPr>
        </p:nvSpPr>
        <p:spPr>
          <a:xfrm>
            <a:off x="838200" y="1524731"/>
            <a:ext cx="10515600" cy="5009914"/>
          </a:xfrm>
        </p:spPr>
        <p:txBody>
          <a:bodyPr>
            <a:normAutofit fontScale="92500" lnSpcReduction="20000"/>
          </a:bodyPr>
          <a:lstStyle/>
          <a:p>
            <a:pPr marL="0" indent="0">
              <a:lnSpc>
                <a:spcPct val="100000"/>
              </a:lnSpc>
              <a:buNone/>
            </a:pPr>
            <a:r>
              <a:rPr lang="en-US" sz="3000" dirty="0">
                <a:solidFill>
                  <a:srgbClr val="C00000"/>
                </a:solidFill>
              </a:rPr>
              <a:t>Form Relationships with Disability Advocates</a:t>
            </a:r>
          </a:p>
          <a:p>
            <a:pPr lvl="1">
              <a:lnSpc>
                <a:spcPct val="100000"/>
              </a:lnSpc>
            </a:pPr>
            <a:r>
              <a:rPr lang="en-US" sz="2600" dirty="0"/>
              <a:t>Form relationships with local and national disability orgs and advocates. Hire disabled people to work in government and industry. Nothing can replace lived experience.  </a:t>
            </a:r>
            <a:endParaRPr lang="en-US" sz="1000" dirty="0">
              <a:solidFill>
                <a:srgbClr val="C00000"/>
              </a:solidFill>
            </a:endParaRPr>
          </a:p>
          <a:p>
            <a:pPr marL="0" indent="0">
              <a:lnSpc>
                <a:spcPct val="100000"/>
              </a:lnSpc>
              <a:buNone/>
            </a:pPr>
            <a:endParaRPr lang="en-US" sz="1100" dirty="0">
              <a:solidFill>
                <a:srgbClr val="C00000"/>
              </a:solidFill>
            </a:endParaRPr>
          </a:p>
          <a:p>
            <a:pPr marL="0" indent="0">
              <a:lnSpc>
                <a:spcPct val="100000"/>
              </a:lnSpc>
              <a:buNone/>
            </a:pPr>
            <a:r>
              <a:rPr lang="en-US" sz="3000" dirty="0">
                <a:solidFill>
                  <a:srgbClr val="C00000"/>
                </a:solidFill>
              </a:rPr>
              <a:t>Be An Ally!</a:t>
            </a:r>
          </a:p>
          <a:p>
            <a:pPr lvl="1">
              <a:lnSpc>
                <a:spcPct val="100000"/>
              </a:lnSpc>
            </a:pPr>
            <a:r>
              <a:rPr lang="en-US" sz="2600" dirty="0"/>
              <a:t>Recognize that the disability community is under assault right now. </a:t>
            </a:r>
          </a:p>
          <a:p>
            <a:pPr lvl="1">
              <a:lnSpc>
                <a:spcPct val="100000"/>
              </a:lnSpc>
            </a:pPr>
            <a:r>
              <a:rPr lang="en-US" sz="2600" dirty="0"/>
              <a:t>Black, brown, white, immigrant, transgender and nonbinary / gender nonconforming disabled people are all being threatened. </a:t>
            </a:r>
          </a:p>
          <a:p>
            <a:pPr lvl="1">
              <a:lnSpc>
                <a:spcPct val="100000"/>
              </a:lnSpc>
            </a:pPr>
            <a:r>
              <a:rPr lang="en-US" sz="2600" dirty="0"/>
              <a:t>We are fighting every day for our healthcare and supports and services we rely on from Medicaid – without them many will wind up in nursing homes or other institutions. People will also die. </a:t>
            </a:r>
          </a:p>
          <a:p>
            <a:pPr lvl="1">
              <a:lnSpc>
                <a:spcPct val="100000"/>
              </a:lnSpc>
            </a:pPr>
            <a:r>
              <a:rPr lang="en-US" sz="2600" dirty="0"/>
              <a:t>We are defending access to integrated, quality education, to affordable, accessible housing and transit. </a:t>
            </a:r>
          </a:p>
          <a:p>
            <a:pPr marL="457200" lvl="1" indent="0">
              <a:lnSpc>
                <a:spcPct val="100000"/>
              </a:lnSpc>
              <a:buNone/>
            </a:pPr>
            <a:endParaRPr lang="en-US" sz="2600" dirty="0"/>
          </a:p>
          <a:p>
            <a:pPr lvl="1"/>
            <a:endParaRPr lang="en-US" sz="2600" dirty="0"/>
          </a:p>
          <a:p>
            <a:pPr lvl="1"/>
            <a:endParaRPr lang="en-US" sz="2600" dirty="0"/>
          </a:p>
        </p:txBody>
      </p:sp>
      <p:pic>
        <p:nvPicPr>
          <p:cNvPr id="5" name="Content Placeholder 4" descr="DREDF logo. ">
            <a:extLst>
              <a:ext uri="{FF2B5EF4-FFF2-40B4-BE49-F238E27FC236}">
                <a16:creationId xmlns:a16="http://schemas.microsoft.com/office/drawing/2014/main" id="{E23B4198-5EA8-814A-78F6-8DBD6D462B59}"/>
              </a:ext>
            </a:extLst>
          </p:cNvPr>
          <p:cNvPicPr>
            <a:picLocks noChangeAspect="1"/>
          </p:cNvPicPr>
          <p:nvPr/>
        </p:nvPicPr>
        <p:blipFill>
          <a:blip r:embed="rId3"/>
          <a:stretch>
            <a:fillRect/>
          </a:stretch>
        </p:blipFill>
        <p:spPr>
          <a:xfrm>
            <a:off x="10882859" y="6097365"/>
            <a:ext cx="1119955" cy="575390"/>
          </a:xfrm>
          <a:prstGeom prst="rect">
            <a:avLst/>
          </a:prstGeom>
        </p:spPr>
      </p:pic>
    </p:spTree>
    <p:extLst>
      <p:ext uri="{BB962C8B-B14F-4D97-AF65-F5344CB8AC3E}">
        <p14:creationId xmlns:p14="http://schemas.microsoft.com/office/powerpoint/2010/main" val="1905135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5ACC0-40E0-3C4C-983E-1E25384F853D}"/>
              </a:ext>
            </a:extLst>
          </p:cNvPr>
          <p:cNvSpPr>
            <a:spLocks noGrp="1"/>
          </p:cNvSpPr>
          <p:nvPr>
            <p:ph type="ctrTitle"/>
          </p:nvPr>
        </p:nvSpPr>
        <p:spPr>
          <a:xfrm>
            <a:off x="557561" y="356839"/>
            <a:ext cx="10930579" cy="1070517"/>
          </a:xfrm>
        </p:spPr>
        <p:txBody>
          <a:bodyPr>
            <a:normAutofit/>
          </a:bodyPr>
          <a:lstStyle/>
          <a:p>
            <a:r>
              <a:rPr lang="en-US" sz="4800" b="1" dirty="0">
                <a:solidFill>
                  <a:srgbClr val="C00000"/>
                </a:solidFill>
              </a:rPr>
              <a:t>A Safe Society is the Goal</a:t>
            </a:r>
          </a:p>
        </p:txBody>
      </p:sp>
      <p:sp>
        <p:nvSpPr>
          <p:cNvPr id="3" name="Subtitle 2">
            <a:extLst>
              <a:ext uri="{FF2B5EF4-FFF2-40B4-BE49-F238E27FC236}">
                <a16:creationId xmlns:a16="http://schemas.microsoft.com/office/drawing/2014/main" id="{56E233E2-B55E-BE43-8643-97420160BF5A}"/>
              </a:ext>
            </a:extLst>
          </p:cNvPr>
          <p:cNvSpPr>
            <a:spLocks noGrp="1"/>
          </p:cNvSpPr>
          <p:nvPr>
            <p:ph type="subTitle" idx="1"/>
          </p:nvPr>
        </p:nvSpPr>
        <p:spPr>
          <a:xfrm>
            <a:off x="1360449" y="1684416"/>
            <a:ext cx="9471102" cy="4594302"/>
          </a:xfrm>
        </p:spPr>
        <p:txBody>
          <a:bodyPr>
            <a:normAutofit fontScale="92500" lnSpcReduction="10000"/>
          </a:bodyPr>
          <a:lstStyle/>
          <a:p>
            <a:pPr>
              <a:lnSpc>
                <a:spcPct val="140000"/>
              </a:lnSpc>
              <a:spcBef>
                <a:spcPts val="0"/>
              </a:spcBef>
            </a:pPr>
            <a:r>
              <a:rPr lang="en-US" sz="2800" i="1" kern="100" dirty="0">
                <a:effectLst/>
                <a:latin typeface="Calibri" panose="020F0502020204030204" pitchFamily="34" charset="0"/>
                <a:ea typeface="Malgun Gothic" panose="020B0503020000020004" pitchFamily="34" charset="-127"/>
                <a:cs typeface="Times New Roman" panose="02020603050405020304" pitchFamily="18" charset="0"/>
              </a:rPr>
              <a:t>DREDF will continue to work alongside fellow safety advocates, policymakers and all stakeholders to ensure safe vehicles. We need you to join us as we speak out and organize to build and sustain a society that prioritizes justice, freedom, equality and safety for all.</a:t>
            </a:r>
          </a:p>
          <a:p>
            <a:endParaRPr lang="en-US" sz="2800" b="1" i="1" dirty="0">
              <a:solidFill>
                <a:srgbClr val="C00000"/>
              </a:solidFill>
            </a:endParaRPr>
          </a:p>
          <a:p>
            <a:r>
              <a:rPr lang="en-US" sz="3800" b="1" dirty="0">
                <a:solidFill>
                  <a:srgbClr val="C00000"/>
                </a:solidFill>
              </a:rPr>
              <a:t>Thank You</a:t>
            </a:r>
          </a:p>
          <a:p>
            <a:endParaRPr lang="en-US" sz="1900" b="1" dirty="0">
              <a:solidFill>
                <a:srgbClr val="C00000"/>
              </a:solidFill>
            </a:endParaRPr>
          </a:p>
          <a:p>
            <a:pPr algn="l"/>
            <a:r>
              <a:rPr lang="en-US" sz="2600" dirty="0"/>
              <a:t>Carol Tyson </a:t>
            </a:r>
          </a:p>
          <a:p>
            <a:pPr algn="l"/>
            <a:r>
              <a:rPr lang="en-US" sz="2600" dirty="0" err="1">
                <a:hlinkClick r:id="rId3"/>
              </a:rPr>
              <a:t>ctyson@dredf.org</a:t>
            </a:r>
            <a:endParaRPr lang="en-US" sz="2600" dirty="0"/>
          </a:p>
          <a:p>
            <a:pPr algn="l"/>
            <a:endParaRPr lang="en-US" dirty="0"/>
          </a:p>
        </p:txBody>
      </p:sp>
      <p:pic>
        <p:nvPicPr>
          <p:cNvPr id="4" name="Content Placeholder 4" descr="DREDF logo. ">
            <a:extLst>
              <a:ext uri="{FF2B5EF4-FFF2-40B4-BE49-F238E27FC236}">
                <a16:creationId xmlns:a16="http://schemas.microsoft.com/office/drawing/2014/main" id="{ECA8C4AB-5FE5-AFB4-8AE4-849AF3197465}"/>
              </a:ext>
            </a:extLst>
          </p:cNvPr>
          <p:cNvPicPr>
            <a:picLocks noChangeAspect="1"/>
          </p:cNvPicPr>
          <p:nvPr/>
        </p:nvPicPr>
        <p:blipFill>
          <a:blip r:embed="rId4"/>
          <a:stretch>
            <a:fillRect/>
          </a:stretch>
        </p:blipFill>
        <p:spPr>
          <a:xfrm>
            <a:off x="10882859" y="6097365"/>
            <a:ext cx="1119955" cy="575390"/>
          </a:xfrm>
          <a:prstGeom prst="rect">
            <a:avLst/>
          </a:prstGeom>
        </p:spPr>
      </p:pic>
    </p:spTree>
    <p:extLst>
      <p:ext uri="{BB962C8B-B14F-4D97-AF65-F5344CB8AC3E}">
        <p14:creationId xmlns:p14="http://schemas.microsoft.com/office/powerpoint/2010/main" val="10786146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1543</TotalTime>
  <Words>841</Words>
  <Application>Microsoft Macintosh PowerPoint</Application>
  <PresentationFormat>Widescreen</PresentationFormat>
  <Paragraphs>73</Paragraphs>
  <Slides>9</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Aptos</vt:lpstr>
      <vt:lpstr>Arial</vt:lpstr>
      <vt:lpstr>Calibri</vt:lpstr>
      <vt:lpstr>Calibri Light</vt:lpstr>
      <vt:lpstr>Courier New</vt:lpstr>
      <vt:lpstr>Symbol</vt:lpstr>
      <vt:lpstr>Office Theme</vt:lpstr>
      <vt:lpstr>Custom Design</vt:lpstr>
      <vt:lpstr> When We Say “Safe Vehicles”   Inclusive Algorithms &amp; Data, Privacy</vt:lpstr>
      <vt:lpstr>Disability Rights Education &amp; Defense Fund </vt:lpstr>
      <vt:lpstr>Safe (AV) Vehicles &amp; Disability Resources</vt:lpstr>
      <vt:lpstr>Safe &amp; Accessible AV+ Disability Checklist </vt:lpstr>
      <vt:lpstr>Acknowledging How Bias Shows Up in AVs</vt:lpstr>
      <vt:lpstr>Bias in AV Development Reflects Society</vt:lpstr>
      <vt:lpstr>Disability Community Collaboration is Key</vt:lpstr>
      <vt:lpstr>Recommendations</vt:lpstr>
      <vt:lpstr>A Safe Society is the Goal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Carol Tyson</dc:creator>
  <cp:lastModifiedBy>Tina Pinedo</cp:lastModifiedBy>
  <cp:revision>14</cp:revision>
  <dcterms:created xsi:type="dcterms:W3CDTF">2024-07-29T19:02:35Z</dcterms:created>
  <dcterms:modified xsi:type="dcterms:W3CDTF">2025-04-10T20:46:02Z</dcterms:modified>
</cp:coreProperties>
</file>