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8" r:id="rId1"/>
  </p:sldMasterIdLst>
  <p:notesMasterIdLst>
    <p:notesMasterId r:id="rId17"/>
  </p:notesMasterIdLst>
  <p:sldIdLst>
    <p:sldId id="256" r:id="rId2"/>
    <p:sldId id="257" r:id="rId3"/>
    <p:sldId id="258" r:id="rId4"/>
    <p:sldId id="269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8" autoAdjust="0"/>
    <p:restoredTop sz="94694"/>
  </p:normalViewPr>
  <p:slideViewPr>
    <p:cSldViewPr snapToGrid="0">
      <p:cViewPr varScale="1">
        <p:scale>
          <a:sx n="97" d="100"/>
          <a:sy n="97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B8EA6-E872-9B45-921C-7CB46E3485FF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2F554-03A7-FB40-B0ED-C91362B6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9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2F554-03A7-FB40-B0ED-C91362B65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2F554-03A7-FB40-B0ED-C91362B65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2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C4B9134-42E3-E144-BD7F-9E9EFC1D6C73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8671" y="6459785"/>
            <a:ext cx="1173814" cy="352177"/>
          </a:xfrm>
        </p:spPr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2FE7895A-2B6B-A64F-A085-924D38A2DE0F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7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AA8B98B-47F6-8241-A151-FB6B79B3DC52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2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52E661D-F541-5140-9707-C6ED43240A94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2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DC6AE36C-CF60-AB48-9F57-B2007688BB38}" type="datetime1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15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406482B-F2EE-2443-9B7B-A8BB50BC5CA0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EF7AEBE2-CAF9-9141-B045-68C2C192CF6B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63388" y="6171426"/>
            <a:ext cx="906404" cy="324195"/>
          </a:xfrm>
        </p:spPr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4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0C66A59A-6382-804E-86F9-32E68E98CAAC}" type="datetime1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8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F310D1B-E00A-A543-83F2-6C1DD5F76216}" type="datetime1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5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BD3A896-150A-104B-B2AD-C4197E0BADBD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AC856E3D-8E91-6E49-9FB9-D5C84DCEFEBC}" type="datetime1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5824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5922" y="6415211"/>
            <a:ext cx="906404" cy="3982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FFFFFF"/>
                </a:solidFill>
                <a:latin typeface="Myriad Pro" panose="020B0503030403020204" pitchFamily="34" charset="0"/>
              </a:defRPr>
            </a:lvl1pPr>
          </a:lstStyle>
          <a:p>
            <a:fld id="{4E41160E-7E62-4099-8F2D-E37A731236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AEBB2518-3FC9-526B-42B3-1AE8436C5B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16" y="6487781"/>
            <a:ext cx="661615" cy="2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redf.org/how-reasonable-accommodations-under-the-ada-help-unhoused-people-with-disabilitie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eneff@dredf.org" TargetMode="External"/><Relationship Id="rId2" Type="http://schemas.openxmlformats.org/officeDocument/2006/relationships/hyperlink" Target="http://www.dredf.org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mailto:info@dredf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edf.org/legal-advocacy-for-unhoused-people-with-disabilities-toolki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C7C1-20F9-F1B9-EAC1-90AFACBF2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950" y="1681616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Myriad Pro" panose="020B0503030403020204" pitchFamily="34" charset="0"/>
              </a:rPr>
              <a:t>Legal Advocacy for Unhoused People with Disabilities: </a:t>
            </a:r>
            <a:br>
              <a:rPr lang="en-US" sz="5400" dirty="0">
                <a:latin typeface="Myriad Pro" panose="020B0503030403020204" pitchFamily="34" charset="0"/>
              </a:rPr>
            </a:br>
            <a:r>
              <a:rPr lang="en-US" sz="4800" dirty="0">
                <a:latin typeface="Myriad Pro" panose="020B0503030403020204" pitchFamily="34" charset="0"/>
              </a:rPr>
              <a:t>Toolkit to Challenge California Laws Criminalizing Homelessness</a:t>
            </a:r>
            <a:endParaRPr lang="en-US" sz="5400" dirty="0"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2B82B-00EC-3E40-FE14-6E86DF8B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963" y="4529137"/>
            <a:ext cx="9144000" cy="15233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solidFill>
                  <a:schemeClr val="tx1"/>
                </a:solidFill>
                <a:latin typeface="Myriad Pro" panose="020B0503030403020204" pitchFamily="34" charset="0"/>
              </a:rPr>
              <a:t>March 6, 2025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solidFill>
                  <a:schemeClr val="tx1"/>
                </a:solidFill>
                <a:latin typeface="Myriad Pro" panose="020B0503030403020204" pitchFamily="34" charset="0"/>
              </a:rPr>
              <a:t>Erin Nguyen Neff, Senior Staff Attorney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>
                <a:solidFill>
                  <a:schemeClr val="tx1"/>
                </a:solidFill>
                <a:latin typeface="Myriad Pro" panose="020B0503030403020204" pitchFamily="34" charset="0"/>
              </a:rPr>
              <a:t>Disability Rights Education &amp; Defense Fund</a:t>
            </a:r>
          </a:p>
        </p:txBody>
      </p:sp>
      <p:pic>
        <p:nvPicPr>
          <p:cNvPr id="4" name="Picture 3" descr="Disability Rights Education &amp; Defense Fund Logo">
            <a:extLst>
              <a:ext uri="{FF2B5EF4-FFF2-40B4-BE49-F238E27FC236}">
                <a16:creationId xmlns:a16="http://schemas.microsoft.com/office/drawing/2014/main" id="{DF654217-CA97-1DF2-EB4E-8C4640BEB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72" y="4725889"/>
            <a:ext cx="4621967" cy="1129814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E190258-6CA8-42B1-3A17-CD0C28ED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922" y="6415211"/>
            <a:ext cx="906404" cy="398234"/>
          </a:xfrm>
        </p:spPr>
        <p:txBody>
          <a:bodyPr/>
          <a:lstStyle/>
          <a:p>
            <a:fld id="{4E41160E-7E62-4099-8F2D-E37A731236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7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2CF9F-BA5D-516A-0A5B-397AFC6F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 panose="020B0503030403020204" pitchFamily="34" charset="0"/>
              </a:rPr>
              <a:t>ADA: Reasonable Modifications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B4FBD-7654-17BF-499A-F012D680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to a public service, benefit, or program for people with disabilities so they can take part in the service. (28 CFR 35.130(b)(7)(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McGary v. City of Portland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386 F.3d 1259, 1265–66 (9th Cir. 2004). 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Affirmative Obligation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(28 C.F.R. § 35.130(b)(7)(i); </a:t>
            </a:r>
            <a:r>
              <a:rPr lang="it-IT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Tennessee v. Lane, </a:t>
            </a:r>
            <a:r>
              <a:rPr lang="it-IT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541 U.S. 509, 512, 124 S. Ct. 1978, 1982, 158 L. Ed. 2d 820 (2004))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Examples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More time to move before an encampment sweep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Assistance in moving belongings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Exceptions to location limitations </a:t>
            </a:r>
          </a:p>
          <a:p>
            <a:pPr lvl="1"/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9F7A8-265D-6111-6BD8-9FA8BEDB7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41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78D8-DA4C-3B0F-DBAC-5CB5706733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488" y="262954"/>
            <a:ext cx="10058400" cy="83970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Myriad Pro" panose="020B0503030403020204" pitchFamily="34" charset="0"/>
              </a:rPr>
              <a:t>Reasonable Modifications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BBDB7-93F8-7227-3CCB-628C2BB71F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8848" y="1213779"/>
            <a:ext cx="10814304" cy="4022725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 reasonable modification in one context may be unreasonable in another</a:t>
            </a:r>
          </a:p>
          <a:p>
            <a:pPr lvl="1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Fact specific</a:t>
            </a:r>
          </a:p>
          <a:p>
            <a:pPr lvl="1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Individualized</a:t>
            </a:r>
          </a:p>
          <a:p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Provide a clear and concrete description of the benefit denied </a:t>
            </a:r>
          </a:p>
          <a:p>
            <a:pPr lvl="1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Fit the requested modification within the benefit.</a:t>
            </a:r>
          </a:p>
          <a:p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Prado v. City of Berkeley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</a:t>
            </a:r>
          </a:p>
          <a:p>
            <a:pPr lvl="1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Reasonable modification request to include mental health professional as part of the housing navigation services.</a:t>
            </a:r>
          </a:p>
          <a:p>
            <a:pPr lvl="1"/>
            <a:r>
              <a:rPr lang="en-US" sz="2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Benefit Denied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Outreach services</a:t>
            </a:r>
          </a:p>
          <a:p>
            <a:pPr lvl="1"/>
            <a:r>
              <a:rPr lang="en-US" sz="2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Reasonable Modification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Mental health professionals that enable people to use outreach services. </a:t>
            </a:r>
          </a:p>
          <a:p>
            <a:pPr lvl="1"/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Without outreach services, the modification would likely be a “fundamental alteration”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1120C-FEED-2204-E432-851D850BC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17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187EF-6E76-7BD5-C61C-F9982E02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Myriad Pro" panose="020B0503030403020204" pitchFamily="34" charset="0"/>
              </a:rPr>
              <a:t>Glover v. City of Laguna Beach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0400-CAF6-D0BF-DFBE-075F4FE2D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Local shelter inaccessible to people with disabilities </a:t>
            </a:r>
          </a:p>
          <a:p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Benefit Denied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“safe, legal place to sleep”</a:t>
            </a:r>
          </a:p>
          <a:p>
            <a:r>
              <a:rPr lang="en-US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Modification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Permanent supportive housing</a:t>
            </a:r>
            <a:endParaRPr lang="en-US" sz="2400" u="sng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Court denied modification request, ruling it was a fundamental alteration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“Plaintiffs' lengthy list of grievances with the City's homelessness program, however well-founded, reaffirm that Plaintiffs are not likely focusing their ADA claim on any particular service provided by the City, but instead on the amorphous aim of "the provision of a safe, legal place to sleep."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2DC5F-6C9C-5831-D6D3-8F00E630B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01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7BB3-4F94-DE2D-D468-97B55CFA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Myriad Pro" panose="020B0503030403020204" pitchFamily="34" charset="0"/>
              </a:rPr>
              <a:t>Government Denial Of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8F6E-2633-A1F1-4256-65B132BFA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Fundamental alteration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Undue financial burden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Undue administrative burden</a:t>
            </a:r>
          </a:p>
          <a:p>
            <a:pPr lvl="1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85000"/>
              <a:buFont typeface="Arial" panose="020B0604020202020204" pitchFamily="34" charset="0"/>
              <a:buChar char="•"/>
            </a:pPr>
            <a:r>
              <a:rPr lang="da-DK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Direct threat to health and safety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475AD-D9EB-843E-A508-B67F750BE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0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041E-FD2E-39C2-371E-A2879DC4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Myriad Pro" panose="020B0503030403020204" pitchFamily="34" charset="0"/>
              </a:rPr>
              <a:t>For More On Reasonable Accommodations</a:t>
            </a:r>
          </a:p>
        </p:txBody>
      </p:sp>
      <p:pic>
        <p:nvPicPr>
          <p:cNvPr id="5" name="Picture 4" descr="A screenshot of a video recording of last year's webinar that took place on February 20, 2024, about how reasonable accommodations under the ADA can help unhoused people with disabilities">
            <a:hlinkClick r:id="rId2"/>
            <a:extLst>
              <a:ext uri="{FF2B5EF4-FFF2-40B4-BE49-F238E27FC236}">
                <a16:creationId xmlns:a16="http://schemas.microsoft.com/office/drawing/2014/main" id="{ED9A4B27-FF89-6BF2-AB08-DEFD1F54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011680"/>
            <a:ext cx="4831974" cy="32308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41D6F-703D-4F23-B407-5DF7C7D33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706" y="2011680"/>
            <a:ext cx="4831974" cy="385741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 learn how to make a reasonable accommodation for unhoused people in encampments and shelters, please check out our previous training: </a:t>
            </a:r>
          </a:p>
          <a:p>
            <a:r>
              <a:rPr lang="en-US" sz="2400" dirty="0">
                <a:latin typeface="Myriad Pro" panose="020B0503030403020204" pitchFamily="34" charset="0"/>
                <a:hlinkClick r:id="rId2"/>
              </a:rPr>
              <a:t>How Reasonable Accommodations Under the ADA Can Help Unhoused People with Disabilities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C2ABA-B85A-F3C9-58CA-96F91B6BA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2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5CA3A7-1892-3D92-329A-3AD60FB3A1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latin typeface="Myriad Pro" panose="020B0503030403020204" pitchFamily="34" charset="0"/>
              </a:rPr>
              <a:t>Question and Answer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1EE43-AC66-CEB8-9C1F-BB4B12FBF3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97279" y="2023915"/>
            <a:ext cx="8611497" cy="4023360"/>
          </a:xfrm>
        </p:spPr>
        <p:txBody>
          <a:bodyPr vert="horz" lIns="0" tIns="45720" rIns="0" bIns="45720" rtlCol="0">
            <a:normAutofit/>
          </a:bodyPr>
          <a:lstStyle/>
          <a:p>
            <a:pPr lvl="2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Brigitte Nicoletti, Staff Attorney/Clinical Supervisor, East Bay Community Law Center</a:t>
            </a:r>
          </a:p>
          <a:p>
            <a:pPr lvl="2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EmilyRose Johns, Attorney, </a:t>
            </a:r>
            <a:r>
              <a:rPr lang="en-US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yriad Pro" panose="020B0503030403020204" pitchFamily="34" charset="0"/>
              </a:rPr>
              <a:t>Siegel, Yee, Brunner &amp; Mehta</a:t>
            </a:r>
          </a:p>
          <a:p>
            <a:pPr lvl="2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Jason Sarris, Formerly Unhoused and Community Activist </a:t>
            </a:r>
            <a:endParaRPr lang="en-US" sz="2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yriad Pro" panose="020B0503030403020204" pitchFamily="34" charset="0"/>
            </a:endParaRPr>
          </a:p>
          <a:p>
            <a:pPr lvl="2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Robbie Powelson, Community Activist </a:t>
            </a:r>
            <a:endParaRPr lang="en-US" sz="2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Myriad Pro" panose="020B0503030403020204" pitchFamily="34" charset="0"/>
            </a:endParaRPr>
          </a:p>
          <a:p>
            <a:pPr lvl="2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Sabyl Landrum, Senior Staff Attorney, East Bay Community Law Center </a:t>
            </a:r>
          </a:p>
        </p:txBody>
      </p:sp>
      <p:pic>
        <p:nvPicPr>
          <p:cNvPr id="7" name="Graphic 6" descr="A question mark in a light brown circle">
            <a:extLst>
              <a:ext uri="{FF2B5EF4-FFF2-40B4-BE49-F238E27FC236}">
                <a16:creationId xmlns:a16="http://schemas.microsoft.com/office/drawing/2014/main" id="{B8959A2B-97DE-83BB-3BA9-24BD85955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8776" y="2084269"/>
            <a:ext cx="1446903" cy="14469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EC3FF-3631-475C-EC67-8704634C6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0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741E-1BD3-F518-510A-588BFB88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yriad Pro" panose="020B0503030403020204" pitchFamily="34" charset="0"/>
              </a:rPr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8221-5BEF-05AF-F1B9-FAEF35A19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Overview of DREDF and Toolkit Content </a:t>
            </a:r>
          </a:p>
          <a:p>
            <a:pPr marL="457200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Americans with Disabilities Act: Disparate Impact</a:t>
            </a:r>
          </a:p>
          <a:p>
            <a:pPr marL="457200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Americans with Disabilities Act: Reasonable Modifications</a:t>
            </a:r>
          </a:p>
          <a:p>
            <a:pPr marL="457200" indent="-457200">
              <a:lnSpc>
                <a:spcPct val="110000"/>
              </a:lnSpc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Question and Answers</a:t>
            </a: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75000"/>
                </a:schemeClr>
              </a:buClr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Myriad Pro" panose="020B0503030403020204" pitchFamily="34" charset="0"/>
            </a:endParaRPr>
          </a:p>
          <a:p>
            <a:pPr lvl="2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Brigitte Nicoletti, Staff Attorney/Clinical Supervisor, East Bay Community Law Center</a:t>
            </a:r>
          </a:p>
          <a:p>
            <a:pPr lvl="2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EmilyRose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 Johns, Attorney, </a:t>
            </a:r>
            <a:r>
              <a:rPr lang="en-US" sz="26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Myriad Pro" panose="020B0503030403020204" pitchFamily="34" charset="0"/>
              </a:rPr>
              <a:t>Siegel, Yee, Brunner &amp; Mehta</a:t>
            </a:r>
          </a:p>
          <a:p>
            <a:pPr lvl="2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Jason Sarris, Formerly Unhoused and Community Activist </a:t>
            </a:r>
            <a:endParaRPr lang="en-US" sz="26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yriad Pro" panose="020B0503030403020204" pitchFamily="34" charset="0"/>
            </a:endParaRPr>
          </a:p>
          <a:p>
            <a:pPr lvl="2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Robbie Powelson, Community Activist </a:t>
            </a:r>
            <a:endParaRPr lang="en-US" sz="26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yriad Pro" panose="020B0503030403020204" pitchFamily="34" charset="0"/>
            </a:endParaRPr>
          </a:p>
          <a:p>
            <a:pPr lvl="2"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Sabyl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rPr>
              <a:t> Landrum, Senior Staff Attorney, East Bay Community Law Center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166D8-5BF5-9196-5C2B-6EF598B08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8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EABEC-F653-2C26-695C-1A9FCC164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Disability Rights Education &amp; Defense Fund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77F32-1A00-E504-1687-E444A04FA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Myriad Pro" panose="020B0503030403020204" pitchFamily="34" charset="0"/>
              </a:rPr>
              <a:t>DREDF – </a:t>
            </a:r>
            <a:r>
              <a:rPr lang="en-US" sz="2400" b="1" cap="none" dirty="0">
                <a:solidFill>
                  <a:schemeClr val="tx1"/>
                </a:solidFill>
                <a:latin typeface="Myriad Pro" panose="020B0503030403020204" pitchFamily="34" charset="0"/>
              </a:rPr>
              <a:t>Support Center For </a:t>
            </a:r>
            <a:r>
              <a:rPr lang="en-US" sz="2400" b="1" dirty="0" err="1">
                <a:solidFill>
                  <a:schemeClr val="tx1"/>
                </a:solidFill>
                <a:latin typeface="Myriad Pro" panose="020B0503030403020204" pitchFamily="34" charset="0"/>
              </a:rPr>
              <a:t>qlsp</a:t>
            </a:r>
            <a:endParaRPr lang="en-US" sz="2400" b="1" dirty="0">
              <a:solidFill>
                <a:schemeClr val="tx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87063-B897-88E6-B4B1-EFF5F43B41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Specialized knowledge on disability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Unhoused rights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Housing Rights/Tenant Rights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Special Education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Health/Medical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Transportation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 Reproductive Rights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4BFA2-271A-6265-EB50-B171671D6A13}"/>
              </a:ext>
            </a:extLst>
          </p:cNvPr>
          <p:cNvSpPr txBox="1"/>
          <p:nvPr/>
        </p:nvSpPr>
        <p:spPr>
          <a:xfrm>
            <a:off x="6817659" y="2284168"/>
            <a:ext cx="4277061" cy="1907081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200" b="1" cap="none" dirty="0">
                <a:solidFill>
                  <a:schemeClr val="tx1"/>
                </a:solidFill>
                <a:latin typeface="Myriad Pro" panose="020B0503030403020204" pitchFamily="34" charset="0"/>
              </a:rPr>
              <a:t>Contact Information</a:t>
            </a:r>
            <a:endParaRPr lang="en-US" sz="2200" dirty="0">
              <a:solidFill>
                <a:schemeClr val="tx1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Website: </a:t>
            </a: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  <a:hlinkClick r:id="rId2"/>
              </a:rPr>
              <a:t>www.dredf.org</a:t>
            </a: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Email: </a:t>
            </a: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  <a:hlinkClick r:id="rId3"/>
              </a:rPr>
              <a:t>eneff@dredf.org</a:t>
            </a: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or </a:t>
            </a: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  <a:hlinkClick r:id="rId4"/>
              </a:rPr>
              <a:t>info@dredf.org</a:t>
            </a:r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 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Myriad Pro" panose="020B0503030403020204" pitchFamily="34" charset="0"/>
              </a:rPr>
              <a:t>Phone (510) 644-2555 ext. 5256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F4D0C-667F-5B74-64C7-3564FDF22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49" y="4738057"/>
            <a:ext cx="5482944" cy="1340275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8A0958D-2631-44CB-E9E9-2A148A137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922" y="6415211"/>
            <a:ext cx="906404" cy="398234"/>
          </a:xfrm>
        </p:spPr>
        <p:txBody>
          <a:bodyPr/>
          <a:lstStyle/>
          <a:p>
            <a:fld id="{4E41160E-7E62-4099-8F2D-E37A731236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8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2E9054-EEF6-015E-FCE0-02CA834E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Toolkit Table of Contents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6E9DB0-B589-18F4-48DE-6B12B9744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Chapter 1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Background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Chapter 2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Disability Law 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Chapter 3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Title II of the Americans with Disabilities Act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Chapter 4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Reasonable Modifications under Title II of the Americans with Disabilities Act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Chapter 5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: Government Responses to Title II of the Americans with Disabilities Act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Link: </a:t>
            </a:r>
            <a:r>
              <a:rPr lang="en-US" sz="2400" dirty="0">
                <a:latin typeface="Myriad Pro" panose="020B0503030403020204" pitchFamily="34" charset="0"/>
                <a:hlinkClick r:id="rId2"/>
              </a:rPr>
              <a:t>https://dredf.org/legal-advocacy-for-unhoused-people-with-disabilities-toolkit/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</a:p>
        </p:txBody>
      </p:sp>
      <p:pic>
        <p:nvPicPr>
          <p:cNvPr id="3" name="Picture 2" descr="Promotion material for this webinar, includes the title &quot;Legal Advocacy for Unhoused People with Disabilities: A Toolkit to Challenge California Laws Criminalizing Homelessness&quot; and related images">
            <a:hlinkClick r:id="rId2"/>
            <a:extLst>
              <a:ext uri="{FF2B5EF4-FFF2-40B4-BE49-F238E27FC236}">
                <a16:creationId xmlns:a16="http://schemas.microsoft.com/office/drawing/2014/main" id="{E2A7E2DA-112B-EB37-A0D2-3FFBE020B4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92" y="286603"/>
            <a:ext cx="2235424" cy="289397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277B76-1F3D-846C-67D8-B1E9FD7E8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5346-B990-75CC-BC8A-CABDD385B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yriad Pro" panose="020B0503030403020204" pitchFamily="34" charset="0"/>
              </a:rPr>
              <a:t>Americans with Disabilities Act: Title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065BA-05A3-87F8-2A06-9960CC1A8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34310"/>
            <a:ext cx="4937760" cy="736282"/>
          </a:xfrm>
        </p:spPr>
        <p:txBody>
          <a:bodyPr>
            <a:normAutofit/>
          </a:bodyPr>
          <a:lstStyle/>
          <a:p>
            <a:r>
              <a:rPr lang="en-US" sz="3200" b="1" cap="none" spc="-150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Application of Title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59802-2A47-94BD-F748-C4916F9BC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770592"/>
            <a:ext cx="4937760" cy="337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“[S]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ervices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, programs, or activities” of city and state government, law enforcement, and other government departments and agencies.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Anything public entity does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Encampment sweeps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578D6-DD61-E7A5-06FF-29A47284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62" y="2034310"/>
            <a:ext cx="4937760" cy="736282"/>
          </a:xfrm>
        </p:spPr>
        <p:txBody>
          <a:bodyPr>
            <a:normAutofit/>
          </a:bodyPr>
          <a:lstStyle/>
          <a:p>
            <a:r>
              <a:rPr lang="en-US" sz="3200" b="1" cap="none" spc="-150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Title II Prohibits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C1D8A-3458-82D2-2DED-5603AE56A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62" y="2770592"/>
            <a:ext cx="4937760" cy="3378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Disparate Treatment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Disparate Impact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Failure to make a reasonable modification/accommodation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665BE4-B060-0049-EA09-804A5F70B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922" y="6415211"/>
            <a:ext cx="906404" cy="398234"/>
          </a:xfrm>
        </p:spPr>
        <p:txBody>
          <a:bodyPr/>
          <a:lstStyle/>
          <a:p>
            <a:fld id="{4E41160E-7E62-4099-8F2D-E37A73123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1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AE41-CABC-8B08-333A-750EE37B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yriad Pro" panose="020B0503030403020204" pitchFamily="34" charset="0"/>
              </a:rPr>
              <a:t>ADA Title II: Disparate Impact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C8A8-5DA1-C7A0-54F8-11CCE306E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“[F]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acially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neutral government policy or practice has the ‘effect of denying meaningful access to public services’ to people with disabilities.” </a:t>
            </a:r>
            <a:r>
              <a:rPr lang="en-US" sz="3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Payan</a:t>
            </a: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 v. Los Angeles </a:t>
            </a:r>
            <a:r>
              <a:rPr lang="en-US" sz="30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Cnty</a:t>
            </a:r>
            <a:r>
              <a:rPr lang="en-US" sz="3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. Coll. Dist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., 11 F.4th 729, 737 (9th Cir. 2021)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Neutral policy with disproportionate burden on a disabled person.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Person with disability has burden of proof. 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Do not need to show discriminatory intent.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53DFE-9C5B-CA68-0350-54CCA173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7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8B8F-870D-6900-5D3E-C2F3C4F3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Myriad Pro" panose="020B0503030403020204" pitchFamily="34" charset="0"/>
              </a:rPr>
              <a:t>Anti-Camping Laws &amp; Disparate Impacts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805F-2DDA-A239-FD0D-5A57D87AE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Legal Provision</a:t>
            </a:r>
            <a:r>
              <a:rPr lang="en-US" sz="3200" b="1" cap="none" dirty="0">
                <a:latin typeface="Myriad Pro" panose="020B0503030403020204" pitchFamily="34" charset="0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E8D79-C7B5-0BEF-DE93-25A5E2211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2678777"/>
            <a:ext cx="4937760" cy="33782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Requirement to move every 24 hours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Myriad Pro" panose="020B0503030403020204" pitchFamily="34" charset="0"/>
            </a:endParaRP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Limitations on the number of people in an encampment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432C0-DC69-0FF2-D0C3-0E984781E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b="1" cap="none" dirty="0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rPr>
              <a:t>Disparate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9AEE2-0A16-DDCC-58FD-4A41C03574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Some people with mobility disabilities will not be able to move in 24 hours and are thus more likely to lose their items and be arrested.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People with disabilities who rely on others to help with daily activities or provide emotional support cannot camp with others.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A91D0A8-46FE-100A-DE04-29BD56355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922" y="6415211"/>
            <a:ext cx="906404" cy="398234"/>
          </a:xfrm>
        </p:spPr>
        <p:txBody>
          <a:bodyPr/>
          <a:lstStyle/>
          <a:p>
            <a:fld id="{4E41160E-7E62-4099-8F2D-E37A731236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8B8F-870D-6900-5D3E-C2F3C4F3F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Myriad Pro" panose="020B0503030403020204" pitchFamily="34" charset="0"/>
              </a:rPr>
              <a:t>Anti-Camping Laws &amp; Disparate Impacts</a:t>
            </a:r>
            <a:br>
              <a:rPr lang="en-US" sz="4400" b="1" dirty="0">
                <a:latin typeface="Myriad Pro" panose="020B0503030403020204" pitchFamily="34" charset="0"/>
              </a:rPr>
            </a:b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rPr>
              <a:t>continued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D805F-2DDA-A239-FD0D-5A57D87AE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Legal Provision</a:t>
            </a:r>
            <a:r>
              <a:rPr lang="en-US" b="1" dirty="0">
                <a:latin typeface="Myriad Pro" panose="020B0503030403020204" pitchFamily="34" charset="0"/>
              </a:rPr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E8D79-C7B5-0BEF-DE93-25A5E2211D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Limitations on locations of camping, such as no camping in parks, near schools, near critical infrastructure, etc.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432C0-DC69-0FF2-D0C3-0E984781E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5660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37052">
                    <a:lumMod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Disparate Impact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9AEE2-0A16-DDCC-58FD-4A41C03574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Could prevent a disabled person from being near public transit, doctor’s offices, and resources. Forces people with I/DD into unfamiliar places causing distress.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AA05E75-BA46-526E-FEE5-944298971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5922" y="6415211"/>
            <a:ext cx="906404" cy="398234"/>
          </a:xfrm>
        </p:spPr>
        <p:txBody>
          <a:bodyPr/>
          <a:lstStyle/>
          <a:p>
            <a:fld id="{4E41160E-7E62-4099-8F2D-E37A731236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0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D3FB-EDD5-8036-0EB6-7BA0A777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6602"/>
            <a:ext cx="10058400" cy="1450757"/>
          </a:xfrm>
        </p:spPr>
        <p:txBody>
          <a:bodyPr>
            <a:noAutofit/>
          </a:bodyPr>
          <a:lstStyle/>
          <a:p>
            <a:r>
              <a:rPr lang="en-US" sz="4400" b="1" i="1" dirty="0">
                <a:latin typeface="Myriad Pro" panose="020B0503030403020204" pitchFamily="34" charset="0"/>
              </a:rPr>
              <a:t>Bloom v. San Diego</a:t>
            </a:r>
            <a:endParaRPr lang="en-US" sz="4400" b="1" dirty="0">
              <a:latin typeface="Myriad Pro" panose="020B05030304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BE6E0-9868-135F-1586-A53906E9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98134"/>
            <a:ext cx="10058400" cy="4023360"/>
          </a:xfrm>
        </p:spPr>
        <p:txBody>
          <a:bodyPr>
            <a:normAutofit/>
          </a:bodyPr>
          <a:lstStyle/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RV parking ordinance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Applied to disabled and non-disabled people equally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Enforcement burdened disabled "persons in a manner different and greater than it burdens others.”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People with disabilities were uniquely dependent on RVs to live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Therefore, the City's ordinances "effectively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denie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</a:rPr>
              <a:t>[d] these persons…meaningful access to the City's services, programs, and activities, which are easily accessible by others.”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79EFE-298F-85E5-C758-38C84CE77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1160E-7E62-4099-8F2D-E37A73123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682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2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B5660D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1250AC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256</TotalTime>
  <Words>1031</Words>
  <Application>Microsoft Office PowerPoint</Application>
  <PresentationFormat>Widescreen</PresentationFormat>
  <Paragraphs>123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Myriad Pro</vt:lpstr>
      <vt:lpstr>Retrospect</vt:lpstr>
      <vt:lpstr>Legal Advocacy for Unhoused People with Disabilities:  Toolkit to Challenge California Laws Criminalizing Homelessness</vt:lpstr>
      <vt:lpstr>Agenda </vt:lpstr>
      <vt:lpstr>Disability Rights Education &amp; Defense Fund</vt:lpstr>
      <vt:lpstr>Toolkit Table of Contents </vt:lpstr>
      <vt:lpstr>Americans with Disabilities Act: Title II</vt:lpstr>
      <vt:lpstr>ADA Title II: Disparate Impact </vt:lpstr>
      <vt:lpstr>Anti-Camping Laws &amp; Disparate Impacts</vt:lpstr>
      <vt:lpstr>Anti-Camping Laws &amp; Disparate Impacts continued</vt:lpstr>
      <vt:lpstr>Bloom v. San Diego</vt:lpstr>
      <vt:lpstr>ADA: Reasonable Modifications </vt:lpstr>
      <vt:lpstr>Reasonable Modifications </vt:lpstr>
      <vt:lpstr>Glover v. City of Laguna Beach</vt:lpstr>
      <vt:lpstr>Government Denial Of Request</vt:lpstr>
      <vt:lpstr>For More On Reasonable Accommodations</vt:lpstr>
      <vt:lpstr>Question and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Advocacy for Unhoused People with Disabilities: Toolkit to Challenge California Laws Criminalizing Homelessness</dc:title>
  <dc:creator>Erin Neff</dc:creator>
  <cp:lastModifiedBy>Alexandra Cline</cp:lastModifiedBy>
  <cp:revision>9</cp:revision>
  <dcterms:created xsi:type="dcterms:W3CDTF">2025-03-03T02:55:04Z</dcterms:created>
  <dcterms:modified xsi:type="dcterms:W3CDTF">2025-03-03T21:12:44Z</dcterms:modified>
</cp:coreProperties>
</file>