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Lst>
  <p:sldSz cy="5143500" cx="9144000"/>
  <p:notesSz cx="6858000" cy="9144000"/>
  <p:embeddedFontLst>
    <p:embeddedFont>
      <p:font typeface="Libre Franklin"/>
      <p:regular r:id="rId93"/>
      <p:bold r:id="rId94"/>
      <p:italic r:id="rId95"/>
      <p:boldItalic r:id="rId96"/>
    </p:embeddedFont>
    <p:embeddedFont>
      <p:font typeface="Atkinson Hyperlegible"/>
      <p:regular r:id="rId97"/>
      <p:bold r:id="rId98"/>
      <p:italic r:id="rId99"/>
      <p:boldItalic r:id="rId100"/>
    </p:embeddedFont>
    <p:embeddedFont>
      <p:font typeface="Short Stack"/>
      <p:regular r:id="rId101"/>
    </p:embeddedFont>
    <p:embeddedFont>
      <p:font typeface="Helvetica Neue"/>
      <p:regular r:id="rId102"/>
      <p:bold r:id="rId103"/>
      <p:italic r:id="rId104"/>
      <p:boldItalic r:id="rId105"/>
    </p:embeddedFont>
    <p:embeddedFont>
      <p:font typeface="Helvetica Neue Light"/>
      <p:regular r:id="rId106"/>
      <p:bold r:id="rId107"/>
      <p:italic r:id="rId108"/>
      <p:boldItalic r:id="rId109"/>
    </p:embeddedFont>
    <p:embeddedFont>
      <p:font typeface="Century Gothic"/>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14" roundtripDataSignature="AMtx7mjwunEMwrXWOIlQOnm2DbkedKol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84C748C-3EE9-4CA0-918D-2E00B9DDFDB5}">
  <a:tblStyle styleId="{D84C748C-3EE9-4CA0-918D-2E00B9DDFDB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HelveticaNeueLight-bold.fntdata"/><Relationship Id="rId106" Type="http://schemas.openxmlformats.org/officeDocument/2006/relationships/font" Target="fonts/HelveticaNeueLight-regular.fntdata"/><Relationship Id="rId105" Type="http://schemas.openxmlformats.org/officeDocument/2006/relationships/font" Target="fonts/HelveticaNeue-boldItalic.fntdata"/><Relationship Id="rId104" Type="http://schemas.openxmlformats.org/officeDocument/2006/relationships/font" Target="fonts/HelveticaNeue-italic.fntdata"/><Relationship Id="rId109" Type="http://schemas.openxmlformats.org/officeDocument/2006/relationships/font" Target="fonts/HelveticaNeueLight-boldItalic.fntdata"/><Relationship Id="rId108" Type="http://schemas.openxmlformats.org/officeDocument/2006/relationships/font" Target="fonts/HelveticaNeueLight-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HelveticaNeue-bold.fntdata"/><Relationship Id="rId102" Type="http://schemas.openxmlformats.org/officeDocument/2006/relationships/font" Target="fonts/HelveticaNeue-regular.fntdata"/><Relationship Id="rId101" Type="http://schemas.openxmlformats.org/officeDocument/2006/relationships/font" Target="fonts/ShortStack-regular.fntdata"/><Relationship Id="rId100" Type="http://schemas.openxmlformats.org/officeDocument/2006/relationships/font" Target="fonts/AtkinsonHyperlegible-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LibreFranklin-italic.fntdata"/><Relationship Id="rId94" Type="http://schemas.openxmlformats.org/officeDocument/2006/relationships/font" Target="fonts/LibreFranklin-bold.fntdata"/><Relationship Id="rId97" Type="http://schemas.openxmlformats.org/officeDocument/2006/relationships/font" Target="fonts/AtkinsonHyperlegible-regular.fntdata"/><Relationship Id="rId96" Type="http://schemas.openxmlformats.org/officeDocument/2006/relationships/font" Target="fonts/LibreFranklin-boldItalic.fntdata"/><Relationship Id="rId11" Type="http://schemas.openxmlformats.org/officeDocument/2006/relationships/slide" Target="slides/slide4.xml"/><Relationship Id="rId99" Type="http://schemas.openxmlformats.org/officeDocument/2006/relationships/font" Target="fonts/AtkinsonHyperlegible-italic.fntdata"/><Relationship Id="rId10" Type="http://schemas.openxmlformats.org/officeDocument/2006/relationships/slide" Target="slides/slide3.xml"/><Relationship Id="rId98" Type="http://schemas.openxmlformats.org/officeDocument/2006/relationships/font" Target="fonts/AtkinsonHyperlegible-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font" Target="fonts/LibreFranklin-regular.fntdata"/><Relationship Id="rId92" Type="http://schemas.openxmlformats.org/officeDocument/2006/relationships/slide" Target="slides/slide85.xml"/><Relationship Id="rId15" Type="http://schemas.openxmlformats.org/officeDocument/2006/relationships/slide" Target="slides/slide8.xml"/><Relationship Id="rId110" Type="http://schemas.openxmlformats.org/officeDocument/2006/relationships/font" Target="fonts/CenturyGothic-regular.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customschemas.google.com/relationships/presentationmetadata" Target="metadata"/><Relationship Id="rId18" Type="http://schemas.openxmlformats.org/officeDocument/2006/relationships/slide" Target="slides/slide11.xml"/><Relationship Id="rId113" Type="http://schemas.openxmlformats.org/officeDocument/2006/relationships/font" Target="fonts/CenturyGothic-boldItalic.fntdata"/><Relationship Id="rId112" Type="http://schemas.openxmlformats.org/officeDocument/2006/relationships/font" Target="fonts/CenturyGothic-italic.fntdata"/><Relationship Id="rId111" Type="http://schemas.openxmlformats.org/officeDocument/2006/relationships/font" Target="fonts/CenturyGothic-bold.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96" name="Google Shape;296;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10" name="Google Shape;410;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37" name="Google Shape;537;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49" name="Google Shape;549;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58" name="Google Shape;558;p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77" name="Google Shape;177;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7" name="Google Shape;56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76" name="Google Shape;576;p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85" name="Google Shape;585;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99" name="Google Shape;599;p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09" name="Google Shape;609;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17" name="Google Shape;617;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85" name="Google Shape;185;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46" name="Google Shape;646;p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1" name="Google Shape;70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94" name="Google Shape;194;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 name="Google Shape;715;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1" name="Google Shape;741;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p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49" name="Google Shape;749;p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7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8" name="Google Shape;75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7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77" name="Google Shape;777;p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7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6" name="Google Shape;786;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95" name="Google Shape;795;p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06" name="Google Shape;806;p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4" name="Google Shape;814;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9.jpg"/><Relationship Id="rId6" Type="http://schemas.openxmlformats.org/officeDocument/2006/relationships/image" Target="../media/image17.png"/><Relationship Id="rId7"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8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8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0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0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sp>
        <p:nvSpPr>
          <p:cNvPr id="53" name="Google Shape;53;p103"/>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rm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54" name="Google Shape;54;p103"/>
          <p:cNvSpPr txBox="1"/>
          <p:nvPr>
            <p:ph idx="1" type="body"/>
          </p:nvPr>
        </p:nvSpPr>
        <p:spPr>
          <a:xfrm>
            <a:off x="892970" y="562572"/>
            <a:ext cx="7358100" cy="4018200"/>
          </a:xfrm>
          <a:prstGeom prst="rect">
            <a:avLst/>
          </a:prstGeom>
          <a:noFill/>
          <a:ln>
            <a:noFill/>
          </a:ln>
        </p:spPr>
        <p:txBody>
          <a:bodyPr anchorCtr="0" anchor="ctr" bIns="38100" lIns="38100" spcFirstLastPara="1" rIns="38100" wrap="square" tIns="38100">
            <a:normAutofit/>
          </a:bodyPr>
          <a:lstStyle>
            <a:lvl1pPr indent="-266700" lvl="0" marL="457200" algn="l">
              <a:lnSpc>
                <a:spcPct val="100000"/>
              </a:lnSpc>
              <a:spcBef>
                <a:spcPts val="3200"/>
              </a:spcBef>
              <a:spcAft>
                <a:spcPts val="0"/>
              </a:spcAft>
              <a:buClr>
                <a:srgbClr val="FFFFFF"/>
              </a:buClr>
              <a:buSzPts val="600"/>
              <a:buChar char="●"/>
              <a:defRPr/>
            </a:lvl1pPr>
            <a:lvl2pPr indent="-266700" lvl="1" marL="914400" algn="l">
              <a:lnSpc>
                <a:spcPct val="100000"/>
              </a:lnSpc>
              <a:spcBef>
                <a:spcPts val="3200"/>
              </a:spcBef>
              <a:spcAft>
                <a:spcPts val="0"/>
              </a:spcAft>
              <a:buClr>
                <a:srgbClr val="FFFFFF"/>
              </a:buClr>
              <a:buSzPts val="600"/>
              <a:buChar char="○"/>
              <a:defRPr/>
            </a:lvl2pPr>
            <a:lvl3pPr indent="-266700" lvl="2" marL="1371600" algn="l">
              <a:lnSpc>
                <a:spcPct val="100000"/>
              </a:lnSpc>
              <a:spcBef>
                <a:spcPts val="3200"/>
              </a:spcBef>
              <a:spcAft>
                <a:spcPts val="0"/>
              </a:spcAft>
              <a:buClr>
                <a:srgbClr val="FFFFFF"/>
              </a:buClr>
              <a:buSzPts val="600"/>
              <a:buChar char="■"/>
              <a:defRPr/>
            </a:lvl3pPr>
            <a:lvl4pPr indent="-266700" lvl="3" marL="1828800" algn="l">
              <a:lnSpc>
                <a:spcPct val="100000"/>
              </a:lnSpc>
              <a:spcBef>
                <a:spcPts val="3200"/>
              </a:spcBef>
              <a:spcAft>
                <a:spcPts val="0"/>
              </a:spcAft>
              <a:buClr>
                <a:srgbClr val="FFFFFF"/>
              </a:buClr>
              <a:buSzPts val="600"/>
              <a:buChar char="●"/>
              <a:defRPr/>
            </a:lvl4pPr>
            <a:lvl5pPr indent="-266700" lvl="4" marL="2286000" algn="l">
              <a:lnSpc>
                <a:spcPct val="100000"/>
              </a:lnSpc>
              <a:spcBef>
                <a:spcPts val="3200"/>
              </a:spcBef>
              <a:spcAft>
                <a:spcPts val="0"/>
              </a:spcAft>
              <a:buClr>
                <a:srgbClr val="FFFFFF"/>
              </a:buClr>
              <a:buSzPts val="600"/>
              <a:buChar char="○"/>
              <a:defRPr/>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55" name="Google Shape;55;p103"/>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56" name="Google Shape;56;p103"/>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57" name="Google Shape;57;p103"/>
          <p:cNvSpPr txBox="1"/>
          <p:nvPr>
            <p:ph idx="12" type="sldNum"/>
          </p:nvPr>
        </p:nvSpPr>
        <p:spPr>
          <a:xfrm>
            <a:off x="4437619" y="4866882"/>
            <a:ext cx="268200" cy="2310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104"/>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rm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60" name="Google Shape;60;p104"/>
          <p:cNvSpPr txBox="1"/>
          <p:nvPr>
            <p:ph idx="1" type="body"/>
          </p:nvPr>
        </p:nvSpPr>
        <p:spPr>
          <a:xfrm>
            <a:off x="685800" y="1485900"/>
            <a:ext cx="3810000" cy="3086100"/>
          </a:xfrm>
          <a:prstGeom prst="rect">
            <a:avLst/>
          </a:prstGeom>
          <a:noFill/>
          <a:ln>
            <a:noFill/>
          </a:ln>
        </p:spPr>
        <p:txBody>
          <a:bodyPr anchorCtr="0" anchor="ctr" bIns="38100" lIns="38100" spcFirstLastPara="1" rIns="38100" wrap="square" tIns="38100">
            <a:normAutofit/>
          </a:bodyPr>
          <a:lstStyle>
            <a:lvl1pPr indent="-266700" lvl="0" marL="457200" algn="l">
              <a:lnSpc>
                <a:spcPct val="100000"/>
              </a:lnSpc>
              <a:spcBef>
                <a:spcPts val="3200"/>
              </a:spcBef>
              <a:spcAft>
                <a:spcPts val="0"/>
              </a:spcAft>
              <a:buClr>
                <a:srgbClr val="FFFFFF"/>
              </a:buClr>
              <a:buSzPts val="600"/>
              <a:buFont typeface="Short Stack"/>
              <a:buChar char="●"/>
              <a:defRPr sz="1500"/>
            </a:lvl1pPr>
            <a:lvl2pPr indent="-266700" lvl="1" marL="914400" algn="l">
              <a:lnSpc>
                <a:spcPct val="100000"/>
              </a:lnSpc>
              <a:spcBef>
                <a:spcPts val="3200"/>
              </a:spcBef>
              <a:spcAft>
                <a:spcPts val="0"/>
              </a:spcAft>
              <a:buClr>
                <a:srgbClr val="FFFFFF"/>
              </a:buClr>
              <a:buSzPts val="600"/>
              <a:buFont typeface="Short Stack"/>
              <a:buChar char="○"/>
              <a:defRPr sz="1500"/>
            </a:lvl2pPr>
            <a:lvl3pPr indent="-266700" lvl="2" marL="1371600" algn="l">
              <a:lnSpc>
                <a:spcPct val="100000"/>
              </a:lnSpc>
              <a:spcBef>
                <a:spcPts val="3200"/>
              </a:spcBef>
              <a:spcAft>
                <a:spcPts val="0"/>
              </a:spcAft>
              <a:buClr>
                <a:srgbClr val="FFFFFF"/>
              </a:buClr>
              <a:buSzPts val="600"/>
              <a:buFont typeface="Short Stack"/>
              <a:buChar char="■"/>
              <a:defRPr sz="1500"/>
            </a:lvl3pPr>
            <a:lvl4pPr indent="-266700" lvl="3" marL="1828800" algn="l">
              <a:lnSpc>
                <a:spcPct val="100000"/>
              </a:lnSpc>
              <a:spcBef>
                <a:spcPts val="3200"/>
              </a:spcBef>
              <a:spcAft>
                <a:spcPts val="0"/>
              </a:spcAft>
              <a:buClr>
                <a:srgbClr val="FFFFFF"/>
              </a:buClr>
              <a:buSzPts val="600"/>
              <a:buFont typeface="Short Stack"/>
              <a:buChar char="●"/>
              <a:defRPr sz="1500"/>
            </a:lvl4pPr>
            <a:lvl5pPr indent="-266700" lvl="4" marL="2286000" algn="l">
              <a:lnSpc>
                <a:spcPct val="100000"/>
              </a:lnSpc>
              <a:spcBef>
                <a:spcPts val="3200"/>
              </a:spcBef>
              <a:spcAft>
                <a:spcPts val="0"/>
              </a:spcAft>
              <a:buClr>
                <a:srgbClr val="FFFFFF"/>
              </a:buClr>
              <a:buSzPts val="600"/>
              <a:buFont typeface="Short Stack"/>
              <a:buChar char="○"/>
              <a:defRPr sz="1500"/>
            </a:lvl5pPr>
            <a:lvl6pPr indent="-266700" lvl="5" marL="2743200" algn="l">
              <a:lnSpc>
                <a:spcPct val="100000"/>
              </a:lnSpc>
              <a:spcBef>
                <a:spcPts val="3200"/>
              </a:spcBef>
              <a:spcAft>
                <a:spcPts val="0"/>
              </a:spcAft>
              <a:buClr>
                <a:srgbClr val="FFFFFF"/>
              </a:buClr>
              <a:buSzPts val="600"/>
              <a:buFont typeface="Short Stack"/>
              <a:buChar char="■"/>
              <a:defRPr sz="1400"/>
            </a:lvl6pPr>
            <a:lvl7pPr indent="-266700" lvl="6" marL="3200400" algn="l">
              <a:lnSpc>
                <a:spcPct val="100000"/>
              </a:lnSpc>
              <a:spcBef>
                <a:spcPts val="3200"/>
              </a:spcBef>
              <a:spcAft>
                <a:spcPts val="0"/>
              </a:spcAft>
              <a:buClr>
                <a:srgbClr val="FFFFFF"/>
              </a:buClr>
              <a:buSzPts val="600"/>
              <a:buFont typeface="Short Stack"/>
              <a:buChar char="●"/>
              <a:defRPr sz="1400"/>
            </a:lvl7pPr>
            <a:lvl8pPr indent="-266700" lvl="7" marL="3657600" algn="l">
              <a:lnSpc>
                <a:spcPct val="100000"/>
              </a:lnSpc>
              <a:spcBef>
                <a:spcPts val="3200"/>
              </a:spcBef>
              <a:spcAft>
                <a:spcPts val="0"/>
              </a:spcAft>
              <a:buClr>
                <a:srgbClr val="FFFFFF"/>
              </a:buClr>
              <a:buSzPts val="600"/>
              <a:buFont typeface="Short Stack"/>
              <a:buChar char="○"/>
              <a:defRPr sz="1400"/>
            </a:lvl8pPr>
            <a:lvl9pPr indent="-266700" lvl="8" marL="4114800" algn="l">
              <a:lnSpc>
                <a:spcPct val="100000"/>
              </a:lnSpc>
              <a:spcBef>
                <a:spcPts val="3200"/>
              </a:spcBef>
              <a:spcAft>
                <a:spcPts val="0"/>
              </a:spcAft>
              <a:buClr>
                <a:srgbClr val="FFFFFF"/>
              </a:buClr>
              <a:buSzPts val="600"/>
              <a:buFont typeface="Short Stack"/>
              <a:buChar char="■"/>
              <a:defRPr sz="1400"/>
            </a:lvl9pPr>
          </a:lstStyle>
          <a:p/>
        </p:txBody>
      </p:sp>
      <p:sp>
        <p:nvSpPr>
          <p:cNvPr id="61" name="Google Shape;61;p104"/>
          <p:cNvSpPr txBox="1"/>
          <p:nvPr>
            <p:ph idx="2" type="body"/>
          </p:nvPr>
        </p:nvSpPr>
        <p:spPr>
          <a:xfrm>
            <a:off x="4648200" y="1485900"/>
            <a:ext cx="3810000" cy="3086100"/>
          </a:xfrm>
          <a:prstGeom prst="rect">
            <a:avLst/>
          </a:prstGeom>
          <a:noFill/>
          <a:ln>
            <a:noFill/>
          </a:ln>
        </p:spPr>
        <p:txBody>
          <a:bodyPr anchorCtr="0" anchor="ctr" bIns="38100" lIns="38100" spcFirstLastPara="1" rIns="38100" wrap="square" tIns="38100">
            <a:normAutofit/>
          </a:bodyPr>
          <a:lstStyle>
            <a:lvl1pPr indent="-266700" lvl="0" marL="457200" algn="l">
              <a:lnSpc>
                <a:spcPct val="100000"/>
              </a:lnSpc>
              <a:spcBef>
                <a:spcPts val="3200"/>
              </a:spcBef>
              <a:spcAft>
                <a:spcPts val="0"/>
              </a:spcAft>
              <a:buClr>
                <a:srgbClr val="FFFFFF"/>
              </a:buClr>
              <a:buSzPts val="600"/>
              <a:buFont typeface="Short Stack"/>
              <a:buChar char="●"/>
              <a:defRPr sz="1500"/>
            </a:lvl1pPr>
            <a:lvl2pPr indent="-266700" lvl="1" marL="914400" algn="l">
              <a:lnSpc>
                <a:spcPct val="100000"/>
              </a:lnSpc>
              <a:spcBef>
                <a:spcPts val="3200"/>
              </a:spcBef>
              <a:spcAft>
                <a:spcPts val="0"/>
              </a:spcAft>
              <a:buClr>
                <a:srgbClr val="FFFFFF"/>
              </a:buClr>
              <a:buSzPts val="600"/>
              <a:buFont typeface="Short Stack"/>
              <a:buChar char="○"/>
              <a:defRPr sz="1500"/>
            </a:lvl2pPr>
            <a:lvl3pPr indent="-266700" lvl="2" marL="1371600" algn="l">
              <a:lnSpc>
                <a:spcPct val="100000"/>
              </a:lnSpc>
              <a:spcBef>
                <a:spcPts val="3200"/>
              </a:spcBef>
              <a:spcAft>
                <a:spcPts val="0"/>
              </a:spcAft>
              <a:buClr>
                <a:srgbClr val="FFFFFF"/>
              </a:buClr>
              <a:buSzPts val="600"/>
              <a:buFont typeface="Short Stack"/>
              <a:buChar char="■"/>
              <a:defRPr sz="1500"/>
            </a:lvl3pPr>
            <a:lvl4pPr indent="-266700" lvl="3" marL="1828800" algn="l">
              <a:lnSpc>
                <a:spcPct val="100000"/>
              </a:lnSpc>
              <a:spcBef>
                <a:spcPts val="3200"/>
              </a:spcBef>
              <a:spcAft>
                <a:spcPts val="0"/>
              </a:spcAft>
              <a:buClr>
                <a:srgbClr val="FFFFFF"/>
              </a:buClr>
              <a:buSzPts val="600"/>
              <a:buFont typeface="Short Stack"/>
              <a:buChar char="●"/>
              <a:defRPr sz="1500"/>
            </a:lvl4pPr>
            <a:lvl5pPr indent="-266700" lvl="4" marL="2286000" algn="l">
              <a:lnSpc>
                <a:spcPct val="100000"/>
              </a:lnSpc>
              <a:spcBef>
                <a:spcPts val="3200"/>
              </a:spcBef>
              <a:spcAft>
                <a:spcPts val="0"/>
              </a:spcAft>
              <a:buClr>
                <a:srgbClr val="FFFFFF"/>
              </a:buClr>
              <a:buSzPts val="600"/>
              <a:buFont typeface="Short Stack"/>
              <a:buChar char="○"/>
              <a:defRPr sz="1500"/>
            </a:lvl5pPr>
            <a:lvl6pPr indent="-266700" lvl="5" marL="2743200" algn="l">
              <a:lnSpc>
                <a:spcPct val="100000"/>
              </a:lnSpc>
              <a:spcBef>
                <a:spcPts val="3200"/>
              </a:spcBef>
              <a:spcAft>
                <a:spcPts val="0"/>
              </a:spcAft>
              <a:buClr>
                <a:srgbClr val="FFFFFF"/>
              </a:buClr>
              <a:buSzPts val="600"/>
              <a:buFont typeface="Short Stack"/>
              <a:buChar char="■"/>
              <a:defRPr sz="1400"/>
            </a:lvl6pPr>
            <a:lvl7pPr indent="-266700" lvl="6" marL="3200400" algn="l">
              <a:lnSpc>
                <a:spcPct val="100000"/>
              </a:lnSpc>
              <a:spcBef>
                <a:spcPts val="3200"/>
              </a:spcBef>
              <a:spcAft>
                <a:spcPts val="0"/>
              </a:spcAft>
              <a:buClr>
                <a:srgbClr val="FFFFFF"/>
              </a:buClr>
              <a:buSzPts val="600"/>
              <a:buFont typeface="Short Stack"/>
              <a:buChar char="●"/>
              <a:defRPr sz="1400"/>
            </a:lvl7pPr>
            <a:lvl8pPr indent="-266700" lvl="7" marL="3657600" algn="l">
              <a:lnSpc>
                <a:spcPct val="100000"/>
              </a:lnSpc>
              <a:spcBef>
                <a:spcPts val="3200"/>
              </a:spcBef>
              <a:spcAft>
                <a:spcPts val="0"/>
              </a:spcAft>
              <a:buClr>
                <a:srgbClr val="FFFFFF"/>
              </a:buClr>
              <a:buSzPts val="600"/>
              <a:buFont typeface="Short Stack"/>
              <a:buChar char="○"/>
              <a:defRPr sz="1400"/>
            </a:lvl8pPr>
            <a:lvl9pPr indent="-266700" lvl="8" marL="4114800" algn="l">
              <a:lnSpc>
                <a:spcPct val="100000"/>
              </a:lnSpc>
              <a:spcBef>
                <a:spcPts val="3200"/>
              </a:spcBef>
              <a:spcAft>
                <a:spcPts val="0"/>
              </a:spcAft>
              <a:buClr>
                <a:srgbClr val="FFFFFF"/>
              </a:buClr>
              <a:buSzPts val="600"/>
              <a:buFont typeface="Short Stack"/>
              <a:buChar char="■"/>
              <a:defRPr sz="1400"/>
            </a:lvl9pPr>
          </a:lstStyle>
          <a:p/>
        </p:txBody>
      </p:sp>
      <p:sp>
        <p:nvSpPr>
          <p:cNvPr id="62" name="Google Shape;62;p104"/>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63" name="Google Shape;63;p104"/>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64" name="Google Shape;64;p104"/>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
    <p:spTree>
      <p:nvGrpSpPr>
        <p:cNvPr id="65" name="Shape 65"/>
        <p:cNvGrpSpPr/>
        <p:nvPr/>
      </p:nvGrpSpPr>
      <p:grpSpPr>
        <a:xfrm>
          <a:off x="0" y="0"/>
          <a:ext cx="0" cy="0"/>
          <a:chOff x="0" y="0"/>
          <a:chExt cx="0" cy="0"/>
        </a:xfrm>
      </p:grpSpPr>
      <p:sp>
        <p:nvSpPr>
          <p:cNvPr id="66" name="Google Shape;66;p105"/>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71" name="Shape 71"/>
        <p:cNvGrpSpPr/>
        <p:nvPr/>
      </p:nvGrpSpPr>
      <p:grpSpPr>
        <a:xfrm>
          <a:off x="0" y="0"/>
          <a:ext cx="0" cy="0"/>
          <a:chOff x="0" y="0"/>
          <a:chExt cx="0" cy="0"/>
        </a:xfrm>
      </p:grpSpPr>
      <p:sp>
        <p:nvSpPr>
          <p:cNvPr id="72" name="Google Shape;72;p92"/>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3" name="Shape 73"/>
        <p:cNvGrpSpPr/>
        <p:nvPr/>
      </p:nvGrpSpPr>
      <p:grpSpPr>
        <a:xfrm>
          <a:off x="0" y="0"/>
          <a:ext cx="0" cy="0"/>
          <a:chOff x="0" y="0"/>
          <a:chExt cx="0" cy="0"/>
        </a:xfrm>
      </p:grpSpPr>
      <p:sp>
        <p:nvSpPr>
          <p:cNvPr id="74" name="Google Shape;74;p94"/>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75" name="Google Shape;75;p94"/>
          <p:cNvSpPr txBox="1"/>
          <p:nvPr>
            <p:ph idx="1" type="body"/>
          </p:nvPr>
        </p:nvSpPr>
        <p:spPr>
          <a:xfrm>
            <a:off x="892970" y="562572"/>
            <a:ext cx="7358100" cy="4018200"/>
          </a:xfrm>
          <a:prstGeom prst="rect">
            <a:avLst/>
          </a:prstGeom>
          <a:noFill/>
          <a:ln>
            <a:noFill/>
          </a:ln>
        </p:spPr>
        <p:txBody>
          <a:bodyPr anchorCtr="0" anchor="ctr" bIns="38100" lIns="38100" spcFirstLastPara="1" rIns="38100" wrap="square" tIns="38100">
            <a:noAutofit/>
          </a:bodyPr>
          <a:lstStyle>
            <a:lvl1pPr indent="-266700" lvl="0" marL="457200" algn="l">
              <a:lnSpc>
                <a:spcPct val="100000"/>
              </a:lnSpc>
              <a:spcBef>
                <a:spcPts val="3200"/>
              </a:spcBef>
              <a:spcAft>
                <a:spcPts val="0"/>
              </a:spcAft>
              <a:buClr>
                <a:srgbClr val="FFFFFF"/>
              </a:buClr>
              <a:buSzPts val="600"/>
              <a:buChar char="•"/>
              <a:defRPr/>
            </a:lvl1pPr>
            <a:lvl2pPr indent="-266700" lvl="1" marL="914400" algn="l">
              <a:lnSpc>
                <a:spcPct val="100000"/>
              </a:lnSpc>
              <a:spcBef>
                <a:spcPts val="3200"/>
              </a:spcBef>
              <a:spcAft>
                <a:spcPts val="0"/>
              </a:spcAft>
              <a:buClr>
                <a:srgbClr val="FFFFFF"/>
              </a:buClr>
              <a:buSzPts val="600"/>
              <a:buChar char="•"/>
              <a:defRPr/>
            </a:lvl2pPr>
            <a:lvl3pPr indent="-266700" lvl="2" marL="1371600" algn="l">
              <a:lnSpc>
                <a:spcPct val="100000"/>
              </a:lnSpc>
              <a:spcBef>
                <a:spcPts val="3200"/>
              </a:spcBef>
              <a:spcAft>
                <a:spcPts val="0"/>
              </a:spcAft>
              <a:buClr>
                <a:srgbClr val="FFFFFF"/>
              </a:buClr>
              <a:buSzPts val="600"/>
              <a:buChar char="•"/>
              <a:defRPr/>
            </a:lvl3pPr>
            <a:lvl4pPr indent="-266700" lvl="3" marL="1828800" algn="l">
              <a:lnSpc>
                <a:spcPct val="100000"/>
              </a:lnSpc>
              <a:spcBef>
                <a:spcPts val="3200"/>
              </a:spcBef>
              <a:spcAft>
                <a:spcPts val="0"/>
              </a:spcAft>
              <a:buClr>
                <a:srgbClr val="FFFFFF"/>
              </a:buClr>
              <a:buSzPts val="600"/>
              <a:buChar char="•"/>
              <a:defRPr/>
            </a:lvl4pPr>
            <a:lvl5pPr indent="-266700" lvl="4" marL="2286000" algn="l">
              <a:lnSpc>
                <a:spcPct val="100000"/>
              </a:lnSpc>
              <a:spcBef>
                <a:spcPts val="3200"/>
              </a:spcBef>
              <a:spcAft>
                <a:spcPts val="0"/>
              </a:spcAft>
              <a:buClr>
                <a:srgbClr val="FFFFFF"/>
              </a:buClr>
              <a:buSzPts val="600"/>
              <a:buChar char="•"/>
              <a:defRPr/>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76" name="Google Shape;76;p94"/>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77" name="Google Shape;77;p94"/>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78" name="Google Shape;78;p94"/>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9" name="Shape 79"/>
        <p:cNvGrpSpPr/>
        <p:nvPr/>
      </p:nvGrpSpPr>
      <p:grpSpPr>
        <a:xfrm>
          <a:off x="0" y="0"/>
          <a:ext cx="0" cy="0"/>
          <a:chOff x="0" y="0"/>
          <a:chExt cx="0" cy="0"/>
        </a:xfrm>
      </p:grpSpPr>
      <p:sp>
        <p:nvSpPr>
          <p:cNvPr id="80" name="Google Shape;80;p96"/>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81" name="Google Shape;81;p96"/>
          <p:cNvSpPr txBox="1"/>
          <p:nvPr>
            <p:ph idx="1" type="body"/>
          </p:nvPr>
        </p:nvSpPr>
        <p:spPr>
          <a:xfrm>
            <a:off x="685800" y="1485900"/>
            <a:ext cx="3810000" cy="3086100"/>
          </a:xfrm>
          <a:prstGeom prst="rect">
            <a:avLst/>
          </a:prstGeom>
          <a:noFill/>
          <a:ln>
            <a:noFill/>
          </a:ln>
        </p:spPr>
        <p:txBody>
          <a:bodyPr anchorCtr="0" anchor="ctr" bIns="38100" lIns="38100" spcFirstLastPara="1" rIns="38100" wrap="square" tIns="38100">
            <a:noAutofit/>
          </a:bodyPr>
          <a:lstStyle>
            <a:lvl1pPr indent="-266700" lvl="0" marL="457200" algn="l">
              <a:lnSpc>
                <a:spcPct val="100000"/>
              </a:lnSpc>
              <a:spcBef>
                <a:spcPts val="3200"/>
              </a:spcBef>
              <a:spcAft>
                <a:spcPts val="0"/>
              </a:spcAft>
              <a:buClr>
                <a:srgbClr val="FFFFFF"/>
              </a:buClr>
              <a:buSzPts val="600"/>
              <a:buFont typeface="Short Stack"/>
              <a:buChar char="•"/>
              <a:defRPr sz="1500"/>
            </a:lvl1pPr>
            <a:lvl2pPr indent="-266700" lvl="1" marL="914400" algn="l">
              <a:lnSpc>
                <a:spcPct val="100000"/>
              </a:lnSpc>
              <a:spcBef>
                <a:spcPts val="3200"/>
              </a:spcBef>
              <a:spcAft>
                <a:spcPts val="0"/>
              </a:spcAft>
              <a:buClr>
                <a:srgbClr val="FFFFFF"/>
              </a:buClr>
              <a:buSzPts val="600"/>
              <a:buFont typeface="Short Stack"/>
              <a:buChar char="•"/>
              <a:defRPr sz="1500"/>
            </a:lvl2pPr>
            <a:lvl3pPr indent="-266700" lvl="2" marL="1371600" algn="l">
              <a:lnSpc>
                <a:spcPct val="100000"/>
              </a:lnSpc>
              <a:spcBef>
                <a:spcPts val="3200"/>
              </a:spcBef>
              <a:spcAft>
                <a:spcPts val="0"/>
              </a:spcAft>
              <a:buClr>
                <a:srgbClr val="FFFFFF"/>
              </a:buClr>
              <a:buSzPts val="600"/>
              <a:buFont typeface="Short Stack"/>
              <a:buChar char="•"/>
              <a:defRPr sz="1500"/>
            </a:lvl3pPr>
            <a:lvl4pPr indent="-266700" lvl="3" marL="1828800" algn="l">
              <a:lnSpc>
                <a:spcPct val="100000"/>
              </a:lnSpc>
              <a:spcBef>
                <a:spcPts val="3200"/>
              </a:spcBef>
              <a:spcAft>
                <a:spcPts val="0"/>
              </a:spcAft>
              <a:buClr>
                <a:srgbClr val="FFFFFF"/>
              </a:buClr>
              <a:buSzPts val="600"/>
              <a:buFont typeface="Short Stack"/>
              <a:buChar char="•"/>
              <a:defRPr sz="1500"/>
            </a:lvl4pPr>
            <a:lvl5pPr indent="-266700" lvl="4" marL="2286000" algn="l">
              <a:lnSpc>
                <a:spcPct val="100000"/>
              </a:lnSpc>
              <a:spcBef>
                <a:spcPts val="3200"/>
              </a:spcBef>
              <a:spcAft>
                <a:spcPts val="0"/>
              </a:spcAft>
              <a:buClr>
                <a:srgbClr val="FFFFFF"/>
              </a:buClr>
              <a:buSzPts val="600"/>
              <a:buFont typeface="Short Stack"/>
              <a:buChar char="•"/>
              <a:defRPr sz="1500"/>
            </a:lvl5pPr>
            <a:lvl6pPr indent="-266700" lvl="5" marL="2743200" algn="l">
              <a:lnSpc>
                <a:spcPct val="100000"/>
              </a:lnSpc>
              <a:spcBef>
                <a:spcPts val="3200"/>
              </a:spcBef>
              <a:spcAft>
                <a:spcPts val="0"/>
              </a:spcAft>
              <a:buClr>
                <a:srgbClr val="FFFFFF"/>
              </a:buClr>
              <a:buSzPts val="600"/>
              <a:buFont typeface="Short Stack"/>
              <a:buChar char="•"/>
              <a:defRPr sz="1400"/>
            </a:lvl6pPr>
            <a:lvl7pPr indent="-266700" lvl="6" marL="3200400" algn="l">
              <a:lnSpc>
                <a:spcPct val="100000"/>
              </a:lnSpc>
              <a:spcBef>
                <a:spcPts val="3200"/>
              </a:spcBef>
              <a:spcAft>
                <a:spcPts val="0"/>
              </a:spcAft>
              <a:buClr>
                <a:srgbClr val="FFFFFF"/>
              </a:buClr>
              <a:buSzPts val="600"/>
              <a:buFont typeface="Short Stack"/>
              <a:buChar char="•"/>
              <a:defRPr sz="1400"/>
            </a:lvl7pPr>
            <a:lvl8pPr indent="-266700" lvl="7" marL="3657600" algn="l">
              <a:lnSpc>
                <a:spcPct val="100000"/>
              </a:lnSpc>
              <a:spcBef>
                <a:spcPts val="3200"/>
              </a:spcBef>
              <a:spcAft>
                <a:spcPts val="0"/>
              </a:spcAft>
              <a:buClr>
                <a:srgbClr val="FFFFFF"/>
              </a:buClr>
              <a:buSzPts val="600"/>
              <a:buFont typeface="Short Stack"/>
              <a:buChar char="•"/>
              <a:defRPr sz="1400"/>
            </a:lvl8pPr>
            <a:lvl9pPr indent="-266700" lvl="8" marL="4114800" algn="l">
              <a:lnSpc>
                <a:spcPct val="100000"/>
              </a:lnSpc>
              <a:spcBef>
                <a:spcPts val="3200"/>
              </a:spcBef>
              <a:spcAft>
                <a:spcPts val="0"/>
              </a:spcAft>
              <a:buClr>
                <a:srgbClr val="FFFFFF"/>
              </a:buClr>
              <a:buSzPts val="600"/>
              <a:buFont typeface="Short Stack"/>
              <a:buChar char="•"/>
              <a:defRPr sz="1400"/>
            </a:lvl9pPr>
          </a:lstStyle>
          <a:p/>
        </p:txBody>
      </p:sp>
      <p:sp>
        <p:nvSpPr>
          <p:cNvPr id="82" name="Google Shape;82;p96"/>
          <p:cNvSpPr txBox="1"/>
          <p:nvPr>
            <p:ph idx="2" type="body"/>
          </p:nvPr>
        </p:nvSpPr>
        <p:spPr>
          <a:xfrm>
            <a:off x="4648200" y="1485900"/>
            <a:ext cx="3810000" cy="3086100"/>
          </a:xfrm>
          <a:prstGeom prst="rect">
            <a:avLst/>
          </a:prstGeom>
          <a:noFill/>
          <a:ln>
            <a:noFill/>
          </a:ln>
        </p:spPr>
        <p:txBody>
          <a:bodyPr anchorCtr="0" anchor="ctr" bIns="38100" lIns="38100" spcFirstLastPara="1" rIns="38100" wrap="square" tIns="38100">
            <a:noAutofit/>
          </a:bodyPr>
          <a:lstStyle>
            <a:lvl1pPr indent="-266700" lvl="0" marL="457200" algn="l">
              <a:lnSpc>
                <a:spcPct val="100000"/>
              </a:lnSpc>
              <a:spcBef>
                <a:spcPts val="3200"/>
              </a:spcBef>
              <a:spcAft>
                <a:spcPts val="0"/>
              </a:spcAft>
              <a:buClr>
                <a:srgbClr val="FFFFFF"/>
              </a:buClr>
              <a:buSzPts val="600"/>
              <a:buFont typeface="Short Stack"/>
              <a:buChar char="•"/>
              <a:defRPr sz="1500"/>
            </a:lvl1pPr>
            <a:lvl2pPr indent="-266700" lvl="1" marL="914400" algn="l">
              <a:lnSpc>
                <a:spcPct val="100000"/>
              </a:lnSpc>
              <a:spcBef>
                <a:spcPts val="3200"/>
              </a:spcBef>
              <a:spcAft>
                <a:spcPts val="0"/>
              </a:spcAft>
              <a:buClr>
                <a:srgbClr val="FFFFFF"/>
              </a:buClr>
              <a:buSzPts val="600"/>
              <a:buFont typeface="Short Stack"/>
              <a:buChar char="•"/>
              <a:defRPr sz="1500"/>
            </a:lvl2pPr>
            <a:lvl3pPr indent="-266700" lvl="2" marL="1371600" algn="l">
              <a:lnSpc>
                <a:spcPct val="100000"/>
              </a:lnSpc>
              <a:spcBef>
                <a:spcPts val="3200"/>
              </a:spcBef>
              <a:spcAft>
                <a:spcPts val="0"/>
              </a:spcAft>
              <a:buClr>
                <a:srgbClr val="FFFFFF"/>
              </a:buClr>
              <a:buSzPts val="600"/>
              <a:buFont typeface="Short Stack"/>
              <a:buChar char="•"/>
              <a:defRPr sz="1500"/>
            </a:lvl3pPr>
            <a:lvl4pPr indent="-266700" lvl="3" marL="1828800" algn="l">
              <a:lnSpc>
                <a:spcPct val="100000"/>
              </a:lnSpc>
              <a:spcBef>
                <a:spcPts val="3200"/>
              </a:spcBef>
              <a:spcAft>
                <a:spcPts val="0"/>
              </a:spcAft>
              <a:buClr>
                <a:srgbClr val="FFFFFF"/>
              </a:buClr>
              <a:buSzPts val="600"/>
              <a:buFont typeface="Short Stack"/>
              <a:buChar char="•"/>
              <a:defRPr sz="1500"/>
            </a:lvl4pPr>
            <a:lvl5pPr indent="-266700" lvl="4" marL="2286000" algn="l">
              <a:lnSpc>
                <a:spcPct val="100000"/>
              </a:lnSpc>
              <a:spcBef>
                <a:spcPts val="3200"/>
              </a:spcBef>
              <a:spcAft>
                <a:spcPts val="0"/>
              </a:spcAft>
              <a:buClr>
                <a:srgbClr val="FFFFFF"/>
              </a:buClr>
              <a:buSzPts val="600"/>
              <a:buFont typeface="Short Stack"/>
              <a:buChar char="•"/>
              <a:defRPr sz="1500"/>
            </a:lvl5pPr>
            <a:lvl6pPr indent="-266700" lvl="5" marL="2743200" algn="l">
              <a:lnSpc>
                <a:spcPct val="100000"/>
              </a:lnSpc>
              <a:spcBef>
                <a:spcPts val="3200"/>
              </a:spcBef>
              <a:spcAft>
                <a:spcPts val="0"/>
              </a:spcAft>
              <a:buClr>
                <a:srgbClr val="FFFFFF"/>
              </a:buClr>
              <a:buSzPts val="600"/>
              <a:buFont typeface="Short Stack"/>
              <a:buChar char="•"/>
              <a:defRPr sz="1400"/>
            </a:lvl6pPr>
            <a:lvl7pPr indent="-266700" lvl="6" marL="3200400" algn="l">
              <a:lnSpc>
                <a:spcPct val="100000"/>
              </a:lnSpc>
              <a:spcBef>
                <a:spcPts val="3200"/>
              </a:spcBef>
              <a:spcAft>
                <a:spcPts val="0"/>
              </a:spcAft>
              <a:buClr>
                <a:srgbClr val="FFFFFF"/>
              </a:buClr>
              <a:buSzPts val="600"/>
              <a:buFont typeface="Short Stack"/>
              <a:buChar char="•"/>
              <a:defRPr sz="1400"/>
            </a:lvl7pPr>
            <a:lvl8pPr indent="-266700" lvl="7" marL="3657600" algn="l">
              <a:lnSpc>
                <a:spcPct val="100000"/>
              </a:lnSpc>
              <a:spcBef>
                <a:spcPts val="3200"/>
              </a:spcBef>
              <a:spcAft>
                <a:spcPts val="0"/>
              </a:spcAft>
              <a:buClr>
                <a:srgbClr val="FFFFFF"/>
              </a:buClr>
              <a:buSzPts val="600"/>
              <a:buFont typeface="Short Stack"/>
              <a:buChar char="•"/>
              <a:defRPr sz="1400"/>
            </a:lvl8pPr>
            <a:lvl9pPr indent="-266700" lvl="8" marL="4114800" algn="l">
              <a:lnSpc>
                <a:spcPct val="100000"/>
              </a:lnSpc>
              <a:spcBef>
                <a:spcPts val="3200"/>
              </a:spcBef>
              <a:spcAft>
                <a:spcPts val="0"/>
              </a:spcAft>
              <a:buClr>
                <a:srgbClr val="FFFFFF"/>
              </a:buClr>
              <a:buSzPts val="600"/>
              <a:buFont typeface="Short Stack"/>
              <a:buChar char="•"/>
              <a:defRPr sz="1400"/>
            </a:lvl9pPr>
          </a:lstStyle>
          <a:p/>
        </p:txBody>
      </p:sp>
      <p:sp>
        <p:nvSpPr>
          <p:cNvPr id="83" name="Google Shape;83;p96"/>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84" name="Google Shape;84;p96"/>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Helvetica Neue Light"/>
                <a:ea typeface="Helvetica Neue Light"/>
                <a:cs typeface="Helvetica Neue Light"/>
                <a:sym typeface="Helvetica Neue Light"/>
              </a:defRPr>
            </a:lvl9pPr>
          </a:lstStyle>
          <a:p/>
        </p:txBody>
      </p:sp>
      <p:sp>
        <p:nvSpPr>
          <p:cNvPr id="85" name="Google Shape;85;p96"/>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86" name="Shape 86"/>
        <p:cNvGrpSpPr/>
        <p:nvPr/>
      </p:nvGrpSpPr>
      <p:grpSpPr>
        <a:xfrm>
          <a:off x="0" y="0"/>
          <a:ext cx="0" cy="0"/>
          <a:chOff x="0" y="0"/>
          <a:chExt cx="0" cy="0"/>
        </a:xfrm>
      </p:grpSpPr>
      <p:sp>
        <p:nvSpPr>
          <p:cNvPr id="87" name="Google Shape;87;p106"/>
          <p:cNvSpPr txBox="1"/>
          <p:nvPr>
            <p:ph type="title"/>
          </p:nvPr>
        </p:nvSpPr>
        <p:spPr>
          <a:xfrm>
            <a:off x="892970" y="1352848"/>
            <a:ext cx="7358100" cy="1339500"/>
          </a:xfrm>
          <a:prstGeom prst="rect">
            <a:avLst/>
          </a:prstGeom>
          <a:noFill/>
          <a:ln>
            <a:noFill/>
          </a:ln>
        </p:spPr>
        <p:txBody>
          <a:bodyPr anchorCtr="0" anchor="b"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88" name="Google Shape;88;p106"/>
          <p:cNvSpPr txBox="1"/>
          <p:nvPr>
            <p:ph idx="1" type="body"/>
          </p:nvPr>
        </p:nvSpPr>
        <p:spPr>
          <a:xfrm>
            <a:off x="892970" y="2745879"/>
            <a:ext cx="7358100" cy="770100"/>
          </a:xfrm>
          <a:prstGeom prst="rect">
            <a:avLst/>
          </a:prstGeom>
          <a:noFill/>
          <a:ln>
            <a:noFill/>
          </a:ln>
        </p:spPr>
        <p:txBody>
          <a:bodyPr anchorCtr="0" anchor="t" bIns="38100" lIns="38100" spcFirstLastPara="1" rIns="38100" wrap="square" tIns="38100">
            <a:noAutofit/>
          </a:bodyPr>
          <a:lstStyle>
            <a:lvl1pPr indent="-228600" lvl="0" marL="457200" algn="ctr">
              <a:lnSpc>
                <a:spcPct val="100000"/>
              </a:lnSpc>
              <a:spcBef>
                <a:spcPts val="0"/>
              </a:spcBef>
              <a:spcAft>
                <a:spcPts val="0"/>
              </a:spcAft>
              <a:buClr>
                <a:srgbClr val="FFFFFF"/>
              </a:buClr>
              <a:buSzPts val="1400"/>
              <a:buNone/>
              <a:defRPr/>
            </a:lvl1pPr>
            <a:lvl2pPr indent="-228600" lvl="1" marL="914400" algn="ctr">
              <a:lnSpc>
                <a:spcPct val="100000"/>
              </a:lnSpc>
              <a:spcBef>
                <a:spcPts val="0"/>
              </a:spcBef>
              <a:spcAft>
                <a:spcPts val="0"/>
              </a:spcAft>
              <a:buClr>
                <a:srgbClr val="FFFFFF"/>
              </a:buClr>
              <a:buSzPts val="1400"/>
              <a:buNone/>
              <a:defRPr/>
            </a:lvl2pPr>
            <a:lvl3pPr indent="-228600" lvl="2" marL="1371600" algn="ctr">
              <a:lnSpc>
                <a:spcPct val="100000"/>
              </a:lnSpc>
              <a:spcBef>
                <a:spcPts val="0"/>
              </a:spcBef>
              <a:spcAft>
                <a:spcPts val="0"/>
              </a:spcAft>
              <a:buClr>
                <a:srgbClr val="FFFFFF"/>
              </a:buClr>
              <a:buSzPts val="1400"/>
              <a:buNone/>
              <a:defRPr/>
            </a:lvl3pPr>
            <a:lvl4pPr indent="-228600" lvl="3" marL="1828800" algn="ctr">
              <a:lnSpc>
                <a:spcPct val="100000"/>
              </a:lnSpc>
              <a:spcBef>
                <a:spcPts val="0"/>
              </a:spcBef>
              <a:spcAft>
                <a:spcPts val="0"/>
              </a:spcAft>
              <a:buClr>
                <a:srgbClr val="FFFFFF"/>
              </a:buClr>
              <a:buSzPts val="1400"/>
              <a:buNone/>
              <a:defRPr/>
            </a:lvl4pPr>
            <a:lvl5pPr indent="-228600" lvl="4" marL="2286000" algn="ctr">
              <a:lnSpc>
                <a:spcPct val="100000"/>
              </a:lnSpc>
              <a:spcBef>
                <a:spcPts val="0"/>
              </a:spcBef>
              <a:spcAft>
                <a:spcPts val="0"/>
              </a:spcAft>
              <a:buClr>
                <a:srgbClr val="FFFFFF"/>
              </a:buClr>
              <a:buSzPts val="1400"/>
              <a:buNone/>
              <a:defRPr/>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89" name="Google Shape;89;p106"/>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 name="Shape 13"/>
        <p:cNvGrpSpPr/>
        <p:nvPr/>
      </p:nvGrpSpPr>
      <p:grpSpPr>
        <a:xfrm>
          <a:off x="0" y="0"/>
          <a:ext cx="0" cy="0"/>
          <a:chOff x="0" y="0"/>
          <a:chExt cx="0" cy="0"/>
        </a:xfrm>
      </p:grpSpPr>
      <p:sp>
        <p:nvSpPr>
          <p:cNvPr id="14" name="Google Shape;14;p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 2 Column">
  <p:cSld name="Title &amp; Bullets - 2 Column">
    <p:spTree>
      <p:nvGrpSpPr>
        <p:cNvPr id="90" name="Shape 90"/>
        <p:cNvGrpSpPr/>
        <p:nvPr/>
      </p:nvGrpSpPr>
      <p:grpSpPr>
        <a:xfrm>
          <a:off x="0" y="0"/>
          <a:ext cx="0" cy="0"/>
          <a:chOff x="0" y="0"/>
          <a:chExt cx="0" cy="0"/>
        </a:xfrm>
      </p:grpSpPr>
      <p:sp>
        <p:nvSpPr>
          <p:cNvPr id="91" name="Google Shape;91;p107"/>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92" name="Google Shape;92;p107"/>
          <p:cNvSpPr txBox="1"/>
          <p:nvPr>
            <p:ph idx="1" type="body"/>
          </p:nvPr>
        </p:nvSpPr>
        <p:spPr>
          <a:xfrm>
            <a:off x="892970" y="1553767"/>
            <a:ext cx="7358100" cy="3027300"/>
          </a:xfrm>
          <a:prstGeom prst="rect">
            <a:avLst/>
          </a:prstGeom>
          <a:noFill/>
          <a:ln>
            <a:noFill/>
          </a:ln>
        </p:spPr>
        <p:txBody>
          <a:bodyPr anchorCtr="0" anchor="t" bIns="38100" lIns="38100" spcFirstLastPara="1" rIns="38100" wrap="square" tIns="38100">
            <a:noAutofit/>
          </a:bodyPr>
          <a:lstStyle>
            <a:lvl1pPr indent="-273050" lvl="0" marL="457200" algn="l">
              <a:lnSpc>
                <a:spcPct val="100000"/>
              </a:lnSpc>
              <a:spcBef>
                <a:spcPts val="1900"/>
              </a:spcBef>
              <a:spcAft>
                <a:spcPts val="0"/>
              </a:spcAft>
              <a:buClr>
                <a:srgbClr val="FFFFFF"/>
              </a:buClr>
              <a:buSzPts val="700"/>
              <a:buFont typeface="Gill Sans"/>
              <a:buChar char="•"/>
              <a:defRPr sz="1700"/>
            </a:lvl1pPr>
            <a:lvl2pPr indent="-273050" lvl="1" marL="914400" algn="l">
              <a:lnSpc>
                <a:spcPct val="100000"/>
              </a:lnSpc>
              <a:spcBef>
                <a:spcPts val="1900"/>
              </a:spcBef>
              <a:spcAft>
                <a:spcPts val="0"/>
              </a:spcAft>
              <a:buClr>
                <a:srgbClr val="FFFFFF"/>
              </a:buClr>
              <a:buSzPts val="700"/>
              <a:buFont typeface="Gill Sans"/>
              <a:buChar char="•"/>
              <a:defRPr sz="1700"/>
            </a:lvl2pPr>
            <a:lvl3pPr indent="-273050" lvl="2" marL="1371600" algn="l">
              <a:lnSpc>
                <a:spcPct val="100000"/>
              </a:lnSpc>
              <a:spcBef>
                <a:spcPts val="1900"/>
              </a:spcBef>
              <a:spcAft>
                <a:spcPts val="0"/>
              </a:spcAft>
              <a:buClr>
                <a:srgbClr val="FFFFFF"/>
              </a:buClr>
              <a:buSzPts val="700"/>
              <a:buFont typeface="Gill Sans"/>
              <a:buChar char="•"/>
              <a:defRPr sz="1700"/>
            </a:lvl3pPr>
            <a:lvl4pPr indent="-273050" lvl="3" marL="1828800" algn="l">
              <a:lnSpc>
                <a:spcPct val="100000"/>
              </a:lnSpc>
              <a:spcBef>
                <a:spcPts val="1900"/>
              </a:spcBef>
              <a:spcAft>
                <a:spcPts val="0"/>
              </a:spcAft>
              <a:buClr>
                <a:srgbClr val="FFFFFF"/>
              </a:buClr>
              <a:buSzPts val="700"/>
              <a:buFont typeface="Gill Sans"/>
              <a:buChar char="•"/>
              <a:defRPr sz="1700"/>
            </a:lvl4pPr>
            <a:lvl5pPr indent="-273050" lvl="4" marL="2286000" algn="l">
              <a:lnSpc>
                <a:spcPct val="100000"/>
              </a:lnSpc>
              <a:spcBef>
                <a:spcPts val="1900"/>
              </a:spcBef>
              <a:spcAft>
                <a:spcPts val="0"/>
              </a:spcAft>
              <a:buClr>
                <a:srgbClr val="FFFFFF"/>
              </a:buClr>
              <a:buSzPts val="700"/>
              <a:buFont typeface="Gill Sans"/>
              <a:buChar char="•"/>
              <a:defRPr sz="1700"/>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93" name="Google Shape;93;p107"/>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94" name="Shape 94"/>
        <p:cNvGrpSpPr/>
        <p:nvPr/>
      </p:nvGrpSpPr>
      <p:grpSpPr>
        <a:xfrm>
          <a:off x="0" y="0"/>
          <a:ext cx="0" cy="0"/>
          <a:chOff x="0" y="0"/>
          <a:chExt cx="0" cy="0"/>
        </a:xfrm>
      </p:grpSpPr>
      <p:sp>
        <p:nvSpPr>
          <p:cNvPr id="95" name="Google Shape;95;p108"/>
          <p:cNvSpPr txBox="1"/>
          <p:nvPr>
            <p:ph idx="1" type="body"/>
          </p:nvPr>
        </p:nvSpPr>
        <p:spPr>
          <a:xfrm>
            <a:off x="892970" y="562572"/>
            <a:ext cx="7358100" cy="4018200"/>
          </a:xfrm>
          <a:prstGeom prst="rect">
            <a:avLst/>
          </a:prstGeom>
          <a:noFill/>
          <a:ln>
            <a:noFill/>
          </a:ln>
        </p:spPr>
        <p:txBody>
          <a:bodyPr anchorCtr="0" anchor="ctr" bIns="38100" lIns="38100" spcFirstLastPara="1" rIns="38100" wrap="square" tIns="38100">
            <a:noAutofit/>
          </a:bodyPr>
          <a:lstStyle>
            <a:lvl1pPr indent="-266700" lvl="0" marL="457200" algn="l">
              <a:lnSpc>
                <a:spcPct val="100000"/>
              </a:lnSpc>
              <a:spcBef>
                <a:spcPts val="3200"/>
              </a:spcBef>
              <a:spcAft>
                <a:spcPts val="0"/>
              </a:spcAft>
              <a:buClr>
                <a:srgbClr val="FFFFFF"/>
              </a:buClr>
              <a:buSzPts val="600"/>
              <a:buChar char="•"/>
              <a:defRPr/>
            </a:lvl1pPr>
            <a:lvl2pPr indent="-266700" lvl="1" marL="914400" algn="l">
              <a:lnSpc>
                <a:spcPct val="100000"/>
              </a:lnSpc>
              <a:spcBef>
                <a:spcPts val="3200"/>
              </a:spcBef>
              <a:spcAft>
                <a:spcPts val="0"/>
              </a:spcAft>
              <a:buClr>
                <a:srgbClr val="FFFFFF"/>
              </a:buClr>
              <a:buSzPts val="600"/>
              <a:buChar char="•"/>
              <a:defRPr/>
            </a:lvl2pPr>
            <a:lvl3pPr indent="-266700" lvl="2" marL="1371600" algn="l">
              <a:lnSpc>
                <a:spcPct val="100000"/>
              </a:lnSpc>
              <a:spcBef>
                <a:spcPts val="3200"/>
              </a:spcBef>
              <a:spcAft>
                <a:spcPts val="0"/>
              </a:spcAft>
              <a:buClr>
                <a:srgbClr val="FFFFFF"/>
              </a:buClr>
              <a:buSzPts val="600"/>
              <a:buChar char="•"/>
              <a:defRPr/>
            </a:lvl3pPr>
            <a:lvl4pPr indent="-266700" lvl="3" marL="1828800" algn="l">
              <a:lnSpc>
                <a:spcPct val="100000"/>
              </a:lnSpc>
              <a:spcBef>
                <a:spcPts val="3200"/>
              </a:spcBef>
              <a:spcAft>
                <a:spcPts val="0"/>
              </a:spcAft>
              <a:buClr>
                <a:srgbClr val="FFFFFF"/>
              </a:buClr>
              <a:buSzPts val="600"/>
              <a:buChar char="•"/>
              <a:defRPr/>
            </a:lvl4pPr>
            <a:lvl5pPr indent="-266700" lvl="4" marL="2286000" algn="l">
              <a:lnSpc>
                <a:spcPct val="100000"/>
              </a:lnSpc>
              <a:spcBef>
                <a:spcPts val="3200"/>
              </a:spcBef>
              <a:spcAft>
                <a:spcPts val="0"/>
              </a:spcAft>
              <a:buClr>
                <a:srgbClr val="FFFFFF"/>
              </a:buClr>
              <a:buSzPts val="600"/>
              <a:buChar char="•"/>
              <a:defRPr/>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96" name="Google Shape;96;p108"/>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97" name="Shape 97"/>
        <p:cNvGrpSpPr/>
        <p:nvPr/>
      </p:nvGrpSpPr>
      <p:grpSpPr>
        <a:xfrm>
          <a:off x="0" y="0"/>
          <a:ext cx="0" cy="0"/>
          <a:chOff x="0" y="0"/>
          <a:chExt cx="0" cy="0"/>
        </a:xfrm>
      </p:grpSpPr>
      <p:sp>
        <p:nvSpPr>
          <p:cNvPr id="98" name="Google Shape;98;p109"/>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99" name="Google Shape;99;p109"/>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100" name="Shape 100"/>
        <p:cNvGrpSpPr/>
        <p:nvPr/>
      </p:nvGrpSpPr>
      <p:grpSpPr>
        <a:xfrm>
          <a:off x="0" y="0"/>
          <a:ext cx="0" cy="0"/>
          <a:chOff x="0" y="0"/>
          <a:chExt cx="0" cy="0"/>
        </a:xfrm>
      </p:grpSpPr>
      <p:sp>
        <p:nvSpPr>
          <p:cNvPr id="101" name="Google Shape;101;p110"/>
          <p:cNvSpPr txBox="1"/>
          <p:nvPr>
            <p:ph type="title"/>
          </p:nvPr>
        </p:nvSpPr>
        <p:spPr>
          <a:xfrm>
            <a:off x="892970" y="1902024"/>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102" name="Google Shape;102;p110"/>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03" name="Shape 103"/>
        <p:cNvGrpSpPr/>
        <p:nvPr/>
      </p:nvGrpSpPr>
      <p:grpSpPr>
        <a:xfrm>
          <a:off x="0" y="0"/>
          <a:ext cx="0" cy="0"/>
          <a:chOff x="0" y="0"/>
          <a:chExt cx="0" cy="0"/>
        </a:xfrm>
      </p:grpSpPr>
      <p:sp>
        <p:nvSpPr>
          <p:cNvPr id="104" name="Google Shape;104;p111"/>
          <p:cNvSpPr/>
          <p:nvPr>
            <p:ph idx="2" type="pic"/>
          </p:nvPr>
        </p:nvSpPr>
        <p:spPr>
          <a:xfrm>
            <a:off x="2652117" y="1409774"/>
            <a:ext cx="3840000" cy="2176800"/>
          </a:xfrm>
          <a:prstGeom prst="rect">
            <a:avLst/>
          </a:prstGeom>
          <a:noFill/>
          <a:ln>
            <a:noFill/>
          </a:ln>
          <a:effectLst>
            <a:outerShdw blurRad="63500" rotWithShape="0" dir="5400000" dist="38100">
              <a:srgbClr val="000000">
                <a:alpha val="74509"/>
              </a:srgbClr>
            </a:outerShdw>
          </a:effectLst>
        </p:spPr>
      </p:sp>
      <p:sp>
        <p:nvSpPr>
          <p:cNvPr id="105" name="Google Shape;105;p111"/>
          <p:cNvSpPr txBox="1"/>
          <p:nvPr>
            <p:ph type="title"/>
          </p:nvPr>
        </p:nvSpPr>
        <p:spPr>
          <a:xfrm>
            <a:off x="892970" y="3884415"/>
            <a:ext cx="7358100" cy="964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106" name="Google Shape;106;p111"/>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07" name="Shape 107"/>
        <p:cNvGrpSpPr/>
        <p:nvPr/>
      </p:nvGrpSpPr>
      <p:grpSpPr>
        <a:xfrm>
          <a:off x="0" y="0"/>
          <a:ext cx="0" cy="0"/>
          <a:chOff x="0" y="0"/>
          <a:chExt cx="0" cy="0"/>
        </a:xfrm>
      </p:grpSpPr>
      <p:sp>
        <p:nvSpPr>
          <p:cNvPr id="108" name="Google Shape;108;p112"/>
          <p:cNvSpPr/>
          <p:nvPr>
            <p:ph idx="2" type="pic"/>
          </p:nvPr>
        </p:nvSpPr>
        <p:spPr>
          <a:xfrm>
            <a:off x="5009556" y="1125142"/>
            <a:ext cx="2911200" cy="2893200"/>
          </a:xfrm>
          <a:prstGeom prst="rect">
            <a:avLst/>
          </a:prstGeom>
          <a:noFill/>
          <a:ln>
            <a:noFill/>
          </a:ln>
          <a:effectLst>
            <a:outerShdw blurRad="63500" rotWithShape="0" dir="5400000" dist="38100">
              <a:srgbClr val="000000">
                <a:alpha val="74509"/>
              </a:srgbClr>
            </a:outerShdw>
          </a:effectLst>
        </p:spPr>
      </p:sp>
      <p:sp>
        <p:nvSpPr>
          <p:cNvPr id="109" name="Google Shape;109;p112"/>
          <p:cNvSpPr txBox="1"/>
          <p:nvPr>
            <p:ph type="title"/>
          </p:nvPr>
        </p:nvSpPr>
        <p:spPr>
          <a:xfrm>
            <a:off x="419696" y="944315"/>
            <a:ext cx="4241700" cy="1607400"/>
          </a:xfrm>
          <a:prstGeom prst="rect">
            <a:avLst/>
          </a:prstGeom>
          <a:noFill/>
          <a:ln>
            <a:noFill/>
          </a:ln>
        </p:spPr>
        <p:txBody>
          <a:bodyPr anchorCtr="0" anchor="b" bIns="38100" lIns="38100" spcFirstLastPara="1" rIns="38100" wrap="square" tIns="38100">
            <a:noAutofit/>
          </a:bodyPr>
          <a:lstStyle>
            <a:lvl1pPr lvl="0" algn="ctr">
              <a:lnSpc>
                <a:spcPct val="100000"/>
              </a:lnSpc>
              <a:spcBef>
                <a:spcPts val="0"/>
              </a:spcBef>
              <a:spcAft>
                <a:spcPts val="0"/>
              </a:spcAft>
              <a:buClr>
                <a:srgbClr val="FFFFFF"/>
              </a:buClr>
              <a:buSzPts val="3200"/>
              <a:buFont typeface="Short Stack"/>
              <a:buNone/>
              <a:defRPr sz="3200"/>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110" name="Google Shape;110;p112"/>
          <p:cNvSpPr txBox="1"/>
          <p:nvPr>
            <p:ph idx="1" type="body"/>
          </p:nvPr>
        </p:nvSpPr>
        <p:spPr>
          <a:xfrm>
            <a:off x="419696" y="2605238"/>
            <a:ext cx="4241700" cy="1607400"/>
          </a:xfrm>
          <a:prstGeom prst="rect">
            <a:avLst/>
          </a:prstGeom>
          <a:noFill/>
          <a:ln>
            <a:noFill/>
          </a:ln>
        </p:spPr>
        <p:txBody>
          <a:bodyPr anchorCtr="0" anchor="t" bIns="38100" lIns="38100" spcFirstLastPara="1" rIns="38100" wrap="square" tIns="38100">
            <a:noAutofit/>
          </a:bodyPr>
          <a:lstStyle>
            <a:lvl1pPr indent="-228600" lvl="0" marL="457200" algn="ctr">
              <a:lnSpc>
                <a:spcPct val="100000"/>
              </a:lnSpc>
              <a:spcBef>
                <a:spcPts val="0"/>
              </a:spcBef>
              <a:spcAft>
                <a:spcPts val="0"/>
              </a:spcAft>
              <a:buClr>
                <a:srgbClr val="FFFFFF"/>
              </a:buClr>
              <a:buSzPts val="1700"/>
              <a:buFont typeface="Short Stack"/>
              <a:buNone/>
              <a:defRPr sz="1700"/>
            </a:lvl1pPr>
            <a:lvl2pPr indent="-228600" lvl="1" marL="914400" algn="ctr">
              <a:lnSpc>
                <a:spcPct val="100000"/>
              </a:lnSpc>
              <a:spcBef>
                <a:spcPts val="0"/>
              </a:spcBef>
              <a:spcAft>
                <a:spcPts val="0"/>
              </a:spcAft>
              <a:buClr>
                <a:srgbClr val="FFFFFF"/>
              </a:buClr>
              <a:buSzPts val="1700"/>
              <a:buFont typeface="Short Stack"/>
              <a:buNone/>
              <a:defRPr sz="1700"/>
            </a:lvl2pPr>
            <a:lvl3pPr indent="-228600" lvl="2" marL="1371600" algn="ctr">
              <a:lnSpc>
                <a:spcPct val="100000"/>
              </a:lnSpc>
              <a:spcBef>
                <a:spcPts val="0"/>
              </a:spcBef>
              <a:spcAft>
                <a:spcPts val="0"/>
              </a:spcAft>
              <a:buClr>
                <a:srgbClr val="FFFFFF"/>
              </a:buClr>
              <a:buSzPts val="1700"/>
              <a:buFont typeface="Short Stack"/>
              <a:buNone/>
              <a:defRPr sz="1700"/>
            </a:lvl3pPr>
            <a:lvl4pPr indent="-228600" lvl="3" marL="1828800" algn="ctr">
              <a:lnSpc>
                <a:spcPct val="100000"/>
              </a:lnSpc>
              <a:spcBef>
                <a:spcPts val="0"/>
              </a:spcBef>
              <a:spcAft>
                <a:spcPts val="0"/>
              </a:spcAft>
              <a:buClr>
                <a:srgbClr val="FFFFFF"/>
              </a:buClr>
              <a:buSzPts val="1700"/>
              <a:buFont typeface="Short Stack"/>
              <a:buNone/>
              <a:defRPr sz="1700"/>
            </a:lvl4pPr>
            <a:lvl5pPr indent="-228600" lvl="4" marL="2286000" algn="ctr">
              <a:lnSpc>
                <a:spcPct val="100000"/>
              </a:lnSpc>
              <a:spcBef>
                <a:spcPts val="0"/>
              </a:spcBef>
              <a:spcAft>
                <a:spcPts val="0"/>
              </a:spcAft>
              <a:buClr>
                <a:srgbClr val="FFFFFF"/>
              </a:buClr>
              <a:buSzPts val="1700"/>
              <a:buFont typeface="Short Stack"/>
              <a:buNone/>
              <a:defRPr sz="1700"/>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111" name="Google Shape;111;p112"/>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12" name="Shape 112"/>
        <p:cNvGrpSpPr/>
        <p:nvPr/>
      </p:nvGrpSpPr>
      <p:grpSpPr>
        <a:xfrm>
          <a:off x="0" y="0"/>
          <a:ext cx="0" cy="0"/>
          <a:chOff x="0" y="0"/>
          <a:chExt cx="0" cy="0"/>
        </a:xfrm>
      </p:grpSpPr>
      <p:sp>
        <p:nvSpPr>
          <p:cNvPr id="113" name="Google Shape;113;p113"/>
          <p:cNvSpPr/>
          <p:nvPr>
            <p:ph idx="2" type="pic"/>
          </p:nvPr>
        </p:nvSpPr>
        <p:spPr>
          <a:xfrm>
            <a:off x="5009556" y="1620739"/>
            <a:ext cx="2911200" cy="2893200"/>
          </a:xfrm>
          <a:prstGeom prst="rect">
            <a:avLst/>
          </a:prstGeom>
          <a:noFill/>
          <a:ln>
            <a:noFill/>
          </a:ln>
          <a:effectLst>
            <a:outerShdw blurRad="63500" rotWithShape="0" dir="5400000" dist="38100">
              <a:srgbClr val="000000">
                <a:alpha val="74509"/>
              </a:srgbClr>
            </a:outerShdw>
          </a:effectLst>
        </p:spPr>
      </p:sp>
      <p:sp>
        <p:nvSpPr>
          <p:cNvPr id="114" name="Google Shape;114;p113"/>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115" name="Google Shape;115;p113"/>
          <p:cNvSpPr txBox="1"/>
          <p:nvPr>
            <p:ph idx="1" type="body"/>
          </p:nvPr>
        </p:nvSpPr>
        <p:spPr>
          <a:xfrm>
            <a:off x="892969" y="1553767"/>
            <a:ext cx="3589800" cy="3027300"/>
          </a:xfrm>
          <a:prstGeom prst="rect">
            <a:avLst/>
          </a:prstGeom>
          <a:noFill/>
          <a:ln>
            <a:noFill/>
          </a:ln>
        </p:spPr>
        <p:txBody>
          <a:bodyPr anchorCtr="0" anchor="ctr" bIns="38100" lIns="38100" spcFirstLastPara="1" rIns="38100" wrap="square" tIns="38100">
            <a:noAutofit/>
          </a:bodyPr>
          <a:lstStyle>
            <a:lvl1pPr indent="-273050" lvl="0" marL="457200" algn="l">
              <a:lnSpc>
                <a:spcPct val="100000"/>
              </a:lnSpc>
              <a:spcBef>
                <a:spcPts val="1900"/>
              </a:spcBef>
              <a:spcAft>
                <a:spcPts val="0"/>
              </a:spcAft>
              <a:buClr>
                <a:srgbClr val="FFFFFF"/>
              </a:buClr>
              <a:buSzPts val="700"/>
              <a:buFont typeface="Gill Sans"/>
              <a:buChar char="•"/>
              <a:defRPr sz="1700"/>
            </a:lvl1pPr>
            <a:lvl2pPr indent="-273050" lvl="1" marL="914400" algn="l">
              <a:lnSpc>
                <a:spcPct val="100000"/>
              </a:lnSpc>
              <a:spcBef>
                <a:spcPts val="1900"/>
              </a:spcBef>
              <a:spcAft>
                <a:spcPts val="0"/>
              </a:spcAft>
              <a:buClr>
                <a:srgbClr val="FFFFFF"/>
              </a:buClr>
              <a:buSzPts val="700"/>
              <a:buFont typeface="Gill Sans"/>
              <a:buChar char="•"/>
              <a:defRPr sz="1700"/>
            </a:lvl2pPr>
            <a:lvl3pPr indent="-273050" lvl="2" marL="1371600" algn="l">
              <a:lnSpc>
                <a:spcPct val="100000"/>
              </a:lnSpc>
              <a:spcBef>
                <a:spcPts val="1900"/>
              </a:spcBef>
              <a:spcAft>
                <a:spcPts val="0"/>
              </a:spcAft>
              <a:buClr>
                <a:srgbClr val="FFFFFF"/>
              </a:buClr>
              <a:buSzPts val="700"/>
              <a:buFont typeface="Gill Sans"/>
              <a:buChar char="•"/>
              <a:defRPr sz="1700"/>
            </a:lvl3pPr>
            <a:lvl4pPr indent="-273050" lvl="3" marL="1828800" algn="l">
              <a:lnSpc>
                <a:spcPct val="100000"/>
              </a:lnSpc>
              <a:spcBef>
                <a:spcPts val="1900"/>
              </a:spcBef>
              <a:spcAft>
                <a:spcPts val="0"/>
              </a:spcAft>
              <a:buClr>
                <a:srgbClr val="FFFFFF"/>
              </a:buClr>
              <a:buSzPts val="700"/>
              <a:buFont typeface="Gill Sans"/>
              <a:buChar char="•"/>
              <a:defRPr sz="1700"/>
            </a:lvl4pPr>
            <a:lvl5pPr indent="-273050" lvl="4" marL="2286000" algn="l">
              <a:lnSpc>
                <a:spcPct val="100000"/>
              </a:lnSpc>
              <a:spcBef>
                <a:spcPts val="1900"/>
              </a:spcBef>
              <a:spcAft>
                <a:spcPts val="0"/>
              </a:spcAft>
              <a:buClr>
                <a:srgbClr val="FFFFFF"/>
              </a:buClr>
              <a:buSzPts val="700"/>
              <a:buFont typeface="Gill Sans"/>
              <a:buChar char="•"/>
              <a:defRPr sz="1700"/>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116" name="Google Shape;116;p113"/>
          <p:cNvSpPr txBox="1"/>
          <p:nvPr>
            <p:ph idx="12" type="sldNum"/>
          </p:nvPr>
        </p:nvSpPr>
        <p:spPr>
          <a:xfrm>
            <a:off x="4419326" y="4866882"/>
            <a:ext cx="268200" cy="215400"/>
          </a:xfrm>
          <a:prstGeom prst="rect">
            <a:avLst/>
          </a:prstGeom>
          <a:noFill/>
          <a:ln>
            <a:noFill/>
          </a:ln>
        </p:spPr>
        <p:txBody>
          <a:bodyPr anchorCtr="0" anchor="b" bIns="38100" lIns="38100" spcFirstLastPara="1" rIns="38100" wrap="square" tIns="3810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 Left">
  <p:cSld name="Title &amp; Bullets - Left">
    <p:spTree>
      <p:nvGrpSpPr>
        <p:cNvPr id="117" name="Shape 117"/>
        <p:cNvGrpSpPr/>
        <p:nvPr/>
      </p:nvGrpSpPr>
      <p:grpSpPr>
        <a:xfrm>
          <a:off x="0" y="0"/>
          <a:ext cx="0" cy="0"/>
          <a:chOff x="0" y="0"/>
          <a:chExt cx="0" cy="0"/>
        </a:xfrm>
      </p:grpSpPr>
      <p:sp>
        <p:nvSpPr>
          <p:cNvPr id="118" name="Google Shape;118;p114"/>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119" name="Google Shape;119;p114"/>
          <p:cNvSpPr txBox="1"/>
          <p:nvPr>
            <p:ph idx="1" type="body"/>
          </p:nvPr>
        </p:nvSpPr>
        <p:spPr>
          <a:xfrm>
            <a:off x="892969" y="1553767"/>
            <a:ext cx="3589800" cy="3027300"/>
          </a:xfrm>
          <a:prstGeom prst="rect">
            <a:avLst/>
          </a:prstGeom>
          <a:noFill/>
          <a:ln>
            <a:noFill/>
          </a:ln>
        </p:spPr>
        <p:txBody>
          <a:bodyPr anchorCtr="0" anchor="ctr" bIns="38100" lIns="38100" spcFirstLastPara="1" rIns="38100" wrap="square" tIns="38100">
            <a:noAutofit/>
          </a:bodyPr>
          <a:lstStyle>
            <a:lvl1pPr indent="-273050" lvl="0" marL="457200" algn="l">
              <a:lnSpc>
                <a:spcPct val="100000"/>
              </a:lnSpc>
              <a:spcBef>
                <a:spcPts val="1900"/>
              </a:spcBef>
              <a:spcAft>
                <a:spcPts val="0"/>
              </a:spcAft>
              <a:buClr>
                <a:srgbClr val="FFFFFF"/>
              </a:buClr>
              <a:buSzPts val="700"/>
              <a:buFont typeface="Gill Sans"/>
              <a:buChar char="•"/>
              <a:defRPr sz="1700"/>
            </a:lvl1pPr>
            <a:lvl2pPr indent="-273050" lvl="1" marL="914400" algn="l">
              <a:lnSpc>
                <a:spcPct val="100000"/>
              </a:lnSpc>
              <a:spcBef>
                <a:spcPts val="1900"/>
              </a:spcBef>
              <a:spcAft>
                <a:spcPts val="0"/>
              </a:spcAft>
              <a:buClr>
                <a:srgbClr val="FFFFFF"/>
              </a:buClr>
              <a:buSzPts val="700"/>
              <a:buFont typeface="Gill Sans"/>
              <a:buChar char="•"/>
              <a:defRPr sz="1700"/>
            </a:lvl2pPr>
            <a:lvl3pPr indent="-273050" lvl="2" marL="1371600" algn="l">
              <a:lnSpc>
                <a:spcPct val="100000"/>
              </a:lnSpc>
              <a:spcBef>
                <a:spcPts val="1900"/>
              </a:spcBef>
              <a:spcAft>
                <a:spcPts val="0"/>
              </a:spcAft>
              <a:buClr>
                <a:srgbClr val="FFFFFF"/>
              </a:buClr>
              <a:buSzPts val="700"/>
              <a:buFont typeface="Gill Sans"/>
              <a:buChar char="•"/>
              <a:defRPr sz="1700"/>
            </a:lvl3pPr>
            <a:lvl4pPr indent="-273050" lvl="3" marL="1828800" algn="l">
              <a:lnSpc>
                <a:spcPct val="100000"/>
              </a:lnSpc>
              <a:spcBef>
                <a:spcPts val="1900"/>
              </a:spcBef>
              <a:spcAft>
                <a:spcPts val="0"/>
              </a:spcAft>
              <a:buClr>
                <a:srgbClr val="FFFFFF"/>
              </a:buClr>
              <a:buSzPts val="700"/>
              <a:buFont typeface="Gill Sans"/>
              <a:buChar char="•"/>
              <a:defRPr sz="1700"/>
            </a:lvl4pPr>
            <a:lvl5pPr indent="-273050" lvl="4" marL="2286000" algn="l">
              <a:lnSpc>
                <a:spcPct val="100000"/>
              </a:lnSpc>
              <a:spcBef>
                <a:spcPts val="1900"/>
              </a:spcBef>
              <a:spcAft>
                <a:spcPts val="0"/>
              </a:spcAft>
              <a:buClr>
                <a:srgbClr val="FFFFFF"/>
              </a:buClr>
              <a:buSzPts val="700"/>
              <a:buFont typeface="Gill Sans"/>
              <a:buChar char="•"/>
              <a:defRPr sz="1700"/>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120" name="Google Shape;120;p114"/>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 Right">
  <p:cSld name="Title &amp; Bullets - Right">
    <p:spTree>
      <p:nvGrpSpPr>
        <p:cNvPr id="121" name="Shape 121"/>
        <p:cNvGrpSpPr/>
        <p:nvPr/>
      </p:nvGrpSpPr>
      <p:grpSpPr>
        <a:xfrm>
          <a:off x="0" y="0"/>
          <a:ext cx="0" cy="0"/>
          <a:chOff x="0" y="0"/>
          <a:chExt cx="0" cy="0"/>
        </a:xfrm>
      </p:grpSpPr>
      <p:sp>
        <p:nvSpPr>
          <p:cNvPr id="122" name="Google Shape;122;p115"/>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FFFFFF"/>
              </a:buClr>
              <a:buSzPts val="1400"/>
              <a:buNone/>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123" name="Google Shape;123;p115"/>
          <p:cNvSpPr txBox="1"/>
          <p:nvPr>
            <p:ph idx="1" type="body"/>
          </p:nvPr>
        </p:nvSpPr>
        <p:spPr>
          <a:xfrm>
            <a:off x="5348884" y="1553767"/>
            <a:ext cx="2902200" cy="3027300"/>
          </a:xfrm>
          <a:prstGeom prst="rect">
            <a:avLst/>
          </a:prstGeom>
          <a:noFill/>
          <a:ln>
            <a:noFill/>
          </a:ln>
        </p:spPr>
        <p:txBody>
          <a:bodyPr anchorCtr="0" anchor="ctr" bIns="38100" lIns="38100" spcFirstLastPara="1" rIns="38100" wrap="square" tIns="38100">
            <a:noAutofit/>
          </a:bodyPr>
          <a:lstStyle>
            <a:lvl1pPr indent="-273050" lvl="0" marL="457200" algn="l">
              <a:lnSpc>
                <a:spcPct val="100000"/>
              </a:lnSpc>
              <a:spcBef>
                <a:spcPts val="1900"/>
              </a:spcBef>
              <a:spcAft>
                <a:spcPts val="0"/>
              </a:spcAft>
              <a:buClr>
                <a:srgbClr val="FFFFFF"/>
              </a:buClr>
              <a:buSzPts val="700"/>
              <a:buFont typeface="Gill Sans"/>
              <a:buChar char="•"/>
              <a:defRPr sz="1700"/>
            </a:lvl1pPr>
            <a:lvl2pPr indent="-273050" lvl="1" marL="914400" algn="l">
              <a:lnSpc>
                <a:spcPct val="100000"/>
              </a:lnSpc>
              <a:spcBef>
                <a:spcPts val="1900"/>
              </a:spcBef>
              <a:spcAft>
                <a:spcPts val="0"/>
              </a:spcAft>
              <a:buClr>
                <a:srgbClr val="FFFFFF"/>
              </a:buClr>
              <a:buSzPts val="700"/>
              <a:buFont typeface="Gill Sans"/>
              <a:buChar char="•"/>
              <a:defRPr sz="1700"/>
            </a:lvl2pPr>
            <a:lvl3pPr indent="-273050" lvl="2" marL="1371600" algn="l">
              <a:lnSpc>
                <a:spcPct val="100000"/>
              </a:lnSpc>
              <a:spcBef>
                <a:spcPts val="1900"/>
              </a:spcBef>
              <a:spcAft>
                <a:spcPts val="0"/>
              </a:spcAft>
              <a:buClr>
                <a:srgbClr val="FFFFFF"/>
              </a:buClr>
              <a:buSzPts val="700"/>
              <a:buFont typeface="Gill Sans"/>
              <a:buChar char="•"/>
              <a:defRPr sz="1700"/>
            </a:lvl3pPr>
            <a:lvl4pPr indent="-273050" lvl="3" marL="1828800" algn="l">
              <a:lnSpc>
                <a:spcPct val="100000"/>
              </a:lnSpc>
              <a:spcBef>
                <a:spcPts val="1900"/>
              </a:spcBef>
              <a:spcAft>
                <a:spcPts val="0"/>
              </a:spcAft>
              <a:buClr>
                <a:srgbClr val="FFFFFF"/>
              </a:buClr>
              <a:buSzPts val="700"/>
              <a:buFont typeface="Gill Sans"/>
              <a:buChar char="•"/>
              <a:defRPr sz="1700"/>
            </a:lvl4pPr>
            <a:lvl5pPr indent="-273050" lvl="4" marL="2286000" algn="l">
              <a:lnSpc>
                <a:spcPct val="100000"/>
              </a:lnSpc>
              <a:spcBef>
                <a:spcPts val="1900"/>
              </a:spcBef>
              <a:spcAft>
                <a:spcPts val="0"/>
              </a:spcAft>
              <a:buClr>
                <a:srgbClr val="FFFFFF"/>
              </a:buClr>
              <a:buSzPts val="700"/>
              <a:buFont typeface="Gill Sans"/>
              <a:buChar char="•"/>
              <a:defRPr sz="1700"/>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124" name="Google Shape;124;p115"/>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FFFFFF"/>
        </a:solidFill>
      </p:bgPr>
    </p:bg>
    <p:spTree>
      <p:nvGrpSpPr>
        <p:cNvPr id="125" name="Shape 125"/>
        <p:cNvGrpSpPr/>
        <p:nvPr/>
      </p:nvGrpSpPr>
      <p:grpSpPr>
        <a:xfrm>
          <a:off x="0" y="0"/>
          <a:ext cx="0" cy="0"/>
          <a:chOff x="0" y="0"/>
          <a:chExt cx="0" cy="0"/>
        </a:xfrm>
      </p:grpSpPr>
      <p:sp>
        <p:nvSpPr>
          <p:cNvPr id="126" name="Google Shape;126;p116"/>
          <p:cNvSpPr txBox="1"/>
          <p:nvPr>
            <p:ph idx="12" type="sldNum"/>
          </p:nvPr>
        </p:nvSpPr>
        <p:spPr>
          <a:xfrm>
            <a:off x="4448513" y="4882308"/>
            <a:ext cx="238200" cy="215400"/>
          </a:xfrm>
          <a:prstGeom prst="rect">
            <a:avLst/>
          </a:prstGeom>
          <a:noFill/>
          <a:ln>
            <a:noFill/>
          </a:ln>
        </p:spPr>
        <p:txBody>
          <a:bodyPr anchorCtr="0" anchor="t"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 name="Shape 16"/>
        <p:cNvGrpSpPr/>
        <p:nvPr/>
      </p:nvGrpSpPr>
      <p:grpSpPr>
        <a:xfrm>
          <a:off x="0" y="0"/>
          <a:ext cx="0" cy="0"/>
          <a:chOff x="0" y="0"/>
          <a:chExt cx="0" cy="0"/>
        </a:xfrm>
      </p:grpSpPr>
      <p:sp>
        <p:nvSpPr>
          <p:cNvPr id="17" name="Google Shape;17;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8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 name="Google Shape;19;p8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KG A">
  <p:cSld name="WHITE BKG A">
    <p:bg>
      <p:bgPr>
        <a:solidFill>
          <a:schemeClr val="lt1"/>
        </a:solidFill>
      </p:bgPr>
    </p:bg>
    <p:spTree>
      <p:nvGrpSpPr>
        <p:cNvPr id="127" name="Shape 127"/>
        <p:cNvGrpSpPr/>
        <p:nvPr/>
      </p:nvGrpSpPr>
      <p:grpSpPr>
        <a:xfrm>
          <a:off x="0" y="0"/>
          <a:ext cx="0" cy="0"/>
          <a:chOff x="0" y="0"/>
          <a:chExt cx="0" cy="0"/>
        </a:xfrm>
      </p:grpSpPr>
      <p:pic>
        <p:nvPicPr>
          <p:cNvPr id="128" name="Google Shape;128;p117"/>
          <p:cNvPicPr preferRelativeResize="0"/>
          <p:nvPr/>
        </p:nvPicPr>
        <p:blipFill rotWithShape="1">
          <a:blip r:embed="rId2">
            <a:alphaModFix amt="6000"/>
          </a:blip>
          <a:srcRect b="10144" l="0" r="16373" t="0"/>
          <a:stretch/>
        </p:blipFill>
        <p:spPr>
          <a:xfrm>
            <a:off x="8596364" y="4609769"/>
            <a:ext cx="546400" cy="530026"/>
          </a:xfrm>
          <a:prstGeom prst="rect">
            <a:avLst/>
          </a:prstGeom>
          <a:noFill/>
          <a:ln>
            <a:noFill/>
          </a:ln>
        </p:spPr>
      </p:pic>
      <p:pic>
        <p:nvPicPr>
          <p:cNvPr id="129" name="Google Shape;129;p117"/>
          <p:cNvPicPr preferRelativeResize="0"/>
          <p:nvPr/>
        </p:nvPicPr>
        <p:blipFill rotWithShape="1">
          <a:blip r:embed="rId3">
            <a:alphaModFix/>
          </a:blip>
          <a:srcRect b="0" l="0" r="0" t="0"/>
          <a:stretch/>
        </p:blipFill>
        <p:spPr>
          <a:xfrm>
            <a:off x="6717551" y="348392"/>
            <a:ext cx="2148063" cy="669614"/>
          </a:xfrm>
          <a:prstGeom prst="rect">
            <a:avLst/>
          </a:prstGeom>
          <a:noFill/>
          <a:ln>
            <a:noFill/>
          </a:ln>
        </p:spPr>
      </p:pic>
      <p:sp>
        <p:nvSpPr>
          <p:cNvPr id="130" name="Google Shape;130;p117"/>
          <p:cNvSpPr txBox="1"/>
          <p:nvPr/>
        </p:nvSpPr>
        <p:spPr>
          <a:xfrm>
            <a:off x="5150482" y="4955921"/>
            <a:ext cx="39921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7F7F7F"/>
                </a:solidFill>
                <a:latin typeface="Helvetica Neue Light"/>
                <a:ea typeface="Helvetica Neue Light"/>
                <a:cs typeface="Helvetica Neue Light"/>
                <a:sym typeface="Helvetica Neue Light"/>
              </a:rPr>
              <a:t>© 2021 American Psychiatric Association. All rights reserved.</a:t>
            </a:r>
            <a:endParaRPr b="0" i="0" sz="11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Helvetica Neue Light"/>
                <a:ea typeface="Helvetica Neue Light"/>
                <a:cs typeface="Helvetica Neue Light"/>
                <a:sym typeface="Helvetica Neue Light"/>
              </a:rPr>
              <a:t> </a:t>
            </a:r>
            <a:endParaRPr b="0" i="0" sz="1100" u="none" cap="none" strike="noStrike">
              <a:solidFill>
                <a:srgbClr val="000000"/>
              </a:solidFill>
              <a:latin typeface="Arial"/>
              <a:ea typeface="Arial"/>
              <a:cs typeface="Arial"/>
              <a:sym typeface="Arial"/>
            </a:endParaRPr>
          </a:p>
        </p:txBody>
      </p:sp>
      <p:sp>
        <p:nvSpPr>
          <p:cNvPr id="131" name="Google Shape;131;p117"/>
          <p:cNvSpPr/>
          <p:nvPr/>
        </p:nvSpPr>
        <p:spPr>
          <a:xfrm>
            <a:off x="0" y="4476710"/>
            <a:ext cx="9144000" cy="62700"/>
          </a:xfrm>
          <a:prstGeom prst="rect">
            <a:avLst/>
          </a:prstGeom>
          <a:solidFill>
            <a:srgbClr val="D8D8D8"/>
          </a:solidFill>
          <a:ln>
            <a:noFill/>
          </a:ln>
          <a:effectLst>
            <a:outerShdw blurRad="63500" rotWithShape="0">
              <a:srgbClr val="000000">
                <a:alpha val="4941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Helvetica Neue Light"/>
              <a:ea typeface="Helvetica Neue Light"/>
              <a:cs typeface="Helvetica Neue Light"/>
              <a:sym typeface="Helvetica Neue Light"/>
            </a:endParaRPr>
          </a:p>
        </p:txBody>
      </p:sp>
      <p:pic>
        <p:nvPicPr>
          <p:cNvPr id="132" name="Google Shape;132;p117"/>
          <p:cNvPicPr preferRelativeResize="0"/>
          <p:nvPr/>
        </p:nvPicPr>
        <p:blipFill rotWithShape="1">
          <a:blip r:embed="rId4">
            <a:alphaModFix/>
          </a:blip>
          <a:srcRect b="0" l="0" r="0" t="0"/>
          <a:stretch/>
        </p:blipFill>
        <p:spPr>
          <a:xfrm>
            <a:off x="245012" y="4698745"/>
            <a:ext cx="1228590" cy="304938"/>
          </a:xfrm>
          <a:prstGeom prst="rect">
            <a:avLst/>
          </a:prstGeom>
          <a:noFill/>
          <a:ln>
            <a:noFill/>
          </a:ln>
        </p:spPr>
      </p:pic>
      <p:pic>
        <p:nvPicPr>
          <p:cNvPr descr="Circle&#10;&#10;Description automatically generated with medium confidence" id="133" name="Google Shape;133;p117"/>
          <p:cNvPicPr preferRelativeResize="0"/>
          <p:nvPr/>
        </p:nvPicPr>
        <p:blipFill rotWithShape="1">
          <a:blip r:embed="rId5">
            <a:alphaModFix/>
          </a:blip>
          <a:srcRect b="0" l="0" r="0" t="0"/>
          <a:stretch/>
        </p:blipFill>
        <p:spPr>
          <a:xfrm>
            <a:off x="1837016" y="4663700"/>
            <a:ext cx="1228588" cy="375026"/>
          </a:xfrm>
          <a:prstGeom prst="rect">
            <a:avLst/>
          </a:prstGeom>
          <a:noFill/>
          <a:ln>
            <a:noFill/>
          </a:ln>
        </p:spPr>
      </p:pic>
      <p:pic>
        <p:nvPicPr>
          <p:cNvPr descr="A picture containing text&#10;&#10;Description automatically generated" id="134" name="Google Shape;134;p117"/>
          <p:cNvPicPr preferRelativeResize="0"/>
          <p:nvPr/>
        </p:nvPicPr>
        <p:blipFill rotWithShape="1">
          <a:blip r:embed="rId6">
            <a:alphaModFix/>
          </a:blip>
          <a:srcRect b="0" l="0" r="0" t="0"/>
          <a:stretch/>
        </p:blipFill>
        <p:spPr>
          <a:xfrm>
            <a:off x="5705252" y="4575402"/>
            <a:ext cx="735495" cy="551622"/>
          </a:xfrm>
          <a:prstGeom prst="rect">
            <a:avLst/>
          </a:prstGeom>
          <a:noFill/>
          <a:ln>
            <a:noFill/>
          </a:ln>
        </p:spPr>
      </p:pic>
      <p:pic>
        <p:nvPicPr>
          <p:cNvPr descr="A picture containing text, clipart, screenshot&#10;&#10;Description automatically generated" id="135" name="Google Shape;135;p117"/>
          <p:cNvPicPr preferRelativeResize="0"/>
          <p:nvPr/>
        </p:nvPicPr>
        <p:blipFill rotWithShape="1">
          <a:blip r:embed="rId7">
            <a:alphaModFix/>
          </a:blip>
          <a:srcRect b="0" l="0" r="0" t="0"/>
          <a:stretch/>
        </p:blipFill>
        <p:spPr>
          <a:xfrm>
            <a:off x="3471027" y="4654897"/>
            <a:ext cx="1828800" cy="4381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KG">
  <p:cSld name="WHITE BKG">
    <p:bg>
      <p:bgPr>
        <a:solidFill>
          <a:schemeClr val="lt1"/>
        </a:solidFill>
      </p:bgPr>
    </p:bg>
    <p:spTree>
      <p:nvGrpSpPr>
        <p:cNvPr id="136" name="Shape 136"/>
        <p:cNvGrpSpPr/>
        <p:nvPr/>
      </p:nvGrpSpPr>
      <p:grpSpPr>
        <a:xfrm>
          <a:off x="0" y="0"/>
          <a:ext cx="0" cy="0"/>
          <a:chOff x="0" y="0"/>
          <a:chExt cx="0" cy="0"/>
        </a:xfrm>
      </p:grpSpPr>
      <p:sp>
        <p:nvSpPr>
          <p:cNvPr id="137" name="Google Shape;137;p118"/>
          <p:cNvSpPr/>
          <p:nvPr/>
        </p:nvSpPr>
        <p:spPr>
          <a:xfrm>
            <a:off x="0" y="4611332"/>
            <a:ext cx="9144000" cy="289500"/>
          </a:xfrm>
          <a:prstGeom prst="rect">
            <a:avLst/>
          </a:prstGeom>
          <a:solidFill>
            <a:srgbClr val="0033A3"/>
          </a:solidFill>
          <a:ln>
            <a:noFill/>
          </a:ln>
        </p:spPr>
        <p:txBody>
          <a:bodyPr anchorCtr="0" anchor="b"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Helvetica Neue Light"/>
              <a:ea typeface="Helvetica Neue Light"/>
              <a:cs typeface="Helvetica Neue Light"/>
              <a:sym typeface="Helvetica Neue Light"/>
            </a:endParaRPr>
          </a:p>
        </p:txBody>
      </p:sp>
      <p:pic>
        <p:nvPicPr>
          <p:cNvPr id="138" name="Google Shape;138;p118"/>
          <p:cNvPicPr preferRelativeResize="0"/>
          <p:nvPr/>
        </p:nvPicPr>
        <p:blipFill rotWithShape="1">
          <a:blip r:embed="rId2">
            <a:alphaModFix/>
          </a:blip>
          <a:srcRect b="0" l="0" r="0" t="0"/>
          <a:stretch/>
        </p:blipFill>
        <p:spPr>
          <a:xfrm>
            <a:off x="7414571" y="200025"/>
            <a:ext cx="1580483" cy="519220"/>
          </a:xfrm>
          <a:prstGeom prst="rect">
            <a:avLst/>
          </a:prstGeom>
          <a:noFill/>
          <a:ln>
            <a:noFill/>
          </a:ln>
        </p:spPr>
      </p:pic>
      <p:cxnSp>
        <p:nvCxnSpPr>
          <p:cNvPr id="139" name="Google Shape;139;p118"/>
          <p:cNvCxnSpPr/>
          <p:nvPr/>
        </p:nvCxnSpPr>
        <p:spPr>
          <a:xfrm>
            <a:off x="0" y="762187"/>
            <a:ext cx="6517500" cy="0"/>
          </a:xfrm>
          <a:prstGeom prst="straightConnector1">
            <a:avLst/>
          </a:prstGeom>
          <a:noFill/>
          <a:ln cap="flat" cmpd="sng" w="9525">
            <a:solidFill>
              <a:srgbClr val="003399"/>
            </a:solidFill>
            <a:prstDash val="solid"/>
            <a:round/>
            <a:headEnd len="sm" w="sm" type="none"/>
            <a:tailEnd len="sm" w="sm" type="none"/>
          </a:ln>
        </p:spPr>
      </p:cxnSp>
      <p:sp>
        <p:nvSpPr>
          <p:cNvPr id="140" name="Google Shape;140;p118"/>
          <p:cNvSpPr txBox="1"/>
          <p:nvPr/>
        </p:nvSpPr>
        <p:spPr>
          <a:xfrm>
            <a:off x="5148677" y="4664504"/>
            <a:ext cx="3992100" cy="192300"/>
          </a:xfrm>
          <a:prstGeom prst="rect">
            <a:avLst/>
          </a:prstGeom>
          <a:noFill/>
          <a:ln>
            <a:noFill/>
          </a:ln>
        </p:spPr>
        <p:txBody>
          <a:bodyPr anchorCtr="0" anchor="ctr" bIns="34275" lIns="68575" spcFirstLastPara="1" rIns="68575" wrap="square" tIns="34275">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Helvetica Neue Light"/>
                <a:ea typeface="Helvetica Neue Light"/>
                <a:cs typeface="Helvetica Neue Light"/>
                <a:sym typeface="Helvetica Neue Light"/>
              </a:rPr>
              <a:t>© 2023 American Psychiatric Association. All rights reserved. </a:t>
            </a:r>
            <a:endParaRPr b="0" i="0" sz="1100" u="none" cap="none" strike="noStrike">
              <a:solidFill>
                <a:srgbClr val="000000"/>
              </a:solidFill>
              <a:latin typeface="Arial"/>
              <a:ea typeface="Arial"/>
              <a:cs typeface="Arial"/>
              <a:sym typeface="Arial"/>
            </a:endParaRPr>
          </a:p>
        </p:txBody>
      </p:sp>
      <p:sp>
        <p:nvSpPr>
          <p:cNvPr id="141" name="Google Shape;141;p118"/>
          <p:cNvSpPr txBox="1"/>
          <p:nvPr>
            <p:ph type="title"/>
          </p:nvPr>
        </p:nvSpPr>
        <p:spPr>
          <a:xfrm>
            <a:off x="457200" y="230841"/>
            <a:ext cx="6060300" cy="439800"/>
          </a:xfrm>
          <a:prstGeom prst="rect">
            <a:avLst/>
          </a:prstGeom>
          <a:noFill/>
          <a:ln>
            <a:noFill/>
          </a:ln>
        </p:spPr>
        <p:txBody>
          <a:bodyPr anchorCtr="0" anchor="ctr" bIns="38100" lIns="38100" spcFirstLastPara="1" rIns="38100" wrap="square" tIns="38100">
            <a:normAutofit/>
          </a:bodyPr>
          <a:lstStyle>
            <a:lvl1pPr lvl="0" algn="l">
              <a:lnSpc>
                <a:spcPct val="100000"/>
              </a:lnSpc>
              <a:spcBef>
                <a:spcPts val="0"/>
              </a:spcBef>
              <a:spcAft>
                <a:spcPts val="0"/>
              </a:spcAft>
              <a:buClr>
                <a:srgbClr val="003399"/>
              </a:buClr>
              <a:buSzPts val="1800"/>
              <a:buFont typeface="Short Stack"/>
              <a:buNone/>
              <a:defRPr sz="1800" cap="none">
                <a:solidFill>
                  <a:srgbClr val="003399"/>
                </a:solidFill>
              </a:defRPr>
            </a:lvl1pPr>
            <a:lvl2pPr lvl="1" algn="ctr">
              <a:lnSpc>
                <a:spcPct val="100000"/>
              </a:lnSpc>
              <a:spcBef>
                <a:spcPts val="0"/>
              </a:spcBef>
              <a:spcAft>
                <a:spcPts val="0"/>
              </a:spcAft>
              <a:buClr>
                <a:srgbClr val="FFFFFF"/>
              </a:buClr>
              <a:buSzPts val="1400"/>
              <a:buNone/>
              <a:defRPr/>
            </a:lvl2pPr>
            <a:lvl3pPr lvl="2" algn="ctr">
              <a:lnSpc>
                <a:spcPct val="100000"/>
              </a:lnSpc>
              <a:spcBef>
                <a:spcPts val="0"/>
              </a:spcBef>
              <a:spcAft>
                <a:spcPts val="0"/>
              </a:spcAft>
              <a:buClr>
                <a:srgbClr val="FFFFFF"/>
              </a:buClr>
              <a:buSzPts val="1400"/>
              <a:buNone/>
              <a:defRPr/>
            </a:lvl3pPr>
            <a:lvl4pPr lvl="3" algn="ctr">
              <a:lnSpc>
                <a:spcPct val="100000"/>
              </a:lnSpc>
              <a:spcBef>
                <a:spcPts val="0"/>
              </a:spcBef>
              <a:spcAft>
                <a:spcPts val="0"/>
              </a:spcAft>
              <a:buClr>
                <a:srgbClr val="FFFFFF"/>
              </a:buClr>
              <a:buSzPts val="1400"/>
              <a:buNone/>
              <a:defRPr/>
            </a:lvl4pPr>
            <a:lvl5pPr lvl="4" algn="ctr">
              <a:lnSpc>
                <a:spcPct val="100000"/>
              </a:lnSpc>
              <a:spcBef>
                <a:spcPts val="0"/>
              </a:spcBef>
              <a:spcAft>
                <a:spcPts val="0"/>
              </a:spcAft>
              <a:buClr>
                <a:srgbClr val="FFFFFF"/>
              </a:buClr>
              <a:buSzPts val="1400"/>
              <a:buNone/>
              <a:defRPr/>
            </a:lvl5pPr>
            <a:lvl6pPr lvl="5" algn="ctr">
              <a:lnSpc>
                <a:spcPct val="100000"/>
              </a:lnSpc>
              <a:spcBef>
                <a:spcPts val="0"/>
              </a:spcBef>
              <a:spcAft>
                <a:spcPts val="0"/>
              </a:spcAft>
              <a:buClr>
                <a:srgbClr val="FFFFFF"/>
              </a:buClr>
              <a:buSzPts val="1400"/>
              <a:buNone/>
              <a:defRPr/>
            </a:lvl6pPr>
            <a:lvl7pPr lvl="6" algn="ctr">
              <a:lnSpc>
                <a:spcPct val="100000"/>
              </a:lnSpc>
              <a:spcBef>
                <a:spcPts val="0"/>
              </a:spcBef>
              <a:spcAft>
                <a:spcPts val="0"/>
              </a:spcAft>
              <a:buClr>
                <a:srgbClr val="FFFFFF"/>
              </a:buClr>
              <a:buSzPts val="1400"/>
              <a:buNone/>
              <a:defRPr/>
            </a:lvl7pPr>
            <a:lvl8pPr lvl="7" algn="ctr">
              <a:lnSpc>
                <a:spcPct val="100000"/>
              </a:lnSpc>
              <a:spcBef>
                <a:spcPts val="0"/>
              </a:spcBef>
              <a:spcAft>
                <a:spcPts val="0"/>
              </a:spcAft>
              <a:buClr>
                <a:srgbClr val="FFFFFF"/>
              </a:buClr>
              <a:buSzPts val="1400"/>
              <a:buNone/>
              <a:defRPr/>
            </a:lvl8pPr>
            <a:lvl9pPr lvl="8" algn="ctr">
              <a:lnSpc>
                <a:spcPct val="100000"/>
              </a:lnSpc>
              <a:spcBef>
                <a:spcPts val="0"/>
              </a:spcBef>
              <a:spcAft>
                <a:spcPts val="0"/>
              </a:spcAft>
              <a:buClr>
                <a:srgbClr val="FFFFFF"/>
              </a:buClr>
              <a:buSzPts val="1400"/>
              <a:buNone/>
              <a:defRPr/>
            </a:lvl9pPr>
          </a:lstStyle>
          <a:p/>
        </p:txBody>
      </p:sp>
      <p:sp>
        <p:nvSpPr>
          <p:cNvPr id="142" name="Google Shape;142;p118"/>
          <p:cNvSpPr txBox="1"/>
          <p:nvPr>
            <p:ph idx="1" type="body"/>
          </p:nvPr>
        </p:nvSpPr>
        <p:spPr>
          <a:xfrm>
            <a:off x="457200" y="1021080"/>
            <a:ext cx="7815300" cy="3429000"/>
          </a:xfrm>
          <a:prstGeom prst="rect">
            <a:avLst/>
          </a:prstGeom>
          <a:noFill/>
          <a:ln>
            <a:noFill/>
          </a:ln>
        </p:spPr>
        <p:txBody>
          <a:bodyPr anchorCtr="0" anchor="ctr" bIns="38100" lIns="38100" spcFirstLastPara="1" rIns="38100" wrap="square" tIns="38100">
            <a:noAutofit/>
          </a:bodyPr>
          <a:lstStyle>
            <a:lvl1pPr indent="-266700" lvl="0" marL="457200" algn="l">
              <a:lnSpc>
                <a:spcPct val="100000"/>
              </a:lnSpc>
              <a:spcBef>
                <a:spcPts val="3200"/>
              </a:spcBef>
              <a:spcAft>
                <a:spcPts val="0"/>
              </a:spcAft>
              <a:buClr>
                <a:srgbClr val="FFFFFF"/>
              </a:buClr>
              <a:buSzPts val="600"/>
              <a:buChar char="•"/>
              <a:defRPr/>
            </a:lvl1pPr>
            <a:lvl2pPr indent="-266700" lvl="1" marL="914400" algn="l">
              <a:lnSpc>
                <a:spcPct val="100000"/>
              </a:lnSpc>
              <a:spcBef>
                <a:spcPts val="3200"/>
              </a:spcBef>
              <a:spcAft>
                <a:spcPts val="0"/>
              </a:spcAft>
              <a:buClr>
                <a:srgbClr val="FFFFFF"/>
              </a:buClr>
              <a:buSzPts val="600"/>
              <a:buChar char="•"/>
              <a:defRPr/>
            </a:lvl2pPr>
            <a:lvl3pPr indent="-266700" lvl="2" marL="1371600" algn="l">
              <a:lnSpc>
                <a:spcPct val="100000"/>
              </a:lnSpc>
              <a:spcBef>
                <a:spcPts val="3200"/>
              </a:spcBef>
              <a:spcAft>
                <a:spcPts val="0"/>
              </a:spcAft>
              <a:buClr>
                <a:srgbClr val="FFFFFF"/>
              </a:buClr>
              <a:buSzPts val="600"/>
              <a:buChar char="•"/>
              <a:defRPr/>
            </a:lvl3pPr>
            <a:lvl4pPr indent="-266700" lvl="3" marL="1828800" algn="l">
              <a:lnSpc>
                <a:spcPct val="100000"/>
              </a:lnSpc>
              <a:spcBef>
                <a:spcPts val="3200"/>
              </a:spcBef>
              <a:spcAft>
                <a:spcPts val="0"/>
              </a:spcAft>
              <a:buClr>
                <a:srgbClr val="FFFFFF"/>
              </a:buClr>
              <a:buSzPts val="600"/>
              <a:buChar char="•"/>
              <a:defRPr/>
            </a:lvl4pPr>
            <a:lvl5pPr indent="-266700" lvl="4" marL="2286000" algn="l">
              <a:lnSpc>
                <a:spcPct val="100000"/>
              </a:lnSpc>
              <a:spcBef>
                <a:spcPts val="3200"/>
              </a:spcBef>
              <a:spcAft>
                <a:spcPts val="0"/>
              </a:spcAft>
              <a:buClr>
                <a:srgbClr val="FFFFFF"/>
              </a:buClr>
              <a:buSzPts val="600"/>
              <a:buChar char="•"/>
              <a:defRPr/>
            </a:lvl5pPr>
            <a:lvl6pPr indent="-266700" lvl="5" marL="2743200" algn="l">
              <a:lnSpc>
                <a:spcPct val="100000"/>
              </a:lnSpc>
              <a:spcBef>
                <a:spcPts val="3200"/>
              </a:spcBef>
              <a:spcAft>
                <a:spcPts val="0"/>
              </a:spcAft>
              <a:buClr>
                <a:srgbClr val="FFFFFF"/>
              </a:buClr>
              <a:buSzPts val="600"/>
              <a:buChar char="•"/>
              <a:defRPr/>
            </a:lvl6pPr>
            <a:lvl7pPr indent="-266700" lvl="6" marL="3200400" algn="l">
              <a:lnSpc>
                <a:spcPct val="100000"/>
              </a:lnSpc>
              <a:spcBef>
                <a:spcPts val="3200"/>
              </a:spcBef>
              <a:spcAft>
                <a:spcPts val="0"/>
              </a:spcAft>
              <a:buClr>
                <a:srgbClr val="FFFFFF"/>
              </a:buClr>
              <a:buSzPts val="600"/>
              <a:buChar char="•"/>
              <a:defRPr/>
            </a:lvl7pPr>
            <a:lvl8pPr indent="-266700" lvl="7" marL="3657600" algn="l">
              <a:lnSpc>
                <a:spcPct val="100000"/>
              </a:lnSpc>
              <a:spcBef>
                <a:spcPts val="3200"/>
              </a:spcBef>
              <a:spcAft>
                <a:spcPts val="0"/>
              </a:spcAft>
              <a:buClr>
                <a:srgbClr val="FFFFFF"/>
              </a:buClr>
              <a:buSzPts val="600"/>
              <a:buChar char="•"/>
              <a:defRPr/>
            </a:lvl8pPr>
            <a:lvl9pPr indent="-266700" lvl="8" marL="4114800" algn="l">
              <a:lnSpc>
                <a:spcPct val="100000"/>
              </a:lnSpc>
              <a:spcBef>
                <a:spcPts val="3200"/>
              </a:spcBef>
              <a:spcAft>
                <a:spcPts val="0"/>
              </a:spcAft>
              <a:buClr>
                <a:srgbClr val="FFFFFF"/>
              </a:buClr>
              <a:buSzPts val="600"/>
              <a:buChar char="•"/>
              <a:defRPr/>
            </a:lvl9pPr>
          </a:lstStyle>
          <a:p/>
        </p:txBody>
      </p:sp>
      <p:sp>
        <p:nvSpPr>
          <p:cNvPr id="143" name="Google Shape;143;p118"/>
          <p:cNvSpPr txBox="1"/>
          <p:nvPr/>
        </p:nvSpPr>
        <p:spPr>
          <a:xfrm>
            <a:off x="457200" y="4611852"/>
            <a:ext cx="2133600" cy="273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Helvetica Neue Light"/>
                <a:ea typeface="Helvetica Neue Light"/>
                <a:cs typeface="Helvetica Neue Light"/>
                <a:sym typeface="Helvetica Neue Light"/>
              </a:rPr>
              <a:t>‹#›</a:t>
            </a:fld>
            <a:endParaRPr b="0" i="0" sz="800" u="none" cap="none" strike="noStrike">
              <a:solidFill>
                <a:schemeClr val="lt1"/>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9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9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7" name="Google Shape;27;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2">
    <p:spTree>
      <p:nvGrpSpPr>
        <p:cNvPr id="28" name="Shape 28"/>
        <p:cNvGrpSpPr/>
        <p:nvPr/>
      </p:nvGrpSpPr>
      <p:grpSpPr>
        <a:xfrm>
          <a:off x="0" y="0"/>
          <a:ext cx="0" cy="0"/>
          <a:chOff x="0" y="0"/>
          <a:chExt cx="0" cy="0"/>
        </a:xfrm>
      </p:grpSpPr>
      <p:sp>
        <p:nvSpPr>
          <p:cNvPr id="29" name="Google Shape;29;p95"/>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9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9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9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9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9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image" Target="../media/image12.jp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6" Type="http://schemas.openxmlformats.org/officeDocument/2006/relationships/slideLayout" Target="../slideLayouts/slideLayout20.xml"/><Relationship Id="rId18" Type="http://schemas.openxmlformats.org/officeDocument/2006/relationships/theme" Target="../theme/theme3.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7" name="Shape 67"/>
        <p:cNvGrpSpPr/>
        <p:nvPr/>
      </p:nvGrpSpPr>
      <p:grpSpPr>
        <a:xfrm>
          <a:off x="0" y="0"/>
          <a:ext cx="0" cy="0"/>
          <a:chOff x="0" y="0"/>
          <a:chExt cx="0" cy="0"/>
        </a:xfrm>
      </p:grpSpPr>
      <p:sp>
        <p:nvSpPr>
          <p:cNvPr id="68" name="Google Shape;68;p91"/>
          <p:cNvSpPr txBox="1"/>
          <p:nvPr>
            <p:ph idx="1" type="body"/>
          </p:nvPr>
        </p:nvSpPr>
        <p:spPr>
          <a:xfrm>
            <a:off x="892970" y="562572"/>
            <a:ext cx="7358100" cy="4018200"/>
          </a:xfrm>
          <a:prstGeom prst="rect">
            <a:avLst/>
          </a:prstGeom>
          <a:noFill/>
          <a:ln>
            <a:noFill/>
          </a:ln>
        </p:spPr>
        <p:txBody>
          <a:bodyPr anchorCtr="0" anchor="ctr" bIns="38100" lIns="38100" spcFirstLastPara="1" rIns="38100" wrap="square" tIns="38100">
            <a:noAutofit/>
          </a:bodyPr>
          <a:lstStyle>
            <a:lvl1pPr indent="-279400" lvl="0" marL="4572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1pPr>
            <a:lvl2pPr indent="-279400" lvl="1" marL="9144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2pPr>
            <a:lvl3pPr indent="-279400" lvl="2" marL="13716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3pPr>
            <a:lvl4pPr indent="-279400" lvl="3" marL="18288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4pPr>
            <a:lvl5pPr indent="-279400" lvl="4" marL="22860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5pPr>
            <a:lvl6pPr indent="-279400" lvl="5" marL="27432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6pPr>
            <a:lvl7pPr indent="-279400" lvl="6" marL="32004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7pPr>
            <a:lvl8pPr indent="-279400" lvl="7" marL="36576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8pPr>
            <a:lvl9pPr indent="-279400" lvl="8" marL="4114800" marR="0" rtl="0" algn="l">
              <a:lnSpc>
                <a:spcPct val="100000"/>
              </a:lnSpc>
              <a:spcBef>
                <a:spcPts val="3200"/>
              </a:spcBef>
              <a:spcAft>
                <a:spcPts val="0"/>
              </a:spcAft>
              <a:buClr>
                <a:srgbClr val="FFFFFF"/>
              </a:buClr>
              <a:buSzPts val="800"/>
              <a:buFont typeface="Short Stack"/>
              <a:buChar char="•"/>
              <a:defRPr b="0" i="0" sz="1900" u="none" cap="none" strike="noStrike">
                <a:solidFill>
                  <a:srgbClr val="FFFFFF"/>
                </a:solidFill>
                <a:latin typeface="Short Stack"/>
                <a:ea typeface="Short Stack"/>
                <a:cs typeface="Short Stack"/>
                <a:sym typeface="Short Stack"/>
              </a:defRPr>
            </a:lvl9pPr>
          </a:lstStyle>
          <a:p/>
        </p:txBody>
      </p:sp>
      <p:sp>
        <p:nvSpPr>
          <p:cNvPr id="69" name="Google Shape;69;p91"/>
          <p:cNvSpPr txBox="1"/>
          <p:nvPr>
            <p:ph type="title"/>
          </p:nvPr>
        </p:nvSpPr>
        <p:spPr>
          <a:xfrm>
            <a:off x="892970" y="107156"/>
            <a:ext cx="7358100" cy="1339500"/>
          </a:xfrm>
          <a:prstGeom prst="rect">
            <a:avLst/>
          </a:prstGeom>
          <a:noFill/>
          <a:ln>
            <a:noFill/>
          </a:ln>
        </p:spPr>
        <p:txBody>
          <a:bodyPr anchorCtr="0" anchor="ctr" bIns="38100" lIns="38100" spcFirstLastPara="1" rIns="38100" wrap="square" tIns="38100">
            <a:noAutofit/>
          </a:bodyPr>
          <a:lstStyle>
            <a:lvl1pPr lvl="0"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Clr>
                <a:srgbClr val="FFFFFF"/>
              </a:buClr>
              <a:buSzPts val="3800"/>
              <a:buFont typeface="Short Stack"/>
              <a:buNone/>
              <a:defRPr b="0" i="0" sz="3800" u="none" cap="none" strike="noStrike">
                <a:solidFill>
                  <a:srgbClr val="FFFFFF"/>
                </a:solidFill>
                <a:latin typeface="Short Stack"/>
                <a:ea typeface="Short Stack"/>
                <a:cs typeface="Short Stack"/>
                <a:sym typeface="Short Stack"/>
              </a:defRPr>
            </a:lvl9pPr>
          </a:lstStyle>
          <a:p/>
        </p:txBody>
      </p:sp>
      <p:sp>
        <p:nvSpPr>
          <p:cNvPr id="70" name="Google Shape;70;p91"/>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bridgehousing.buildingcalhhs.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www.disabilityrightsca.org/publications/medi-cal-specialty-mental-health-services-covered-by-county-mental-health-plans-adul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s://www.dhcs.ca.gov/individuals/Pages/MHPContactList.aspx" TargetMode="External"/><Relationship Id="rId4" Type="http://schemas.openxmlformats.org/officeDocument/2006/relationships/image" Target="../media/image8.png"/><Relationship Id="rId5"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www.disabilityrightsca.org/publications/medi-cal-specialty-mental-health-services-county-mental-health-plan-mhp-grievances#foot_4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34.png"/><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29.jpg"/><Relationship Id="rId4" Type="http://schemas.openxmlformats.org/officeDocument/2006/relationships/image" Target="../media/image27.jpg"/><Relationship Id="rId5" Type="http://schemas.openxmlformats.org/officeDocument/2006/relationships/image" Target="../media/image26.jpg"/><Relationship Id="rId6" Type="http://schemas.openxmlformats.org/officeDocument/2006/relationships/image" Target="../media/image3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image" Target="../media/image3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38.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hyperlink" Target="https://www.goodreads.com/author/show/9810.Albert_Einstein" TargetMode="Externa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hyperlink" Target="https://lao.ca.gov/reports/2025/5003/CalAIM-Enhanced-Care-Management-Community-Supports-Implementation-Update-030625.pdf" TargetMode="External"/><Relationship Id="rId4" Type="http://schemas.openxmlformats.org/officeDocument/2006/relationships/hyperlink" Target="https://dredf.org/public-policy/housing/#calaim" TargetMode="External"/><Relationship Id="rId5" Type="http://schemas.openxmlformats.org/officeDocument/2006/relationships/hyperlink" Target="https://dredf.org/wp-content/uploads/2022/08/PPT-CalAIM-Presentation-8-22-22.pdf" TargetMode="External"/><Relationship Id="rId6" Type="http://schemas.openxmlformats.org/officeDocument/2006/relationships/hyperlink" Target="https://www.dhcs.ca.gov/CalAIM/Pages/calaim.aspx" TargetMode="External"/><Relationship Id="rId7" Type="http://schemas.openxmlformats.org/officeDocument/2006/relationships/hyperlink" Target="https://www.dhcs.ca.gov/CalAIM/ECM/Pages/Home.aspx"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hyperlink" Target="https://www.dhcs.ca.gov/individuals/Pages/MHPContactList.aspx" TargetMode="Externa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hyperlink" Target="https://www.dhcs.ca.gov/Documents/CARE-Early-Implementation-Report-10-31.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hyperlink" Target="mailto:Samuel.Jain@disabilityrightsca.or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 Id="rId3" Type="http://schemas.openxmlformats.org/officeDocument/2006/relationships/image" Target="../media/image3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7.xml"/><Relationship Id="rId3" Type="http://schemas.openxmlformats.org/officeDocument/2006/relationships/image" Target="../media/image50.png"/><Relationship Id="rId4" Type="http://schemas.openxmlformats.org/officeDocument/2006/relationships/image" Target="../media/image5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8.xml"/><Relationship Id="rId3" Type="http://schemas.openxmlformats.org/officeDocument/2006/relationships/image" Target="../media/image4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9.xml"/><Relationship Id="rId3"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0.xml"/><Relationship Id="rId3" Type="http://schemas.openxmlformats.org/officeDocument/2006/relationships/hyperlink" Target="https://www.encompasscs.org/second_story" TargetMode="External"/><Relationship Id="rId4" Type="http://schemas.openxmlformats.org/officeDocument/2006/relationships/hyperlink" Target="http://www.fcservices.org/blackbird-house-respite/" TargetMode="External"/><Relationship Id="rId9" Type="http://schemas.openxmlformats.org/officeDocument/2006/relationships/image" Target="../media/image45.png"/><Relationship Id="rId5" Type="http://schemas.openxmlformats.org/officeDocument/2006/relationships/hyperlink" Target="https://prpsn.org/services-peer-support-network.html?id=171" TargetMode="External"/><Relationship Id="rId6" Type="http://schemas.openxmlformats.org/officeDocument/2006/relationships/hyperlink" Target="http://www.shareselfhelp.org/" TargetMode="External"/><Relationship Id="rId7" Type="http://schemas.openxmlformats.org/officeDocument/2006/relationships/hyperlink" Target="http://www.livelafamilia.org/" TargetMode="External"/><Relationship Id="rId8" Type="http://schemas.openxmlformats.org/officeDocument/2006/relationships/image" Target="../media/image5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1.xml"/><Relationship Id="rId3" Type="http://schemas.openxmlformats.org/officeDocument/2006/relationships/image" Target="../media/image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hyperlink" Target="https://www.disabilityrightsca.org/publications/regional-center-eligibility-hearing-packet" TargetMode="External"/><Relationship Id="rId4" Type="http://schemas.openxmlformats.org/officeDocument/2006/relationships/hyperlink" Target="https://www.disabilityrightsca.org/publications/individualized-program-plan-ipp-planning-guide" TargetMode="External"/><Relationship Id="rId5" Type="http://schemas.openxmlformats.org/officeDocument/2006/relationships/hyperlink" Target="https://rula.disabilityrightsca.org/rula-book/chapter-4-individual-program-plans/" TargetMode="External"/><Relationship Id="rId6" Type="http://schemas.openxmlformats.org/officeDocument/2006/relationships/hyperlink" Target="https://rula.disabilityrightsca.org/rula-book/chapter-7-community-living-arrangements-for-adults/"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hyperlink" Target="https://www.disabilityrightsca.org/publications/regional-center-eligibility-hearing-packet" TargetMode="External"/><Relationship Id="rId4" Type="http://schemas.openxmlformats.org/officeDocument/2006/relationships/hyperlink" Target="https://www.disabilityrightsca.org/publications/individualized-program-plan-ipp-planning-guide" TargetMode="External"/><Relationship Id="rId5" Type="http://schemas.openxmlformats.org/officeDocument/2006/relationships/hyperlink" Target="https://rula.disabilityrightsca.org/rula-book/chapter-4-individual-program-plans/" TargetMode="External"/><Relationship Id="rId6" Type="http://schemas.openxmlformats.org/officeDocument/2006/relationships/hyperlink" Target="https://rula.disabilityrightsca.org/rula-book/chapter-7-community-living-arrangements-for-adults/"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hyperlink" Target="https://www.disabilityrightsca.org/system/files/file-attachments/547001_0.pdf" TargetMode="External"/><Relationship Id="rId4" Type="http://schemas.openxmlformats.org/officeDocument/2006/relationships/hyperlink" Target="https://www.cdss.ca.gov/Portals/9/Additional-Resources/Letters-and-Notices/ACINs/2020/I-19_20.pd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hyperlink" Target="https://bridgehousing.buildingcalhhs.com/" TargetMode="External"/><Relationship Id="rId4" Type="http://schemas.openxmlformats.org/officeDocument/2006/relationships/hyperlink" Target="https://bridgehousing.buildingcalhhs.com/county-behavioral-health-agencies#CBHAR3Awards" TargetMode="External"/><Relationship Id="rId5" Type="http://schemas.openxmlformats.org/officeDocument/2006/relationships/hyperlink" Target="https://bridgehousing.buildingcalhhs.com/county-behavioral-health-agencies#CBHAR1Award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
          <p:cNvSpPr txBox="1"/>
          <p:nvPr>
            <p:ph type="ctrTitle"/>
          </p:nvPr>
        </p:nvSpPr>
        <p:spPr>
          <a:xfrm>
            <a:off x="635525" y="710550"/>
            <a:ext cx="8520600" cy="14649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ts val="990"/>
              <a:buFont typeface="Arial"/>
              <a:buNone/>
            </a:pPr>
            <a:r>
              <a:rPr b="1" lang="en" sz="4900">
                <a:latin typeface="Atkinson Hyperlegible"/>
                <a:ea typeface="Atkinson Hyperlegible"/>
                <a:cs typeface="Atkinson Hyperlegible"/>
                <a:sym typeface="Atkinson Hyperlegible"/>
              </a:rPr>
              <a:t>Services and Supports for </a:t>
            </a:r>
            <a:br>
              <a:rPr b="1" lang="en" sz="4900">
                <a:latin typeface="Atkinson Hyperlegible"/>
                <a:ea typeface="Atkinson Hyperlegible"/>
                <a:cs typeface="Atkinson Hyperlegible"/>
                <a:sym typeface="Atkinson Hyperlegible"/>
              </a:rPr>
            </a:br>
            <a:r>
              <a:rPr b="1" lang="en" sz="4900">
                <a:latin typeface="Atkinson Hyperlegible"/>
                <a:ea typeface="Atkinson Hyperlegible"/>
                <a:cs typeface="Atkinson Hyperlegible"/>
                <a:sym typeface="Atkinson Hyperlegible"/>
              </a:rPr>
              <a:t>Care Court Respondents</a:t>
            </a:r>
            <a:endParaRPr b="1">
              <a:latin typeface="Atkinson Hyperlegible"/>
              <a:ea typeface="Atkinson Hyperlegible"/>
              <a:cs typeface="Atkinson Hyperlegible"/>
              <a:sym typeface="Atkinson Hyperlegible"/>
            </a:endParaRPr>
          </a:p>
        </p:txBody>
      </p:sp>
      <p:sp>
        <p:nvSpPr>
          <p:cNvPr id="149" name="Google Shape;149;p1"/>
          <p:cNvSpPr txBox="1"/>
          <p:nvPr>
            <p:ph idx="1" type="subTitle"/>
          </p:nvPr>
        </p:nvSpPr>
        <p:spPr>
          <a:xfrm>
            <a:off x="635525" y="2302550"/>
            <a:ext cx="627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SzPct val="117647"/>
              <a:buNone/>
            </a:pPr>
            <a:r>
              <a:rPr lang="en">
                <a:solidFill>
                  <a:schemeClr val="dk1"/>
                </a:solidFill>
                <a:latin typeface="Atkinson Hyperlegible"/>
                <a:ea typeface="Atkinson Hyperlegible"/>
                <a:cs typeface="Atkinson Hyperlegible"/>
                <a:sym typeface="Atkinson Hyperlegible"/>
              </a:rPr>
              <a:t>March 25, 2025</a:t>
            </a:r>
            <a:endParaRPr>
              <a:solidFill>
                <a:schemeClr val="dk1"/>
              </a:solidFill>
              <a:latin typeface="Atkinson Hyperlegible"/>
              <a:ea typeface="Atkinson Hyperlegible"/>
              <a:cs typeface="Atkinson Hyperlegible"/>
              <a:sym typeface="Atkinson Hyperlegible"/>
            </a:endParaRPr>
          </a:p>
          <a:p>
            <a:pPr indent="0" lvl="0" marL="0" rtl="0" algn="l">
              <a:lnSpc>
                <a:spcPct val="100000"/>
              </a:lnSpc>
              <a:spcBef>
                <a:spcPts val="0"/>
              </a:spcBef>
              <a:spcAft>
                <a:spcPts val="0"/>
              </a:spcAft>
              <a:buSzPct val="117647"/>
              <a:buNone/>
            </a:pPr>
            <a:r>
              <a:rPr lang="en">
                <a:solidFill>
                  <a:schemeClr val="dk1"/>
                </a:solidFill>
                <a:latin typeface="Atkinson Hyperlegible"/>
                <a:ea typeface="Atkinson Hyperlegible"/>
                <a:cs typeface="Atkinson Hyperlegible"/>
                <a:sym typeface="Atkinson Hyperlegible"/>
              </a:rPr>
              <a:t>DREDF + Keris Jän Myrick</a:t>
            </a:r>
            <a:endParaRPr>
              <a:solidFill>
                <a:schemeClr val="dk1"/>
              </a:solidFill>
              <a:latin typeface="Atkinson Hyperlegible"/>
              <a:ea typeface="Atkinson Hyperlegible"/>
              <a:cs typeface="Atkinson Hyperlegible"/>
              <a:sym typeface="Atkinson Hyperlegible"/>
            </a:endParaRPr>
          </a:p>
        </p:txBody>
      </p:sp>
      <p:pic>
        <p:nvPicPr>
          <p:cNvPr descr="Photo of Keris Myrick" id="150" name="Google Shape;150;p1"/>
          <p:cNvPicPr preferRelativeResize="0"/>
          <p:nvPr/>
        </p:nvPicPr>
        <p:blipFill rotWithShape="1">
          <a:blip r:embed="rId3">
            <a:alphaModFix/>
          </a:blip>
          <a:srcRect b="5444" l="0" r="16901" t="7997"/>
          <a:stretch/>
        </p:blipFill>
        <p:spPr>
          <a:xfrm>
            <a:off x="7412550" y="2753125"/>
            <a:ext cx="1419749" cy="1966700"/>
          </a:xfrm>
          <a:prstGeom prst="rect">
            <a:avLst/>
          </a:prstGeom>
          <a:noFill/>
          <a:ln>
            <a:noFill/>
          </a:ln>
        </p:spPr>
      </p:pic>
      <p:pic>
        <p:nvPicPr>
          <p:cNvPr descr="Disability Rights Education and Defense Fund (DREDF) Logo" id="151" name="Google Shape;151;p1" title="DREDF_Logo_Full-Text_Letterhead.png"/>
          <p:cNvPicPr preferRelativeResize="0"/>
          <p:nvPr/>
        </p:nvPicPr>
        <p:blipFill rotWithShape="1">
          <a:blip r:embed="rId4">
            <a:alphaModFix/>
          </a:blip>
          <a:srcRect b="0" l="0" r="0" t="0"/>
          <a:stretch/>
        </p:blipFill>
        <p:spPr>
          <a:xfrm>
            <a:off x="1468750" y="3319638"/>
            <a:ext cx="5715000" cy="1400175"/>
          </a:xfrm>
          <a:prstGeom prst="rect">
            <a:avLst/>
          </a:prstGeom>
          <a:noFill/>
          <a:ln>
            <a:noFill/>
          </a:ln>
        </p:spPr>
      </p:pic>
      <p:sp>
        <p:nvSpPr>
          <p:cNvPr id="152" name="Google Shape;15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Person-Centered Planning</a:t>
            </a:r>
            <a:endParaRPr b="1" sz="4800">
              <a:latin typeface="Atkinson Hyperlegible"/>
              <a:ea typeface="Atkinson Hyperlegible"/>
              <a:cs typeface="Atkinson Hyperlegible"/>
              <a:sym typeface="Atkinson Hyperlegible"/>
            </a:endParaRPr>
          </a:p>
        </p:txBody>
      </p:sp>
      <p:sp>
        <p:nvSpPr>
          <p:cNvPr id="218" name="Google Shape;218;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is Person-Centered Planning?</a:t>
            </a:r>
            <a:endParaRPr b="1">
              <a:latin typeface="Atkinson Hyperlegible"/>
              <a:ea typeface="Atkinson Hyperlegible"/>
              <a:cs typeface="Atkinson Hyperlegible"/>
              <a:sym typeface="Atkinson Hyperlegible"/>
            </a:endParaRPr>
          </a:p>
        </p:txBody>
      </p:sp>
      <p:sp>
        <p:nvSpPr>
          <p:cNvPr id="224" name="Google Shape;224;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9250" lvl="0" marL="457200" rtl="0" algn="l">
              <a:lnSpc>
                <a:spcPct val="115000"/>
              </a:lnSpc>
              <a:spcBef>
                <a:spcPts val="0"/>
              </a:spcBef>
              <a:spcAft>
                <a:spcPts val="0"/>
              </a:spcAft>
              <a:buClr>
                <a:schemeClr val="dk1"/>
              </a:buClr>
              <a:buSzPts val="1900"/>
              <a:buChar char="●"/>
            </a:pPr>
            <a:r>
              <a:rPr lang="en" sz="2000">
                <a:solidFill>
                  <a:schemeClr val="dk1"/>
                </a:solidFill>
              </a:rPr>
              <a:t>Strengths, goals, needs</a:t>
            </a:r>
            <a:endParaRPr sz="20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2000">
                <a:solidFill>
                  <a:schemeClr val="dk1"/>
                </a:solidFill>
              </a:rPr>
              <a:t>Choice, control, and self-determination</a:t>
            </a:r>
            <a:endParaRPr sz="20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2000">
                <a:solidFill>
                  <a:schemeClr val="dk1"/>
                </a:solidFill>
              </a:rPr>
              <a:t>Accessibility – no wrong door, coordinated, easy to use</a:t>
            </a:r>
            <a:endParaRPr sz="20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2000">
                <a:solidFill>
                  <a:schemeClr val="dk1"/>
                </a:solidFill>
              </a:rPr>
              <a:t>Meeting people where they are</a:t>
            </a:r>
            <a:endParaRPr sz="20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2000">
                <a:solidFill>
                  <a:schemeClr val="dk1"/>
                </a:solidFill>
              </a:rPr>
              <a:t>Not just medical needs but recreation, transportation, friendships, therapies, housing, vocational training and employment, family relationships, social activities, culture, language</a:t>
            </a:r>
            <a:endParaRPr sz="2000">
              <a:solidFill>
                <a:schemeClr val="dk1"/>
              </a:solidFill>
            </a:endParaRPr>
          </a:p>
          <a:p>
            <a:pPr indent="-349250" lvl="0" marL="457200" rtl="0" algn="l">
              <a:lnSpc>
                <a:spcPct val="115000"/>
              </a:lnSpc>
              <a:spcBef>
                <a:spcPts val="0"/>
              </a:spcBef>
              <a:spcAft>
                <a:spcPts val="0"/>
              </a:spcAft>
              <a:buClr>
                <a:schemeClr val="dk1"/>
              </a:buClr>
              <a:buSzPts val="1900"/>
              <a:buChar char="●"/>
            </a:pPr>
            <a:r>
              <a:rPr lang="en" sz="2000">
                <a:solidFill>
                  <a:schemeClr val="dk1"/>
                </a:solidFill>
              </a:rPr>
              <a:t>Dignity of risk</a:t>
            </a:r>
            <a:endParaRPr sz="2000">
              <a:solidFill>
                <a:schemeClr val="dk1"/>
              </a:solidFill>
            </a:endParaRPr>
          </a:p>
          <a:p>
            <a:pPr indent="0" lvl="0" marL="457200" rtl="0" algn="l">
              <a:lnSpc>
                <a:spcPct val="115000"/>
              </a:lnSpc>
              <a:spcBef>
                <a:spcPts val="1200"/>
              </a:spcBef>
              <a:spcAft>
                <a:spcPts val="1200"/>
              </a:spcAft>
              <a:buSzPts val="1800"/>
              <a:buNone/>
            </a:pPr>
            <a:r>
              <a:t/>
            </a:r>
            <a:endParaRPr sz="1900">
              <a:solidFill>
                <a:schemeClr val="dk1"/>
              </a:solidFill>
            </a:endParaRPr>
          </a:p>
        </p:txBody>
      </p:sp>
      <p:sp>
        <p:nvSpPr>
          <p:cNvPr id="225" name="Google Shape;225;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descr="A large beige circle with other colorful circles inside with text. The biggest circle reads &quot;Mental Illness &amp; Professional Care&quot;. The other smaller circles include &quot;Social Network&quot;, &quot;Work&quot;, &quot;Education&quot;, &quot;Spiritual&quot;, &quot;Family&quot;, &quot;Relationships&quot;, and &quot;Community&quot;." id="230" name="Google Shape;230;p12"/>
          <p:cNvSpPr/>
          <p:nvPr/>
        </p:nvSpPr>
        <p:spPr>
          <a:xfrm>
            <a:off x="1370951" y="75"/>
            <a:ext cx="6365468" cy="5143353"/>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a:noFill/>
          </a:ln>
          <a:effectLst>
            <a:outerShdw blurRad="12700" rotWithShape="0" dir="5280000" dist="12700">
              <a:srgbClr val="7E786C">
                <a:alpha val="44705"/>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Helvetica Neue"/>
              <a:ea typeface="Helvetica Neue"/>
              <a:cs typeface="Helvetica Neue"/>
              <a:sym typeface="Helvetica Neue"/>
            </a:endParaRPr>
          </a:p>
        </p:txBody>
      </p:sp>
      <p:grpSp>
        <p:nvGrpSpPr>
          <p:cNvPr id="231" name="Google Shape;231;p12"/>
          <p:cNvGrpSpPr/>
          <p:nvPr/>
        </p:nvGrpSpPr>
        <p:grpSpPr>
          <a:xfrm>
            <a:off x="2382001" y="1399300"/>
            <a:ext cx="3824928" cy="3587615"/>
            <a:chOff x="0" y="-1"/>
            <a:chExt cx="5095828" cy="5102568"/>
          </a:xfrm>
        </p:grpSpPr>
        <p:sp>
          <p:nvSpPr>
            <p:cNvPr id="232" name="Google Shape;232;p12"/>
            <p:cNvSpPr/>
            <p:nvPr/>
          </p:nvSpPr>
          <p:spPr>
            <a:xfrm>
              <a:off x="0" y="-1"/>
              <a:ext cx="5095828" cy="5102568"/>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B0000"/>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33" name="Google Shape;233;p12"/>
            <p:cNvSpPr/>
            <p:nvPr/>
          </p:nvSpPr>
          <p:spPr>
            <a:xfrm>
              <a:off x="767313" y="1818729"/>
              <a:ext cx="3507015" cy="1461600"/>
            </a:xfrm>
            <a:prstGeom prst="rect">
              <a:avLst/>
            </a:prstGeom>
            <a:solidFill>
              <a:srgbClr val="BB0000"/>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Calibri"/>
                  <a:ea typeface="Calibri"/>
                  <a:cs typeface="Calibri"/>
                  <a:sym typeface="Calibri"/>
                </a:rPr>
                <a:t>Mental Illness</a:t>
              </a:r>
              <a:endParaRPr b="0" i="0" sz="28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Calibri"/>
                  <a:ea typeface="Calibri"/>
                  <a:cs typeface="Calibri"/>
                  <a:sym typeface="Calibri"/>
                </a:rPr>
                <a:t>&amp;</a:t>
              </a:r>
              <a:endParaRPr b="0" i="0" sz="28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Calibri"/>
                  <a:ea typeface="Calibri"/>
                  <a:cs typeface="Calibri"/>
                  <a:sym typeface="Calibri"/>
                </a:rPr>
                <a:t>Professional Care</a:t>
              </a:r>
              <a:endParaRPr b="0" i="0" sz="1400" u="none" cap="none" strike="noStrike">
                <a:solidFill>
                  <a:schemeClr val="lt1"/>
                </a:solidFill>
                <a:latin typeface="Arial"/>
                <a:ea typeface="Arial"/>
                <a:cs typeface="Arial"/>
                <a:sym typeface="Arial"/>
              </a:endParaRPr>
            </a:p>
          </p:txBody>
        </p:sp>
      </p:grpSp>
      <p:grpSp>
        <p:nvGrpSpPr>
          <p:cNvPr id="234" name="Google Shape;234;p12"/>
          <p:cNvGrpSpPr/>
          <p:nvPr/>
        </p:nvGrpSpPr>
        <p:grpSpPr>
          <a:xfrm>
            <a:off x="3810003" y="207100"/>
            <a:ext cx="1112565" cy="971516"/>
            <a:chOff x="-492171" y="0"/>
            <a:chExt cx="1379498" cy="1381761"/>
          </a:xfrm>
        </p:grpSpPr>
        <p:sp>
          <p:nvSpPr>
            <p:cNvPr id="235" name="Google Shape;235;p12"/>
            <p:cNvSpPr/>
            <p:nvPr/>
          </p:nvSpPr>
          <p:spPr>
            <a:xfrm>
              <a:off x="-492171" y="0"/>
              <a:ext cx="1379498" cy="1381761"/>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36" name="Google Shape;236;p12"/>
            <p:cNvSpPr/>
            <p:nvPr/>
          </p:nvSpPr>
          <p:spPr>
            <a:xfrm>
              <a:off x="-346633" y="513887"/>
              <a:ext cx="1168623" cy="353999"/>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Calibri"/>
                  <a:ea typeface="Calibri"/>
                  <a:cs typeface="Calibri"/>
                  <a:sym typeface="Calibri"/>
                </a:rPr>
                <a:t>Education</a:t>
              </a:r>
              <a:endParaRPr b="1" i="0" sz="1100" u="none" cap="none" strike="noStrike">
                <a:solidFill>
                  <a:srgbClr val="000000"/>
                </a:solidFill>
                <a:latin typeface="Arial"/>
                <a:ea typeface="Arial"/>
                <a:cs typeface="Arial"/>
                <a:sym typeface="Arial"/>
              </a:endParaRPr>
            </a:p>
          </p:txBody>
        </p:sp>
      </p:grpSp>
      <p:grpSp>
        <p:nvGrpSpPr>
          <p:cNvPr id="237" name="Google Shape;237;p12"/>
          <p:cNvGrpSpPr/>
          <p:nvPr/>
        </p:nvGrpSpPr>
        <p:grpSpPr>
          <a:xfrm>
            <a:off x="6505399" y="2956016"/>
            <a:ext cx="854327" cy="873314"/>
            <a:chOff x="46316" y="6160"/>
            <a:chExt cx="988919" cy="988919"/>
          </a:xfrm>
        </p:grpSpPr>
        <p:sp>
          <p:nvSpPr>
            <p:cNvPr id="238" name="Google Shape;238;p12"/>
            <p:cNvSpPr/>
            <p:nvPr/>
          </p:nvSpPr>
          <p:spPr>
            <a:xfrm>
              <a:off x="46316" y="6160"/>
              <a:ext cx="988919" cy="988919"/>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31B93"/>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39" name="Google Shape;239;p12"/>
            <p:cNvSpPr/>
            <p:nvPr/>
          </p:nvSpPr>
          <p:spPr>
            <a:xfrm>
              <a:off x="92634" y="363506"/>
              <a:ext cx="896284" cy="2616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Calibri"/>
                  <a:ea typeface="Calibri"/>
                  <a:cs typeface="Calibri"/>
                  <a:sym typeface="Calibri"/>
                </a:rPr>
                <a:t>Community</a:t>
              </a:r>
              <a:endParaRPr b="1" i="0" sz="1600" u="none" cap="none" strike="noStrike">
                <a:solidFill>
                  <a:schemeClr val="lt1"/>
                </a:solidFill>
                <a:latin typeface="Arial"/>
                <a:ea typeface="Arial"/>
                <a:cs typeface="Arial"/>
                <a:sym typeface="Arial"/>
              </a:endParaRPr>
            </a:p>
          </p:txBody>
        </p:sp>
      </p:grpSp>
      <p:grpSp>
        <p:nvGrpSpPr>
          <p:cNvPr id="240" name="Google Shape;240;p12"/>
          <p:cNvGrpSpPr/>
          <p:nvPr/>
        </p:nvGrpSpPr>
        <p:grpSpPr>
          <a:xfrm>
            <a:off x="6309087" y="1773700"/>
            <a:ext cx="1166917" cy="971516"/>
            <a:chOff x="-1" y="0"/>
            <a:chExt cx="1379498" cy="1381761"/>
          </a:xfrm>
        </p:grpSpPr>
        <p:sp>
          <p:nvSpPr>
            <p:cNvPr id="241" name="Google Shape;241;p12"/>
            <p:cNvSpPr/>
            <p:nvPr/>
          </p:nvSpPr>
          <p:spPr>
            <a:xfrm>
              <a:off x="-1" y="0"/>
              <a:ext cx="1379498" cy="1381761"/>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B050"/>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42" name="Google Shape;242;p12"/>
            <p:cNvSpPr/>
            <p:nvPr/>
          </p:nvSpPr>
          <p:spPr>
            <a:xfrm>
              <a:off x="72004" y="522765"/>
              <a:ext cx="1271077" cy="292500"/>
            </a:xfrm>
            <a:prstGeom prst="rect">
              <a:avLst/>
            </a:prstGeom>
            <a:solidFill>
              <a:srgbClr val="00B050"/>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Relationships</a:t>
              </a:r>
              <a:endParaRPr b="1" i="0" sz="1200" u="none" cap="none" strike="noStrike">
                <a:solidFill>
                  <a:schemeClr val="dk1"/>
                </a:solidFill>
                <a:latin typeface="Arial"/>
                <a:ea typeface="Arial"/>
                <a:cs typeface="Arial"/>
                <a:sym typeface="Arial"/>
              </a:endParaRPr>
            </a:p>
          </p:txBody>
        </p:sp>
      </p:grpSp>
      <p:grpSp>
        <p:nvGrpSpPr>
          <p:cNvPr id="243" name="Google Shape;243;p12"/>
          <p:cNvGrpSpPr/>
          <p:nvPr/>
        </p:nvGrpSpPr>
        <p:grpSpPr>
          <a:xfrm>
            <a:off x="6159201" y="1050825"/>
            <a:ext cx="695300" cy="593716"/>
            <a:chOff x="-1" y="0"/>
            <a:chExt cx="844426" cy="844426"/>
          </a:xfrm>
        </p:grpSpPr>
        <p:sp>
          <p:nvSpPr>
            <p:cNvPr id="244" name="Google Shape;244;p12"/>
            <p:cNvSpPr/>
            <p:nvPr/>
          </p:nvSpPr>
          <p:spPr>
            <a:xfrm>
              <a:off x="-1" y="0"/>
              <a:ext cx="844426" cy="844426"/>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45" name="Google Shape;245;p12"/>
            <p:cNvSpPr/>
            <p:nvPr/>
          </p:nvSpPr>
          <p:spPr>
            <a:xfrm>
              <a:off x="107631" y="262458"/>
              <a:ext cx="665326" cy="323101"/>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Family</a:t>
              </a:r>
              <a:endParaRPr b="1" i="0" sz="1100" u="none" cap="none" strike="noStrike">
                <a:solidFill>
                  <a:srgbClr val="000000"/>
                </a:solidFill>
                <a:latin typeface="Arial"/>
                <a:ea typeface="Arial"/>
                <a:cs typeface="Arial"/>
                <a:sym typeface="Arial"/>
              </a:endParaRPr>
            </a:p>
          </p:txBody>
        </p:sp>
      </p:grpSp>
      <p:grpSp>
        <p:nvGrpSpPr>
          <p:cNvPr id="246" name="Google Shape;246;p12"/>
          <p:cNvGrpSpPr/>
          <p:nvPr/>
        </p:nvGrpSpPr>
        <p:grpSpPr>
          <a:xfrm>
            <a:off x="5167725" y="441675"/>
            <a:ext cx="969870" cy="889849"/>
            <a:chOff x="0" y="-1"/>
            <a:chExt cx="1117620" cy="1117620"/>
          </a:xfrm>
        </p:grpSpPr>
        <p:sp>
          <p:nvSpPr>
            <p:cNvPr id="247" name="Google Shape;247;p12"/>
            <p:cNvSpPr/>
            <p:nvPr/>
          </p:nvSpPr>
          <p:spPr>
            <a:xfrm>
              <a:off x="0" y="-1"/>
              <a:ext cx="1117620" cy="1117620"/>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5"/>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48" name="Google Shape;248;p12"/>
            <p:cNvSpPr/>
            <p:nvPr/>
          </p:nvSpPr>
          <p:spPr>
            <a:xfrm>
              <a:off x="150985" y="395509"/>
              <a:ext cx="807044" cy="32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Spiritual</a:t>
              </a:r>
              <a:endParaRPr b="1" i="0" sz="1100" u="none" cap="none" strike="noStrike">
                <a:solidFill>
                  <a:srgbClr val="000000"/>
                </a:solidFill>
                <a:latin typeface="Arial"/>
                <a:ea typeface="Arial"/>
                <a:cs typeface="Arial"/>
                <a:sym typeface="Arial"/>
              </a:endParaRPr>
            </a:p>
          </p:txBody>
        </p:sp>
      </p:grpSp>
      <p:grpSp>
        <p:nvGrpSpPr>
          <p:cNvPr id="249" name="Google Shape;249;p12"/>
          <p:cNvGrpSpPr/>
          <p:nvPr/>
        </p:nvGrpSpPr>
        <p:grpSpPr>
          <a:xfrm>
            <a:off x="2610906" y="542367"/>
            <a:ext cx="969925" cy="971516"/>
            <a:chOff x="0" y="0"/>
            <a:chExt cx="1379498" cy="1381761"/>
          </a:xfrm>
        </p:grpSpPr>
        <p:sp>
          <p:nvSpPr>
            <p:cNvPr id="250" name="Google Shape;250;p12"/>
            <p:cNvSpPr/>
            <p:nvPr/>
          </p:nvSpPr>
          <p:spPr>
            <a:xfrm>
              <a:off x="0" y="0"/>
              <a:ext cx="1379498" cy="1381761"/>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8571A"/>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51" name="Google Shape;251;p12"/>
            <p:cNvSpPr/>
            <p:nvPr/>
          </p:nvSpPr>
          <p:spPr>
            <a:xfrm>
              <a:off x="337521" y="487611"/>
              <a:ext cx="835884" cy="4155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Calibri"/>
                  <a:ea typeface="Calibri"/>
                  <a:cs typeface="Calibri"/>
                  <a:sym typeface="Calibri"/>
                </a:rPr>
                <a:t>Work</a:t>
              </a:r>
              <a:endParaRPr b="1" i="0" sz="1100" u="none" cap="none" strike="noStrike">
                <a:solidFill>
                  <a:schemeClr val="lt1"/>
                </a:solidFill>
                <a:latin typeface="Arial"/>
                <a:ea typeface="Arial"/>
                <a:cs typeface="Arial"/>
                <a:sym typeface="Arial"/>
              </a:endParaRPr>
            </a:p>
          </p:txBody>
        </p:sp>
      </p:grpSp>
      <p:grpSp>
        <p:nvGrpSpPr>
          <p:cNvPr id="252" name="Google Shape;252;p12"/>
          <p:cNvGrpSpPr/>
          <p:nvPr/>
        </p:nvGrpSpPr>
        <p:grpSpPr>
          <a:xfrm>
            <a:off x="1698800" y="1457025"/>
            <a:ext cx="854292" cy="889888"/>
            <a:chOff x="0" y="0"/>
            <a:chExt cx="977899" cy="977899"/>
          </a:xfrm>
        </p:grpSpPr>
        <p:sp>
          <p:nvSpPr>
            <p:cNvPr id="253" name="Google Shape;253;p12"/>
            <p:cNvSpPr/>
            <p:nvPr/>
          </p:nvSpPr>
          <p:spPr>
            <a:xfrm>
              <a:off x="0" y="0"/>
              <a:ext cx="977899" cy="977899"/>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33A3"/>
            </a:solidFill>
            <a:ln cap="flat" cmpd="sng" w="9525">
              <a:solidFill>
                <a:srgbClr val="000000"/>
              </a:solidFill>
              <a:prstDash val="solid"/>
              <a:round/>
              <a:headEnd len="sm" w="sm" type="none"/>
              <a:tailEnd len="sm" w="sm" type="none"/>
            </a:ln>
            <a:effectLst>
              <a:outerShdw blurRad="12700" rotWithShape="0" dir="5280000" dist="12700">
                <a:srgbClr val="7E786C">
                  <a:alpha val="44705"/>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54" name="Google Shape;254;p12"/>
            <p:cNvSpPr/>
            <p:nvPr/>
          </p:nvSpPr>
          <p:spPr>
            <a:xfrm>
              <a:off x="172200" y="259460"/>
              <a:ext cx="698201" cy="4464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Calibri"/>
                  <a:ea typeface="Calibri"/>
                  <a:cs typeface="Calibri"/>
                  <a:sym typeface="Calibri"/>
                </a:rPr>
                <a:t>Social</a:t>
              </a:r>
              <a:endParaRPr b="1" i="0" sz="11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Calibri"/>
                  <a:ea typeface="Calibri"/>
                  <a:cs typeface="Calibri"/>
                  <a:sym typeface="Calibri"/>
                </a:rPr>
                <a:t>Network</a:t>
              </a:r>
              <a:endParaRPr b="1" i="0" sz="1600" u="none" cap="none" strike="noStrike">
                <a:solidFill>
                  <a:schemeClr val="lt1"/>
                </a:solidFill>
                <a:latin typeface="Arial"/>
                <a:ea typeface="Arial"/>
                <a:cs typeface="Arial"/>
                <a:sym typeface="Arial"/>
              </a:endParaRPr>
            </a:p>
          </p:txBody>
        </p:sp>
      </p:grpSp>
      <p:sp>
        <p:nvSpPr>
          <p:cNvPr id="255" name="Google Shape;255;p12"/>
          <p:cNvSpPr txBox="1"/>
          <p:nvPr/>
        </p:nvSpPr>
        <p:spPr>
          <a:xfrm>
            <a:off x="1971075" y="4814082"/>
            <a:ext cx="7086600" cy="1105800"/>
          </a:xfrm>
          <a:prstGeom prst="rect">
            <a:avLst/>
          </a:prstGeom>
          <a:noFill/>
          <a:ln>
            <a:noFill/>
          </a:ln>
        </p:spPr>
        <p:txBody>
          <a:bodyPr anchorCtr="0" anchor="t" bIns="32150" lIns="64300" spcFirstLastPara="1" rIns="64300" wrap="square" tIns="32150">
            <a:normAutofit/>
          </a:bodyPr>
          <a:lstStyle/>
          <a:p>
            <a:pPr indent="0" lvl="0" marL="0" marR="0" rtl="0" algn="r">
              <a:lnSpc>
                <a:spcPct val="90000"/>
              </a:lnSpc>
              <a:spcBef>
                <a:spcPts val="0"/>
              </a:spcBef>
              <a:spcAft>
                <a:spcPts val="0"/>
              </a:spcAft>
              <a:buClr>
                <a:schemeClr val="lt1"/>
              </a:buClr>
              <a:buSzPts val="1100"/>
              <a:buFont typeface="Arial"/>
              <a:buNone/>
            </a:pPr>
            <a:r>
              <a:rPr b="1" i="0" lang="en" sz="1100" u="none" cap="none" strike="noStrike">
                <a:solidFill>
                  <a:schemeClr val="lt1"/>
                </a:solidFill>
                <a:latin typeface="Short Stack"/>
                <a:ea typeface="Short Stack"/>
                <a:cs typeface="Short Stack"/>
                <a:sym typeface="Short Stack"/>
              </a:rPr>
              <a:t>Graphic © Keris Jän Myrick, MBA, MS</a:t>
            </a:r>
            <a:endParaRPr b="0" i="0" sz="1100" u="none" cap="none" strike="noStrike">
              <a:solidFill>
                <a:schemeClr val="lt1"/>
              </a:solidFill>
              <a:latin typeface="Short Stack"/>
              <a:ea typeface="Short Stack"/>
              <a:cs typeface="Short Stack"/>
              <a:sym typeface="Short Stack"/>
            </a:endParaRPr>
          </a:p>
        </p:txBody>
      </p:sp>
      <p:sp>
        <p:nvSpPr>
          <p:cNvPr id="256" name="Google Shape;256;p12"/>
          <p:cNvSpPr txBox="1"/>
          <p:nvPr>
            <p:ph idx="12" type="sldNum"/>
          </p:nvPr>
        </p:nvSpPr>
        <p:spPr>
          <a:xfrm>
            <a:off x="173385" y="4879215"/>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
        <p:nvSpPr>
          <p:cNvPr id="257" name="Google Shape;257;p12"/>
          <p:cNvSpPr txBox="1"/>
          <p:nvPr>
            <p:ph type="title"/>
          </p:nvPr>
        </p:nvSpPr>
        <p:spPr>
          <a:xfrm>
            <a:off x="892970" y="-1339500"/>
            <a:ext cx="7358100" cy="1339500"/>
          </a:xfrm>
          <a:prstGeom prst="rect">
            <a:avLst/>
          </a:prstGeom>
          <a:noFill/>
          <a:ln>
            <a:noFill/>
          </a:ln>
        </p:spPr>
        <p:txBody>
          <a:bodyPr anchorCtr="0" anchor="b" bIns="38100" lIns="38100" spcFirstLastPara="1" rIns="38100" wrap="square" tIns="38100">
            <a:noAutofit/>
          </a:bodyPr>
          <a:lstStyle/>
          <a:p>
            <a:pPr indent="0" lvl="0" marL="0" rtl="0" algn="ctr">
              <a:lnSpc>
                <a:spcPct val="100000"/>
              </a:lnSpc>
              <a:spcBef>
                <a:spcPts val="0"/>
              </a:spcBef>
              <a:spcAft>
                <a:spcPts val="0"/>
              </a:spcAft>
              <a:buClr>
                <a:srgbClr val="FFFFFF"/>
              </a:buClr>
              <a:buSzPts val="1400"/>
              <a:buNone/>
            </a:pPr>
            <a:r>
              <a:rPr lang="en"/>
              <a:t>Mental Illness &amp; Professional Care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2000"/>
                                        <p:tgtEl>
                                          <p:spTgt spid="23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descr="A large beige circle with other colorful circles inside with text, all different sizes. The two biggest circles read &quot;Family&quot; and &quot;Work&quot;, and the others include &quot;Education&quot;, &quot;Spiritual&quot;, &quot;Social Network&quot;, &quot;Relationships&quot;, &quot;Community&quot;, &quot;Mental Illness&quot; and &quot;Professional Care&quot;." id="262" name="Google Shape;262;p13"/>
          <p:cNvSpPr/>
          <p:nvPr/>
        </p:nvSpPr>
        <p:spPr>
          <a:xfrm rot="-94570">
            <a:off x="1427471" y="134343"/>
            <a:ext cx="5934628" cy="4818455"/>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Helvetica Neue"/>
              <a:ea typeface="Helvetica Neue"/>
              <a:cs typeface="Helvetica Neue"/>
              <a:sym typeface="Helvetica Neue"/>
            </a:endParaRPr>
          </a:p>
        </p:txBody>
      </p:sp>
      <p:grpSp>
        <p:nvGrpSpPr>
          <p:cNvPr id="263" name="Google Shape;263;p13"/>
          <p:cNvGrpSpPr/>
          <p:nvPr/>
        </p:nvGrpSpPr>
        <p:grpSpPr>
          <a:xfrm>
            <a:off x="3968184" y="203522"/>
            <a:ext cx="1294767" cy="1294767"/>
            <a:chOff x="-1" y="108377"/>
            <a:chExt cx="1841512" cy="1841512"/>
          </a:xfrm>
        </p:grpSpPr>
        <p:sp>
          <p:nvSpPr>
            <p:cNvPr id="264" name="Google Shape;264;p13"/>
            <p:cNvSpPr/>
            <p:nvPr/>
          </p:nvSpPr>
          <p:spPr>
            <a:xfrm>
              <a:off x="-1" y="108377"/>
              <a:ext cx="1841512" cy="1841512"/>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65" name="Google Shape;265;p13"/>
            <p:cNvSpPr/>
            <p:nvPr/>
          </p:nvSpPr>
          <p:spPr>
            <a:xfrm>
              <a:off x="238143" y="822682"/>
              <a:ext cx="1447483" cy="400201"/>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libri"/>
                  <a:ea typeface="Calibri"/>
                  <a:cs typeface="Calibri"/>
                  <a:sym typeface="Calibri"/>
                </a:rPr>
                <a:t>Education</a:t>
              </a:r>
              <a:endParaRPr b="1" i="0" sz="1100" u="none" cap="none" strike="noStrike">
                <a:solidFill>
                  <a:srgbClr val="000000"/>
                </a:solidFill>
                <a:latin typeface="Arial"/>
                <a:ea typeface="Arial"/>
                <a:cs typeface="Arial"/>
                <a:sym typeface="Arial"/>
              </a:endParaRPr>
            </a:p>
          </p:txBody>
        </p:sp>
      </p:grpSp>
      <p:grpSp>
        <p:nvGrpSpPr>
          <p:cNvPr id="266" name="Google Shape;266;p13"/>
          <p:cNvGrpSpPr/>
          <p:nvPr/>
        </p:nvGrpSpPr>
        <p:grpSpPr>
          <a:xfrm>
            <a:off x="3842492" y="3352440"/>
            <a:ext cx="1375121" cy="1375121"/>
            <a:chOff x="0" y="0"/>
            <a:chExt cx="1955797" cy="1955797"/>
          </a:xfrm>
        </p:grpSpPr>
        <p:sp>
          <p:nvSpPr>
            <p:cNvPr id="267" name="Google Shape;267;p13"/>
            <p:cNvSpPr/>
            <p:nvPr/>
          </p:nvSpPr>
          <p:spPr>
            <a:xfrm>
              <a:off x="0" y="0"/>
              <a:ext cx="1955797" cy="1955797"/>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31B93"/>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68" name="Google Shape;268;p13"/>
            <p:cNvSpPr/>
            <p:nvPr/>
          </p:nvSpPr>
          <p:spPr>
            <a:xfrm>
              <a:off x="141483" y="765124"/>
              <a:ext cx="1672829" cy="400201"/>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Calibri"/>
                  <a:ea typeface="Calibri"/>
                  <a:cs typeface="Calibri"/>
                  <a:sym typeface="Calibri"/>
                </a:rPr>
                <a:t>Community</a:t>
              </a:r>
              <a:endParaRPr b="1" i="0" sz="1100" u="none" cap="none" strike="noStrike">
                <a:solidFill>
                  <a:schemeClr val="lt1"/>
                </a:solidFill>
                <a:latin typeface="Arial"/>
                <a:ea typeface="Arial"/>
                <a:cs typeface="Arial"/>
                <a:sym typeface="Arial"/>
              </a:endParaRPr>
            </a:p>
          </p:txBody>
        </p:sp>
      </p:grpSp>
      <p:grpSp>
        <p:nvGrpSpPr>
          <p:cNvPr id="269" name="Google Shape;269;p13"/>
          <p:cNvGrpSpPr/>
          <p:nvPr/>
        </p:nvGrpSpPr>
        <p:grpSpPr>
          <a:xfrm>
            <a:off x="5370064" y="2983902"/>
            <a:ext cx="1279478" cy="1279478"/>
            <a:chOff x="111100" y="0"/>
            <a:chExt cx="1819766" cy="1819766"/>
          </a:xfrm>
        </p:grpSpPr>
        <p:sp>
          <p:nvSpPr>
            <p:cNvPr id="270" name="Google Shape;270;p13"/>
            <p:cNvSpPr/>
            <p:nvPr/>
          </p:nvSpPr>
          <p:spPr>
            <a:xfrm>
              <a:off x="111100" y="0"/>
              <a:ext cx="1819766" cy="1819766"/>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56C16"/>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71" name="Google Shape;271;p13"/>
            <p:cNvSpPr/>
            <p:nvPr/>
          </p:nvSpPr>
          <p:spPr>
            <a:xfrm>
              <a:off x="164870" y="732883"/>
              <a:ext cx="1707701" cy="354001"/>
            </a:xfrm>
            <a:prstGeom prst="rect">
              <a:avLst/>
            </a:prstGeom>
            <a:solidFill>
              <a:srgbClr val="356C16"/>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lt1"/>
                  </a:solidFill>
                  <a:latin typeface="Calibri"/>
                  <a:ea typeface="Calibri"/>
                  <a:cs typeface="Calibri"/>
                  <a:sym typeface="Calibri"/>
                </a:rPr>
                <a:t>Relationships</a:t>
              </a:r>
              <a:endParaRPr b="1" i="0" sz="1400" u="none" cap="none" strike="noStrike">
                <a:solidFill>
                  <a:schemeClr val="lt1"/>
                </a:solidFill>
                <a:latin typeface="Arial"/>
                <a:ea typeface="Arial"/>
                <a:cs typeface="Arial"/>
                <a:sym typeface="Arial"/>
              </a:endParaRPr>
            </a:p>
          </p:txBody>
        </p:sp>
      </p:grpSp>
      <p:grpSp>
        <p:nvGrpSpPr>
          <p:cNvPr id="272" name="Google Shape;272;p13"/>
          <p:cNvGrpSpPr/>
          <p:nvPr/>
        </p:nvGrpSpPr>
        <p:grpSpPr>
          <a:xfrm>
            <a:off x="3922582" y="1633238"/>
            <a:ext cx="1644583" cy="1644583"/>
            <a:chOff x="-1" y="0"/>
            <a:chExt cx="2339046" cy="2339046"/>
          </a:xfrm>
        </p:grpSpPr>
        <p:sp>
          <p:nvSpPr>
            <p:cNvPr id="273" name="Google Shape;273;p13"/>
            <p:cNvSpPr/>
            <p:nvPr/>
          </p:nvSpPr>
          <p:spPr>
            <a:xfrm>
              <a:off x="-1" y="0"/>
              <a:ext cx="2339046" cy="2339046"/>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74" name="Google Shape;274;p13"/>
            <p:cNvSpPr/>
            <p:nvPr/>
          </p:nvSpPr>
          <p:spPr>
            <a:xfrm>
              <a:off x="588586" y="926540"/>
              <a:ext cx="1161900" cy="400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libri"/>
                  <a:ea typeface="Calibri"/>
                  <a:cs typeface="Calibri"/>
                  <a:sym typeface="Calibri"/>
                </a:rPr>
                <a:t>Family</a:t>
              </a:r>
              <a:endParaRPr b="1" i="0" sz="1100" u="none" cap="none" strike="noStrike">
                <a:solidFill>
                  <a:srgbClr val="000000"/>
                </a:solidFill>
                <a:latin typeface="Arial"/>
                <a:ea typeface="Arial"/>
                <a:cs typeface="Arial"/>
                <a:sym typeface="Arial"/>
              </a:endParaRPr>
            </a:p>
          </p:txBody>
        </p:sp>
      </p:grpSp>
      <p:grpSp>
        <p:nvGrpSpPr>
          <p:cNvPr id="275" name="Google Shape;275;p13"/>
          <p:cNvGrpSpPr/>
          <p:nvPr/>
        </p:nvGrpSpPr>
        <p:grpSpPr>
          <a:xfrm>
            <a:off x="5460993" y="761117"/>
            <a:ext cx="1142948" cy="1142948"/>
            <a:chOff x="-1" y="-1"/>
            <a:chExt cx="1625584" cy="1625584"/>
          </a:xfrm>
        </p:grpSpPr>
        <p:sp>
          <p:nvSpPr>
            <p:cNvPr id="276" name="Google Shape;276;p13"/>
            <p:cNvSpPr/>
            <p:nvPr/>
          </p:nvSpPr>
          <p:spPr>
            <a:xfrm>
              <a:off x="-1" y="-1"/>
              <a:ext cx="1625584" cy="1625584"/>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6"/>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77" name="Google Shape;277;p13"/>
            <p:cNvSpPr/>
            <p:nvPr/>
          </p:nvSpPr>
          <p:spPr>
            <a:xfrm>
              <a:off x="249545" y="612726"/>
              <a:ext cx="1205345" cy="400201"/>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libri"/>
                  <a:ea typeface="Calibri"/>
                  <a:cs typeface="Calibri"/>
                  <a:sym typeface="Calibri"/>
                </a:rPr>
                <a:t>Spiritual</a:t>
              </a:r>
              <a:endParaRPr b="1" i="0" sz="1000" u="none" cap="none" strike="noStrike">
                <a:solidFill>
                  <a:srgbClr val="000000"/>
                </a:solidFill>
                <a:latin typeface="Arial"/>
                <a:ea typeface="Arial"/>
                <a:cs typeface="Arial"/>
                <a:sym typeface="Arial"/>
              </a:endParaRPr>
            </a:p>
          </p:txBody>
        </p:sp>
      </p:grpSp>
      <p:grpSp>
        <p:nvGrpSpPr>
          <p:cNvPr id="278" name="Google Shape;278;p13"/>
          <p:cNvGrpSpPr/>
          <p:nvPr/>
        </p:nvGrpSpPr>
        <p:grpSpPr>
          <a:xfrm>
            <a:off x="1908675" y="1458170"/>
            <a:ext cx="1830509" cy="1830509"/>
            <a:chOff x="-1" y="-1"/>
            <a:chExt cx="2603483" cy="2603483"/>
          </a:xfrm>
        </p:grpSpPr>
        <p:sp>
          <p:nvSpPr>
            <p:cNvPr id="279" name="Google Shape;279;p13"/>
            <p:cNvSpPr/>
            <p:nvPr/>
          </p:nvSpPr>
          <p:spPr>
            <a:xfrm>
              <a:off x="-1" y="-1"/>
              <a:ext cx="2603483" cy="2603483"/>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D4FB79"/>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80" name="Google Shape;280;p13"/>
            <p:cNvSpPr/>
            <p:nvPr/>
          </p:nvSpPr>
          <p:spPr>
            <a:xfrm>
              <a:off x="734988" y="1101645"/>
              <a:ext cx="1020000" cy="400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libri"/>
                  <a:ea typeface="Calibri"/>
                  <a:cs typeface="Calibri"/>
                  <a:sym typeface="Calibri"/>
                </a:rPr>
                <a:t>Work</a:t>
              </a:r>
              <a:endParaRPr b="1" i="0" sz="1100" u="none" cap="none" strike="noStrike">
                <a:solidFill>
                  <a:srgbClr val="000000"/>
                </a:solidFill>
                <a:latin typeface="Arial"/>
                <a:ea typeface="Arial"/>
                <a:cs typeface="Arial"/>
                <a:sym typeface="Arial"/>
              </a:endParaRPr>
            </a:p>
          </p:txBody>
        </p:sp>
      </p:grpSp>
      <p:grpSp>
        <p:nvGrpSpPr>
          <p:cNvPr id="281" name="Google Shape;281;p13"/>
          <p:cNvGrpSpPr/>
          <p:nvPr/>
        </p:nvGrpSpPr>
        <p:grpSpPr>
          <a:xfrm>
            <a:off x="2633769" y="3404659"/>
            <a:ext cx="969925" cy="971516"/>
            <a:chOff x="0" y="0"/>
            <a:chExt cx="1379498" cy="1381761"/>
          </a:xfrm>
        </p:grpSpPr>
        <p:sp>
          <p:nvSpPr>
            <p:cNvPr id="282" name="Google Shape;282;p13"/>
            <p:cNvSpPr/>
            <p:nvPr/>
          </p:nvSpPr>
          <p:spPr>
            <a:xfrm>
              <a:off x="0" y="0"/>
              <a:ext cx="1379498" cy="1381761"/>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B1500"/>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83" name="Google Shape;283;p13"/>
            <p:cNvSpPr/>
            <p:nvPr/>
          </p:nvSpPr>
          <p:spPr>
            <a:xfrm>
              <a:off x="201887" y="406154"/>
              <a:ext cx="975722" cy="5694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lt1"/>
                  </a:solidFill>
                  <a:latin typeface="Calibri"/>
                  <a:ea typeface="Calibri"/>
                  <a:cs typeface="Calibri"/>
                  <a:sym typeface="Calibri"/>
                </a:rPr>
                <a:t>Mental</a:t>
              </a:r>
              <a:endParaRPr b="0" i="0" sz="16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lt1"/>
                  </a:solidFill>
                  <a:latin typeface="Calibri"/>
                  <a:ea typeface="Calibri"/>
                  <a:cs typeface="Calibri"/>
                  <a:sym typeface="Calibri"/>
                </a:rPr>
                <a:t>Illness</a:t>
              </a:r>
              <a:endParaRPr b="0" i="0" sz="1600" u="none" cap="none" strike="noStrike">
                <a:solidFill>
                  <a:schemeClr val="lt1"/>
                </a:solidFill>
                <a:latin typeface="Arial"/>
                <a:ea typeface="Arial"/>
                <a:cs typeface="Arial"/>
                <a:sym typeface="Arial"/>
              </a:endParaRPr>
            </a:p>
          </p:txBody>
        </p:sp>
      </p:grpSp>
      <p:grpSp>
        <p:nvGrpSpPr>
          <p:cNvPr id="284" name="Google Shape;284;p13"/>
          <p:cNvGrpSpPr/>
          <p:nvPr/>
        </p:nvGrpSpPr>
        <p:grpSpPr>
          <a:xfrm>
            <a:off x="6108010" y="1958282"/>
            <a:ext cx="1142948" cy="1142948"/>
            <a:chOff x="-1" y="-1"/>
            <a:chExt cx="1625584" cy="1625584"/>
          </a:xfrm>
        </p:grpSpPr>
        <p:sp>
          <p:nvSpPr>
            <p:cNvPr id="285" name="Google Shape;285;p13"/>
            <p:cNvSpPr/>
            <p:nvPr/>
          </p:nvSpPr>
          <p:spPr>
            <a:xfrm>
              <a:off x="-1" y="-1"/>
              <a:ext cx="1625584" cy="1625584"/>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433FF"/>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86" name="Google Shape;286;p13"/>
            <p:cNvSpPr/>
            <p:nvPr/>
          </p:nvSpPr>
          <p:spPr>
            <a:xfrm>
              <a:off x="106371" y="407292"/>
              <a:ext cx="1462792" cy="7233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Calibri"/>
                  <a:ea typeface="Calibri"/>
                  <a:cs typeface="Calibri"/>
                  <a:sym typeface="Calibri"/>
                </a:rPr>
                <a:t>Social</a:t>
              </a:r>
              <a:endParaRPr/>
            </a:p>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Calibri"/>
                  <a:ea typeface="Calibri"/>
                  <a:cs typeface="Calibri"/>
                  <a:sym typeface="Calibri"/>
                </a:rPr>
                <a:t>Network</a:t>
              </a:r>
              <a:endParaRPr b="0" i="0" sz="1600" u="none" cap="none" strike="noStrike">
                <a:solidFill>
                  <a:schemeClr val="lt1"/>
                </a:solidFill>
                <a:latin typeface="Arial"/>
                <a:ea typeface="Arial"/>
                <a:cs typeface="Arial"/>
                <a:sym typeface="Arial"/>
              </a:endParaRPr>
            </a:p>
          </p:txBody>
        </p:sp>
      </p:grpSp>
      <p:grpSp>
        <p:nvGrpSpPr>
          <p:cNvPr id="287" name="Google Shape;287;p13"/>
          <p:cNvGrpSpPr/>
          <p:nvPr/>
        </p:nvGrpSpPr>
        <p:grpSpPr>
          <a:xfrm>
            <a:off x="2633769" y="468150"/>
            <a:ext cx="1136373" cy="971516"/>
            <a:chOff x="-217156" y="-13"/>
            <a:chExt cx="1616233" cy="1381761"/>
          </a:xfrm>
        </p:grpSpPr>
        <p:sp>
          <p:nvSpPr>
            <p:cNvPr id="288" name="Google Shape;288;p13"/>
            <p:cNvSpPr/>
            <p:nvPr/>
          </p:nvSpPr>
          <p:spPr>
            <a:xfrm>
              <a:off x="-136361" y="-13"/>
              <a:ext cx="1517940" cy="1381761"/>
            </a:xfrm>
            <a:custGeom>
              <a:rect b="b" l="l" r="r" t="t"/>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7E79"/>
            </a:solidFill>
            <a:ln cap="flat" cmpd="sng" w="9525">
              <a:solidFill>
                <a:srgbClr val="000000"/>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FFFFFF"/>
                </a:solidFill>
                <a:latin typeface="Century Gothic"/>
                <a:ea typeface="Century Gothic"/>
                <a:cs typeface="Century Gothic"/>
                <a:sym typeface="Century Gothic"/>
              </a:endParaRPr>
            </a:p>
          </p:txBody>
        </p:sp>
        <p:sp>
          <p:nvSpPr>
            <p:cNvPr id="289" name="Google Shape;289;p13"/>
            <p:cNvSpPr/>
            <p:nvPr/>
          </p:nvSpPr>
          <p:spPr>
            <a:xfrm>
              <a:off x="-217156" y="434634"/>
              <a:ext cx="1616233" cy="507899"/>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Professional</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Care</a:t>
              </a:r>
              <a:endParaRPr b="0" i="0" sz="1400" u="none" cap="none" strike="noStrike">
                <a:solidFill>
                  <a:srgbClr val="000000"/>
                </a:solidFill>
                <a:latin typeface="Arial"/>
                <a:ea typeface="Arial"/>
                <a:cs typeface="Arial"/>
                <a:sym typeface="Arial"/>
              </a:endParaRPr>
            </a:p>
          </p:txBody>
        </p:sp>
      </p:grpSp>
      <p:sp>
        <p:nvSpPr>
          <p:cNvPr id="290" name="Google Shape;290;p13"/>
          <p:cNvSpPr txBox="1"/>
          <p:nvPr/>
        </p:nvSpPr>
        <p:spPr>
          <a:xfrm>
            <a:off x="1826765" y="4801401"/>
            <a:ext cx="7086600" cy="1105800"/>
          </a:xfrm>
          <a:prstGeom prst="rect">
            <a:avLst/>
          </a:prstGeom>
          <a:noFill/>
          <a:ln>
            <a:noFill/>
          </a:ln>
        </p:spPr>
        <p:txBody>
          <a:bodyPr anchorCtr="0" anchor="t" bIns="32150" lIns="64300" spcFirstLastPara="1" rIns="64300" wrap="square" tIns="32150">
            <a:normAutofit/>
          </a:bodyPr>
          <a:lstStyle/>
          <a:p>
            <a:pPr indent="0" lvl="0" marL="0" marR="0" rtl="0" algn="r">
              <a:lnSpc>
                <a:spcPct val="90000"/>
              </a:lnSpc>
              <a:spcBef>
                <a:spcPts val="0"/>
              </a:spcBef>
              <a:spcAft>
                <a:spcPts val="0"/>
              </a:spcAft>
              <a:buClr>
                <a:schemeClr val="lt1"/>
              </a:buClr>
              <a:buSzPts val="1100"/>
              <a:buFont typeface="Arial"/>
              <a:buNone/>
            </a:pPr>
            <a:r>
              <a:rPr b="1" i="0" lang="en" sz="1100" u="none" cap="none" strike="noStrike">
                <a:solidFill>
                  <a:schemeClr val="lt1"/>
                </a:solidFill>
                <a:latin typeface="Short Stack"/>
                <a:ea typeface="Short Stack"/>
                <a:cs typeface="Short Stack"/>
                <a:sym typeface="Short Stack"/>
              </a:rPr>
              <a:t>Graphic © Keris Jän Myrick, MBA, MS</a:t>
            </a:r>
            <a:endParaRPr b="0" i="0" sz="1100" u="none" cap="none" strike="noStrike">
              <a:solidFill>
                <a:schemeClr val="lt1"/>
              </a:solidFill>
              <a:latin typeface="Short Stack"/>
              <a:ea typeface="Short Stack"/>
              <a:cs typeface="Short Stack"/>
              <a:sym typeface="Short Stack"/>
            </a:endParaRPr>
          </a:p>
        </p:txBody>
      </p:sp>
      <p:sp>
        <p:nvSpPr>
          <p:cNvPr id="291" name="Google Shape;291;p13"/>
          <p:cNvSpPr txBox="1"/>
          <p:nvPr>
            <p:ph idx="12" type="sldNum"/>
          </p:nvPr>
        </p:nvSpPr>
        <p:spPr>
          <a:xfrm>
            <a:off x="4395952" y="4937387"/>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
        <p:nvSpPr>
          <p:cNvPr id="292" name="Google Shape;292;p13"/>
          <p:cNvSpPr txBox="1"/>
          <p:nvPr>
            <p:ph type="title"/>
          </p:nvPr>
        </p:nvSpPr>
        <p:spPr>
          <a:xfrm>
            <a:off x="892970" y="-1339500"/>
            <a:ext cx="7358100" cy="1339500"/>
          </a:xfrm>
          <a:prstGeom prst="rect">
            <a:avLst/>
          </a:prstGeom>
          <a:noFill/>
          <a:ln>
            <a:noFill/>
          </a:ln>
        </p:spPr>
        <p:txBody>
          <a:bodyPr anchorCtr="0" anchor="b" bIns="38100" lIns="38100" spcFirstLastPara="1" rIns="38100" wrap="square" tIns="38100">
            <a:noAutofit/>
          </a:bodyPr>
          <a:lstStyle/>
          <a:p>
            <a:pPr indent="0" lvl="0" marL="0" rtl="0" algn="ctr">
              <a:lnSpc>
                <a:spcPct val="100000"/>
              </a:lnSpc>
              <a:spcBef>
                <a:spcPts val="0"/>
              </a:spcBef>
              <a:spcAft>
                <a:spcPts val="0"/>
              </a:spcAft>
              <a:buClr>
                <a:srgbClr val="FFFFFF"/>
              </a:buClr>
              <a:buSzPts val="1400"/>
              <a:buNone/>
            </a:pPr>
            <a:r>
              <a:rPr lang="en"/>
              <a:t>Balanced Framework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balanced scale made of rocks. One side reads &quot;Duty of care&quot;, and the other reads &quot;Dignity of risk&quot;. There is a view of the ocean in the background." id="298" name="Google Shape;298;p1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99" name="Google Shape;299;p14"/>
          <p:cNvSpPr txBox="1"/>
          <p:nvPr>
            <p:ph idx="12" type="sldNum"/>
          </p:nvPr>
        </p:nvSpPr>
        <p:spPr>
          <a:xfrm>
            <a:off x="87075" y="4874026"/>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
        <p:nvSpPr>
          <p:cNvPr id="300" name="Google Shape;300;p14"/>
          <p:cNvSpPr txBox="1"/>
          <p:nvPr>
            <p:ph idx="4294967295" type="title"/>
          </p:nvPr>
        </p:nvSpPr>
        <p:spPr>
          <a:xfrm>
            <a:off x="892970" y="-1339500"/>
            <a:ext cx="7358100" cy="13395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800"/>
              <a:buFont typeface="Short Stack"/>
              <a:buNone/>
            </a:pPr>
            <a:r>
              <a:rPr lang="en"/>
              <a:t>Duty of Care / Dignity of Risk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descr="Photo of lavish buffet table with many dishes" id="305" name="Google Shape;305;p15"/>
          <p:cNvSpPr txBox="1"/>
          <p:nvPr>
            <p:ph idx="4294967295" type="title"/>
          </p:nvPr>
        </p:nvSpPr>
        <p:spPr>
          <a:xfrm>
            <a:off x="225425" y="123825"/>
            <a:ext cx="8520113" cy="34163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chemeClr val="dk2"/>
              </a:buClr>
              <a:buSzPts val="1800"/>
              <a:buFont typeface="Arial"/>
              <a:buNone/>
            </a:pPr>
            <a:r>
              <a:rPr b="0" i="0" lang="en" sz="2600" u="none" cap="none" strike="noStrike">
                <a:solidFill>
                  <a:schemeClr val="lt1"/>
                </a:solidFill>
                <a:latin typeface="Arial"/>
                <a:ea typeface="Arial"/>
                <a:cs typeface="Arial"/>
                <a:sym typeface="Arial"/>
              </a:rPr>
              <a:t>The Buffet Table Problem</a:t>
            </a:r>
            <a:endParaRPr/>
          </a:p>
        </p:txBody>
      </p:sp>
      <p:sp>
        <p:nvSpPr>
          <p:cNvPr id="306" name="Google Shape;30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6"/>
          <p:cNvSpPr txBox="1"/>
          <p:nvPr>
            <p:ph type="title"/>
          </p:nvPr>
        </p:nvSpPr>
        <p:spPr>
          <a:xfrm>
            <a:off x="311700" y="397550"/>
            <a:ext cx="8520600" cy="468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Buffet Table Problem</a:t>
            </a:r>
            <a:endParaRPr b="1">
              <a:latin typeface="Atkinson Hyperlegible"/>
              <a:ea typeface="Atkinson Hyperlegible"/>
              <a:cs typeface="Atkinson Hyperlegible"/>
              <a:sym typeface="Atkinson Hyperlegible"/>
            </a:endParaRPr>
          </a:p>
        </p:txBody>
      </p:sp>
      <p:sp>
        <p:nvSpPr>
          <p:cNvPr id="312" name="Google Shape;312;p16"/>
          <p:cNvSpPr txBox="1"/>
          <p:nvPr>
            <p:ph idx="1" type="body"/>
          </p:nvPr>
        </p:nvSpPr>
        <p:spPr>
          <a:xfrm>
            <a:off x="311700" y="962600"/>
            <a:ext cx="8520600" cy="369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While having as many services available for someone may seem beneficial, services are often overlapping and duplicative </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Too many services can create confusion and stress – especially when clients may have to repeat information and manage conflicting recommendations</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Streamlining services can ensure support is comprehensive, necessary, and not chaotic</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Mandating too many uncoordinated duplicative services is like forcing a person to eat all of the food at a buffet – overwhelming and potentially harmful</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Instead, </a:t>
            </a:r>
            <a:r>
              <a:rPr b="1" lang="en">
                <a:solidFill>
                  <a:schemeClr val="dk1"/>
                </a:solidFill>
              </a:rPr>
              <a:t>focus on allowing a person to make a decision on what they want on their plate</a:t>
            </a:r>
            <a:r>
              <a:rPr lang="en">
                <a:solidFill>
                  <a:schemeClr val="dk1"/>
                </a:solidFill>
              </a:rPr>
              <a:t> (a streamlined selection of what a person wants and needs) to ensure the right amount of support without overload and confusion</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sz="1800">
                <a:solidFill>
                  <a:schemeClr val="dk1"/>
                </a:solidFill>
              </a:rPr>
              <a:t>What makes a buffet enjoyable is the ability to choose what you want and how much of it</a:t>
            </a:r>
            <a:endParaRPr sz="1800">
              <a:solidFill>
                <a:schemeClr val="dk1"/>
              </a:solidFill>
            </a:endParaRPr>
          </a:p>
        </p:txBody>
      </p:sp>
      <p:sp>
        <p:nvSpPr>
          <p:cNvPr id="313" name="Google Shape;31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7"/>
          <p:cNvSpPr txBox="1"/>
          <p:nvPr>
            <p:ph type="title"/>
          </p:nvPr>
        </p:nvSpPr>
        <p:spPr>
          <a:xfrm>
            <a:off x="311700" y="1366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Accessibility: Provider Coordination</a:t>
            </a:r>
            <a:endParaRPr b="1">
              <a:latin typeface="Atkinson Hyperlegible"/>
              <a:ea typeface="Atkinson Hyperlegible"/>
              <a:cs typeface="Atkinson Hyperlegible"/>
              <a:sym typeface="Atkinson Hyperlegible"/>
            </a:endParaRPr>
          </a:p>
        </p:txBody>
      </p:sp>
      <p:sp>
        <p:nvSpPr>
          <p:cNvPr id="319" name="Google Shape;319;p17"/>
          <p:cNvSpPr txBox="1"/>
          <p:nvPr>
            <p:ph idx="1" type="body"/>
          </p:nvPr>
        </p:nvSpPr>
        <p:spPr>
          <a:xfrm>
            <a:off x="311700" y="622870"/>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lang="en" sz="2000">
                <a:solidFill>
                  <a:schemeClr val="dk1"/>
                </a:solidFill>
              </a:rPr>
              <a:t>Having a dedicated point of contact to help respondents keep up with important appointments that connect them with resources and care, stay engaged in their care, and receive the support they need without falling through the cracks. These points of contact can:</a:t>
            </a:r>
            <a:endParaRPr sz="2000">
              <a:solidFill>
                <a:schemeClr val="dk1"/>
              </a:solidFill>
            </a:endParaRPr>
          </a:p>
          <a:p>
            <a:pPr indent="-344805" lvl="0" marL="457200" rtl="0" algn="l">
              <a:lnSpc>
                <a:spcPct val="105000"/>
              </a:lnSpc>
              <a:spcBef>
                <a:spcPts val="1200"/>
              </a:spcBef>
              <a:spcAft>
                <a:spcPts val="0"/>
              </a:spcAft>
              <a:buClr>
                <a:schemeClr val="dk1"/>
              </a:buClr>
              <a:buSzPts val="1830"/>
              <a:buChar char="●"/>
            </a:pPr>
            <a:r>
              <a:rPr lang="en" sz="2000">
                <a:solidFill>
                  <a:schemeClr val="dk1"/>
                </a:solidFill>
              </a:rPr>
              <a:t>Schedule and attend appointments with respondent</a:t>
            </a:r>
            <a:endParaRPr sz="2000">
              <a:solidFill>
                <a:schemeClr val="dk1"/>
              </a:solidFill>
            </a:endParaRPr>
          </a:p>
          <a:p>
            <a:pPr indent="-344805" lvl="0" marL="457200" rtl="0" algn="l">
              <a:lnSpc>
                <a:spcPct val="105000"/>
              </a:lnSpc>
              <a:spcBef>
                <a:spcPts val="0"/>
              </a:spcBef>
              <a:spcAft>
                <a:spcPts val="0"/>
              </a:spcAft>
              <a:buClr>
                <a:schemeClr val="dk1"/>
              </a:buClr>
              <a:buSzPts val="1830"/>
              <a:buChar char="●"/>
            </a:pPr>
            <a:r>
              <a:rPr lang="en" sz="2000">
                <a:solidFill>
                  <a:schemeClr val="dk1"/>
                </a:solidFill>
              </a:rPr>
              <a:t>Provide transportation</a:t>
            </a:r>
            <a:endParaRPr sz="2000">
              <a:solidFill>
                <a:schemeClr val="dk1"/>
              </a:solidFill>
            </a:endParaRPr>
          </a:p>
          <a:p>
            <a:pPr indent="-344805" lvl="0" marL="457200" rtl="0" algn="l">
              <a:lnSpc>
                <a:spcPct val="105000"/>
              </a:lnSpc>
              <a:spcBef>
                <a:spcPts val="0"/>
              </a:spcBef>
              <a:spcAft>
                <a:spcPts val="0"/>
              </a:spcAft>
              <a:buClr>
                <a:schemeClr val="dk1"/>
              </a:buClr>
              <a:buSzPts val="1830"/>
              <a:buChar char="●"/>
            </a:pPr>
            <a:r>
              <a:rPr lang="en" sz="2000">
                <a:solidFill>
                  <a:schemeClr val="dk1"/>
                </a:solidFill>
              </a:rPr>
              <a:t>Fill out necessary paperwork and releases of information</a:t>
            </a:r>
            <a:endParaRPr sz="2000">
              <a:solidFill>
                <a:schemeClr val="dk1"/>
              </a:solidFill>
            </a:endParaRPr>
          </a:p>
          <a:p>
            <a:pPr indent="-344805" lvl="0" marL="457200" rtl="0" algn="l">
              <a:lnSpc>
                <a:spcPct val="105000"/>
              </a:lnSpc>
              <a:spcBef>
                <a:spcPts val="0"/>
              </a:spcBef>
              <a:spcAft>
                <a:spcPts val="0"/>
              </a:spcAft>
              <a:buClr>
                <a:schemeClr val="dk1"/>
              </a:buClr>
              <a:buSzPts val="1830"/>
              <a:buChar char="●"/>
            </a:pPr>
            <a:r>
              <a:rPr lang="en" sz="2000">
                <a:solidFill>
                  <a:schemeClr val="dk1"/>
                </a:solidFill>
              </a:rPr>
              <a:t>Manage communications between various providers to share important information and limit duplication of services</a:t>
            </a:r>
            <a:endParaRPr sz="2000">
              <a:solidFill>
                <a:schemeClr val="dk1"/>
              </a:solidFill>
            </a:endParaRPr>
          </a:p>
          <a:p>
            <a:pPr indent="-344805" lvl="0" marL="457200" rtl="0" algn="l">
              <a:lnSpc>
                <a:spcPct val="105000"/>
              </a:lnSpc>
              <a:spcBef>
                <a:spcPts val="0"/>
              </a:spcBef>
              <a:spcAft>
                <a:spcPts val="0"/>
              </a:spcAft>
              <a:buClr>
                <a:schemeClr val="dk1"/>
              </a:buClr>
              <a:buSzPts val="1830"/>
              <a:buChar char="●"/>
            </a:pPr>
            <a:r>
              <a:rPr lang="en" sz="2000">
                <a:solidFill>
                  <a:schemeClr val="dk1"/>
                </a:solidFill>
              </a:rPr>
              <a:t>Ensure an individual’s personal choices are respected by knowing the respondent’s individual goals and preferences and ensuring other systems of care fall in line, and guide individuals through mental health care system</a:t>
            </a:r>
            <a:endParaRPr sz="2000">
              <a:solidFill>
                <a:schemeClr val="dk1"/>
              </a:solidFill>
            </a:endParaRPr>
          </a:p>
          <a:p>
            <a:pPr indent="0" lvl="0" marL="0" rtl="0" algn="l">
              <a:lnSpc>
                <a:spcPct val="105000"/>
              </a:lnSpc>
              <a:spcBef>
                <a:spcPts val="1200"/>
              </a:spcBef>
              <a:spcAft>
                <a:spcPts val="1200"/>
              </a:spcAft>
              <a:buSzPts val="935"/>
              <a:buNone/>
            </a:pPr>
            <a:r>
              <a:t/>
            </a:r>
            <a:endParaRPr sz="1829">
              <a:solidFill>
                <a:schemeClr val="dk1"/>
              </a:solidFill>
            </a:endParaRPr>
          </a:p>
        </p:txBody>
      </p:sp>
      <p:sp>
        <p:nvSpPr>
          <p:cNvPr id="320" name="Google Shape;320;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Available Services and Supports</a:t>
            </a:r>
            <a:endParaRPr b="1" sz="4800">
              <a:latin typeface="Atkinson Hyperlegible"/>
              <a:ea typeface="Atkinson Hyperlegible"/>
              <a:cs typeface="Atkinson Hyperlegible"/>
              <a:sym typeface="Atkinson Hyperlegible"/>
            </a:endParaRPr>
          </a:p>
        </p:txBody>
      </p:sp>
      <p:sp>
        <p:nvSpPr>
          <p:cNvPr id="326" name="Google Shape;32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Does CARE Court Provide?</a:t>
            </a:r>
            <a:endParaRPr b="1">
              <a:latin typeface="Atkinson Hyperlegible"/>
              <a:ea typeface="Atkinson Hyperlegible"/>
              <a:cs typeface="Atkinson Hyperlegible"/>
              <a:sym typeface="Atkinson Hyperlegible"/>
            </a:endParaRPr>
          </a:p>
        </p:txBody>
      </p:sp>
      <p:sp>
        <p:nvSpPr>
          <p:cNvPr id="332" name="Google Shape;332;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000">
                <a:solidFill>
                  <a:schemeClr val="dk1"/>
                </a:solidFill>
              </a:rPr>
              <a:t>The CARE Court can provide a CARE Agreement or a CARE Plan. The Plan or Agreement </a:t>
            </a:r>
            <a:r>
              <a:rPr b="1" i="1" lang="en" sz="2000" u="sng">
                <a:solidFill>
                  <a:schemeClr val="dk1"/>
                </a:solidFill>
              </a:rPr>
              <a:t>is not separately funded</a:t>
            </a:r>
            <a:r>
              <a:rPr lang="en" sz="2000">
                <a:solidFill>
                  <a:schemeClr val="dk1"/>
                </a:solidFill>
              </a:rPr>
              <a:t>, but is </a:t>
            </a:r>
            <a:r>
              <a:rPr b="1" i="1" lang="en" sz="2000" u="sng">
                <a:solidFill>
                  <a:schemeClr val="dk1"/>
                </a:solidFill>
              </a:rPr>
              <a:t>based on existing programs</a:t>
            </a:r>
            <a:r>
              <a:rPr lang="en" sz="2000">
                <a:solidFill>
                  <a:schemeClr val="dk1"/>
                </a:solidFill>
              </a:rPr>
              <a:t>. It may include:</a:t>
            </a:r>
            <a:endParaRPr sz="20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2000">
                <a:solidFill>
                  <a:schemeClr val="dk1"/>
                </a:solidFill>
              </a:rPr>
              <a:t>Behavioral health services including through Medi-Cal and MHSA</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Medically necessary stabilization medications*</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Housing resources funded through existing programs</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Services provided through programs like SSI, Cash Assistance Program for Immigrants (CAPI), CalWORKs, IHSS, and CalFresh</a:t>
            </a:r>
            <a:endParaRPr sz="2000">
              <a:solidFill>
                <a:schemeClr val="dk1"/>
              </a:solidFill>
            </a:endParaRPr>
          </a:p>
          <a:p>
            <a:pPr indent="0" lvl="0" marL="0" rtl="0" algn="l">
              <a:lnSpc>
                <a:spcPct val="115000"/>
              </a:lnSpc>
              <a:spcBef>
                <a:spcPts val="1200"/>
              </a:spcBef>
              <a:spcAft>
                <a:spcPts val="1200"/>
              </a:spcAft>
              <a:buSzPts val="1800"/>
              <a:buNone/>
            </a:pPr>
            <a:r>
              <a:rPr lang="en" sz="2000">
                <a:solidFill>
                  <a:schemeClr val="dk1"/>
                </a:solidFill>
              </a:rPr>
              <a:t>Citation: Cal. Welf. &amp; Inst. Code § 5982</a:t>
            </a:r>
            <a:endParaRPr sz="2000">
              <a:solidFill>
                <a:schemeClr val="dk1"/>
              </a:solidFill>
            </a:endParaRPr>
          </a:p>
        </p:txBody>
      </p:sp>
      <p:sp>
        <p:nvSpPr>
          <p:cNvPr id="333" name="Google Shape;333;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
          <p:cNvSpPr txBox="1"/>
          <p:nvPr>
            <p:ph type="title"/>
          </p:nvPr>
        </p:nvSpPr>
        <p:spPr>
          <a:xfrm>
            <a:off x="534950" y="529700"/>
            <a:ext cx="7447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Presenters</a:t>
            </a:r>
            <a:endParaRPr b="1">
              <a:latin typeface="Atkinson Hyperlegible"/>
              <a:ea typeface="Atkinson Hyperlegible"/>
              <a:cs typeface="Atkinson Hyperlegible"/>
              <a:sym typeface="Atkinson Hyperlegible"/>
            </a:endParaRPr>
          </a:p>
        </p:txBody>
      </p:sp>
      <p:sp>
        <p:nvSpPr>
          <p:cNvPr id="158" name="Google Shape;158;p2"/>
          <p:cNvSpPr txBox="1"/>
          <p:nvPr/>
        </p:nvSpPr>
        <p:spPr>
          <a:xfrm>
            <a:off x="534950" y="1220200"/>
            <a:ext cx="7794900" cy="34164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Keris J. Myrick</a:t>
            </a:r>
            <a:br>
              <a:rPr b="0" i="0" lang="en" sz="2100" u="none" cap="none" strike="noStrike">
                <a:solidFill>
                  <a:srgbClr val="000000"/>
                </a:solidFill>
                <a:latin typeface="Arial"/>
                <a:ea typeface="Arial"/>
                <a:cs typeface="Arial"/>
                <a:sym typeface="Arial"/>
              </a:rPr>
            </a:br>
            <a:r>
              <a:rPr b="0" i="0" lang="en" sz="2100" u="none" cap="none" strike="noStrike">
                <a:solidFill>
                  <a:srgbClr val="000000"/>
                </a:solidFill>
                <a:latin typeface="Arial"/>
                <a:ea typeface="Arial"/>
                <a:cs typeface="Arial"/>
                <a:sym typeface="Arial"/>
              </a:rPr>
              <a:t>MBA, MS, CPMC, Vice President of Partnerships at Inseparable</a:t>
            </a:r>
            <a:endParaRPr b="0" i="0" sz="21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Claudia Center</a:t>
            </a:r>
            <a:br>
              <a:rPr b="0" i="0" lang="en" sz="2100" u="none" cap="none" strike="noStrike">
                <a:solidFill>
                  <a:srgbClr val="000000"/>
                </a:solidFill>
                <a:latin typeface="Arial"/>
                <a:ea typeface="Arial"/>
                <a:cs typeface="Arial"/>
                <a:sym typeface="Arial"/>
              </a:rPr>
            </a:br>
            <a:r>
              <a:rPr b="0" i="0" lang="en" sz="2100" u="none" cap="none" strike="noStrike">
                <a:solidFill>
                  <a:srgbClr val="000000"/>
                </a:solidFill>
                <a:latin typeface="Arial"/>
                <a:ea typeface="Arial"/>
                <a:cs typeface="Arial"/>
                <a:sym typeface="Arial"/>
              </a:rPr>
              <a:t>Legal Director, Disability Rights Education and Defense Fund</a:t>
            </a:r>
            <a:endParaRPr b="0" i="0" sz="21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2100"/>
              <a:buFont typeface="Arial"/>
              <a:buNone/>
            </a:pPr>
            <a:r>
              <a:rPr b="1" i="0" lang="en" sz="2100" u="none" cap="none" strike="noStrike">
                <a:solidFill>
                  <a:srgbClr val="000000"/>
                </a:solidFill>
                <a:latin typeface="Arial"/>
                <a:ea typeface="Arial"/>
                <a:cs typeface="Arial"/>
                <a:sym typeface="Arial"/>
              </a:rPr>
              <a:t>Kavya Parthiban</a:t>
            </a:r>
            <a:br>
              <a:rPr b="0" i="0" lang="en" sz="2100" u="none" cap="none" strike="noStrike">
                <a:solidFill>
                  <a:srgbClr val="000000"/>
                </a:solidFill>
                <a:latin typeface="Arial"/>
                <a:ea typeface="Arial"/>
                <a:cs typeface="Arial"/>
                <a:sym typeface="Arial"/>
              </a:rPr>
            </a:br>
            <a:r>
              <a:rPr b="0" i="0" lang="en" sz="2100" u="none" cap="none" strike="noStrike">
                <a:solidFill>
                  <a:srgbClr val="000000"/>
                </a:solidFill>
                <a:latin typeface="Arial"/>
                <a:ea typeface="Arial"/>
                <a:cs typeface="Arial"/>
                <a:sym typeface="Arial"/>
              </a:rPr>
              <a:t>Staff Attorney, Disability Rights Education and Defense Fund</a:t>
            </a:r>
            <a:endParaRPr b="0" i="0" sz="2100" u="none" cap="none" strike="noStrike">
              <a:solidFill>
                <a:srgbClr val="000000"/>
              </a:solidFill>
              <a:latin typeface="Arial"/>
              <a:ea typeface="Arial"/>
              <a:cs typeface="Arial"/>
              <a:sym typeface="Arial"/>
            </a:endParaRPr>
          </a:p>
        </p:txBody>
      </p:sp>
      <p:sp>
        <p:nvSpPr>
          <p:cNvPr id="159" name="Google Shape;159;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0"/>
          <p:cNvSpPr txBox="1"/>
          <p:nvPr>
            <p:ph type="title"/>
          </p:nvPr>
        </p:nvSpPr>
        <p:spPr>
          <a:xfrm>
            <a:off x="311700" y="292626"/>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Does CARE Court Provide? (Continued)</a:t>
            </a:r>
            <a:endParaRPr b="1">
              <a:latin typeface="Atkinson Hyperlegible"/>
              <a:ea typeface="Atkinson Hyperlegible"/>
              <a:cs typeface="Atkinson Hyperlegible"/>
              <a:sym typeface="Atkinson Hyperlegible"/>
            </a:endParaRPr>
          </a:p>
        </p:txBody>
      </p:sp>
      <p:sp>
        <p:nvSpPr>
          <p:cNvPr id="339" name="Google Shape;339;p20"/>
          <p:cNvSpPr txBox="1"/>
          <p:nvPr>
            <p:ph idx="1" type="body"/>
          </p:nvPr>
        </p:nvSpPr>
        <p:spPr>
          <a:xfrm>
            <a:off x="311700" y="863550"/>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sz="2000">
                <a:solidFill>
                  <a:schemeClr val="dk1"/>
                </a:solidFill>
              </a:rPr>
              <a:t>CARE Court respondents have priority for the </a:t>
            </a:r>
            <a:r>
              <a:rPr lang="en" sz="2000" u="sng">
                <a:solidFill>
                  <a:srgbClr val="0433FF"/>
                </a:solidFill>
                <a:hlinkClick r:id="rId3">
                  <a:extLst>
                    <a:ext uri="{A12FA001-AC4F-418D-AE19-62706E023703}">
                      <ahyp:hlinkClr val="tx"/>
                    </a:ext>
                  </a:extLst>
                </a:hlinkClick>
              </a:rPr>
              <a:t>Behavioral Health Bridge Housing program</a:t>
            </a:r>
            <a:endParaRPr sz="2000">
              <a:solidFill>
                <a:srgbClr val="0433FF"/>
              </a:solidFill>
            </a:endParaRPr>
          </a:p>
          <a:p>
            <a:pPr indent="-342900" lvl="1" marL="914400" rtl="0" algn="l">
              <a:lnSpc>
                <a:spcPct val="100000"/>
              </a:lnSpc>
              <a:spcBef>
                <a:spcPts val="1000"/>
              </a:spcBef>
              <a:spcAft>
                <a:spcPts val="0"/>
              </a:spcAft>
              <a:buClr>
                <a:schemeClr val="dk1"/>
              </a:buClr>
              <a:buSzPts val="1800"/>
              <a:buChar char="○"/>
            </a:pPr>
            <a:r>
              <a:rPr lang="en" sz="2000">
                <a:solidFill>
                  <a:schemeClr val="dk1"/>
                </a:solidFill>
              </a:rPr>
              <a:t>Grant program funding interim housing projects (from @ 60 days to @ 2 years)</a:t>
            </a:r>
            <a:endParaRPr sz="2000">
              <a:solidFill>
                <a:schemeClr val="dk1"/>
              </a:solidFill>
            </a:endParaRPr>
          </a:p>
          <a:p>
            <a:pPr indent="-342900" lvl="0" marL="457200" rtl="0" algn="l">
              <a:lnSpc>
                <a:spcPct val="100000"/>
              </a:lnSpc>
              <a:spcBef>
                <a:spcPts val="1000"/>
              </a:spcBef>
              <a:spcAft>
                <a:spcPts val="0"/>
              </a:spcAft>
              <a:buClr>
                <a:schemeClr val="dk1"/>
              </a:buClr>
              <a:buSzPts val="1800"/>
              <a:buChar char="●"/>
            </a:pPr>
            <a:r>
              <a:rPr lang="en" sz="2000">
                <a:solidFill>
                  <a:schemeClr val="dk1"/>
                </a:solidFill>
              </a:rPr>
              <a:t>If respondents are not enrolled in FSP, the court may ask the County why not</a:t>
            </a:r>
            <a:endParaRPr sz="2000">
              <a:solidFill>
                <a:schemeClr val="dk1"/>
              </a:solidFill>
            </a:endParaRPr>
          </a:p>
          <a:p>
            <a:pPr indent="-342900" lvl="0" marL="457200" rtl="0" algn="l">
              <a:lnSpc>
                <a:spcPct val="100000"/>
              </a:lnSpc>
              <a:spcBef>
                <a:spcPts val="1000"/>
              </a:spcBef>
              <a:spcAft>
                <a:spcPts val="0"/>
              </a:spcAft>
              <a:buClr>
                <a:schemeClr val="dk1"/>
              </a:buClr>
              <a:buSzPts val="1800"/>
              <a:buChar char="●"/>
            </a:pPr>
            <a:r>
              <a:rPr lang="en" sz="2000">
                <a:solidFill>
                  <a:schemeClr val="dk1"/>
                </a:solidFill>
              </a:rPr>
              <a:t>Again, no separate funding: “All CARE plan services and supports ordered by the court are subject to available funding and all applicable federal and state statutes and regulations, contractual provisions, and policy guidance governing initial and ongoing program eligibility.”</a:t>
            </a:r>
            <a:endParaRPr sz="2000">
              <a:solidFill>
                <a:schemeClr val="dk1"/>
              </a:solidFill>
            </a:endParaRPr>
          </a:p>
          <a:p>
            <a:pPr indent="0" lvl="0" marL="0" rtl="0" algn="l">
              <a:lnSpc>
                <a:spcPct val="100000"/>
              </a:lnSpc>
              <a:spcBef>
                <a:spcPts val="1200"/>
              </a:spcBef>
              <a:spcAft>
                <a:spcPts val="1200"/>
              </a:spcAft>
              <a:buSzPts val="1800"/>
              <a:buNone/>
            </a:pPr>
            <a:r>
              <a:rPr lang="en" sz="2000">
                <a:solidFill>
                  <a:schemeClr val="dk1"/>
                </a:solidFill>
              </a:rPr>
              <a:t>Citation: Cal. Welf. &amp; Inst. Code § 5982</a:t>
            </a:r>
            <a:endParaRPr sz="2000">
              <a:solidFill>
                <a:schemeClr val="dk1"/>
              </a:solidFill>
            </a:endParaRPr>
          </a:p>
        </p:txBody>
      </p:sp>
      <p:sp>
        <p:nvSpPr>
          <p:cNvPr id="340" name="Google Shape;34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1"/>
          <p:cNvSpPr txBox="1"/>
          <p:nvPr>
            <p:ph type="title"/>
          </p:nvPr>
        </p:nvSpPr>
        <p:spPr>
          <a:xfrm>
            <a:off x="242950" y="17990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2320">
                <a:latin typeface="Atkinson Hyperlegible"/>
                <a:ea typeface="Atkinson Hyperlegible"/>
                <a:cs typeface="Atkinson Hyperlegible"/>
                <a:sym typeface="Atkinson Hyperlegible"/>
              </a:rPr>
              <a:t>Difference Between CARE Agreement and CARE Plan</a:t>
            </a:r>
            <a:endParaRPr b="1" sz="2320">
              <a:latin typeface="Atkinson Hyperlegible"/>
              <a:ea typeface="Atkinson Hyperlegible"/>
              <a:cs typeface="Atkinson Hyperlegible"/>
              <a:sym typeface="Atkinson Hyperlegible"/>
            </a:endParaRPr>
          </a:p>
        </p:txBody>
      </p:sp>
      <p:sp>
        <p:nvSpPr>
          <p:cNvPr id="346" name="Google Shape;346;p21"/>
          <p:cNvSpPr txBox="1"/>
          <p:nvPr>
            <p:ph idx="1" type="body"/>
          </p:nvPr>
        </p:nvSpPr>
        <p:spPr>
          <a:xfrm>
            <a:off x="242950" y="624950"/>
            <a:ext cx="8520600" cy="47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800"/>
              <a:buNone/>
            </a:pPr>
            <a:r>
              <a:rPr lang="en" sz="1400">
                <a:solidFill>
                  <a:schemeClr val="dk1"/>
                </a:solidFill>
              </a:rPr>
              <a:t>Cal. Welf. &amp; Inst. Code § 5971(a) &amp; (b)</a:t>
            </a:r>
            <a:endParaRPr sz="1400">
              <a:solidFill>
                <a:schemeClr val="dk1"/>
              </a:solidFill>
            </a:endParaRPr>
          </a:p>
        </p:txBody>
      </p:sp>
      <p:graphicFrame>
        <p:nvGraphicFramePr>
          <p:cNvPr id="347" name="Google Shape;347;p21"/>
          <p:cNvGraphicFramePr/>
          <p:nvPr/>
        </p:nvGraphicFramePr>
        <p:xfrm>
          <a:off x="311713" y="1328438"/>
          <a:ext cx="3000000" cy="3000000"/>
        </p:xfrm>
        <a:graphic>
          <a:graphicData uri="http://schemas.openxmlformats.org/drawingml/2006/table">
            <a:tbl>
              <a:tblPr firstRow="1">
                <a:noFill/>
                <a:tableStyleId>{D84C748C-3EE9-4CA0-918D-2E00B9DDFDB5}</a:tableStyleId>
              </a:tblPr>
              <a:tblGrid>
                <a:gridCol w="1282675"/>
                <a:gridCol w="3286325"/>
                <a:gridCol w="3951575"/>
              </a:tblGrid>
              <a:tr h="478600">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CARE Agreement</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CARE Plan</a:t>
                      </a:r>
                      <a:endParaRPr b="1" sz="1600" u="none" cap="none" strike="noStrike"/>
                    </a:p>
                  </a:txBody>
                  <a:tcPr marT="91425" marB="91425" marR="91425" marL="91425"/>
                </a:tc>
              </a:tr>
              <a:tr h="1103150">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Voluntary?</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Voluntary settlement between respondent and local government agencies on what services are accepted and provided</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Not voluntary but ordered when parties unable to reach agreement. Details what services respondent is ordered to accept and agencies must provide</a:t>
                      </a:r>
                      <a:endParaRPr sz="1600" u="none" cap="none" strike="noStrike"/>
                    </a:p>
                  </a:txBody>
                  <a:tcPr marT="91425" marB="91425" marR="91425" marL="91425"/>
                </a:tc>
              </a:tr>
              <a:tr h="628350">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Court-</a:t>
                      </a:r>
                      <a:br>
                        <a:rPr b="1" lang="en" sz="1600" u="none" cap="none" strike="noStrike"/>
                      </a:br>
                      <a:r>
                        <a:rPr b="1" lang="en" sz="1600" u="none" cap="none" strike="noStrike"/>
                        <a:t>Ordered</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Yes, once approved by court</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Ordered by court after hearing with no agreement</a:t>
                      </a:r>
                      <a:endParaRPr sz="1600" u="none" cap="none" strike="noStrike"/>
                    </a:p>
                  </a:txBody>
                  <a:tcPr marT="91425" marB="91425" marR="91425" marL="91425"/>
                </a:tc>
              </a:tr>
              <a:tr h="411475">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Review</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Reviewed only once 60 days after</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Reviewed at least every 60 days</a:t>
                      </a:r>
                      <a:endParaRPr sz="1600" u="none" cap="none" strike="noStrike"/>
                    </a:p>
                  </a:txBody>
                  <a:tcPr marT="91425" marB="91425" marR="91425" marL="91425"/>
                </a:tc>
              </a:tr>
              <a:tr h="736350">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t>Risks</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Unclear</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 sz="1600" u="none" cap="none" strike="noStrike">
                          <a:solidFill>
                            <a:schemeClr val="dk1"/>
                          </a:solidFill>
                        </a:rPr>
                        <a:t>Reasons for respondent’s failure could be facts considered in LPS conservatorship</a:t>
                      </a:r>
                      <a:endParaRPr sz="1600" u="none" cap="none" strike="noStrike"/>
                    </a:p>
                  </a:txBody>
                  <a:tcPr marT="91425" marB="91425" marR="91425" marL="91425"/>
                </a:tc>
              </a:tr>
            </a:tbl>
          </a:graphicData>
        </a:graphic>
      </p:graphicFrame>
      <p:sp>
        <p:nvSpPr>
          <p:cNvPr id="348" name="Google Shape;348;p21"/>
          <p:cNvSpPr txBox="1"/>
          <p:nvPr>
            <p:ph idx="12" type="sldNum"/>
          </p:nvPr>
        </p:nvSpPr>
        <p:spPr>
          <a:xfrm>
            <a:off x="8557937" y="4798818"/>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2"/>
          <p:cNvSpPr txBox="1"/>
          <p:nvPr>
            <p:ph type="title"/>
          </p:nvPr>
        </p:nvSpPr>
        <p:spPr>
          <a:xfrm>
            <a:off x="226208" y="30029"/>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Why CARE Plans are Risky</a:t>
            </a:r>
            <a:endParaRPr b="1">
              <a:latin typeface="Atkinson Hyperlegible"/>
              <a:ea typeface="Atkinson Hyperlegible"/>
              <a:cs typeface="Atkinson Hyperlegible"/>
              <a:sym typeface="Atkinson Hyperlegible"/>
            </a:endParaRPr>
          </a:p>
        </p:txBody>
      </p:sp>
      <p:sp>
        <p:nvSpPr>
          <p:cNvPr id="354" name="Google Shape;354;p22"/>
          <p:cNvSpPr txBox="1"/>
          <p:nvPr>
            <p:ph idx="1" type="body"/>
          </p:nvPr>
        </p:nvSpPr>
        <p:spPr>
          <a:xfrm>
            <a:off x="311700" y="425525"/>
            <a:ext cx="8520600" cy="4019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When parties don’t reach CARE agreement at case management hearing and not likely to enter an agreement, court must order clinical evaluation, clinical evaluation hearing, and CARE Plan review hearing</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The Clinical Evaluation must address whether the respondent has capacity to give informed consent regarding psychotropic medications [§ 5977.1(b)(2)]</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The court may order medication as component if they find by clear and convincing evidence respondent lacks capacity to give informed consent to administration of medically necessary stabilization medication [§ 5977.1(d)(3)]</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While noncompliance cannot result in direct penalties, it may lead to termination from CARE Court and influence future legal proceedings (e.g. LPS conservatorship)</a:t>
            </a:r>
            <a:endParaRPr sz="2000">
              <a:solidFill>
                <a:schemeClr val="dk1"/>
              </a:solidFill>
            </a:endParaRPr>
          </a:p>
        </p:txBody>
      </p:sp>
      <p:sp>
        <p:nvSpPr>
          <p:cNvPr id="355" name="Google Shape;35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3"/>
          <p:cNvSpPr txBox="1"/>
          <p:nvPr>
            <p:ph type="ctrTitle"/>
          </p:nvPr>
        </p:nvSpPr>
        <p:spPr>
          <a:xfrm>
            <a:off x="226208" y="2081250"/>
            <a:ext cx="8520600" cy="98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4800">
                <a:latin typeface="Atkinson Hyperlegible"/>
                <a:ea typeface="Atkinson Hyperlegible"/>
                <a:cs typeface="Atkinson Hyperlegible"/>
                <a:sym typeface="Atkinson Hyperlegible"/>
              </a:rPr>
              <a:t>Specialty Mental Health Services</a:t>
            </a:r>
            <a:endParaRPr b="1" sz="4800">
              <a:latin typeface="Atkinson Hyperlegible"/>
              <a:ea typeface="Atkinson Hyperlegible"/>
              <a:cs typeface="Atkinson Hyperlegible"/>
              <a:sym typeface="Atkinson Hyperlegible"/>
            </a:endParaRPr>
          </a:p>
        </p:txBody>
      </p:sp>
      <p:sp>
        <p:nvSpPr>
          <p:cNvPr id="361" name="Google Shape;36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Are “Specialty Mental Health Services”?</a:t>
            </a:r>
            <a:endParaRPr b="1">
              <a:latin typeface="Atkinson Hyperlegible"/>
              <a:ea typeface="Atkinson Hyperlegible"/>
              <a:cs typeface="Atkinson Hyperlegible"/>
              <a:sym typeface="Atkinson Hyperlegible"/>
            </a:endParaRPr>
          </a:p>
        </p:txBody>
      </p:sp>
      <p:sp>
        <p:nvSpPr>
          <p:cNvPr id="367" name="Google Shape;36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Package of Medi-Cal benefits that are </a:t>
            </a:r>
            <a:r>
              <a:rPr i="1" lang="en" sz="2000">
                <a:solidFill>
                  <a:schemeClr val="dk1"/>
                </a:solidFill>
              </a:rPr>
              <a:t>available to a subset of Medi-Cal beneficiaries</a:t>
            </a:r>
            <a:r>
              <a:rPr lang="en" sz="2000">
                <a:solidFill>
                  <a:schemeClr val="dk1"/>
                </a:solidFill>
              </a:rPr>
              <a:t> who have a mental health condition causing significant impairment</a:t>
            </a:r>
            <a:endParaRPr sz="20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 sz="2000">
                <a:solidFill>
                  <a:schemeClr val="dk1"/>
                </a:solidFill>
              </a:rPr>
              <a:t>Organized and provided through a County’s mental health plan (MHP) which is approved by the state Department of Mental Health</a:t>
            </a:r>
            <a:endParaRPr sz="20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 sz="2000">
                <a:solidFill>
                  <a:schemeClr val="dk1"/>
                </a:solidFill>
              </a:rPr>
              <a:t>Counties may provide SMHS directly or by contracting with agencies</a:t>
            </a:r>
            <a:endParaRPr sz="2000">
              <a:solidFill>
                <a:schemeClr val="dk1"/>
              </a:solidFill>
            </a:endParaRPr>
          </a:p>
          <a:p>
            <a:pPr indent="0" lvl="0" marL="457200" rtl="0" algn="l">
              <a:lnSpc>
                <a:spcPct val="115000"/>
              </a:lnSpc>
              <a:spcBef>
                <a:spcPts val="1000"/>
              </a:spcBef>
              <a:spcAft>
                <a:spcPts val="0"/>
              </a:spcAft>
              <a:buSzPts val="1800"/>
              <a:buNone/>
            </a:pPr>
            <a:r>
              <a:t/>
            </a:r>
            <a:endParaRPr>
              <a:solidFill>
                <a:schemeClr val="dk1"/>
              </a:solidFill>
            </a:endParaRPr>
          </a:p>
        </p:txBody>
      </p:sp>
      <p:sp>
        <p:nvSpPr>
          <p:cNvPr id="368" name="Google Shape;36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grpSp>
        <p:nvGrpSpPr>
          <p:cNvPr descr="A flowchart about different types of mental health services available through Medi-Cal. The first option is &quot;Managed Care Plans&quot;. The second goes from &quot;SMHS&quot; to &quot;County Mental Health Plans - MHPs&quot;. This then branches off towards either &quot;county employees themselves&quot; or &quot;contract with other agencies&quot; (either for profit or non-profit)." id="373" name="Google Shape;373;p25"/>
          <p:cNvGrpSpPr/>
          <p:nvPr/>
        </p:nvGrpSpPr>
        <p:grpSpPr>
          <a:xfrm>
            <a:off x="557225" y="167550"/>
            <a:ext cx="8330526" cy="3767175"/>
            <a:chOff x="557225" y="167550"/>
            <a:chExt cx="8330526" cy="3767175"/>
          </a:xfrm>
        </p:grpSpPr>
        <p:pic>
          <p:nvPicPr>
            <p:cNvPr id="374" name="Google Shape;374;p25"/>
            <p:cNvPicPr preferRelativeResize="0"/>
            <p:nvPr/>
          </p:nvPicPr>
          <p:blipFill rotWithShape="1">
            <a:blip r:embed="rId3">
              <a:alphaModFix/>
            </a:blip>
            <a:srcRect b="22918" l="0" r="17600" t="10837"/>
            <a:stretch/>
          </p:blipFill>
          <p:spPr>
            <a:xfrm>
              <a:off x="557225" y="167550"/>
              <a:ext cx="8330526" cy="3767175"/>
            </a:xfrm>
            <a:prstGeom prst="rect">
              <a:avLst/>
            </a:prstGeom>
            <a:noFill/>
            <a:ln>
              <a:noFill/>
            </a:ln>
          </p:spPr>
        </p:pic>
        <p:sp>
          <p:nvSpPr>
            <p:cNvPr id="375" name="Google Shape;375;p25"/>
            <p:cNvSpPr/>
            <p:nvPr/>
          </p:nvSpPr>
          <p:spPr>
            <a:xfrm>
              <a:off x="2705975" y="292775"/>
              <a:ext cx="1313100" cy="67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Calibri"/>
                  <a:ea typeface="Calibri"/>
                  <a:cs typeface="Calibri"/>
                  <a:sym typeface="Calibri"/>
                </a:rPr>
                <a:t>Managed Care Plans</a:t>
              </a:r>
              <a:endParaRPr b="1" i="0" sz="1600" u="none" cap="none" strike="noStrike">
                <a:solidFill>
                  <a:srgbClr val="000000"/>
                </a:solidFill>
                <a:latin typeface="Calibri"/>
                <a:ea typeface="Calibri"/>
                <a:cs typeface="Calibri"/>
                <a:sym typeface="Calibri"/>
              </a:endParaRPr>
            </a:p>
          </p:txBody>
        </p:sp>
      </p:grpSp>
      <p:sp>
        <p:nvSpPr>
          <p:cNvPr id="376" name="Google Shape;37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descr="Text that reads &quot;Specialty Mental Health Services (SMHS) are often more intensive + provide more support than mental health services covered by a typical Managed Care Plan. SMHS are provided by County MHPs. County MHPs are county specific.&quot;" id="377" name="Google Shape;377;p25"/>
          <p:cNvPicPr preferRelativeResize="0"/>
          <p:nvPr/>
        </p:nvPicPr>
        <p:blipFill rotWithShape="1">
          <a:blip r:embed="rId3">
            <a:alphaModFix/>
          </a:blip>
          <a:srcRect b="0" l="9970" r="4661" t="79389"/>
          <a:stretch/>
        </p:blipFill>
        <p:spPr>
          <a:xfrm>
            <a:off x="276358" y="3934725"/>
            <a:ext cx="8470450" cy="1150375"/>
          </a:xfrm>
          <a:prstGeom prst="rect">
            <a:avLst/>
          </a:prstGeom>
          <a:noFill/>
          <a:ln>
            <a:noFill/>
          </a:ln>
        </p:spPr>
      </p:pic>
      <p:sp>
        <p:nvSpPr>
          <p:cNvPr id="378" name="Google Shape;378;p25"/>
          <p:cNvSpPr txBox="1"/>
          <p:nvPr>
            <p:ph type="title"/>
          </p:nvPr>
        </p:nvSpPr>
        <p:spPr>
          <a:xfrm>
            <a:off x="311700" y="-572700"/>
            <a:ext cx="8520600" cy="572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Mental Health Services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b="1" lang="en">
                <a:latin typeface="Atkinson Hyperlegible"/>
                <a:ea typeface="Atkinson Hyperlegible"/>
                <a:cs typeface="Atkinson Hyperlegible"/>
                <a:sym typeface="Atkinson Hyperlegible"/>
              </a:rPr>
              <a:t>Who Is Eligible for Specialty Mental Health Services?</a:t>
            </a:r>
            <a:endParaRPr b="1">
              <a:latin typeface="Atkinson Hyperlegible"/>
              <a:ea typeface="Atkinson Hyperlegible"/>
              <a:cs typeface="Atkinson Hyperlegible"/>
              <a:sym typeface="Atkinson Hyperlegible"/>
            </a:endParaRPr>
          </a:p>
        </p:txBody>
      </p:sp>
      <p:sp>
        <p:nvSpPr>
          <p:cNvPr id="384" name="Google Shape;384;p26"/>
          <p:cNvSpPr txBox="1"/>
          <p:nvPr>
            <p:ph idx="1" type="body"/>
          </p:nvPr>
        </p:nvSpPr>
        <p:spPr>
          <a:xfrm>
            <a:off x="525908" y="1017725"/>
            <a:ext cx="8220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SzPts val="1800"/>
              <a:buNone/>
            </a:pPr>
            <a:r>
              <a:rPr lang="en" sz="2000">
                <a:solidFill>
                  <a:schemeClr val="dk1"/>
                </a:solidFill>
              </a:rPr>
              <a:t>Medi-Cal beneficiary 21+ years with:</a:t>
            </a:r>
            <a:endParaRPr sz="2000">
              <a:solidFill>
                <a:schemeClr val="dk1"/>
              </a:solidFill>
            </a:endParaRPr>
          </a:p>
          <a:p>
            <a:pPr indent="-342900" lvl="0" marL="457200" marR="0" rtl="0" algn="l">
              <a:lnSpc>
                <a:spcPct val="115000"/>
              </a:lnSpc>
              <a:spcBef>
                <a:spcPts val="1000"/>
              </a:spcBef>
              <a:spcAft>
                <a:spcPts val="0"/>
              </a:spcAft>
              <a:buClr>
                <a:schemeClr val="dk1"/>
              </a:buClr>
              <a:buSzPts val="1800"/>
              <a:buChar char="●"/>
            </a:pPr>
            <a:r>
              <a:rPr b="1" lang="en" sz="2000">
                <a:solidFill>
                  <a:schemeClr val="dk1"/>
                </a:solidFill>
              </a:rPr>
              <a:t>Functional Impairment</a:t>
            </a:r>
            <a:endParaRPr sz="2000">
              <a:solidFill>
                <a:schemeClr val="dk1"/>
              </a:solidFill>
            </a:endParaRPr>
          </a:p>
          <a:p>
            <a:pPr indent="-342900" lvl="1" marL="914400" marR="0" rtl="0" algn="l">
              <a:lnSpc>
                <a:spcPct val="115000"/>
              </a:lnSpc>
              <a:spcBef>
                <a:spcPts val="0"/>
              </a:spcBef>
              <a:spcAft>
                <a:spcPts val="0"/>
              </a:spcAft>
              <a:buClr>
                <a:schemeClr val="dk1"/>
              </a:buClr>
              <a:buSzPts val="1800"/>
              <a:buChar char="○"/>
            </a:pPr>
            <a:r>
              <a:rPr b="1" i="1" lang="en" sz="2000">
                <a:solidFill>
                  <a:schemeClr val="dk1"/>
                </a:solidFill>
              </a:rPr>
              <a:t>Significant impairment</a:t>
            </a:r>
            <a:r>
              <a:rPr lang="en" sz="2000">
                <a:solidFill>
                  <a:schemeClr val="dk1"/>
                </a:solidFill>
              </a:rPr>
              <a:t> (distress, disability, or dysfunction) in social, occupational or other important activities </a:t>
            </a:r>
            <a:r>
              <a:rPr lang="en" sz="2000" u="sng">
                <a:solidFill>
                  <a:schemeClr val="dk1"/>
                </a:solidFill>
              </a:rPr>
              <a:t>OR</a:t>
            </a:r>
            <a:endParaRPr sz="2000" u="sng">
              <a:solidFill>
                <a:schemeClr val="dk1"/>
              </a:solidFill>
            </a:endParaRPr>
          </a:p>
          <a:p>
            <a:pPr indent="-342900" lvl="1" marL="914400" marR="0" rtl="0" algn="l">
              <a:lnSpc>
                <a:spcPct val="115000"/>
              </a:lnSpc>
              <a:spcBef>
                <a:spcPts val="0"/>
              </a:spcBef>
              <a:spcAft>
                <a:spcPts val="0"/>
              </a:spcAft>
              <a:buClr>
                <a:schemeClr val="dk1"/>
              </a:buClr>
              <a:buSzPts val="1800"/>
              <a:buChar char="○"/>
            </a:pPr>
            <a:r>
              <a:rPr b="1" i="1" lang="en" sz="2000">
                <a:solidFill>
                  <a:schemeClr val="dk1"/>
                </a:solidFill>
              </a:rPr>
              <a:t>Reasonable probability of significant deterioration </a:t>
            </a:r>
            <a:r>
              <a:rPr lang="en" sz="2000">
                <a:solidFill>
                  <a:schemeClr val="dk1"/>
                </a:solidFill>
              </a:rPr>
              <a:t>in important area of functioning</a:t>
            </a:r>
            <a:endParaRPr sz="2000">
              <a:solidFill>
                <a:schemeClr val="dk1"/>
              </a:solidFill>
            </a:endParaRPr>
          </a:p>
          <a:p>
            <a:pPr indent="-342900" lvl="0" marL="457200" marR="0" rtl="0" algn="l">
              <a:lnSpc>
                <a:spcPct val="115000"/>
              </a:lnSpc>
              <a:spcBef>
                <a:spcPts val="0"/>
              </a:spcBef>
              <a:spcAft>
                <a:spcPts val="0"/>
              </a:spcAft>
              <a:buClr>
                <a:schemeClr val="dk1"/>
              </a:buClr>
              <a:buSzPts val="1800"/>
              <a:buChar char="●"/>
            </a:pPr>
            <a:r>
              <a:rPr lang="en" sz="2000">
                <a:solidFill>
                  <a:schemeClr val="dk1"/>
                </a:solidFill>
              </a:rPr>
              <a:t>due to </a:t>
            </a:r>
            <a:r>
              <a:rPr b="1" lang="en" sz="2000">
                <a:solidFill>
                  <a:schemeClr val="dk1"/>
                </a:solidFill>
              </a:rPr>
              <a:t>Mental Health Disorder</a:t>
            </a:r>
            <a:endParaRPr sz="2000">
              <a:solidFill>
                <a:schemeClr val="dk1"/>
              </a:solidFill>
              <a:latin typeface="Calibri"/>
              <a:ea typeface="Calibri"/>
              <a:cs typeface="Calibri"/>
              <a:sym typeface="Calibri"/>
            </a:endParaRPr>
          </a:p>
          <a:p>
            <a:pPr indent="0" lvl="0" marL="0" rtl="0" algn="l">
              <a:lnSpc>
                <a:spcPct val="115000"/>
              </a:lnSpc>
              <a:spcBef>
                <a:spcPts val="1000"/>
              </a:spcBef>
              <a:spcAft>
                <a:spcPts val="0"/>
              </a:spcAft>
              <a:buSzPts val="1800"/>
              <a:buNone/>
            </a:pPr>
            <a:r>
              <a:rPr lang="en" sz="2000">
                <a:solidFill>
                  <a:schemeClr val="dk1"/>
                </a:solidFill>
              </a:rPr>
              <a:t>Criteria for people younger than 21 are broader</a:t>
            </a:r>
            <a:endParaRPr sz="2000">
              <a:solidFill>
                <a:schemeClr val="dk1"/>
              </a:solidFill>
            </a:endParaRPr>
          </a:p>
          <a:p>
            <a:pPr indent="0" lvl="0" marL="0" rtl="0" algn="l">
              <a:lnSpc>
                <a:spcPct val="115000"/>
              </a:lnSpc>
              <a:spcBef>
                <a:spcPts val="1000"/>
              </a:spcBef>
              <a:spcAft>
                <a:spcPts val="0"/>
              </a:spcAft>
              <a:buSzPts val="1800"/>
              <a:buNone/>
            </a:pPr>
            <a:r>
              <a:rPr lang="en" sz="2000">
                <a:solidFill>
                  <a:schemeClr val="dk1"/>
                </a:solidFill>
              </a:rPr>
              <a:t>Citation: Cal. Welf. &amp; Inst. Code § 14184.402</a:t>
            </a:r>
            <a:endParaRPr sz="2000">
              <a:solidFill>
                <a:schemeClr val="dk1"/>
              </a:solidFill>
            </a:endParaRPr>
          </a:p>
        </p:txBody>
      </p:sp>
      <p:sp>
        <p:nvSpPr>
          <p:cNvPr id="385" name="Google Shape;385;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7"/>
          <p:cNvSpPr txBox="1"/>
          <p:nvPr>
            <p:ph type="title"/>
          </p:nvPr>
        </p:nvSpPr>
        <p:spPr>
          <a:xfrm>
            <a:off x="311700" y="19393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b="1" lang="en">
                <a:latin typeface="Atkinson Hyperlegible"/>
                <a:ea typeface="Atkinson Hyperlegible"/>
                <a:cs typeface="Atkinson Hyperlegible"/>
                <a:sym typeface="Atkinson Hyperlegible"/>
              </a:rPr>
              <a:t>What Are Specialty Mental Health Services?</a:t>
            </a:r>
            <a:endParaRPr b="1">
              <a:latin typeface="Atkinson Hyperlegible"/>
              <a:ea typeface="Atkinson Hyperlegible"/>
              <a:cs typeface="Atkinson Hyperlegible"/>
              <a:sym typeface="Atkinson Hyperlegible"/>
            </a:endParaRPr>
          </a:p>
        </p:txBody>
      </p:sp>
      <p:sp>
        <p:nvSpPr>
          <p:cNvPr id="391" name="Google Shape;391;p27"/>
          <p:cNvSpPr txBox="1"/>
          <p:nvPr>
            <p:ph idx="1" type="body"/>
          </p:nvPr>
        </p:nvSpPr>
        <p:spPr>
          <a:xfrm>
            <a:off x="129227" y="531750"/>
            <a:ext cx="8520600" cy="408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chemeClr val="dk1"/>
              </a:buClr>
              <a:buSzPts val="1800"/>
              <a:buChar char="●"/>
            </a:pPr>
            <a:r>
              <a:rPr lang="en">
                <a:solidFill>
                  <a:schemeClr val="dk1"/>
                </a:solidFill>
              </a:rPr>
              <a:t>More intensive and provide more support than mental health services covered by regular Medi-Cal. Services include:</a:t>
            </a:r>
            <a:endParaRPr>
              <a:solidFill>
                <a:schemeClr val="dk1"/>
              </a:solidFill>
            </a:endParaRPr>
          </a:p>
          <a:p>
            <a:pPr indent="-317500" lvl="1" marL="914400" rtl="0" algn="l">
              <a:lnSpc>
                <a:spcPct val="100000"/>
              </a:lnSpc>
              <a:spcBef>
                <a:spcPts val="1000"/>
              </a:spcBef>
              <a:spcAft>
                <a:spcPts val="0"/>
              </a:spcAft>
              <a:buSzPts val="1400"/>
              <a:buChar char="○"/>
            </a:pPr>
            <a:r>
              <a:rPr i="1" lang="en" sz="1800">
                <a:solidFill>
                  <a:srgbClr val="003399"/>
                </a:solidFill>
              </a:rPr>
              <a:t>Targeted case management</a:t>
            </a:r>
            <a:r>
              <a:rPr lang="en" sz="1800"/>
              <a:t> </a:t>
            </a:r>
            <a:r>
              <a:rPr lang="en" sz="1800">
                <a:solidFill>
                  <a:schemeClr val="dk1"/>
                </a:solidFill>
              </a:rPr>
              <a:t>to help beneficiaries access community services</a:t>
            </a:r>
            <a:endParaRPr sz="1800">
              <a:solidFill>
                <a:schemeClr val="dk1"/>
              </a:solidFill>
            </a:endParaRPr>
          </a:p>
          <a:p>
            <a:pPr indent="-342900" lvl="1" marL="914400" rtl="0" algn="l">
              <a:lnSpc>
                <a:spcPct val="100000"/>
              </a:lnSpc>
              <a:spcBef>
                <a:spcPts val="1000"/>
              </a:spcBef>
              <a:spcAft>
                <a:spcPts val="0"/>
              </a:spcAft>
              <a:buSzPts val="1800"/>
              <a:buChar char="○"/>
            </a:pPr>
            <a:r>
              <a:rPr lang="en" sz="1800">
                <a:solidFill>
                  <a:schemeClr val="dk1"/>
                </a:solidFill>
              </a:rPr>
              <a:t>Treatment and diagnosis services provided by </a:t>
            </a:r>
            <a:r>
              <a:rPr i="1" lang="en" sz="1800">
                <a:solidFill>
                  <a:srgbClr val="003399"/>
                </a:solidFill>
              </a:rPr>
              <a:t>licensed psychiatrists and psychologists</a:t>
            </a:r>
            <a:endParaRPr sz="1800">
              <a:solidFill>
                <a:srgbClr val="003399"/>
              </a:solidFill>
            </a:endParaRPr>
          </a:p>
          <a:p>
            <a:pPr indent="-342900" lvl="1" marL="914400" rtl="0" algn="l">
              <a:lnSpc>
                <a:spcPct val="100000"/>
              </a:lnSpc>
              <a:spcBef>
                <a:spcPts val="1000"/>
              </a:spcBef>
              <a:spcAft>
                <a:spcPts val="0"/>
              </a:spcAft>
              <a:buSzPts val="1800"/>
              <a:buChar char="○"/>
            </a:pPr>
            <a:r>
              <a:rPr i="1" lang="en" sz="1800">
                <a:solidFill>
                  <a:srgbClr val="003399"/>
                </a:solidFill>
              </a:rPr>
              <a:t>Rehabilitative mental health services</a:t>
            </a:r>
            <a:r>
              <a:rPr lang="en" sz="1800">
                <a:solidFill>
                  <a:srgbClr val="003399"/>
                </a:solidFill>
              </a:rPr>
              <a:t> </a:t>
            </a:r>
            <a:r>
              <a:rPr lang="en" sz="1800">
                <a:solidFill>
                  <a:srgbClr val="000000"/>
                </a:solidFill>
              </a:rPr>
              <a:t>– services for daily living and social functioning</a:t>
            </a:r>
            <a:endParaRPr sz="1800">
              <a:solidFill>
                <a:srgbClr val="000000"/>
              </a:solidFill>
            </a:endParaRPr>
          </a:p>
          <a:p>
            <a:pPr indent="-342900" lvl="1" marL="914400" rtl="0" algn="l">
              <a:lnSpc>
                <a:spcPct val="100000"/>
              </a:lnSpc>
              <a:spcBef>
                <a:spcPts val="1000"/>
              </a:spcBef>
              <a:spcAft>
                <a:spcPts val="0"/>
              </a:spcAft>
              <a:buSzPts val="1800"/>
              <a:buChar char="○"/>
            </a:pPr>
            <a:r>
              <a:rPr i="1" lang="en" sz="1800">
                <a:solidFill>
                  <a:srgbClr val="003399"/>
                </a:solidFill>
              </a:rPr>
              <a:t>Psychiatric inpatient hospital services </a:t>
            </a:r>
            <a:r>
              <a:rPr lang="en" sz="1800">
                <a:solidFill>
                  <a:schemeClr val="dk1"/>
                </a:solidFill>
              </a:rPr>
              <a:t>– psychiatric services provided on an inpatient basis in a hospital</a:t>
            </a:r>
            <a:endParaRPr sz="1800">
              <a:solidFill>
                <a:schemeClr val="dk1"/>
              </a:solidFill>
            </a:endParaRPr>
          </a:p>
          <a:p>
            <a:pPr indent="-342900" lvl="1" marL="914400" rtl="0" algn="l">
              <a:lnSpc>
                <a:spcPct val="100000"/>
              </a:lnSpc>
              <a:spcBef>
                <a:spcPts val="1000"/>
              </a:spcBef>
              <a:spcAft>
                <a:spcPts val="1000"/>
              </a:spcAft>
              <a:buSzPts val="1800"/>
              <a:buChar char="○"/>
            </a:pPr>
            <a:r>
              <a:rPr i="1" lang="en" sz="1800">
                <a:solidFill>
                  <a:srgbClr val="003399"/>
                </a:solidFill>
              </a:rPr>
              <a:t>Psychiatric nursing facility services</a:t>
            </a:r>
            <a:r>
              <a:rPr lang="en" sz="1800"/>
              <a:t> </a:t>
            </a:r>
            <a:r>
              <a:rPr lang="en" sz="1800">
                <a:solidFill>
                  <a:schemeClr val="dk1"/>
                </a:solidFill>
              </a:rPr>
              <a:t>for people in certain skilled nursing facilities</a:t>
            </a:r>
            <a:endParaRPr sz="1800">
              <a:solidFill>
                <a:schemeClr val="dk1"/>
              </a:solidFill>
            </a:endParaRPr>
          </a:p>
        </p:txBody>
      </p:sp>
      <p:sp>
        <p:nvSpPr>
          <p:cNvPr id="392" name="Google Shape;39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A flowchart illustrating all of the different services SMHS offers, which includes psychiatrist and psychologist services, psychiatric nursing facility services, rehabilitative mental health services, targeted case management, and psychiatric inpatient services." id="397" name="Google Shape;397;p28"/>
          <p:cNvPicPr preferRelativeResize="0"/>
          <p:nvPr/>
        </p:nvPicPr>
        <p:blipFill rotWithShape="1">
          <a:blip r:embed="rId3">
            <a:alphaModFix/>
          </a:blip>
          <a:srcRect b="0" l="8689" r="13585" t="3993"/>
          <a:stretch/>
        </p:blipFill>
        <p:spPr>
          <a:xfrm>
            <a:off x="1708122" y="90725"/>
            <a:ext cx="7272604" cy="5052776"/>
          </a:xfrm>
          <a:prstGeom prst="rect">
            <a:avLst/>
          </a:prstGeom>
          <a:noFill/>
          <a:ln>
            <a:noFill/>
          </a:ln>
        </p:spPr>
      </p:pic>
      <p:sp>
        <p:nvSpPr>
          <p:cNvPr id="398" name="Google Shape;398;p28"/>
          <p:cNvSpPr txBox="1"/>
          <p:nvPr>
            <p:ph type="title"/>
          </p:nvPr>
        </p:nvSpPr>
        <p:spPr>
          <a:xfrm>
            <a:off x="-272025" y="3776000"/>
            <a:ext cx="4776000" cy="1077300"/>
          </a:xfrm>
          <a:prstGeom prst="rect">
            <a:avLst/>
          </a:prstGeom>
          <a:noFill/>
          <a:ln>
            <a:noFill/>
          </a:ln>
        </p:spPr>
        <p:txBody>
          <a:bodyPr anchorCtr="0" anchor="t" bIns="91425" lIns="91425" spcFirstLastPara="1" rIns="91425" wrap="square" tIns="91425">
            <a:normAutofit fontScale="90000"/>
          </a:bodyPr>
          <a:lstStyle/>
          <a:p>
            <a:pPr indent="0" lvl="0" marL="45720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Are Specialty Mental Health Services? (Continued)</a:t>
            </a:r>
            <a:endParaRPr b="1">
              <a:latin typeface="Atkinson Hyperlegible"/>
              <a:ea typeface="Atkinson Hyperlegible"/>
              <a:cs typeface="Atkinson Hyperlegible"/>
              <a:sym typeface="Atkinson Hyperlegible"/>
            </a:endParaRPr>
          </a:p>
        </p:txBody>
      </p:sp>
      <p:sp>
        <p:nvSpPr>
          <p:cNvPr id="399" name="Google Shape;39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9"/>
          <p:cNvSpPr txBox="1"/>
          <p:nvPr>
            <p:ph type="title"/>
          </p:nvPr>
        </p:nvSpPr>
        <p:spPr>
          <a:xfrm>
            <a:off x="226208" y="22888"/>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Rehabilitative Mental Health Services</a:t>
            </a:r>
            <a:endParaRPr b="1">
              <a:latin typeface="Atkinson Hyperlegible"/>
              <a:ea typeface="Atkinson Hyperlegible"/>
              <a:cs typeface="Atkinson Hyperlegible"/>
              <a:sym typeface="Atkinson Hyperlegible"/>
            </a:endParaRPr>
          </a:p>
        </p:txBody>
      </p:sp>
      <p:sp>
        <p:nvSpPr>
          <p:cNvPr id="405" name="Google Shape;405;p29"/>
          <p:cNvSpPr txBox="1"/>
          <p:nvPr>
            <p:ph idx="1" type="body"/>
          </p:nvPr>
        </p:nvSpPr>
        <p:spPr>
          <a:xfrm>
            <a:off x="226208" y="299616"/>
            <a:ext cx="8520600" cy="4069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chemeClr val="dk1"/>
              </a:buClr>
              <a:buSzPts val="1800"/>
              <a:buChar char="●"/>
            </a:pPr>
            <a:r>
              <a:rPr lang="en">
                <a:solidFill>
                  <a:schemeClr val="dk1"/>
                </a:solidFill>
              </a:rPr>
              <a:t>Services to help beneficiaries improve, maintain, or restore skills in daily living and social functioning, including:</a:t>
            </a:r>
            <a:endParaRPr>
              <a:solidFill>
                <a:schemeClr val="dk1"/>
              </a:solidFill>
            </a:endParaRPr>
          </a:p>
          <a:p>
            <a:pPr indent="-330200" lvl="1" marL="914400" rtl="0" algn="l">
              <a:lnSpc>
                <a:spcPct val="115000"/>
              </a:lnSpc>
              <a:spcBef>
                <a:spcPts val="0"/>
              </a:spcBef>
              <a:spcAft>
                <a:spcPts val="0"/>
              </a:spcAft>
              <a:buClr>
                <a:schemeClr val="dk1"/>
              </a:buClr>
              <a:buSzPts val="1600"/>
              <a:buChar char="○"/>
            </a:pPr>
            <a:r>
              <a:rPr lang="en" sz="1800">
                <a:solidFill>
                  <a:schemeClr val="dk1"/>
                </a:solidFill>
              </a:rPr>
              <a:t>Mental health services (individual and group therapy)</a:t>
            </a:r>
            <a:endParaRPr sz="18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1800">
                <a:solidFill>
                  <a:schemeClr val="dk1"/>
                </a:solidFill>
              </a:rPr>
              <a:t>Medication support (services related to psychiatric medications)</a:t>
            </a:r>
            <a:endParaRPr sz="18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1800">
                <a:solidFill>
                  <a:schemeClr val="dk1"/>
                </a:solidFill>
              </a:rPr>
              <a:t>Day rehabilitation and day treatment intensive (community-based day therapy programs)</a:t>
            </a:r>
            <a:endParaRPr sz="18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1800">
                <a:solidFill>
                  <a:schemeClr val="dk1"/>
                </a:solidFill>
              </a:rPr>
              <a:t>Crisis intervention and crisis stabilization (services provided quickly and at various sites)</a:t>
            </a:r>
            <a:endParaRPr sz="18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1800">
                <a:solidFill>
                  <a:schemeClr val="dk1"/>
                </a:solidFill>
              </a:rPr>
              <a:t>Adult residential treatment and crisis residential treatment (24/7 services provided in community-based settings as alternative to psychiatric hospitalization)</a:t>
            </a:r>
            <a:endParaRPr sz="18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1800">
                <a:solidFill>
                  <a:schemeClr val="dk1"/>
                </a:solidFill>
              </a:rPr>
              <a:t>Psychiatric inpatient hospital services (services provided in psychiatric hospital setting)</a:t>
            </a:r>
            <a:endParaRPr sz="1800">
              <a:solidFill>
                <a:schemeClr val="dk1"/>
              </a:solidFill>
            </a:endParaRPr>
          </a:p>
          <a:p>
            <a:pPr indent="0" lvl="0" marL="0" rtl="0" algn="l">
              <a:lnSpc>
                <a:spcPct val="115000"/>
              </a:lnSpc>
              <a:spcBef>
                <a:spcPts val="1000"/>
              </a:spcBef>
              <a:spcAft>
                <a:spcPts val="1000"/>
              </a:spcAft>
              <a:buSzPts val="1800"/>
              <a:buNone/>
            </a:pPr>
            <a:r>
              <a:rPr lang="en">
                <a:solidFill>
                  <a:schemeClr val="dk1"/>
                </a:solidFill>
              </a:rPr>
              <a:t>Citations: 9 CCR § 1810.247; </a:t>
            </a:r>
            <a:r>
              <a:rPr lang="en" u="sng">
                <a:solidFill>
                  <a:srgbClr val="0433FF"/>
                </a:solidFill>
                <a:hlinkClick r:id="rId3">
                  <a:extLst>
                    <a:ext uri="{A12FA001-AC4F-418D-AE19-62706E023703}">
                      <ahyp:hlinkClr val="tx"/>
                    </a:ext>
                  </a:extLst>
                </a:hlinkClick>
              </a:rPr>
              <a:t>Disability Rights California Publication</a:t>
            </a:r>
            <a:endParaRPr>
              <a:solidFill>
                <a:srgbClr val="0433FF"/>
              </a:solidFill>
            </a:endParaRPr>
          </a:p>
        </p:txBody>
      </p:sp>
      <p:sp>
        <p:nvSpPr>
          <p:cNvPr id="406" name="Google Shape;406;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
          <p:cNvSpPr txBox="1"/>
          <p:nvPr>
            <p:ph type="title"/>
          </p:nvPr>
        </p:nvSpPr>
        <p:spPr>
          <a:xfrm>
            <a:off x="311700" y="131522"/>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Topics</a:t>
            </a:r>
            <a:endParaRPr b="1">
              <a:latin typeface="Atkinson Hyperlegible"/>
              <a:ea typeface="Atkinson Hyperlegible"/>
              <a:cs typeface="Atkinson Hyperlegible"/>
              <a:sym typeface="Atkinson Hyperlegible"/>
            </a:endParaRPr>
          </a:p>
        </p:txBody>
      </p:sp>
      <p:sp>
        <p:nvSpPr>
          <p:cNvPr id="165" name="Google Shape;165;p3"/>
          <p:cNvSpPr txBox="1"/>
          <p:nvPr>
            <p:ph idx="1" type="body"/>
          </p:nvPr>
        </p:nvSpPr>
        <p:spPr>
          <a:xfrm>
            <a:off x="311700" y="565677"/>
            <a:ext cx="39999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AutoNum type="arabicPeriod"/>
            </a:pPr>
            <a:r>
              <a:rPr lang="en" sz="2000">
                <a:solidFill>
                  <a:schemeClr val="dk1"/>
                </a:solidFill>
              </a:rPr>
              <a:t>Introduction</a:t>
            </a:r>
            <a:endParaRPr sz="2000">
              <a:solidFill>
                <a:schemeClr val="dk1"/>
              </a:solidFill>
            </a:endParaRPr>
          </a:p>
          <a:p>
            <a:pPr indent="-342900" lvl="0" marL="457200" rtl="0" algn="l">
              <a:lnSpc>
                <a:spcPct val="100000"/>
              </a:lnSpc>
              <a:spcBef>
                <a:spcPts val="0"/>
              </a:spcBef>
              <a:spcAft>
                <a:spcPts val="0"/>
              </a:spcAft>
              <a:buClr>
                <a:schemeClr val="dk1"/>
              </a:buClr>
              <a:buSzPts val="1800"/>
              <a:buAutoNum type="arabicPeriod"/>
            </a:pPr>
            <a:r>
              <a:rPr lang="en" sz="2000">
                <a:solidFill>
                  <a:schemeClr val="dk1"/>
                </a:solidFill>
              </a:rPr>
              <a:t>Person-Centered Planning</a:t>
            </a:r>
            <a:endParaRPr sz="2000">
              <a:solidFill>
                <a:schemeClr val="dk1"/>
              </a:solidFill>
            </a:endParaRPr>
          </a:p>
          <a:p>
            <a:pPr indent="-342900" lvl="0" marL="457200" rtl="0" algn="l">
              <a:lnSpc>
                <a:spcPct val="100000"/>
              </a:lnSpc>
              <a:spcBef>
                <a:spcPts val="0"/>
              </a:spcBef>
              <a:spcAft>
                <a:spcPts val="0"/>
              </a:spcAft>
              <a:buClr>
                <a:schemeClr val="dk1"/>
              </a:buClr>
              <a:buSzPts val="1800"/>
              <a:buAutoNum type="arabicPeriod"/>
            </a:pPr>
            <a:r>
              <a:rPr lang="en" sz="2000">
                <a:solidFill>
                  <a:schemeClr val="dk1"/>
                </a:solidFill>
              </a:rPr>
              <a:t>Available Services and Supports</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Specialty Mental Health Services</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Full Service Partnerships</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Peer Support</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Psychiatric Advance Directives (PADs) </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Supported Decision Making</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CalAIM &amp; Enhanced Case Management</a:t>
            </a:r>
            <a:endParaRPr sz="2000">
              <a:solidFill>
                <a:schemeClr val="dk1"/>
              </a:solidFill>
            </a:endParaRPr>
          </a:p>
        </p:txBody>
      </p:sp>
      <p:sp>
        <p:nvSpPr>
          <p:cNvPr id="166" name="Google Shape;166;p3"/>
          <p:cNvSpPr txBox="1"/>
          <p:nvPr>
            <p:ph idx="2" type="body"/>
          </p:nvPr>
        </p:nvSpPr>
        <p:spPr>
          <a:xfrm>
            <a:off x="4746908" y="863550"/>
            <a:ext cx="3999900" cy="3416400"/>
          </a:xfrm>
          <a:prstGeom prst="rect">
            <a:avLst/>
          </a:prstGeom>
          <a:noFill/>
          <a:ln>
            <a:noFill/>
          </a:ln>
        </p:spPr>
        <p:txBody>
          <a:bodyPr anchorCtr="0" anchor="t" bIns="91425" lIns="91425" spcFirstLastPara="1" rIns="91425" wrap="square" tIns="91425">
            <a:normAutofit/>
          </a:bodyPr>
          <a:lstStyle/>
          <a:p>
            <a:pPr indent="-285750" lvl="0" marL="285750" rtl="0" algn="l">
              <a:lnSpc>
                <a:spcPct val="100000"/>
              </a:lnSpc>
              <a:spcBef>
                <a:spcPts val="0"/>
              </a:spcBef>
              <a:spcAft>
                <a:spcPts val="0"/>
              </a:spcAft>
              <a:buSzPts val="1400"/>
              <a:buNone/>
            </a:pPr>
            <a:r>
              <a:rPr lang="en" sz="2000">
                <a:solidFill>
                  <a:schemeClr val="dk1"/>
                </a:solidFill>
              </a:rPr>
              <a:t>4. Advocacy for Dismissal / Graduation</a:t>
            </a:r>
            <a:endParaRPr sz="2000">
              <a:solidFill>
                <a:schemeClr val="dk1"/>
              </a:solidFill>
            </a:endParaRPr>
          </a:p>
          <a:p>
            <a:pPr indent="0" lvl="0" marL="0" rtl="0" algn="l">
              <a:lnSpc>
                <a:spcPct val="100000"/>
              </a:lnSpc>
              <a:spcBef>
                <a:spcPts val="0"/>
              </a:spcBef>
              <a:spcAft>
                <a:spcPts val="0"/>
              </a:spcAft>
              <a:buSzPts val="1400"/>
              <a:buNone/>
            </a:pPr>
            <a:r>
              <a:rPr lang="en" sz="2000">
                <a:solidFill>
                  <a:schemeClr val="dk1"/>
                </a:solidFill>
              </a:rPr>
              <a:t>5. Appendix</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Alternatives to CARE Court and Evidence-Based Practices</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Peer Support Resources</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Regional Centers </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IHSS </a:t>
            </a:r>
            <a:endParaRPr sz="2000">
              <a:solidFill>
                <a:schemeClr val="dk1"/>
              </a:solidFill>
            </a:endParaRPr>
          </a:p>
          <a:p>
            <a:pPr indent="-342900" lvl="0" marL="914400" rtl="0" algn="l">
              <a:lnSpc>
                <a:spcPct val="100000"/>
              </a:lnSpc>
              <a:spcBef>
                <a:spcPts val="0"/>
              </a:spcBef>
              <a:spcAft>
                <a:spcPts val="0"/>
              </a:spcAft>
              <a:buClr>
                <a:schemeClr val="dk1"/>
              </a:buClr>
              <a:buSzPts val="1800"/>
              <a:buChar char="●"/>
            </a:pPr>
            <a:r>
              <a:rPr lang="en" sz="2000">
                <a:solidFill>
                  <a:schemeClr val="dk1"/>
                </a:solidFill>
              </a:rPr>
              <a:t>Bridge Housing Links</a:t>
            </a:r>
            <a:endParaRPr sz="2000"/>
          </a:p>
        </p:txBody>
      </p:sp>
      <p:sp>
        <p:nvSpPr>
          <p:cNvPr id="167" name="Google Shape;16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0"/>
          <p:cNvSpPr txBox="1"/>
          <p:nvPr>
            <p:ph idx="4294967295" type="title"/>
          </p:nvPr>
        </p:nvSpPr>
        <p:spPr>
          <a:xfrm>
            <a:off x="7342853" y="1695213"/>
            <a:ext cx="1714500" cy="191587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Short Stack"/>
                <a:ea typeface="Short Stack"/>
                <a:cs typeface="Short Stack"/>
                <a:sym typeface="Short Stack"/>
              </a:rPr>
              <a:t>Circle of Care:</a:t>
            </a:r>
            <a:r>
              <a:rPr b="1" i="0" lang="en" sz="2000" u="none" cap="none" strike="noStrike">
                <a:solidFill>
                  <a:srgbClr val="000000"/>
                </a:solidFill>
                <a:latin typeface="Arial"/>
                <a:ea typeface="Arial"/>
                <a:cs typeface="Arial"/>
                <a:sym typeface="Arial"/>
              </a:rPr>
              <a:t> </a:t>
            </a:r>
            <a:r>
              <a:rPr b="1" i="0" lang="en" sz="2000" u="none" cap="none" strike="noStrike">
                <a:solidFill>
                  <a:schemeClr val="lt1"/>
                </a:solidFill>
                <a:latin typeface="Short Stack"/>
                <a:ea typeface="Short Stack"/>
                <a:cs typeface="Short Stack"/>
                <a:sym typeface="Short Stack"/>
              </a:rPr>
              <a:t>A Guidebook for Mental Health  Caregivers</a:t>
            </a:r>
            <a:endParaRPr b="1" i="0" sz="2000" u="none" cap="none" strike="noStrike">
              <a:solidFill>
                <a:srgbClr val="000000"/>
              </a:solidFill>
              <a:latin typeface="Arial"/>
              <a:ea typeface="Arial"/>
              <a:cs typeface="Arial"/>
              <a:sym typeface="Arial"/>
            </a:endParaRPr>
          </a:p>
        </p:txBody>
      </p:sp>
      <p:pic>
        <p:nvPicPr>
          <p:cNvPr descr="A chart titled &quot;Mental Health Providers: Who does What?&quot; that shows what types of treatments each provider offers. The types of providers include psychiatrist, nurse practitioner, psychiatric nurse, clinical psychologist, clinical social worker, professional counselor, marriage &amp; family, case care manager, peer support specialist, occupational therapist, employment specialist, and housing specialist. The types of treatment include assessment, care planning, diagnosis, psychotherapy, counseling, medication, neurological treatment, service brokering, navigation, emotional support, life sills, socialization, housing support, supported employment, crisis intervention, hospital, and residential treatment." id="413" name="Google Shape;413;p30"/>
          <p:cNvPicPr preferRelativeResize="0"/>
          <p:nvPr/>
        </p:nvPicPr>
        <p:blipFill rotWithShape="1">
          <a:blip r:embed="rId3">
            <a:alphaModFix/>
          </a:blip>
          <a:srcRect b="0" l="0" r="0" t="0"/>
          <a:stretch/>
        </p:blipFill>
        <p:spPr>
          <a:xfrm>
            <a:off x="82315" y="197998"/>
            <a:ext cx="7143752" cy="4295775"/>
          </a:xfrm>
          <a:prstGeom prst="rect">
            <a:avLst/>
          </a:prstGeom>
          <a:noFill/>
          <a:ln>
            <a:noFill/>
          </a:ln>
        </p:spPr>
      </p:pic>
      <p:sp>
        <p:nvSpPr>
          <p:cNvPr id="414" name="Google Shape;414;p30"/>
          <p:cNvSpPr txBox="1"/>
          <p:nvPr>
            <p:ph idx="12" type="sldNum"/>
          </p:nvPr>
        </p:nvSpPr>
        <p:spPr>
          <a:xfrm>
            <a:off x="4437900" y="4959600"/>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1"/>
          <p:cNvSpPr txBox="1"/>
          <p:nvPr>
            <p:ph type="title"/>
          </p:nvPr>
        </p:nvSpPr>
        <p:spPr>
          <a:xfrm>
            <a:off x="311700" y="4621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How Do People Get Specialty Mental Health Services?</a:t>
            </a:r>
            <a:endParaRPr b="1">
              <a:latin typeface="Atkinson Hyperlegible"/>
              <a:ea typeface="Atkinson Hyperlegible"/>
              <a:cs typeface="Atkinson Hyperlegible"/>
              <a:sym typeface="Atkinson Hyperlegible"/>
            </a:endParaRPr>
          </a:p>
        </p:txBody>
      </p:sp>
      <p:sp>
        <p:nvSpPr>
          <p:cNvPr id="420" name="Google Shape;420;p31"/>
          <p:cNvSpPr txBox="1"/>
          <p:nvPr>
            <p:ph idx="1" type="body"/>
          </p:nvPr>
        </p:nvSpPr>
        <p:spPr>
          <a:xfrm>
            <a:off x="2433600" y="1004025"/>
            <a:ext cx="5659800" cy="36576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0"/>
              </a:spcBef>
              <a:spcAft>
                <a:spcPts val="0"/>
              </a:spcAft>
              <a:buSzPct val="159999"/>
              <a:buNone/>
            </a:pPr>
            <a:r>
              <a:t/>
            </a:r>
            <a:endParaRPr>
              <a:solidFill>
                <a:schemeClr val="dk1"/>
              </a:solidFill>
            </a:endParaRPr>
          </a:p>
          <a:p>
            <a:pPr indent="0" lvl="0" marL="0" rtl="0" algn="l">
              <a:lnSpc>
                <a:spcPct val="115000"/>
              </a:lnSpc>
              <a:spcBef>
                <a:spcPts val="1200"/>
              </a:spcBef>
              <a:spcAft>
                <a:spcPts val="0"/>
              </a:spcAft>
              <a:buSzPct val="99310"/>
              <a:buNone/>
            </a:pPr>
            <a:r>
              <a:rPr lang="en" sz="2900">
                <a:solidFill>
                  <a:schemeClr val="dk1"/>
                </a:solidFill>
              </a:rPr>
              <a:t>People must apply through the County’s screening process. </a:t>
            </a:r>
            <a:endParaRPr sz="2900">
              <a:solidFill>
                <a:schemeClr val="dk1"/>
              </a:solidFill>
            </a:endParaRPr>
          </a:p>
          <a:p>
            <a:pPr indent="0" lvl="0" marL="0" rtl="0" algn="l">
              <a:lnSpc>
                <a:spcPct val="115000"/>
              </a:lnSpc>
              <a:spcBef>
                <a:spcPts val="1200"/>
              </a:spcBef>
              <a:spcAft>
                <a:spcPts val="0"/>
              </a:spcAft>
              <a:buSzPct val="99310"/>
              <a:buNone/>
            </a:pPr>
            <a:r>
              <a:rPr i="1" lang="en" sz="2900">
                <a:solidFill>
                  <a:schemeClr val="dk1"/>
                </a:solidFill>
              </a:rPr>
              <a:t>Note: Different counties screen in different ways. </a:t>
            </a:r>
            <a:endParaRPr i="1" sz="2900">
              <a:solidFill>
                <a:schemeClr val="dk1"/>
              </a:solidFill>
            </a:endParaRPr>
          </a:p>
          <a:p>
            <a:pPr indent="0" lvl="0" marL="457200" rtl="0" algn="l">
              <a:lnSpc>
                <a:spcPct val="115000"/>
              </a:lnSpc>
              <a:spcBef>
                <a:spcPts val="1200"/>
              </a:spcBef>
              <a:spcAft>
                <a:spcPts val="0"/>
              </a:spcAft>
              <a:buSzPct val="99310"/>
              <a:buNone/>
            </a:pPr>
            <a:r>
              <a:t/>
            </a:r>
            <a:endParaRPr sz="2900"/>
          </a:p>
          <a:p>
            <a:pPr indent="0" lvl="0" marL="0" rtl="0" algn="l">
              <a:lnSpc>
                <a:spcPct val="115000"/>
              </a:lnSpc>
              <a:spcBef>
                <a:spcPts val="1200"/>
              </a:spcBef>
              <a:spcAft>
                <a:spcPts val="0"/>
              </a:spcAft>
              <a:buSzPct val="99310"/>
              <a:buNone/>
            </a:pPr>
            <a:r>
              <a:t/>
            </a:r>
            <a:endParaRPr sz="2900"/>
          </a:p>
          <a:p>
            <a:pPr indent="0" lvl="0" marL="0" rtl="0" algn="l">
              <a:lnSpc>
                <a:spcPct val="115000"/>
              </a:lnSpc>
              <a:spcBef>
                <a:spcPts val="1200"/>
              </a:spcBef>
              <a:spcAft>
                <a:spcPts val="0"/>
              </a:spcAft>
              <a:buSzPct val="99310"/>
              <a:buNone/>
            </a:pPr>
            <a:r>
              <a:rPr lang="en" sz="2900">
                <a:solidFill>
                  <a:schemeClr val="dk1"/>
                </a:solidFill>
              </a:rPr>
              <a:t>One way is to call the </a:t>
            </a:r>
            <a:r>
              <a:rPr lang="en" sz="2900">
                <a:solidFill>
                  <a:srgbClr val="0C5ADB"/>
                </a:solidFill>
              </a:rPr>
              <a:t>County’s Access Line</a:t>
            </a:r>
            <a:r>
              <a:rPr lang="en" sz="2900"/>
              <a:t>. </a:t>
            </a:r>
            <a:endParaRPr sz="2900"/>
          </a:p>
          <a:p>
            <a:pPr indent="0" lvl="0" marL="457200" rtl="0" algn="l">
              <a:lnSpc>
                <a:spcPct val="115000"/>
              </a:lnSpc>
              <a:spcBef>
                <a:spcPts val="1200"/>
              </a:spcBef>
              <a:spcAft>
                <a:spcPts val="1200"/>
              </a:spcAft>
              <a:buSzPct val="99310"/>
              <a:buNone/>
            </a:pPr>
            <a:r>
              <a:rPr lang="en" sz="2900">
                <a:solidFill>
                  <a:schemeClr val="dk1"/>
                </a:solidFill>
              </a:rPr>
              <a:t>These phone numbers are </a:t>
            </a:r>
            <a:r>
              <a:rPr lang="en" sz="2900" u="sng">
                <a:solidFill>
                  <a:srgbClr val="00717D"/>
                </a:solidFill>
                <a:hlinkClick r:id="rId3">
                  <a:extLst>
                    <a:ext uri="{A12FA001-AC4F-418D-AE19-62706E023703}">
                      <ahyp:hlinkClr val="tx"/>
                    </a:ext>
                  </a:extLst>
                </a:hlinkClick>
              </a:rPr>
              <a:t>published online</a:t>
            </a:r>
            <a:r>
              <a:rPr lang="en" sz="2900">
                <a:solidFill>
                  <a:srgbClr val="00717D"/>
                </a:solidFill>
              </a:rPr>
              <a:t> </a:t>
            </a:r>
            <a:r>
              <a:rPr lang="en" sz="2900">
                <a:solidFill>
                  <a:schemeClr val="dk1"/>
                </a:solidFill>
              </a:rPr>
              <a:t>by the Department of Health Care Services.</a:t>
            </a:r>
            <a:endParaRPr sz="2900">
              <a:solidFill>
                <a:schemeClr val="dk1"/>
              </a:solidFill>
            </a:endParaRPr>
          </a:p>
        </p:txBody>
      </p:sp>
      <p:pic>
        <p:nvPicPr>
          <p:cNvPr descr="Graphic of a door slightly open" id="421" name="Google Shape;421;p31"/>
          <p:cNvPicPr preferRelativeResize="0"/>
          <p:nvPr/>
        </p:nvPicPr>
        <p:blipFill rotWithShape="1">
          <a:blip r:embed="rId4">
            <a:alphaModFix/>
          </a:blip>
          <a:srcRect b="0" l="20486" r="8206" t="0"/>
          <a:stretch/>
        </p:blipFill>
        <p:spPr>
          <a:xfrm>
            <a:off x="767325" y="1293700"/>
            <a:ext cx="1211824" cy="1357425"/>
          </a:xfrm>
          <a:prstGeom prst="rect">
            <a:avLst/>
          </a:prstGeom>
          <a:noFill/>
          <a:ln>
            <a:noFill/>
          </a:ln>
        </p:spPr>
      </p:pic>
      <p:pic>
        <p:nvPicPr>
          <p:cNvPr descr="Graphic of an landline phone" id="422" name="Google Shape;422;p31"/>
          <p:cNvPicPr preferRelativeResize="0"/>
          <p:nvPr/>
        </p:nvPicPr>
        <p:blipFill rotWithShape="1">
          <a:blip r:embed="rId5">
            <a:alphaModFix/>
          </a:blip>
          <a:srcRect b="0" l="0" r="0" t="0"/>
          <a:stretch/>
        </p:blipFill>
        <p:spPr>
          <a:xfrm>
            <a:off x="767325" y="3260100"/>
            <a:ext cx="1420475" cy="1268576"/>
          </a:xfrm>
          <a:prstGeom prst="rect">
            <a:avLst/>
          </a:prstGeom>
          <a:noFill/>
          <a:ln>
            <a:noFill/>
          </a:ln>
        </p:spPr>
      </p:pic>
      <p:sp>
        <p:nvSpPr>
          <p:cNvPr id="423" name="Google Shape;42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2"/>
          <p:cNvSpPr txBox="1"/>
          <p:nvPr>
            <p:ph type="title"/>
          </p:nvPr>
        </p:nvSpPr>
        <p:spPr>
          <a:xfrm>
            <a:off x="226208" y="30981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Happens Once People are Approved for SMHS?</a:t>
            </a:r>
            <a:endParaRPr b="1">
              <a:latin typeface="Atkinson Hyperlegible"/>
              <a:ea typeface="Atkinson Hyperlegible"/>
              <a:cs typeface="Atkinson Hyperlegible"/>
              <a:sym typeface="Atkinson Hyperlegible"/>
            </a:endParaRPr>
          </a:p>
        </p:txBody>
      </p:sp>
      <p:sp>
        <p:nvSpPr>
          <p:cNvPr id="429" name="Google Shape;429;p32"/>
          <p:cNvSpPr txBox="1"/>
          <p:nvPr>
            <p:ph idx="1" type="body"/>
          </p:nvPr>
        </p:nvSpPr>
        <p:spPr>
          <a:xfrm>
            <a:off x="2916608" y="952312"/>
            <a:ext cx="5830200" cy="290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400">
                <a:solidFill>
                  <a:schemeClr val="dk1"/>
                </a:solidFill>
              </a:rPr>
              <a:t>Once a person is approved for SMHS, they are </a:t>
            </a:r>
            <a:r>
              <a:rPr i="1" lang="en" sz="2400">
                <a:solidFill>
                  <a:schemeClr val="dk1"/>
                </a:solidFill>
              </a:rPr>
              <a:t>entitled </a:t>
            </a:r>
            <a:r>
              <a:rPr lang="en" sz="2400">
                <a:solidFill>
                  <a:schemeClr val="dk1"/>
                </a:solidFill>
              </a:rPr>
              <a:t>to a </a:t>
            </a:r>
            <a:r>
              <a:rPr lang="en" sz="2400">
                <a:solidFill>
                  <a:srgbClr val="003399"/>
                </a:solidFill>
              </a:rPr>
              <a:t>care plan</a:t>
            </a:r>
            <a:endParaRPr sz="2400">
              <a:solidFill>
                <a:srgbClr val="003399"/>
              </a:solidFill>
            </a:endParaRPr>
          </a:p>
          <a:p>
            <a:pPr indent="-342900" lvl="0" marL="457200" rtl="0" algn="l">
              <a:lnSpc>
                <a:spcPct val="115000"/>
              </a:lnSpc>
              <a:spcBef>
                <a:spcPts val="0"/>
              </a:spcBef>
              <a:spcAft>
                <a:spcPts val="0"/>
              </a:spcAft>
              <a:buClr>
                <a:schemeClr val="dk1"/>
              </a:buClr>
              <a:buSzPts val="1800"/>
              <a:buChar char="●"/>
            </a:pPr>
            <a:r>
              <a:rPr lang="en" sz="2400">
                <a:solidFill>
                  <a:schemeClr val="dk1"/>
                </a:solidFill>
              </a:rPr>
              <a:t>The beneficiary of SMHS helps make the care plan and agrees to it</a:t>
            </a:r>
            <a:endParaRPr sz="24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400">
                <a:solidFill>
                  <a:schemeClr val="dk1"/>
                </a:solidFill>
              </a:rPr>
              <a:t>The care plan includes</a:t>
            </a:r>
            <a:endParaRPr sz="24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400">
                <a:solidFill>
                  <a:schemeClr val="dk1"/>
                </a:solidFill>
              </a:rPr>
              <a:t>Goals/ treatment objectives AND</a:t>
            </a:r>
            <a:endParaRPr sz="24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400">
                <a:solidFill>
                  <a:schemeClr val="dk1"/>
                </a:solidFill>
              </a:rPr>
              <a:t>Services to be provided </a:t>
            </a:r>
            <a:endParaRPr sz="1800">
              <a:solidFill>
                <a:schemeClr val="dk1"/>
              </a:solidFill>
            </a:endParaRPr>
          </a:p>
          <a:p>
            <a:pPr indent="0" lvl="0" marL="0" rtl="0" algn="l">
              <a:lnSpc>
                <a:spcPct val="115000"/>
              </a:lnSpc>
              <a:spcBef>
                <a:spcPts val="1200"/>
              </a:spcBef>
              <a:spcAft>
                <a:spcPts val="0"/>
              </a:spcAft>
              <a:buSzPts val="1800"/>
              <a:buNone/>
            </a:pPr>
            <a:r>
              <a:rPr lang="en" sz="2400">
                <a:solidFill>
                  <a:schemeClr val="dk1"/>
                </a:solidFill>
              </a:rPr>
              <a:t>Citations: 9 CCR §§ 1810.205.2, 1810.440(c)</a:t>
            </a:r>
            <a:endParaRPr sz="2400">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descr="Graphic of a checklist on a clipboard" id="430" name="Google Shape;430;p32"/>
          <p:cNvPicPr preferRelativeResize="0"/>
          <p:nvPr/>
        </p:nvPicPr>
        <p:blipFill rotWithShape="1">
          <a:blip r:embed="rId3">
            <a:alphaModFix/>
          </a:blip>
          <a:srcRect b="0" l="0" r="0" t="0"/>
          <a:stretch/>
        </p:blipFill>
        <p:spPr>
          <a:xfrm>
            <a:off x="941150" y="1667713"/>
            <a:ext cx="1599525" cy="1808074"/>
          </a:xfrm>
          <a:prstGeom prst="rect">
            <a:avLst/>
          </a:prstGeom>
          <a:noFill/>
          <a:ln>
            <a:noFill/>
          </a:ln>
        </p:spPr>
      </p:pic>
      <p:sp>
        <p:nvSpPr>
          <p:cNvPr id="431" name="Google Shape;43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3"/>
          <p:cNvSpPr txBox="1"/>
          <p:nvPr>
            <p:ph type="title"/>
          </p:nvPr>
        </p:nvSpPr>
        <p:spPr>
          <a:xfrm>
            <a:off x="311700" y="3883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Are the Rights of People Receiving SMHS?</a:t>
            </a:r>
            <a:endParaRPr b="1">
              <a:latin typeface="Atkinson Hyperlegible"/>
              <a:ea typeface="Atkinson Hyperlegible"/>
              <a:cs typeface="Atkinson Hyperlegible"/>
              <a:sym typeface="Atkinson Hyperlegible"/>
            </a:endParaRPr>
          </a:p>
        </p:txBody>
      </p:sp>
      <p:sp>
        <p:nvSpPr>
          <p:cNvPr id="437" name="Google Shape;437;p33"/>
          <p:cNvSpPr txBox="1"/>
          <p:nvPr>
            <p:ph idx="1" type="body"/>
          </p:nvPr>
        </p:nvSpPr>
        <p:spPr>
          <a:xfrm>
            <a:off x="311700" y="1027750"/>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Medi-Cal services are an entitlement and people receiving SMHS have “due process” rights. They may file:</a:t>
            </a:r>
            <a:endParaRPr>
              <a:solidFill>
                <a:schemeClr val="dk1"/>
              </a:solidFill>
            </a:endParaRPr>
          </a:p>
          <a:p>
            <a:pPr indent="-342900" lvl="1" marL="914400" rtl="0" algn="l">
              <a:lnSpc>
                <a:spcPct val="115000"/>
              </a:lnSpc>
              <a:spcBef>
                <a:spcPts val="1000"/>
              </a:spcBef>
              <a:spcAft>
                <a:spcPts val="0"/>
              </a:spcAft>
              <a:buClr>
                <a:schemeClr val="dk1"/>
              </a:buClr>
              <a:buSzPts val="1800"/>
              <a:buChar char="○"/>
            </a:pPr>
            <a:r>
              <a:rPr lang="en" sz="1800">
                <a:solidFill>
                  <a:schemeClr val="dk1"/>
                </a:solidFill>
              </a:rPr>
              <a:t>a grievance about their experiences as a client</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rPr>
              <a:t>an appeal about an “adverse benefit determination” such as a denial or reduction in services, or a long delay</a:t>
            </a:r>
            <a:endParaRPr sz="1800">
              <a:solidFill>
                <a:schemeClr val="dk1"/>
              </a:solidFill>
            </a:endParaRPr>
          </a:p>
          <a:p>
            <a:pPr indent="-342900" lvl="2" marL="1371600" rtl="0" algn="l">
              <a:lnSpc>
                <a:spcPct val="115000"/>
              </a:lnSpc>
              <a:spcBef>
                <a:spcPts val="0"/>
              </a:spcBef>
              <a:spcAft>
                <a:spcPts val="0"/>
              </a:spcAft>
              <a:buClr>
                <a:schemeClr val="dk1"/>
              </a:buClr>
              <a:buSzPts val="1800"/>
              <a:buChar char="■"/>
            </a:pPr>
            <a:r>
              <a:rPr lang="en" sz="1800">
                <a:solidFill>
                  <a:schemeClr val="dk1"/>
                </a:solidFill>
              </a:rPr>
              <a:t>after an appeal there is a right to a “fair hearing”</a:t>
            </a:r>
            <a:endParaRPr sz="18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
                <a:solidFill>
                  <a:schemeClr val="dk1"/>
                </a:solidFill>
              </a:rPr>
              <a:t>The County must provide information about how to file grievances and appeals, and how to seek a fair hearing</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rPr lang="en">
                <a:solidFill>
                  <a:schemeClr val="dk1"/>
                </a:solidFill>
              </a:rPr>
              <a:t>Citations: 9 CCR §§ 1810.360, 1810.405, 1850.205, 1850.215; </a:t>
            </a:r>
            <a:r>
              <a:rPr lang="en" u="sng">
                <a:solidFill>
                  <a:srgbClr val="00717D"/>
                </a:solidFill>
                <a:hlinkClick r:id="rId3">
                  <a:extLst>
                    <a:ext uri="{A12FA001-AC4F-418D-AE19-62706E023703}">
                      <ahyp:hlinkClr val="tx"/>
                    </a:ext>
                  </a:extLst>
                </a:hlinkClick>
              </a:rPr>
              <a:t>DRC Publication</a:t>
            </a:r>
            <a:endParaRPr>
              <a:solidFill>
                <a:srgbClr val="00717D"/>
              </a:solidFill>
            </a:endParaRPr>
          </a:p>
        </p:txBody>
      </p:sp>
      <p:sp>
        <p:nvSpPr>
          <p:cNvPr id="438" name="Google Shape;43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4"/>
          <p:cNvSpPr txBox="1"/>
          <p:nvPr>
            <p:ph type="ctrTitle"/>
          </p:nvPr>
        </p:nvSpPr>
        <p:spPr>
          <a:xfrm>
            <a:off x="311700" y="1667850"/>
            <a:ext cx="8520600" cy="903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4800">
                <a:latin typeface="Atkinson Hyperlegible"/>
                <a:ea typeface="Atkinson Hyperlegible"/>
                <a:cs typeface="Atkinson Hyperlegible"/>
                <a:sym typeface="Atkinson Hyperlegible"/>
              </a:rPr>
              <a:t>Full Service Partnership</a:t>
            </a:r>
            <a:endParaRPr b="1" sz="4800">
              <a:latin typeface="Atkinson Hyperlegible"/>
              <a:ea typeface="Atkinson Hyperlegible"/>
              <a:cs typeface="Atkinson Hyperlegible"/>
              <a:sym typeface="Atkinson Hyperlegible"/>
            </a:endParaRPr>
          </a:p>
        </p:txBody>
      </p:sp>
      <p:sp>
        <p:nvSpPr>
          <p:cNvPr id="444" name="Google Shape;44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5"/>
          <p:cNvSpPr txBox="1"/>
          <p:nvPr>
            <p:ph type="title"/>
          </p:nvPr>
        </p:nvSpPr>
        <p:spPr>
          <a:xfrm>
            <a:off x="311700" y="285382"/>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is Full Service Partnership?</a:t>
            </a:r>
            <a:endParaRPr b="1">
              <a:latin typeface="Atkinson Hyperlegible"/>
              <a:ea typeface="Atkinson Hyperlegible"/>
              <a:cs typeface="Atkinson Hyperlegible"/>
              <a:sym typeface="Atkinson Hyperlegible"/>
            </a:endParaRPr>
          </a:p>
        </p:txBody>
      </p:sp>
      <p:sp>
        <p:nvSpPr>
          <p:cNvPr id="450" name="Google Shape;450;p35"/>
          <p:cNvSpPr txBox="1"/>
          <p:nvPr>
            <p:ph idx="1" type="body"/>
          </p:nvPr>
        </p:nvSpPr>
        <p:spPr>
          <a:xfrm>
            <a:off x="311700" y="856850"/>
            <a:ext cx="8520600" cy="3807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Concept: partnership between person being served and service provider in which client is offered a full array of services, through a “whatever it takes” approach to meeting needs </a:t>
            </a:r>
            <a:endParaRPr sz="20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 sz="2000">
                <a:solidFill>
                  <a:schemeClr val="dk1"/>
                </a:solidFill>
              </a:rPr>
              <a:t>Targeted toward people with significant mental illness who are unhoused, at risk of being unhoused, have history of criminal legal involvement, and/or have repeat hospitalizations</a:t>
            </a:r>
            <a:endParaRPr sz="20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 sz="2000">
                <a:solidFill>
                  <a:schemeClr val="dk1"/>
                </a:solidFill>
              </a:rPr>
              <a:t>Person must have “serious mental disorder” + high level of functional impairment</a:t>
            </a:r>
            <a:endParaRPr sz="2000">
              <a:solidFill>
                <a:schemeClr val="dk1"/>
              </a:solidFill>
            </a:endParaRPr>
          </a:p>
          <a:p>
            <a:pPr indent="0" lvl="0" marL="457200" rtl="0" algn="l">
              <a:lnSpc>
                <a:spcPct val="115000"/>
              </a:lnSpc>
              <a:spcBef>
                <a:spcPts val="1200"/>
              </a:spcBef>
              <a:spcAft>
                <a:spcPts val="0"/>
              </a:spcAft>
              <a:buSzPts val="1800"/>
              <a:buNone/>
            </a:pPr>
            <a:r>
              <a:t/>
            </a:r>
            <a:endParaRPr sz="2000">
              <a:solidFill>
                <a:schemeClr val="dk1"/>
              </a:solidFill>
            </a:endParaRPr>
          </a:p>
          <a:p>
            <a:pPr indent="0" lvl="0" marL="0" rtl="0" algn="l">
              <a:lnSpc>
                <a:spcPct val="115000"/>
              </a:lnSpc>
              <a:spcBef>
                <a:spcPts val="1200"/>
              </a:spcBef>
              <a:spcAft>
                <a:spcPts val="1200"/>
              </a:spcAft>
              <a:buSzPts val="1800"/>
              <a:buNone/>
            </a:pPr>
            <a:r>
              <a:rPr lang="en" sz="2000">
                <a:solidFill>
                  <a:schemeClr val="dk1"/>
                </a:solidFill>
              </a:rPr>
              <a:t>Citation: Cal. Welf. &amp; Inst. Code § 5600.3</a:t>
            </a:r>
            <a:endParaRPr sz="2000">
              <a:solidFill>
                <a:schemeClr val="dk1"/>
              </a:solidFill>
            </a:endParaRPr>
          </a:p>
        </p:txBody>
      </p:sp>
      <p:sp>
        <p:nvSpPr>
          <p:cNvPr id="451" name="Google Shape;45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6"/>
          <p:cNvSpPr txBox="1"/>
          <p:nvPr>
            <p:ph type="title"/>
          </p:nvPr>
        </p:nvSpPr>
        <p:spPr>
          <a:xfrm>
            <a:off x="311700" y="16793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“Serious Mental Disorder” Under FSP</a:t>
            </a:r>
            <a:endParaRPr b="1">
              <a:latin typeface="Atkinson Hyperlegible"/>
              <a:ea typeface="Atkinson Hyperlegible"/>
              <a:cs typeface="Atkinson Hyperlegible"/>
              <a:sym typeface="Atkinson Hyperlegible"/>
            </a:endParaRPr>
          </a:p>
        </p:txBody>
      </p:sp>
      <p:sp>
        <p:nvSpPr>
          <p:cNvPr id="457" name="Google Shape;457;p36"/>
          <p:cNvSpPr txBox="1"/>
          <p:nvPr>
            <p:ph idx="1" type="body"/>
          </p:nvPr>
        </p:nvSpPr>
        <p:spPr>
          <a:xfrm>
            <a:off x="311700" y="594050"/>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Serious mental disorder is “severe in degree” and “persistent in duration” such as:</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behavioral functioning substantially interferes with activities of daily living</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inability to maintain stable independent functioning without treatment and support for indefinite period of time</a:t>
            </a:r>
            <a:endParaRPr sz="20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 sz="2000">
                <a:solidFill>
                  <a:schemeClr val="dk1"/>
                </a:solidFill>
              </a:rPr>
              <a:t>Includes people with “serious mental disorder” who have other mental and physical conditions – like substance abuse, I/DD, TBI</a:t>
            </a:r>
            <a:endParaRPr sz="2000">
              <a:solidFill>
                <a:schemeClr val="dk1"/>
              </a:solidFill>
            </a:endParaRPr>
          </a:p>
          <a:p>
            <a:pPr indent="0" lvl="0" marL="0" rtl="0" algn="l">
              <a:lnSpc>
                <a:spcPct val="115000"/>
              </a:lnSpc>
              <a:spcBef>
                <a:spcPts val="1200"/>
              </a:spcBef>
              <a:spcAft>
                <a:spcPts val="0"/>
              </a:spcAft>
              <a:buSzPts val="1800"/>
              <a:buNone/>
            </a:pPr>
            <a:r>
              <a:rPr lang="en" sz="2000">
                <a:solidFill>
                  <a:schemeClr val="dk1"/>
                </a:solidFill>
              </a:rPr>
              <a:t>Examples: schizophrenia, bipolar disorder, PTSD, another “severely disabling mental disorders”</a:t>
            </a:r>
            <a:endParaRPr sz="2000">
              <a:solidFill>
                <a:schemeClr val="dk1"/>
              </a:solidFill>
            </a:endParaRPr>
          </a:p>
          <a:p>
            <a:pPr indent="0" lvl="0" marL="0" rtl="0" algn="l">
              <a:lnSpc>
                <a:spcPct val="115000"/>
              </a:lnSpc>
              <a:spcBef>
                <a:spcPts val="1200"/>
              </a:spcBef>
              <a:spcAft>
                <a:spcPts val="1200"/>
              </a:spcAft>
              <a:buSzPts val="1800"/>
              <a:buNone/>
            </a:pPr>
            <a:r>
              <a:rPr lang="en" sz="2000">
                <a:solidFill>
                  <a:schemeClr val="dk1"/>
                </a:solidFill>
              </a:rPr>
              <a:t>Citation: Cal. Welf. &amp; Inst. Code § 5600.3</a:t>
            </a:r>
            <a:endParaRPr sz="2000">
              <a:solidFill>
                <a:schemeClr val="dk1"/>
              </a:solidFill>
            </a:endParaRPr>
          </a:p>
        </p:txBody>
      </p:sp>
      <p:sp>
        <p:nvSpPr>
          <p:cNvPr id="458" name="Google Shape;45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7"/>
          <p:cNvSpPr txBox="1"/>
          <p:nvPr>
            <p:ph type="title"/>
          </p:nvPr>
        </p:nvSpPr>
        <p:spPr>
          <a:xfrm>
            <a:off x="172097" y="14008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Level of Functional Impairment Required For FSP</a:t>
            </a:r>
            <a:endParaRPr b="1">
              <a:latin typeface="Atkinson Hyperlegible"/>
              <a:ea typeface="Atkinson Hyperlegible"/>
              <a:cs typeface="Atkinson Hyperlegible"/>
              <a:sym typeface="Atkinson Hyperlegible"/>
            </a:endParaRPr>
          </a:p>
        </p:txBody>
      </p:sp>
      <p:sp>
        <p:nvSpPr>
          <p:cNvPr id="464" name="Google Shape;464;p37"/>
          <p:cNvSpPr txBox="1"/>
          <p:nvPr>
            <p:ph idx="1" type="body"/>
          </p:nvPr>
        </p:nvSpPr>
        <p:spPr>
          <a:xfrm>
            <a:off x="663008" y="699892"/>
            <a:ext cx="80838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sz="2000">
                <a:solidFill>
                  <a:schemeClr val="dk1"/>
                </a:solidFill>
              </a:rPr>
              <a:t>Person must be:</a:t>
            </a:r>
            <a:endParaRPr sz="20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 sz="2000">
                <a:solidFill>
                  <a:schemeClr val="dk1"/>
                </a:solidFill>
              </a:rPr>
              <a:t>Unserved and:</a:t>
            </a:r>
            <a:endParaRPr sz="20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2000">
                <a:solidFill>
                  <a:schemeClr val="dk1"/>
                </a:solidFill>
              </a:rPr>
              <a:t>Homeless or at risk of becoming homeless OR</a:t>
            </a:r>
            <a:endParaRPr sz="20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2000">
                <a:solidFill>
                  <a:schemeClr val="dk1"/>
                </a:solidFill>
              </a:rPr>
              <a:t>Involved in the criminal legal system OR </a:t>
            </a:r>
            <a:endParaRPr sz="20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2000">
                <a:solidFill>
                  <a:schemeClr val="dk1"/>
                </a:solidFill>
              </a:rPr>
              <a:t>Frequent user of hospital and/or emergency room services as the primary resource for mental health treatment</a:t>
            </a:r>
            <a:endParaRPr sz="20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 sz="2000">
                <a:solidFill>
                  <a:schemeClr val="dk1"/>
                </a:solidFill>
              </a:rPr>
              <a:t>Underserved and at risk of:</a:t>
            </a:r>
            <a:endParaRPr sz="20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2000">
                <a:solidFill>
                  <a:schemeClr val="dk1"/>
                </a:solidFill>
              </a:rPr>
              <a:t>Homelessness OR</a:t>
            </a:r>
            <a:endParaRPr sz="20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2000">
                <a:solidFill>
                  <a:schemeClr val="dk1"/>
                </a:solidFill>
              </a:rPr>
              <a:t>Involvement in the criminal legal system OR</a:t>
            </a:r>
            <a:endParaRPr sz="2000">
              <a:solidFill>
                <a:schemeClr val="dk1"/>
              </a:solidFill>
            </a:endParaRPr>
          </a:p>
          <a:p>
            <a:pPr indent="-342900" lvl="2" marL="1371600" rtl="0" algn="l">
              <a:lnSpc>
                <a:spcPct val="100000"/>
              </a:lnSpc>
              <a:spcBef>
                <a:spcPts val="0"/>
              </a:spcBef>
              <a:spcAft>
                <a:spcPts val="0"/>
              </a:spcAft>
              <a:buClr>
                <a:schemeClr val="dk1"/>
              </a:buClr>
              <a:buSzPts val="1800"/>
              <a:buChar char="■"/>
            </a:pPr>
            <a:r>
              <a:rPr lang="en" sz="2000">
                <a:solidFill>
                  <a:schemeClr val="dk1"/>
                </a:solidFill>
              </a:rPr>
              <a:t>Institutionalization</a:t>
            </a:r>
            <a:endParaRPr sz="2000">
              <a:solidFill>
                <a:schemeClr val="dk1"/>
              </a:solidFill>
            </a:endParaRPr>
          </a:p>
          <a:p>
            <a:pPr indent="0" lvl="0" marL="0" rtl="0" algn="l">
              <a:lnSpc>
                <a:spcPct val="115000"/>
              </a:lnSpc>
              <a:spcBef>
                <a:spcPts val="1000"/>
              </a:spcBef>
              <a:spcAft>
                <a:spcPts val="1200"/>
              </a:spcAft>
              <a:buSzPts val="1800"/>
              <a:buNone/>
            </a:pPr>
            <a:r>
              <a:rPr lang="en" sz="2000">
                <a:solidFill>
                  <a:schemeClr val="dk1"/>
                </a:solidFill>
              </a:rPr>
              <a:t>Citation: Cal. Welf. &amp; Inst. Code § 5600.3; 9 CCR § 3620.05</a:t>
            </a:r>
            <a:endParaRPr sz="2000">
              <a:solidFill>
                <a:schemeClr val="dk1"/>
              </a:solidFill>
            </a:endParaRPr>
          </a:p>
        </p:txBody>
      </p:sp>
      <p:sp>
        <p:nvSpPr>
          <p:cNvPr id="465" name="Google Shape;46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8"/>
          <p:cNvSpPr txBox="1"/>
          <p:nvPr>
            <p:ph type="title"/>
          </p:nvPr>
        </p:nvSpPr>
        <p:spPr>
          <a:xfrm>
            <a:off x="311700" y="1425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How Are FSPs Funded?</a:t>
            </a:r>
            <a:endParaRPr b="1">
              <a:latin typeface="Atkinson Hyperlegible"/>
              <a:ea typeface="Atkinson Hyperlegible"/>
              <a:cs typeface="Atkinson Hyperlegible"/>
              <a:sym typeface="Atkinson Hyperlegible"/>
            </a:endParaRPr>
          </a:p>
        </p:txBody>
      </p:sp>
      <p:sp>
        <p:nvSpPr>
          <p:cNvPr id="471" name="Google Shape;471;p38"/>
          <p:cNvSpPr txBox="1"/>
          <p:nvPr>
            <p:ph idx="1" type="body"/>
          </p:nvPr>
        </p:nvSpPr>
        <p:spPr>
          <a:xfrm>
            <a:off x="311700" y="659383"/>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chemeClr val="dk1"/>
              </a:buClr>
              <a:buSzPts val="1800"/>
              <a:buChar char="●"/>
            </a:pPr>
            <a:r>
              <a:rPr lang="en" sz="2000">
                <a:solidFill>
                  <a:schemeClr val="dk1"/>
                </a:solidFill>
              </a:rPr>
              <a:t>Mental Health Service Act – renamed Behavioral Health Services Act (BHSA) in 2023 – gives money to counties for FSPs</a:t>
            </a:r>
            <a:endParaRPr sz="2000">
              <a:solidFill>
                <a:schemeClr val="dk1"/>
              </a:solidFill>
            </a:endParaRPr>
          </a:p>
          <a:p>
            <a:pPr indent="-342900" lvl="1" marL="914400" rtl="0" algn="l">
              <a:lnSpc>
                <a:spcPct val="115000"/>
              </a:lnSpc>
              <a:spcBef>
                <a:spcPts val="1200"/>
              </a:spcBef>
              <a:spcAft>
                <a:spcPts val="0"/>
              </a:spcAft>
              <a:buClr>
                <a:schemeClr val="dk1"/>
              </a:buClr>
              <a:buSzPts val="1800"/>
              <a:buChar char="○"/>
            </a:pPr>
            <a:r>
              <a:rPr lang="en" sz="2000">
                <a:solidFill>
                  <a:schemeClr val="dk1"/>
                </a:solidFill>
              </a:rPr>
              <a:t>Newsom’s 2023 amendments: 30% of BHSA dollars to housing interventions, 35% to FSPs</a:t>
            </a:r>
            <a:endParaRPr sz="20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2000">
                <a:solidFill>
                  <a:schemeClr val="dk1"/>
                </a:solidFill>
              </a:rPr>
              <a:t>MHSA / BHSA money should only cover costs that cannot be paid for with other funds</a:t>
            </a:r>
            <a:endParaRPr sz="20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2000" u="sng">
                <a:solidFill>
                  <a:schemeClr val="dk1"/>
                </a:solidFill>
              </a:rPr>
              <a:t>NOT</a:t>
            </a:r>
            <a:r>
              <a:rPr lang="en" sz="2000">
                <a:solidFill>
                  <a:schemeClr val="dk1"/>
                </a:solidFill>
              </a:rPr>
              <a:t> designed as entitlement but “to the extent resources are available”</a:t>
            </a:r>
            <a:endParaRPr sz="2000">
              <a:solidFill>
                <a:schemeClr val="dk1"/>
              </a:solidFill>
            </a:endParaRPr>
          </a:p>
          <a:p>
            <a:pPr indent="-342900" lvl="1" marL="914400" rtl="0" algn="l">
              <a:lnSpc>
                <a:spcPct val="115000"/>
              </a:lnSpc>
              <a:spcBef>
                <a:spcPts val="1200"/>
              </a:spcBef>
              <a:spcAft>
                <a:spcPts val="1200"/>
              </a:spcAft>
              <a:buClr>
                <a:schemeClr val="dk1"/>
              </a:buClr>
              <a:buSzPts val="1800"/>
              <a:buChar char="○"/>
            </a:pPr>
            <a:r>
              <a:rPr lang="en" sz="2000">
                <a:solidFill>
                  <a:schemeClr val="dk1"/>
                </a:solidFill>
              </a:rPr>
              <a:t>Component that is SMHS / funded by Medicaid comes with due process rights</a:t>
            </a:r>
            <a:endParaRPr sz="2000">
              <a:solidFill>
                <a:schemeClr val="dk1"/>
              </a:solidFill>
            </a:endParaRPr>
          </a:p>
        </p:txBody>
      </p:sp>
      <p:sp>
        <p:nvSpPr>
          <p:cNvPr id="472" name="Google Shape;472;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Who Decides Who “Gets” an FSP Slot?</a:t>
            </a:r>
            <a:endParaRPr b="1">
              <a:latin typeface="Atkinson Hyperlegible"/>
              <a:ea typeface="Atkinson Hyperlegible"/>
              <a:cs typeface="Atkinson Hyperlegible"/>
              <a:sym typeface="Atkinson Hyperlegible"/>
            </a:endParaRPr>
          </a:p>
        </p:txBody>
      </p:sp>
      <p:sp>
        <p:nvSpPr>
          <p:cNvPr id="478" name="Google Shape;478;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No strict rules about how the County decides who get an FSP slot, other than prioritizing people who are “unserved”</a:t>
            </a:r>
            <a:endParaRPr sz="2000">
              <a:solidFill>
                <a:schemeClr val="dk1"/>
              </a:solidFill>
            </a:endParaRPr>
          </a:p>
          <a:p>
            <a:pPr indent="-342900" lvl="0" marL="457200" rtl="0" algn="l">
              <a:lnSpc>
                <a:spcPct val="115000"/>
              </a:lnSpc>
              <a:spcBef>
                <a:spcPts val="1000"/>
              </a:spcBef>
              <a:spcAft>
                <a:spcPts val="0"/>
              </a:spcAft>
              <a:buClr>
                <a:schemeClr val="dk1"/>
              </a:buClr>
              <a:buSzPts val="1800"/>
              <a:buChar char="●"/>
            </a:pPr>
            <a:r>
              <a:rPr lang="en" sz="2000">
                <a:solidFill>
                  <a:schemeClr val="dk1"/>
                </a:solidFill>
              </a:rPr>
              <a:t>County must periodically report to the state Department of Mental Health on the number of clients, by age group, to be served by FSP and how County selections for FSP reduce disparities</a:t>
            </a:r>
            <a:endParaRPr sz="2000">
              <a:solidFill>
                <a:schemeClr val="dk1"/>
              </a:solidFill>
            </a:endParaRPr>
          </a:p>
          <a:p>
            <a:pPr indent="0" lvl="0" marL="0" rtl="0" algn="l">
              <a:lnSpc>
                <a:spcPct val="115000"/>
              </a:lnSpc>
              <a:spcBef>
                <a:spcPts val="1200"/>
              </a:spcBef>
              <a:spcAft>
                <a:spcPts val="0"/>
              </a:spcAft>
              <a:buSzPts val="1800"/>
              <a:buNone/>
            </a:pPr>
            <a:r>
              <a:t/>
            </a:r>
            <a:endParaRPr sz="2000">
              <a:solidFill>
                <a:schemeClr val="dk1"/>
              </a:solidFill>
            </a:endParaRPr>
          </a:p>
          <a:p>
            <a:pPr indent="0" lvl="0" marL="0" rtl="0" algn="l">
              <a:lnSpc>
                <a:spcPct val="115000"/>
              </a:lnSpc>
              <a:spcBef>
                <a:spcPts val="1200"/>
              </a:spcBef>
              <a:spcAft>
                <a:spcPts val="0"/>
              </a:spcAft>
              <a:buSzPts val="1800"/>
              <a:buNone/>
            </a:pPr>
            <a:r>
              <a:rPr lang="en" sz="2000">
                <a:solidFill>
                  <a:schemeClr val="dk1"/>
                </a:solidFill>
              </a:rPr>
              <a:t>Citation: 9 CCR §§ 3200.310, 3620, 3650</a:t>
            </a:r>
            <a:endParaRPr sz="2000">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descr="3 question marks" id="479" name="Google Shape;479;p39"/>
          <p:cNvPicPr preferRelativeResize="0"/>
          <p:nvPr/>
        </p:nvPicPr>
        <p:blipFill rotWithShape="1">
          <a:blip r:embed="rId3">
            <a:alphaModFix/>
          </a:blip>
          <a:srcRect b="25612" l="0" r="0" t="9786"/>
          <a:stretch/>
        </p:blipFill>
        <p:spPr>
          <a:xfrm>
            <a:off x="6007200" y="2897000"/>
            <a:ext cx="2671176" cy="1725551"/>
          </a:xfrm>
          <a:prstGeom prst="rect">
            <a:avLst/>
          </a:prstGeom>
          <a:noFill/>
          <a:ln>
            <a:noFill/>
          </a:ln>
        </p:spPr>
      </p:pic>
      <p:sp>
        <p:nvSpPr>
          <p:cNvPr id="480" name="Google Shape;480;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Introduction</a:t>
            </a:r>
            <a:endParaRPr b="1" sz="4800">
              <a:latin typeface="Atkinson Hyperlegible"/>
              <a:ea typeface="Atkinson Hyperlegible"/>
              <a:cs typeface="Atkinson Hyperlegible"/>
              <a:sym typeface="Atkinson Hyperlegible"/>
            </a:endParaRPr>
          </a:p>
        </p:txBody>
      </p:sp>
      <p:sp>
        <p:nvSpPr>
          <p:cNvPr id="173" name="Google Shape;173;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A flowchart illustrating that the Mental Health Services Act, &quot;MHSA&quot;, offers mental health supports and non-mental health supports through Full Service Partnerships, &quot;FSP&quot;." id="485" name="Google Shape;485;p40"/>
          <p:cNvPicPr preferRelativeResize="0"/>
          <p:nvPr/>
        </p:nvPicPr>
        <p:blipFill rotWithShape="1">
          <a:blip r:embed="rId3">
            <a:alphaModFix/>
          </a:blip>
          <a:srcRect b="5490" l="15654" r="22706" t="0"/>
          <a:stretch/>
        </p:blipFill>
        <p:spPr>
          <a:xfrm>
            <a:off x="3089475" y="20080"/>
            <a:ext cx="6054526" cy="5053619"/>
          </a:xfrm>
          <a:prstGeom prst="rect">
            <a:avLst/>
          </a:prstGeom>
          <a:noFill/>
          <a:ln>
            <a:noFill/>
          </a:ln>
        </p:spPr>
      </p:pic>
      <p:sp>
        <p:nvSpPr>
          <p:cNvPr id="486" name="Google Shape;486;p40"/>
          <p:cNvSpPr txBox="1"/>
          <p:nvPr>
            <p:ph type="title"/>
          </p:nvPr>
        </p:nvSpPr>
        <p:spPr>
          <a:xfrm>
            <a:off x="357075" y="406175"/>
            <a:ext cx="42603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Can an FSP Provide?</a:t>
            </a:r>
            <a:endParaRPr b="1">
              <a:latin typeface="Atkinson Hyperlegible"/>
              <a:ea typeface="Atkinson Hyperlegible"/>
              <a:cs typeface="Atkinson Hyperlegible"/>
              <a:sym typeface="Atkinson Hyperlegible"/>
            </a:endParaRPr>
          </a:p>
        </p:txBody>
      </p:sp>
      <p:sp>
        <p:nvSpPr>
          <p:cNvPr id="487" name="Google Shape;487;p40"/>
          <p:cNvSpPr txBox="1"/>
          <p:nvPr/>
        </p:nvSpPr>
        <p:spPr>
          <a:xfrm>
            <a:off x="2910723" y="2571750"/>
            <a:ext cx="2466790" cy="47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libri"/>
                <a:ea typeface="Calibri"/>
                <a:cs typeface="Calibri"/>
                <a:sym typeface="Calibri"/>
              </a:rPr>
              <a:t>Note: Medi-Cal $$ used here when possible </a:t>
            </a:r>
            <a:endParaRPr b="1" i="0" sz="1800" u="none" cap="none" strike="noStrike">
              <a:solidFill>
                <a:srgbClr val="000000"/>
              </a:solidFill>
              <a:latin typeface="Calibri"/>
              <a:ea typeface="Calibri"/>
              <a:cs typeface="Calibri"/>
              <a:sym typeface="Calibri"/>
            </a:endParaRPr>
          </a:p>
        </p:txBody>
      </p:sp>
      <p:sp>
        <p:nvSpPr>
          <p:cNvPr id="488" name="Google Shape;48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A table listing the types of mental health supports an FSP provides: mental health treatment, including alternative and culturally specific treatments; peer support; supportive services to assist client, client's family, in obtaining and maintaining employment, housing, and/or education; wellness centers; alternative treatment and culturally specific treatment approaches; personal service coordination/case management; needs assessment; individual services and support plan (ISSP) development; crisis intervention/stabilization services; and family education services." id="493" name="Google Shape;493;p41"/>
          <p:cNvPicPr preferRelativeResize="0"/>
          <p:nvPr/>
        </p:nvPicPr>
        <p:blipFill rotWithShape="1">
          <a:blip r:embed="rId3">
            <a:alphaModFix/>
          </a:blip>
          <a:srcRect b="0" l="2274" r="3368" t="0"/>
          <a:stretch/>
        </p:blipFill>
        <p:spPr>
          <a:xfrm>
            <a:off x="63050" y="248800"/>
            <a:ext cx="8928550" cy="4950700"/>
          </a:xfrm>
          <a:prstGeom prst="rect">
            <a:avLst/>
          </a:prstGeom>
          <a:noFill/>
          <a:ln>
            <a:noFill/>
          </a:ln>
        </p:spPr>
      </p:pic>
      <p:sp>
        <p:nvSpPr>
          <p:cNvPr id="494" name="Google Shape;494;p41"/>
          <p:cNvSpPr txBox="1"/>
          <p:nvPr>
            <p:ph type="title"/>
          </p:nvPr>
        </p:nvSpPr>
        <p:spPr>
          <a:xfrm>
            <a:off x="311700" y="2409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Can an FSP Provide? (Part 2 of 3)</a:t>
            </a:r>
            <a:endParaRPr b="1">
              <a:latin typeface="Atkinson Hyperlegible"/>
              <a:ea typeface="Atkinson Hyperlegible"/>
              <a:cs typeface="Atkinson Hyperlegible"/>
              <a:sym typeface="Atkinson Hyperlegible"/>
            </a:endParaRPr>
          </a:p>
        </p:txBody>
      </p:sp>
      <p:sp>
        <p:nvSpPr>
          <p:cNvPr id="495" name="Google Shape;495;p41"/>
          <p:cNvSpPr txBox="1"/>
          <p:nvPr>
            <p:ph idx="12" type="sldNum"/>
          </p:nvPr>
        </p:nvSpPr>
        <p:spPr>
          <a:xfrm>
            <a:off x="8603687" y="4697900"/>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2"/>
          <p:cNvSpPr txBox="1"/>
          <p:nvPr>
            <p:ph type="title"/>
          </p:nvPr>
        </p:nvSpPr>
        <p:spPr>
          <a:xfrm>
            <a:off x="194375" y="5924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Can an FSP Provide? (Part 3 of 3)</a:t>
            </a:r>
            <a:endParaRPr b="1">
              <a:latin typeface="Atkinson Hyperlegible"/>
              <a:ea typeface="Atkinson Hyperlegible"/>
              <a:cs typeface="Atkinson Hyperlegible"/>
              <a:sym typeface="Atkinson Hyperlegible"/>
            </a:endParaRPr>
          </a:p>
        </p:txBody>
      </p:sp>
      <p:pic>
        <p:nvPicPr>
          <p:cNvPr descr="A table listing the types of non-mental health supports an FSP provides: food; clothing; housing, including, but not limited to, rent subsidies, housing vouchers, house payments, residence in drug/alcohol rehabilitation program, and transitional or temporary housing; cost of health care treatment; cost of treatment of co-occurring conditions, such as substance abuse; and respite care." id="501" name="Google Shape;501;p42"/>
          <p:cNvPicPr preferRelativeResize="0"/>
          <p:nvPr/>
        </p:nvPicPr>
        <p:blipFill rotWithShape="1">
          <a:blip r:embed="rId3">
            <a:alphaModFix/>
          </a:blip>
          <a:srcRect b="4268" l="1921" r="3899" t="26310"/>
          <a:stretch/>
        </p:blipFill>
        <p:spPr>
          <a:xfrm>
            <a:off x="265225" y="1269975"/>
            <a:ext cx="8613550" cy="3390476"/>
          </a:xfrm>
          <a:prstGeom prst="rect">
            <a:avLst/>
          </a:prstGeom>
          <a:noFill/>
          <a:ln>
            <a:noFill/>
          </a:ln>
        </p:spPr>
      </p:pic>
      <p:sp>
        <p:nvSpPr>
          <p:cNvPr id="502" name="Google Shape;50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3"/>
          <p:cNvSpPr txBox="1"/>
          <p:nvPr>
            <p:ph type="title"/>
          </p:nvPr>
        </p:nvSpPr>
        <p:spPr>
          <a:xfrm>
            <a:off x="598725" y="7271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Does an FSP Client Receive?</a:t>
            </a:r>
            <a:endParaRPr b="1">
              <a:latin typeface="Atkinson Hyperlegible"/>
              <a:ea typeface="Atkinson Hyperlegible"/>
              <a:cs typeface="Atkinson Hyperlegible"/>
              <a:sym typeface="Atkinson Hyperlegible"/>
            </a:endParaRPr>
          </a:p>
        </p:txBody>
      </p:sp>
      <p:sp>
        <p:nvSpPr>
          <p:cNvPr id="508" name="Google Shape;508;p43"/>
          <p:cNvSpPr txBox="1"/>
          <p:nvPr>
            <p:ph idx="1" type="body"/>
          </p:nvPr>
        </p:nvSpPr>
        <p:spPr>
          <a:xfrm>
            <a:off x="598725" y="1443600"/>
            <a:ext cx="5210100" cy="3783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000">
                <a:solidFill>
                  <a:schemeClr val="dk1"/>
                </a:solidFill>
              </a:rPr>
              <a:t>Client may receive services necessary to attain goals stated in an “Individual Services and Supports Plan” (ISSP)</a:t>
            </a:r>
            <a:endParaRPr sz="2000">
              <a:solidFill>
                <a:schemeClr val="dk1"/>
              </a:solidFill>
            </a:endParaRPr>
          </a:p>
          <a:p>
            <a:pPr indent="0" lvl="0" marL="0" rtl="0" algn="l">
              <a:lnSpc>
                <a:spcPct val="115000"/>
              </a:lnSpc>
              <a:spcBef>
                <a:spcPts val="1200"/>
              </a:spcBef>
              <a:spcAft>
                <a:spcPts val="0"/>
              </a:spcAft>
              <a:buSzPts val="1800"/>
              <a:buNone/>
            </a:pPr>
            <a:r>
              <a:t/>
            </a:r>
            <a:endParaRPr sz="2000">
              <a:solidFill>
                <a:schemeClr val="dk1"/>
              </a:solidFill>
            </a:endParaRPr>
          </a:p>
          <a:p>
            <a:pPr indent="0" lvl="0" marL="0" rtl="0" algn="l">
              <a:lnSpc>
                <a:spcPct val="115000"/>
              </a:lnSpc>
              <a:spcBef>
                <a:spcPts val="1200"/>
              </a:spcBef>
              <a:spcAft>
                <a:spcPts val="1200"/>
              </a:spcAft>
              <a:buSzPts val="1800"/>
              <a:buNone/>
            </a:pPr>
            <a:r>
              <a:rPr lang="en" sz="2000">
                <a:solidFill>
                  <a:schemeClr val="dk1"/>
                </a:solidFill>
              </a:rPr>
              <a:t>Citation: 9 CCR § 3620</a:t>
            </a:r>
            <a:endParaRPr sz="2000">
              <a:solidFill>
                <a:schemeClr val="dk1"/>
              </a:solidFill>
            </a:endParaRPr>
          </a:p>
        </p:txBody>
      </p:sp>
      <p:pic>
        <p:nvPicPr>
          <p:cNvPr descr="Graphic of a few pieces of paper" id="509" name="Google Shape;509;p43"/>
          <p:cNvPicPr preferRelativeResize="0"/>
          <p:nvPr/>
        </p:nvPicPr>
        <p:blipFill rotWithShape="1">
          <a:blip r:embed="rId3">
            <a:alphaModFix/>
          </a:blip>
          <a:srcRect b="0" l="0" r="0" t="0"/>
          <a:stretch/>
        </p:blipFill>
        <p:spPr>
          <a:xfrm>
            <a:off x="6320850" y="1860650"/>
            <a:ext cx="1955500" cy="1877275"/>
          </a:xfrm>
          <a:prstGeom prst="rect">
            <a:avLst/>
          </a:prstGeom>
          <a:noFill/>
          <a:ln>
            <a:noFill/>
          </a:ln>
        </p:spPr>
      </p:pic>
      <p:sp>
        <p:nvSpPr>
          <p:cNvPr id="510" name="Google Shape;510;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4"/>
          <p:cNvSpPr txBox="1"/>
          <p:nvPr>
            <p:ph type="title"/>
          </p:nvPr>
        </p:nvSpPr>
        <p:spPr>
          <a:xfrm>
            <a:off x="768900" y="9108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Does FSP Provide Housing? </a:t>
            </a:r>
            <a:endParaRPr b="1">
              <a:latin typeface="Atkinson Hyperlegible"/>
              <a:ea typeface="Atkinson Hyperlegible"/>
              <a:cs typeface="Atkinson Hyperlegible"/>
              <a:sym typeface="Atkinson Hyperlegible"/>
            </a:endParaRPr>
          </a:p>
        </p:txBody>
      </p:sp>
      <p:sp>
        <p:nvSpPr>
          <p:cNvPr id="516" name="Google Shape;516;p44"/>
          <p:cNvSpPr txBox="1"/>
          <p:nvPr>
            <p:ph idx="1" type="body"/>
          </p:nvPr>
        </p:nvSpPr>
        <p:spPr>
          <a:xfrm>
            <a:off x="2871600" y="1734925"/>
            <a:ext cx="5220300" cy="2642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000"/>
              </a:spcBef>
              <a:spcAft>
                <a:spcPts val="1000"/>
              </a:spcAft>
              <a:buSzPts val="1800"/>
              <a:buNone/>
            </a:pPr>
            <a:r>
              <a:rPr lang="en" sz="2000">
                <a:solidFill>
                  <a:schemeClr val="dk1"/>
                </a:solidFill>
              </a:rPr>
              <a:t>Under the regulations, an FSP can cover housing. But in practice, FSPs do not provide permanent housing. They may cover temporary housing at times. </a:t>
            </a:r>
            <a:endParaRPr sz="2000">
              <a:solidFill>
                <a:schemeClr val="dk1"/>
              </a:solidFill>
            </a:endParaRPr>
          </a:p>
        </p:txBody>
      </p:sp>
      <p:pic>
        <p:nvPicPr>
          <p:cNvPr descr="Graphic of a house with a hear inside of it" id="517" name="Google Shape;517;p44"/>
          <p:cNvPicPr preferRelativeResize="0"/>
          <p:nvPr/>
        </p:nvPicPr>
        <p:blipFill rotWithShape="1">
          <a:blip r:embed="rId3">
            <a:alphaModFix/>
          </a:blip>
          <a:srcRect b="0" l="0" r="0" t="0"/>
          <a:stretch/>
        </p:blipFill>
        <p:spPr>
          <a:xfrm>
            <a:off x="863925" y="1734925"/>
            <a:ext cx="1708149" cy="1641374"/>
          </a:xfrm>
          <a:prstGeom prst="rect">
            <a:avLst/>
          </a:prstGeom>
          <a:noFill/>
          <a:ln>
            <a:noFill/>
          </a:ln>
        </p:spPr>
      </p:pic>
      <p:sp>
        <p:nvSpPr>
          <p:cNvPr id="518" name="Google Shape;51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Peer Support</a:t>
            </a:r>
            <a:endParaRPr b="1" sz="4800">
              <a:latin typeface="Atkinson Hyperlegible"/>
              <a:ea typeface="Atkinson Hyperlegible"/>
              <a:cs typeface="Atkinson Hyperlegible"/>
              <a:sym typeface="Atkinson Hyperlegible"/>
            </a:endParaRPr>
          </a:p>
        </p:txBody>
      </p:sp>
      <p:sp>
        <p:nvSpPr>
          <p:cNvPr id="524" name="Google Shape;52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6"/>
          <p:cNvSpPr txBox="1"/>
          <p:nvPr>
            <p:ph idx="4294967295" type="title"/>
          </p:nvPr>
        </p:nvSpPr>
        <p:spPr>
          <a:xfrm>
            <a:off x="948481" y="203972"/>
            <a:ext cx="7246476" cy="796649"/>
          </a:xfrm>
          <a:prstGeom prst="rect">
            <a:avLst/>
          </a:prstGeom>
          <a:noFill/>
          <a:ln>
            <a:noFill/>
          </a:ln>
        </p:spPr>
        <p:txBody>
          <a:bodyPr anchorCtr="0" anchor="ctr" bIns="28575" lIns="28575" spcFirstLastPara="1" rIns="28575" wrap="square" tIns="285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Atkinson Hyperlegible"/>
                <a:ea typeface="Atkinson Hyperlegible"/>
                <a:cs typeface="Atkinson Hyperlegible"/>
                <a:sym typeface="Atkinson Hyperlegible"/>
              </a:rPr>
              <a:t>Peer Support:</a:t>
            </a:r>
            <a:endParaRPr b="0" i="0" sz="1100" u="none" cap="none" strike="noStrike">
              <a:solidFill>
                <a:srgbClr val="000000"/>
              </a:solidFill>
              <a:latin typeface="Atkinson Hyperlegible"/>
              <a:ea typeface="Atkinson Hyperlegible"/>
              <a:cs typeface="Atkinson Hyperlegible"/>
              <a:sym typeface="Atkinson Hyperlegible"/>
            </a:endParaRPr>
          </a:p>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Atkinson Hyperlegible"/>
                <a:ea typeface="Atkinson Hyperlegible"/>
                <a:cs typeface="Atkinson Hyperlegible"/>
                <a:sym typeface="Atkinson Hyperlegible"/>
              </a:rPr>
              <a:t>Lived Experience and/or Family/Parent/Caregiver</a:t>
            </a:r>
            <a:endParaRPr b="0" i="0" sz="1100" u="none" cap="none" strike="noStrike">
              <a:solidFill>
                <a:srgbClr val="000000"/>
              </a:solidFill>
              <a:latin typeface="Atkinson Hyperlegible"/>
              <a:ea typeface="Atkinson Hyperlegible"/>
              <a:cs typeface="Atkinson Hyperlegible"/>
              <a:sym typeface="Atkinson Hyperlegible"/>
            </a:endParaRPr>
          </a:p>
        </p:txBody>
      </p:sp>
      <p:pic>
        <p:nvPicPr>
          <p:cNvPr descr="A photo of Ms. Jacki McKinney next to an older female-presenting individual in an orange shirt" id="530" name="Google Shape;530;p46"/>
          <p:cNvPicPr preferRelativeResize="0"/>
          <p:nvPr/>
        </p:nvPicPr>
        <p:blipFill rotWithShape="1">
          <a:blip r:embed="rId3">
            <a:alphaModFix/>
          </a:blip>
          <a:srcRect b="0" l="0" r="0" t="0"/>
          <a:stretch/>
        </p:blipFill>
        <p:spPr>
          <a:xfrm>
            <a:off x="541749" y="1201025"/>
            <a:ext cx="3809699" cy="3166967"/>
          </a:xfrm>
          <a:prstGeom prst="rect">
            <a:avLst/>
          </a:prstGeom>
          <a:noFill/>
          <a:ln>
            <a:noFill/>
          </a:ln>
        </p:spPr>
      </p:pic>
      <p:pic>
        <p:nvPicPr>
          <p:cNvPr descr="A photo of Ms. Jacki McKinney next to an older male-presenting individual in a hat " id="531" name="Google Shape;531;p46"/>
          <p:cNvPicPr preferRelativeResize="0"/>
          <p:nvPr/>
        </p:nvPicPr>
        <p:blipFill rotWithShape="1">
          <a:blip r:embed="rId4">
            <a:alphaModFix/>
          </a:blip>
          <a:srcRect b="0" l="0" r="0" t="0"/>
          <a:stretch/>
        </p:blipFill>
        <p:spPr>
          <a:xfrm>
            <a:off x="4829842" y="1201031"/>
            <a:ext cx="3809700" cy="35043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68"/>
              </a:srgbClr>
            </a:outerShdw>
          </a:effectLst>
        </p:spPr>
      </p:pic>
      <p:sp>
        <p:nvSpPr>
          <p:cNvPr id="532" name="Google Shape;532;p46"/>
          <p:cNvSpPr txBox="1"/>
          <p:nvPr/>
        </p:nvSpPr>
        <p:spPr>
          <a:xfrm>
            <a:off x="444451" y="4466075"/>
            <a:ext cx="46140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chemeClr val="lt1"/>
                </a:highlight>
                <a:latin typeface="Helvetica Neue"/>
                <a:ea typeface="Helvetica Neue"/>
                <a:cs typeface="Helvetica Neue"/>
                <a:sym typeface="Helvetica Neue"/>
              </a:rPr>
              <a:t>Ms. Jacki McKinney, MSW</a:t>
            </a:r>
            <a:endParaRPr b="1" i="0" sz="12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chemeClr val="lt1"/>
                </a:highlight>
                <a:latin typeface="Helvetica Neue"/>
                <a:ea typeface="Helvetica Neue"/>
                <a:cs typeface="Helvetica Neue"/>
                <a:sym typeface="Helvetica Neue"/>
              </a:rPr>
              <a:t>Founding Member, National People of Color Consumer Survivor Network</a:t>
            </a:r>
            <a:endParaRPr b="1" i="0" sz="1200" u="none" cap="none" strike="noStrike">
              <a:solidFill>
                <a:srgbClr val="000000"/>
              </a:solidFill>
              <a:highlight>
                <a:schemeClr val="lt1"/>
              </a:highlight>
              <a:latin typeface="Arial"/>
              <a:ea typeface="Arial"/>
              <a:cs typeface="Arial"/>
              <a:sym typeface="Arial"/>
            </a:endParaRPr>
          </a:p>
        </p:txBody>
      </p:sp>
      <p:sp>
        <p:nvSpPr>
          <p:cNvPr id="533" name="Google Shape;533;p46"/>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7"/>
          <p:cNvSpPr txBox="1"/>
          <p:nvPr>
            <p:ph idx="4294967295" type="title"/>
          </p:nvPr>
        </p:nvSpPr>
        <p:spPr>
          <a:xfrm>
            <a:off x="2386050" y="219306"/>
            <a:ext cx="4371900" cy="643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Atkinson Hyperlegible"/>
                <a:ea typeface="Atkinson Hyperlegible"/>
                <a:cs typeface="Atkinson Hyperlegible"/>
                <a:sym typeface="Atkinson Hyperlegible"/>
              </a:rPr>
              <a:t>Value of Peer Support</a:t>
            </a:r>
            <a:endParaRPr b="0" i="0" sz="1500" u="none" cap="none" strike="noStrike">
              <a:solidFill>
                <a:schemeClr val="lt1"/>
              </a:solidFill>
              <a:latin typeface="Atkinson Hyperlegible"/>
              <a:ea typeface="Atkinson Hyperlegible"/>
              <a:cs typeface="Atkinson Hyperlegible"/>
              <a:sym typeface="Atkinson Hyperlegible"/>
            </a:endParaRPr>
          </a:p>
        </p:txBody>
      </p:sp>
      <p:pic>
        <p:nvPicPr>
          <p:cNvPr descr="A pamphlet titled &quot;Peer Support&quot;" id="540" name="Google Shape;540;p47"/>
          <p:cNvPicPr preferRelativeResize="0"/>
          <p:nvPr/>
        </p:nvPicPr>
        <p:blipFill rotWithShape="1">
          <a:blip r:embed="rId3">
            <a:alphaModFix/>
          </a:blip>
          <a:srcRect b="0" l="0" r="0" t="0"/>
          <a:stretch/>
        </p:blipFill>
        <p:spPr>
          <a:xfrm rot="-764536">
            <a:off x="1048298" y="1099690"/>
            <a:ext cx="3101079" cy="2481306"/>
          </a:xfrm>
          <a:prstGeom prst="rect">
            <a:avLst/>
          </a:prstGeom>
          <a:noFill/>
          <a:ln>
            <a:noFill/>
          </a:ln>
        </p:spPr>
      </p:pic>
      <p:pic>
        <p:nvPicPr>
          <p:cNvPr descr="A pamphlet titled &quot;Peers Supporting Recovery from Mental Health Conditions&quot;" id="541" name="Google Shape;541;p47"/>
          <p:cNvPicPr preferRelativeResize="0"/>
          <p:nvPr/>
        </p:nvPicPr>
        <p:blipFill rotWithShape="1">
          <a:blip r:embed="rId4">
            <a:alphaModFix/>
          </a:blip>
          <a:srcRect b="0" l="0" r="0" t="0"/>
          <a:stretch/>
        </p:blipFill>
        <p:spPr>
          <a:xfrm rot="-770031">
            <a:off x="2289540" y="1340785"/>
            <a:ext cx="2942002" cy="2142434"/>
          </a:xfrm>
          <a:prstGeom prst="rect">
            <a:avLst/>
          </a:prstGeom>
          <a:noFill/>
          <a:ln>
            <a:noFill/>
          </a:ln>
        </p:spPr>
      </p:pic>
      <p:pic>
        <p:nvPicPr>
          <p:cNvPr descr="A pamphlet titled &quot;Peers Supporting Recovery from Substance Use Disorders&quot;" id="542" name="Google Shape;542;p47"/>
          <p:cNvPicPr preferRelativeResize="0"/>
          <p:nvPr/>
        </p:nvPicPr>
        <p:blipFill rotWithShape="1">
          <a:blip r:embed="rId5">
            <a:alphaModFix/>
          </a:blip>
          <a:srcRect b="0" l="0" r="0" t="0"/>
          <a:stretch/>
        </p:blipFill>
        <p:spPr>
          <a:xfrm rot="-798988">
            <a:off x="3546010" y="1459229"/>
            <a:ext cx="3041398" cy="2301193"/>
          </a:xfrm>
          <a:prstGeom prst="rect">
            <a:avLst/>
          </a:prstGeom>
          <a:noFill/>
          <a:ln>
            <a:noFill/>
          </a:ln>
        </p:spPr>
      </p:pic>
      <p:pic>
        <p:nvPicPr>
          <p:cNvPr descr="A pamphlet titled &quot;Family, Parent and Caregiver Peer Support in Behavioral Health&quot;" id="543" name="Google Shape;543;p47"/>
          <p:cNvPicPr preferRelativeResize="0"/>
          <p:nvPr/>
        </p:nvPicPr>
        <p:blipFill rotWithShape="1">
          <a:blip r:embed="rId6">
            <a:alphaModFix/>
          </a:blip>
          <a:srcRect b="0" l="0" r="0" t="0"/>
          <a:stretch/>
        </p:blipFill>
        <p:spPr>
          <a:xfrm rot="-822687">
            <a:off x="4772335" y="1405389"/>
            <a:ext cx="3260262" cy="2334490"/>
          </a:xfrm>
          <a:prstGeom prst="rect">
            <a:avLst/>
          </a:prstGeom>
          <a:noFill/>
          <a:ln>
            <a:noFill/>
          </a:ln>
        </p:spPr>
      </p:pic>
      <p:sp>
        <p:nvSpPr>
          <p:cNvPr id="544" name="Google Shape;544;p47"/>
          <p:cNvSpPr txBox="1"/>
          <p:nvPr/>
        </p:nvSpPr>
        <p:spPr>
          <a:xfrm>
            <a:off x="1137765" y="4265675"/>
            <a:ext cx="6777728" cy="62321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Helvetica Neue"/>
                <a:ea typeface="Helvetica Neue"/>
                <a:cs typeface="Helvetica Neue"/>
                <a:sym typeface="Helvetica Neue"/>
              </a:rPr>
              <a:t>To access the Peer Support Briefs visit:  https://www.samhsa.gov/brss-tacs/recovery-support-tools/peers</a:t>
            </a:r>
            <a:endParaRPr b="1" i="0" sz="1400" u="none" cap="none" strike="noStrike">
              <a:solidFill>
                <a:schemeClr val="lt1"/>
              </a:solidFill>
              <a:latin typeface="Arial"/>
              <a:ea typeface="Arial"/>
              <a:cs typeface="Arial"/>
              <a:sym typeface="Arial"/>
            </a:endParaRPr>
          </a:p>
        </p:txBody>
      </p:sp>
      <p:sp>
        <p:nvSpPr>
          <p:cNvPr id="545" name="Google Shape;545;p47"/>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8"/>
          <p:cNvSpPr txBox="1"/>
          <p:nvPr>
            <p:ph idx="4294967295" type="title"/>
          </p:nvPr>
        </p:nvSpPr>
        <p:spPr>
          <a:xfrm>
            <a:off x="1550504" y="360191"/>
            <a:ext cx="6060300" cy="439500"/>
          </a:xfrm>
          <a:prstGeom prst="rect">
            <a:avLst/>
          </a:prstGeom>
          <a:noFill/>
          <a:ln>
            <a:noFill/>
          </a:ln>
        </p:spPr>
        <p:txBody>
          <a:bodyPr anchorCtr="0" anchor="ctr" bIns="38100" lIns="38100" spcFirstLastPara="1" rIns="38100" wrap="square" tIns="38100">
            <a:noAutofit/>
          </a:bodyPr>
          <a:lstStyle/>
          <a:p>
            <a:pPr indent="0" lvl="0" marL="0" rtl="0" algn="ctr">
              <a:lnSpc>
                <a:spcPct val="100000"/>
              </a:lnSpc>
              <a:spcBef>
                <a:spcPts val="0"/>
              </a:spcBef>
              <a:spcAft>
                <a:spcPts val="0"/>
              </a:spcAft>
              <a:buClr>
                <a:srgbClr val="FFFFFF"/>
              </a:buClr>
              <a:buSzPts val="2200"/>
              <a:buFont typeface="Short Stack"/>
              <a:buNone/>
            </a:pPr>
            <a:r>
              <a:rPr b="1" lang="en" sz="2200">
                <a:latin typeface="Atkinson Hyperlegible"/>
                <a:ea typeface="Atkinson Hyperlegible"/>
                <a:cs typeface="Atkinson Hyperlegible"/>
                <a:sym typeface="Atkinson Hyperlegible"/>
              </a:rPr>
              <a:t>SAMHSA – Core Competencies </a:t>
            </a:r>
            <a:endParaRPr b="1" sz="2200">
              <a:latin typeface="Atkinson Hyperlegible"/>
              <a:ea typeface="Atkinson Hyperlegible"/>
              <a:cs typeface="Atkinson Hyperlegible"/>
              <a:sym typeface="Atkinson Hyperlegible"/>
            </a:endParaRPr>
          </a:p>
          <a:p>
            <a:pPr indent="0" lvl="0" marL="0" rtl="0" algn="ctr">
              <a:lnSpc>
                <a:spcPct val="100000"/>
              </a:lnSpc>
              <a:spcBef>
                <a:spcPts val="0"/>
              </a:spcBef>
              <a:spcAft>
                <a:spcPts val="0"/>
              </a:spcAft>
              <a:buClr>
                <a:srgbClr val="FFFFFF"/>
              </a:buClr>
              <a:buSzPts val="2200"/>
              <a:buFont typeface="Short Stack"/>
              <a:buNone/>
            </a:pPr>
            <a:r>
              <a:rPr b="1" lang="en" sz="2200">
                <a:latin typeface="Atkinson Hyperlegible"/>
                <a:ea typeface="Atkinson Hyperlegible"/>
                <a:cs typeface="Atkinson Hyperlegible"/>
                <a:sym typeface="Atkinson Hyperlegible"/>
              </a:rPr>
              <a:t>For Peer Workers</a:t>
            </a:r>
            <a:endParaRPr b="1" sz="2200">
              <a:latin typeface="Atkinson Hyperlegible"/>
              <a:ea typeface="Atkinson Hyperlegible"/>
              <a:cs typeface="Atkinson Hyperlegible"/>
              <a:sym typeface="Atkinson Hyperlegible"/>
            </a:endParaRPr>
          </a:p>
        </p:txBody>
      </p:sp>
      <p:sp>
        <p:nvSpPr>
          <p:cNvPr id="552" name="Google Shape;552;p48"/>
          <p:cNvSpPr txBox="1"/>
          <p:nvPr>
            <p:ph idx="4294967295" type="body"/>
          </p:nvPr>
        </p:nvSpPr>
        <p:spPr>
          <a:xfrm>
            <a:off x="238550" y="461025"/>
            <a:ext cx="4174500" cy="4212600"/>
          </a:xfrm>
          <a:prstGeom prst="rect">
            <a:avLst/>
          </a:prstGeom>
          <a:noFill/>
          <a:ln>
            <a:noFill/>
          </a:ln>
        </p:spPr>
        <p:txBody>
          <a:bodyPr anchorCtr="0" anchor="ctr" bIns="38100" lIns="38100" spcFirstLastPara="1" rIns="38100" wrap="square" tIns="38100">
            <a:noAutofit/>
          </a:bodyPr>
          <a:lstStyle/>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Engages peers in collaborative and caring relationships</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Provides support</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Shares lived experiences of recovery</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Personalizes peer support</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Recovery planning</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Links to resources, services and supports</a:t>
            </a:r>
            <a:endParaRPr sz="2000">
              <a:latin typeface="Arial"/>
              <a:ea typeface="Arial"/>
              <a:cs typeface="Arial"/>
              <a:sym typeface="Arial"/>
            </a:endParaRPr>
          </a:p>
        </p:txBody>
      </p:sp>
      <p:sp>
        <p:nvSpPr>
          <p:cNvPr id="553" name="Google Shape;553;p48"/>
          <p:cNvSpPr txBox="1"/>
          <p:nvPr>
            <p:ph idx="4294967295" type="body"/>
          </p:nvPr>
        </p:nvSpPr>
        <p:spPr>
          <a:xfrm>
            <a:off x="4671575" y="461375"/>
            <a:ext cx="4174500" cy="4212600"/>
          </a:xfrm>
          <a:prstGeom prst="rect">
            <a:avLst/>
          </a:prstGeom>
          <a:noFill/>
          <a:ln>
            <a:noFill/>
          </a:ln>
        </p:spPr>
        <p:txBody>
          <a:bodyPr anchorCtr="0" anchor="ctr" bIns="38100" lIns="38100" spcFirstLastPara="1" rIns="38100" wrap="square" tIns="38100">
            <a:noAutofit/>
          </a:bodyPr>
          <a:lstStyle/>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Teaches information and skills related to health, wellness and recovery</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Helps peers to manage crises</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Communication</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Collaboration and teamwork</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Leadership and advocacy</a:t>
            </a:r>
            <a:endParaRPr sz="2000">
              <a:latin typeface="Arial"/>
              <a:ea typeface="Arial"/>
              <a:cs typeface="Arial"/>
              <a:sym typeface="Arial"/>
            </a:endParaRPr>
          </a:p>
          <a:p>
            <a:pPr indent="-292100" lvl="0" marL="469900" rtl="0" algn="l">
              <a:lnSpc>
                <a:spcPct val="115000"/>
              </a:lnSpc>
              <a:spcBef>
                <a:spcPts val="0"/>
              </a:spcBef>
              <a:spcAft>
                <a:spcPts val="0"/>
              </a:spcAft>
              <a:buClr>
                <a:srgbClr val="FFFFFF"/>
              </a:buClr>
              <a:buSzPts val="1800"/>
              <a:buFont typeface="Arial"/>
              <a:buChar char="•"/>
            </a:pPr>
            <a:r>
              <a:rPr lang="en" sz="2000">
                <a:latin typeface="Arial"/>
                <a:ea typeface="Arial"/>
                <a:cs typeface="Arial"/>
                <a:sym typeface="Arial"/>
              </a:rPr>
              <a:t>Growth and development</a:t>
            </a:r>
            <a:endParaRPr sz="2000">
              <a:latin typeface="Arial"/>
              <a:ea typeface="Arial"/>
              <a:cs typeface="Arial"/>
              <a:sym typeface="Arial"/>
            </a:endParaRPr>
          </a:p>
        </p:txBody>
      </p:sp>
      <p:sp>
        <p:nvSpPr>
          <p:cNvPr id="554" name="Google Shape;554;p48"/>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9"/>
          <p:cNvSpPr txBox="1"/>
          <p:nvPr>
            <p:ph idx="4294967295" type="title"/>
          </p:nvPr>
        </p:nvSpPr>
        <p:spPr>
          <a:xfrm>
            <a:off x="4145776" y="863425"/>
            <a:ext cx="7043700" cy="439500"/>
          </a:xfrm>
          <a:prstGeom prst="rect">
            <a:avLst/>
          </a:prstGeom>
          <a:noFill/>
          <a:ln>
            <a:noFill/>
          </a:ln>
        </p:spPr>
        <p:txBody>
          <a:bodyPr anchorCtr="0" anchor="ctr" bIns="45725" lIns="91425" spcFirstLastPara="1" rIns="91425" wrap="square" tIns="45725">
            <a:noAutofit/>
          </a:bodyPr>
          <a:lstStyle/>
          <a:p>
            <a:pPr indent="0" lvl="0" marL="0" rtl="0" algn="l">
              <a:lnSpc>
                <a:spcPct val="100000"/>
              </a:lnSpc>
              <a:spcBef>
                <a:spcPts val="0"/>
              </a:spcBef>
              <a:spcAft>
                <a:spcPts val="0"/>
              </a:spcAft>
              <a:buClr>
                <a:srgbClr val="FFFFFF"/>
              </a:buClr>
              <a:buSzPts val="2200"/>
              <a:buFont typeface="Short Stack"/>
              <a:buNone/>
            </a:pPr>
            <a:r>
              <a:rPr b="1" lang="en" sz="2200">
                <a:latin typeface="Atkinson Hyperlegible"/>
                <a:ea typeface="Atkinson Hyperlegible"/>
                <a:cs typeface="Atkinson Hyperlegible"/>
                <a:sym typeface="Atkinson Hyperlegible"/>
              </a:rPr>
              <a:t>National Practice Guidelines</a:t>
            </a:r>
            <a:endParaRPr b="1">
              <a:latin typeface="Atkinson Hyperlegible"/>
              <a:ea typeface="Atkinson Hyperlegible"/>
              <a:cs typeface="Atkinson Hyperlegible"/>
              <a:sym typeface="Atkinson Hyperlegible"/>
            </a:endParaRPr>
          </a:p>
        </p:txBody>
      </p:sp>
      <p:sp>
        <p:nvSpPr>
          <p:cNvPr id="561" name="Google Shape;561;p49"/>
          <p:cNvSpPr txBox="1"/>
          <p:nvPr>
            <p:ph idx="4294967295" type="body"/>
          </p:nvPr>
        </p:nvSpPr>
        <p:spPr>
          <a:xfrm>
            <a:off x="4145775" y="1302925"/>
            <a:ext cx="4484100" cy="2616900"/>
          </a:xfrm>
          <a:prstGeom prst="rect">
            <a:avLst/>
          </a:prstGeom>
          <a:noFill/>
          <a:ln>
            <a:noFill/>
          </a:ln>
        </p:spPr>
        <p:txBody>
          <a:bodyPr anchorCtr="0" anchor="ctr" bIns="38100" lIns="38100" spcFirstLastPara="1" rIns="38100" wrap="square" tIns="38100">
            <a:noAutofit/>
          </a:bodyPr>
          <a:lstStyle/>
          <a:p>
            <a:pPr indent="-304800" lvl="0" marL="469900" rtl="0" algn="l">
              <a:lnSpc>
                <a:spcPct val="100000"/>
              </a:lnSpc>
              <a:spcBef>
                <a:spcPts val="0"/>
              </a:spcBef>
              <a:spcAft>
                <a:spcPts val="0"/>
              </a:spcAft>
              <a:buClr>
                <a:srgbClr val="FFFFFF"/>
              </a:buClr>
              <a:buSzPts val="1800"/>
              <a:buFont typeface="Arial"/>
              <a:buChar char="•"/>
            </a:pPr>
            <a:r>
              <a:rPr lang="en" sz="2000">
                <a:latin typeface="Arial"/>
                <a:ea typeface="Arial"/>
                <a:cs typeface="Arial"/>
                <a:sym typeface="Arial"/>
              </a:rPr>
              <a:t>Developed through a partnership between the Addiction and Mental Health Peer disciplines</a:t>
            </a:r>
            <a:endParaRPr sz="2000">
              <a:latin typeface="Arial"/>
              <a:ea typeface="Arial"/>
              <a:cs typeface="Arial"/>
              <a:sym typeface="Arial"/>
            </a:endParaRPr>
          </a:p>
          <a:p>
            <a:pPr indent="-304800" lvl="0" marL="469900" rtl="0" algn="l">
              <a:lnSpc>
                <a:spcPct val="100000"/>
              </a:lnSpc>
              <a:spcBef>
                <a:spcPts val="3200"/>
              </a:spcBef>
              <a:spcAft>
                <a:spcPts val="0"/>
              </a:spcAft>
              <a:buClr>
                <a:srgbClr val="FFFFFF"/>
              </a:buClr>
              <a:buSzPts val="1800"/>
              <a:buFont typeface="Arial"/>
              <a:buChar char="•"/>
            </a:pPr>
            <a:r>
              <a:rPr lang="en" sz="2000">
                <a:latin typeface="Arial"/>
                <a:ea typeface="Arial"/>
                <a:cs typeface="Arial"/>
                <a:sym typeface="Arial"/>
              </a:rPr>
              <a:t>Operationalize peer performance expectations, skills and knowledge in the workplace</a:t>
            </a:r>
            <a:endParaRPr sz="2000">
              <a:latin typeface="Arial"/>
              <a:ea typeface="Arial"/>
              <a:cs typeface="Arial"/>
              <a:sym typeface="Arial"/>
            </a:endParaRPr>
          </a:p>
        </p:txBody>
      </p:sp>
      <p:pic>
        <p:nvPicPr>
          <p:cNvPr descr="A document titled &quot;National Practice Guidelines for Peer Supporters&quot;" id="562" name="Google Shape;562;p49"/>
          <p:cNvPicPr preferRelativeResize="0"/>
          <p:nvPr/>
        </p:nvPicPr>
        <p:blipFill rotWithShape="1">
          <a:blip r:embed="rId3">
            <a:alphaModFix/>
          </a:blip>
          <a:srcRect b="0" l="0" r="0" t="0"/>
          <a:stretch/>
        </p:blipFill>
        <p:spPr>
          <a:xfrm>
            <a:off x="479075" y="506725"/>
            <a:ext cx="3286300" cy="3926950"/>
          </a:xfrm>
          <a:prstGeom prst="rect">
            <a:avLst/>
          </a:prstGeom>
          <a:noFill/>
          <a:ln>
            <a:noFill/>
          </a:ln>
        </p:spPr>
      </p:pic>
      <p:sp>
        <p:nvSpPr>
          <p:cNvPr descr="A document titled &quot;National Practice Guidelines for  Peer Supporters&quot;" id="563" name="Google Shape;563;p49"/>
          <p:cNvSpPr/>
          <p:nvPr/>
        </p:nvSpPr>
        <p:spPr>
          <a:xfrm>
            <a:off x="479063" y="4522304"/>
            <a:ext cx="3370200" cy="346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Helvetica Neue"/>
                <a:ea typeface="Helvetica Neue"/>
                <a:cs typeface="Helvetica Neue"/>
                <a:sym typeface="Helvetica Neue"/>
              </a:rPr>
              <a:t>https://na4ps.files.wordpress.com/2012/09/nationalguidelines1.pdf</a:t>
            </a:r>
            <a:endParaRPr b="1" i="0" sz="1600" u="none" cap="none" strike="noStrike">
              <a:solidFill>
                <a:schemeClr val="lt1"/>
              </a:solidFill>
              <a:latin typeface="Arial"/>
              <a:ea typeface="Arial"/>
              <a:cs typeface="Arial"/>
              <a:sym typeface="Arial"/>
            </a:endParaRPr>
          </a:p>
        </p:txBody>
      </p:sp>
      <p:sp>
        <p:nvSpPr>
          <p:cNvPr id="564" name="Google Shape;564;p49"/>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A photo of Chimamanda Ngozi Adichie with the quote &quot;The single story creates stereotypes, and the problem with stereotypes is not that they are untrue, but that they are incomplete. They make one story become the only story...The consequence of the single story is this: It robs people of dignity. It makes our recognition of our equal humanity difficult. It emphasizes how we are different rather than how we are similar.&quot;" id="179" name="Google Shape;179;p5"/>
          <p:cNvPicPr preferRelativeResize="0"/>
          <p:nvPr/>
        </p:nvPicPr>
        <p:blipFill rotWithShape="1">
          <a:blip r:embed="rId3">
            <a:alphaModFix/>
          </a:blip>
          <a:srcRect b="0" l="0" r="0" t="0"/>
          <a:stretch/>
        </p:blipFill>
        <p:spPr>
          <a:xfrm>
            <a:off x="0" y="-16358"/>
            <a:ext cx="9144001" cy="5159856"/>
          </a:xfrm>
          <a:prstGeom prst="rect">
            <a:avLst/>
          </a:prstGeom>
          <a:noFill/>
          <a:ln>
            <a:noFill/>
          </a:ln>
        </p:spPr>
      </p:pic>
      <p:sp>
        <p:nvSpPr>
          <p:cNvPr id="180" name="Google Shape;180;p5"/>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
        <p:nvSpPr>
          <p:cNvPr id="181" name="Google Shape;181;p5"/>
          <p:cNvSpPr txBox="1"/>
          <p:nvPr>
            <p:ph idx="4294967295" type="title"/>
          </p:nvPr>
        </p:nvSpPr>
        <p:spPr>
          <a:xfrm>
            <a:off x="892970" y="-1339500"/>
            <a:ext cx="7358100" cy="13395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800"/>
              <a:buFont typeface="Short Stack"/>
              <a:buNone/>
            </a:pPr>
            <a:r>
              <a:rPr lang="en"/>
              <a:t>Quote from Chimamanda Ngozi Adichie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0"/>
          <p:cNvSpPr txBox="1"/>
          <p:nvPr>
            <p:ph idx="4294967295" type="title"/>
          </p:nvPr>
        </p:nvSpPr>
        <p:spPr>
          <a:xfrm>
            <a:off x="1264069" y="349719"/>
            <a:ext cx="6615300" cy="439500"/>
          </a:xfrm>
          <a:prstGeom prst="rect">
            <a:avLst/>
          </a:prstGeom>
          <a:noFill/>
          <a:ln>
            <a:noFill/>
          </a:ln>
        </p:spPr>
        <p:txBody>
          <a:bodyPr anchorCtr="0" anchor="ctr" bIns="45725" lIns="91425" spcFirstLastPara="1" rIns="91425" wrap="square" tIns="45725">
            <a:noAutofit/>
          </a:bodyPr>
          <a:lstStyle/>
          <a:p>
            <a:pPr indent="0" lvl="0" marL="0" rtl="0" algn="ctr">
              <a:lnSpc>
                <a:spcPct val="100000"/>
              </a:lnSpc>
              <a:spcBef>
                <a:spcPts val="0"/>
              </a:spcBef>
              <a:spcAft>
                <a:spcPts val="0"/>
              </a:spcAft>
              <a:buClr>
                <a:srgbClr val="FFFFFF"/>
              </a:buClr>
              <a:buSzPts val="2200"/>
              <a:buFont typeface="Short Stack"/>
              <a:buNone/>
            </a:pPr>
            <a:r>
              <a:rPr b="1" lang="en" sz="2200">
                <a:latin typeface="Arial"/>
                <a:ea typeface="Arial"/>
                <a:cs typeface="Arial"/>
                <a:sym typeface="Arial"/>
              </a:rPr>
              <a:t>National Practice Guidelines </a:t>
            </a:r>
            <a:br>
              <a:rPr b="1" lang="en" sz="2200">
                <a:latin typeface="Arial"/>
                <a:ea typeface="Arial"/>
                <a:cs typeface="Arial"/>
                <a:sym typeface="Arial"/>
              </a:rPr>
            </a:br>
            <a:r>
              <a:rPr b="1" lang="en" sz="2200">
                <a:latin typeface="Arial"/>
                <a:ea typeface="Arial"/>
                <a:cs typeface="Arial"/>
                <a:sym typeface="Arial"/>
              </a:rPr>
              <a:t>of Peer Supporters</a:t>
            </a:r>
            <a:endParaRPr b="1">
              <a:latin typeface="Arial"/>
              <a:ea typeface="Arial"/>
              <a:cs typeface="Arial"/>
              <a:sym typeface="Arial"/>
            </a:endParaRPr>
          </a:p>
        </p:txBody>
      </p:sp>
      <p:sp>
        <p:nvSpPr>
          <p:cNvPr id="570" name="Google Shape;570;p50"/>
          <p:cNvSpPr/>
          <p:nvPr/>
        </p:nvSpPr>
        <p:spPr>
          <a:xfrm>
            <a:off x="253403" y="1151820"/>
            <a:ext cx="3886200" cy="3575700"/>
          </a:xfrm>
          <a:prstGeom prst="rect">
            <a:avLst/>
          </a:prstGeom>
          <a:noFill/>
          <a:ln>
            <a:noFill/>
          </a:ln>
        </p:spPr>
        <p:txBody>
          <a:bodyPr anchorCtr="0" anchor="t" bIns="45725" lIns="91425" spcFirstLastPara="1" rIns="91425" wrap="square" tIns="45725">
            <a:noAutofit/>
          </a:bodyPr>
          <a:lstStyle/>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 is </a:t>
            </a:r>
            <a:r>
              <a:rPr b="1" i="0" lang="en" sz="2000" u="none" cap="none" strike="noStrike">
                <a:solidFill>
                  <a:schemeClr val="lt1"/>
                </a:solidFill>
                <a:latin typeface="Arial"/>
                <a:ea typeface="Arial"/>
                <a:cs typeface="Arial"/>
                <a:sym typeface="Arial"/>
              </a:rPr>
              <a:t>Voluntary</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Supporters are </a:t>
            </a:r>
            <a:r>
              <a:rPr b="1" i="0" lang="en" sz="2000" u="none" cap="none" strike="noStrike">
                <a:solidFill>
                  <a:schemeClr val="lt1"/>
                </a:solidFill>
                <a:latin typeface="Arial"/>
                <a:ea typeface="Arial"/>
                <a:cs typeface="Arial"/>
                <a:sym typeface="Arial"/>
              </a:rPr>
              <a:t>Hopeful</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Supporters are </a:t>
            </a:r>
            <a:r>
              <a:rPr b="1" i="0" lang="en" sz="2000" u="none" cap="none" strike="noStrike">
                <a:solidFill>
                  <a:schemeClr val="lt1"/>
                </a:solidFill>
                <a:latin typeface="Arial"/>
                <a:ea typeface="Arial"/>
                <a:cs typeface="Arial"/>
                <a:sym typeface="Arial"/>
              </a:rPr>
              <a:t>Open Minded</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Supporters are </a:t>
            </a:r>
            <a:r>
              <a:rPr b="1" i="0" lang="en" sz="2000" u="none" cap="none" strike="noStrike">
                <a:solidFill>
                  <a:schemeClr val="lt1"/>
                </a:solidFill>
                <a:latin typeface="Arial"/>
                <a:ea typeface="Arial"/>
                <a:cs typeface="Arial"/>
                <a:sym typeface="Arial"/>
              </a:rPr>
              <a:t>Empathetic</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Supporters are </a:t>
            </a:r>
            <a:r>
              <a:rPr b="1" i="0" lang="en" sz="2000" u="none" cap="none" strike="noStrike">
                <a:solidFill>
                  <a:schemeClr val="lt1"/>
                </a:solidFill>
                <a:latin typeface="Arial"/>
                <a:ea typeface="Arial"/>
                <a:cs typeface="Arial"/>
                <a:sym typeface="Arial"/>
              </a:rPr>
              <a:t>Respectful</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Supporters </a:t>
            </a:r>
            <a:r>
              <a:rPr b="1" i="0" lang="en" sz="2000" u="none" cap="none" strike="noStrike">
                <a:solidFill>
                  <a:schemeClr val="lt1"/>
                </a:solidFill>
                <a:latin typeface="Arial"/>
                <a:ea typeface="Arial"/>
                <a:cs typeface="Arial"/>
                <a:sym typeface="Arial"/>
              </a:rPr>
              <a:t>Facilitate Change</a:t>
            </a:r>
            <a:endParaRPr b="0" i="0" sz="2000" u="none" cap="none" strike="noStrike">
              <a:solidFill>
                <a:srgbClr val="000000"/>
              </a:solidFill>
              <a:latin typeface="Arial"/>
              <a:ea typeface="Arial"/>
              <a:cs typeface="Arial"/>
              <a:sym typeface="Arial"/>
            </a:endParaRPr>
          </a:p>
        </p:txBody>
      </p:sp>
      <p:sp>
        <p:nvSpPr>
          <p:cNvPr id="571" name="Google Shape;571;p50"/>
          <p:cNvSpPr/>
          <p:nvPr/>
        </p:nvSpPr>
        <p:spPr>
          <a:xfrm>
            <a:off x="4437619" y="1151820"/>
            <a:ext cx="4467600" cy="3726900"/>
          </a:xfrm>
          <a:prstGeom prst="rect">
            <a:avLst/>
          </a:prstGeom>
          <a:noFill/>
          <a:ln>
            <a:noFill/>
          </a:ln>
        </p:spPr>
        <p:txBody>
          <a:bodyPr anchorCtr="0" anchor="t" bIns="45725" lIns="91425" spcFirstLastPara="1" rIns="91425" wrap="square" tIns="45725">
            <a:noAutofit/>
          </a:bodyPr>
          <a:lstStyle/>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Supporters are </a:t>
            </a:r>
            <a:r>
              <a:rPr b="1" i="0" lang="en" sz="2000" u="none" cap="none" strike="noStrike">
                <a:solidFill>
                  <a:schemeClr val="lt1"/>
                </a:solidFill>
                <a:latin typeface="Arial"/>
                <a:ea typeface="Arial"/>
                <a:cs typeface="Arial"/>
                <a:sym typeface="Arial"/>
              </a:rPr>
              <a:t>Honest and Direct</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 is </a:t>
            </a:r>
            <a:r>
              <a:rPr b="1" i="0" lang="en" sz="2000" u="none" cap="none" strike="noStrike">
                <a:solidFill>
                  <a:schemeClr val="lt1"/>
                </a:solidFill>
                <a:latin typeface="Arial"/>
                <a:ea typeface="Arial"/>
                <a:cs typeface="Arial"/>
                <a:sym typeface="Arial"/>
              </a:rPr>
              <a:t>Mutual and Reciprocal</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 is </a:t>
            </a:r>
            <a:r>
              <a:rPr b="1" i="0" lang="en" sz="2000" u="none" cap="none" strike="noStrike">
                <a:solidFill>
                  <a:schemeClr val="lt1"/>
                </a:solidFill>
                <a:latin typeface="Arial"/>
                <a:ea typeface="Arial"/>
                <a:cs typeface="Arial"/>
                <a:sym typeface="Arial"/>
              </a:rPr>
              <a:t>Equally Shared Power</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 is </a:t>
            </a:r>
            <a:r>
              <a:rPr b="1" i="0" lang="en" sz="2000" u="none" cap="none" strike="noStrike">
                <a:solidFill>
                  <a:schemeClr val="lt1"/>
                </a:solidFill>
                <a:latin typeface="Arial"/>
                <a:ea typeface="Arial"/>
                <a:cs typeface="Arial"/>
                <a:sym typeface="Arial"/>
              </a:rPr>
              <a:t>Strengths-Focused</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 is </a:t>
            </a:r>
            <a:r>
              <a:rPr b="1" i="0" lang="en" sz="2000" u="none" cap="none" strike="noStrike">
                <a:solidFill>
                  <a:schemeClr val="lt1"/>
                </a:solidFill>
                <a:latin typeface="Arial"/>
                <a:ea typeface="Arial"/>
                <a:cs typeface="Arial"/>
                <a:sym typeface="Arial"/>
              </a:rPr>
              <a:t>Transparent</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2000" u="none" cap="none" strike="noStrike">
              <a:solidFill>
                <a:schemeClr val="lt1"/>
              </a:solidFill>
              <a:latin typeface="Arial"/>
              <a:ea typeface="Arial"/>
              <a:cs typeface="Arial"/>
              <a:sym typeface="Arial"/>
            </a:endParaRPr>
          </a:p>
          <a:p>
            <a:pPr indent="-177800" lvl="0" marL="177800" marR="0" rtl="0" algn="l">
              <a:lnSpc>
                <a:spcPct val="80000"/>
              </a:lnSpc>
              <a:spcBef>
                <a:spcPts val="0"/>
              </a:spcBef>
              <a:spcAft>
                <a:spcPts val="0"/>
              </a:spcAft>
              <a:buClr>
                <a:schemeClr val="lt1"/>
              </a:buClr>
              <a:buSzPts val="1600"/>
              <a:buFont typeface="Arial"/>
              <a:buChar char="•"/>
            </a:pPr>
            <a:r>
              <a:rPr b="0" i="0" lang="en" sz="2000" u="none" cap="none" strike="noStrike">
                <a:solidFill>
                  <a:schemeClr val="lt1"/>
                </a:solidFill>
                <a:latin typeface="Arial"/>
                <a:ea typeface="Arial"/>
                <a:cs typeface="Arial"/>
                <a:sym typeface="Arial"/>
              </a:rPr>
              <a:t>Peer Support is </a:t>
            </a:r>
            <a:r>
              <a:rPr b="1" i="0" lang="en" sz="2000" u="none" cap="none" strike="noStrike">
                <a:solidFill>
                  <a:schemeClr val="lt1"/>
                </a:solidFill>
                <a:latin typeface="Arial"/>
                <a:ea typeface="Arial"/>
                <a:cs typeface="Arial"/>
                <a:sym typeface="Arial"/>
              </a:rPr>
              <a:t>Person-Driven</a:t>
            </a:r>
            <a:endParaRPr b="0" i="0" sz="2000" u="none" cap="none" strike="noStrike">
              <a:solidFill>
                <a:srgbClr val="000000"/>
              </a:solidFill>
              <a:latin typeface="Arial"/>
              <a:ea typeface="Arial"/>
              <a:cs typeface="Arial"/>
              <a:sym typeface="Arial"/>
            </a:endParaRPr>
          </a:p>
          <a:p>
            <a:pPr indent="-88900" lvl="0" marL="177800" marR="0" rtl="0" algn="l">
              <a:lnSpc>
                <a:spcPct val="80000"/>
              </a:lnSpc>
              <a:spcBef>
                <a:spcPts val="0"/>
              </a:spcBef>
              <a:spcAft>
                <a:spcPts val="0"/>
              </a:spcAft>
              <a:buClr>
                <a:srgbClr val="672666"/>
              </a:buClr>
              <a:buSzPts val="1400"/>
              <a:buFont typeface="Arial"/>
              <a:buNone/>
            </a:pPr>
            <a:r>
              <a:t/>
            </a:r>
            <a:endParaRPr b="0" i="0" sz="1600" u="none" cap="none" strike="noStrike">
              <a:solidFill>
                <a:schemeClr val="dk1"/>
              </a:solidFill>
              <a:latin typeface="Arial"/>
              <a:ea typeface="Arial"/>
              <a:cs typeface="Arial"/>
              <a:sym typeface="Arial"/>
            </a:endParaRPr>
          </a:p>
        </p:txBody>
      </p:sp>
      <p:sp>
        <p:nvSpPr>
          <p:cNvPr id="572" name="Google Shape;572;p50"/>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1"/>
          <p:cNvSpPr txBox="1"/>
          <p:nvPr>
            <p:ph idx="4294967295" type="title"/>
          </p:nvPr>
        </p:nvSpPr>
        <p:spPr>
          <a:xfrm>
            <a:off x="1532120" y="275511"/>
            <a:ext cx="6061500" cy="441600"/>
          </a:xfrm>
          <a:prstGeom prst="rect">
            <a:avLst/>
          </a:prstGeom>
          <a:noFill/>
          <a:ln>
            <a:noFill/>
          </a:ln>
        </p:spPr>
        <p:txBody>
          <a:bodyPr anchorCtr="0" anchor="ctr" bIns="38100" lIns="38100" spcFirstLastPara="1" rIns="38100" wrap="square" tIns="38100">
            <a:noAutofit/>
          </a:bodyPr>
          <a:lstStyle/>
          <a:p>
            <a:pPr indent="0" lvl="0" marL="0" rtl="0" algn="ctr">
              <a:lnSpc>
                <a:spcPct val="100000"/>
              </a:lnSpc>
              <a:spcBef>
                <a:spcPts val="0"/>
              </a:spcBef>
              <a:spcAft>
                <a:spcPts val="0"/>
              </a:spcAft>
              <a:buClr>
                <a:srgbClr val="FFFFFF"/>
              </a:buClr>
              <a:buSzPts val="2200"/>
              <a:buFont typeface="Short Stack"/>
              <a:buNone/>
            </a:pPr>
            <a:r>
              <a:rPr b="1" lang="en" sz="2200">
                <a:latin typeface="Atkinson Hyperlegible"/>
                <a:ea typeface="Atkinson Hyperlegible"/>
                <a:cs typeface="Atkinson Hyperlegible"/>
                <a:sym typeface="Atkinson Hyperlegible"/>
              </a:rPr>
              <a:t>National Peer Practice Guidelines for </a:t>
            </a:r>
            <a:br>
              <a:rPr b="1" lang="en" sz="2200">
                <a:latin typeface="Atkinson Hyperlegible"/>
                <a:ea typeface="Atkinson Hyperlegible"/>
                <a:cs typeface="Atkinson Hyperlegible"/>
                <a:sym typeface="Atkinson Hyperlegible"/>
              </a:rPr>
            </a:br>
            <a:r>
              <a:rPr b="1" lang="en" sz="2200">
                <a:latin typeface="Atkinson Hyperlegible"/>
                <a:ea typeface="Atkinson Hyperlegible"/>
                <a:cs typeface="Atkinson Hyperlegible"/>
                <a:sym typeface="Atkinson Hyperlegible"/>
              </a:rPr>
              <a:t>Peer Supporters and Supervisors</a:t>
            </a:r>
            <a:endParaRPr b="1">
              <a:latin typeface="Atkinson Hyperlegible"/>
              <a:ea typeface="Atkinson Hyperlegible"/>
              <a:cs typeface="Atkinson Hyperlegible"/>
              <a:sym typeface="Atkinson Hyperlegible"/>
            </a:endParaRPr>
          </a:p>
        </p:txBody>
      </p:sp>
      <p:pic>
        <p:nvPicPr>
          <p:cNvPr descr="A document describing the first core value of the National Practice Guidelines &#10;of Peer Supporters, &quot;Peer Support is Voluntary&quot;" id="579" name="Google Shape;579;p51"/>
          <p:cNvPicPr preferRelativeResize="0"/>
          <p:nvPr/>
        </p:nvPicPr>
        <p:blipFill rotWithShape="1">
          <a:blip r:embed="rId3">
            <a:alphaModFix/>
          </a:blip>
          <a:srcRect b="5686" l="0" r="52741" t="0"/>
          <a:stretch/>
        </p:blipFill>
        <p:spPr>
          <a:xfrm>
            <a:off x="1678975" y="1020525"/>
            <a:ext cx="5767774" cy="4072124"/>
          </a:xfrm>
          <a:prstGeom prst="rect">
            <a:avLst/>
          </a:prstGeom>
          <a:noFill/>
          <a:ln cap="flat" cmpd="sng" w="9525">
            <a:solidFill>
              <a:schemeClr val="lt2"/>
            </a:solidFill>
            <a:prstDash val="solid"/>
            <a:round/>
            <a:headEnd len="sm" w="sm" type="none"/>
            <a:tailEnd len="sm" w="sm" type="none"/>
          </a:ln>
        </p:spPr>
      </p:pic>
      <p:sp>
        <p:nvSpPr>
          <p:cNvPr id="580" name="Google Shape;580;p51"/>
          <p:cNvSpPr/>
          <p:nvPr/>
        </p:nvSpPr>
        <p:spPr>
          <a:xfrm rot="9665079">
            <a:off x="5379625" y="984350"/>
            <a:ext cx="1799051" cy="902797"/>
          </a:xfrm>
          <a:prstGeom prst="rightArrow">
            <a:avLst>
              <a:gd fmla="val 50000" name="adj1"/>
              <a:gd fmla="val 50000" name="adj2"/>
            </a:avLst>
          </a:prstGeom>
          <a:solidFill>
            <a:srgbClr val="1C5B8C"/>
          </a:solidFill>
          <a:ln>
            <a:noFill/>
          </a:ln>
          <a:effectLst>
            <a:outerShdw blurRad="63500" rotWithShape="0">
              <a:srgbClr val="000000">
                <a:alpha val="49411"/>
              </a:srgbClr>
            </a:outerShdw>
          </a:effectLst>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chemeClr val="dk1"/>
              </a:buClr>
              <a:buSzPts val="3200"/>
              <a:buFont typeface="Helvetica Neue Light"/>
              <a:buNone/>
            </a:pPr>
            <a:r>
              <a:t/>
            </a:r>
            <a:endParaRPr b="0" i="0" sz="3200" u="none" cap="none" strike="noStrike">
              <a:solidFill>
                <a:srgbClr val="FFFFFF"/>
              </a:solidFill>
              <a:latin typeface="Short Stack"/>
              <a:ea typeface="Short Stack"/>
              <a:cs typeface="Short Stack"/>
              <a:sym typeface="Short Stack"/>
            </a:endParaRPr>
          </a:p>
        </p:txBody>
      </p:sp>
      <p:sp>
        <p:nvSpPr>
          <p:cNvPr id="581" name="Google Shape;581;p51"/>
          <p:cNvSpPr txBox="1"/>
          <p:nvPr>
            <p:ph idx="12" type="sldNum"/>
          </p:nvPr>
        </p:nvSpPr>
        <p:spPr>
          <a:xfrm>
            <a:off x="8781019" y="4877249"/>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A table illustrating services and supports provided by peer workers. The table header includes three categories: services/supports; settings; and populations." id="587" name="Google Shape;587;p52"/>
          <p:cNvPicPr preferRelativeResize="0"/>
          <p:nvPr/>
        </p:nvPicPr>
        <p:blipFill rotWithShape="1">
          <a:blip r:embed="rId3">
            <a:alphaModFix/>
          </a:blip>
          <a:srcRect b="2104" l="0" r="0" t="0"/>
          <a:stretch/>
        </p:blipFill>
        <p:spPr>
          <a:xfrm>
            <a:off x="1037867" y="286872"/>
            <a:ext cx="7395900" cy="4110317"/>
          </a:xfrm>
          <a:prstGeom prst="rect">
            <a:avLst/>
          </a:prstGeom>
          <a:noFill/>
          <a:ln>
            <a:noFill/>
          </a:ln>
        </p:spPr>
      </p:pic>
      <p:sp>
        <p:nvSpPr>
          <p:cNvPr id="588" name="Google Shape;588;p52"/>
          <p:cNvSpPr txBox="1"/>
          <p:nvPr>
            <p:ph idx="4294967295" type="title"/>
          </p:nvPr>
        </p:nvSpPr>
        <p:spPr>
          <a:xfrm>
            <a:off x="1405819" y="4398074"/>
            <a:ext cx="6331800" cy="5770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Short Stack"/>
                <a:ea typeface="Short Stack"/>
                <a:cs typeface="Short Stack"/>
                <a:sym typeface="Short Stack"/>
              </a:rPr>
              <a:t>Gagne C, Finch W, Myrick K, Davis L : Peer Workforce in the Behavioral Health Workforce: Opportunities and Future Direction.American Journal of Preventive Medicine 2018;54:S258-266.</a:t>
            </a:r>
            <a:endParaRPr b="1" i="0" sz="1100" u="none" cap="none" strike="noStrike">
              <a:solidFill>
                <a:srgbClr val="000000"/>
              </a:solidFill>
              <a:latin typeface="Arial"/>
              <a:ea typeface="Arial"/>
              <a:cs typeface="Arial"/>
              <a:sym typeface="Arial"/>
            </a:endParaRPr>
          </a:p>
        </p:txBody>
      </p:sp>
      <p:sp>
        <p:nvSpPr>
          <p:cNvPr id="589" name="Google Shape;589;p52"/>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Psychiatric Advance Directives</a:t>
            </a:r>
            <a:endParaRPr b="1" sz="4800">
              <a:latin typeface="Atkinson Hyperlegible"/>
              <a:ea typeface="Atkinson Hyperlegible"/>
              <a:cs typeface="Atkinson Hyperlegible"/>
              <a:sym typeface="Atkinson Hyperlegible"/>
            </a:endParaRPr>
          </a:p>
        </p:txBody>
      </p:sp>
      <p:sp>
        <p:nvSpPr>
          <p:cNvPr id="595" name="Google Shape;595;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4"/>
          <p:cNvSpPr txBox="1"/>
          <p:nvPr>
            <p:ph idx="4294967295" type="title"/>
          </p:nvPr>
        </p:nvSpPr>
        <p:spPr>
          <a:xfrm>
            <a:off x="279351" y="98215"/>
            <a:ext cx="5318100" cy="939300"/>
          </a:xfrm>
          <a:prstGeom prst="rect">
            <a:avLst/>
          </a:prstGeom>
          <a:noFill/>
          <a:ln>
            <a:noFill/>
          </a:ln>
        </p:spPr>
        <p:txBody>
          <a:bodyPr anchorCtr="0" anchor="ctr" bIns="38100" lIns="38100" spcFirstLastPara="1" rIns="38100" wrap="square" tIns="38100">
            <a:noAutofit/>
          </a:bodyPr>
          <a:lstStyle/>
          <a:p>
            <a:pPr indent="0" lvl="0" marL="0" rtl="0" algn="l">
              <a:lnSpc>
                <a:spcPct val="100000"/>
              </a:lnSpc>
              <a:spcBef>
                <a:spcPts val="0"/>
              </a:spcBef>
              <a:spcAft>
                <a:spcPts val="0"/>
              </a:spcAft>
              <a:buClr>
                <a:srgbClr val="FFFFFF"/>
              </a:buClr>
              <a:buSzPts val="3800"/>
              <a:buFont typeface="Short Stack"/>
              <a:buNone/>
            </a:pPr>
            <a:r>
              <a:rPr b="1" lang="en" sz="2600">
                <a:latin typeface="Atkinson Hyperlegible"/>
                <a:ea typeface="Atkinson Hyperlegible"/>
                <a:cs typeface="Atkinson Hyperlegible"/>
                <a:sym typeface="Atkinson Hyperlegible"/>
              </a:rPr>
              <a:t>What are Psychiatric Advance Directives?</a:t>
            </a:r>
            <a:endParaRPr b="1" sz="2600">
              <a:latin typeface="Atkinson Hyperlegible"/>
              <a:ea typeface="Atkinson Hyperlegible"/>
              <a:cs typeface="Atkinson Hyperlegible"/>
              <a:sym typeface="Atkinson Hyperlegible"/>
            </a:endParaRPr>
          </a:p>
        </p:txBody>
      </p:sp>
      <p:pic>
        <p:nvPicPr>
          <p:cNvPr descr="A comic called &quot;Advance Directives&quot;: There is a building with the words &quot;Psychiatric Unit - Admissions&quot; on it. In front of the building is a car with the word &quot;Police&quot; on it. There are a few people walking towards the building with signs." id="602" name="Google Shape;602;p54"/>
          <p:cNvPicPr preferRelativeResize="0"/>
          <p:nvPr/>
        </p:nvPicPr>
        <p:blipFill rotWithShape="1">
          <a:blip r:embed="rId3">
            <a:alphaModFix/>
          </a:blip>
          <a:srcRect b="0" l="0" r="0" t="0"/>
          <a:stretch/>
        </p:blipFill>
        <p:spPr>
          <a:xfrm>
            <a:off x="279200" y="1037515"/>
            <a:ext cx="5608947" cy="3762213"/>
          </a:xfrm>
          <a:prstGeom prst="rect">
            <a:avLst/>
          </a:prstGeom>
          <a:noFill/>
          <a:ln>
            <a:noFill/>
          </a:ln>
        </p:spPr>
      </p:pic>
      <p:pic>
        <p:nvPicPr>
          <p:cNvPr descr="Text: About PADs&#10;&#10;-A psychiatric advance directive (PAD) is a legal document that documents a person's preferences for future mental health treatment, and allows appointment of a health proxy to interpret those preferences during a crisis.&#10;&#10;-PADs may be drafted when a person is well enough to consider preferences for future mental health treatment.&#10;&#10;-PADs are used when a person becomes unable to make decisions during a mental health crisis." id="603" name="Google Shape;603;p54"/>
          <p:cNvPicPr preferRelativeResize="0"/>
          <p:nvPr>
            <p:ph idx="4294967295" type="body"/>
          </p:nvPr>
        </p:nvPicPr>
        <p:blipFill rotWithShape="1">
          <a:blip r:embed="rId4">
            <a:alphaModFix/>
          </a:blip>
          <a:srcRect b="0" l="0" r="0" t="0"/>
          <a:stretch/>
        </p:blipFill>
        <p:spPr>
          <a:xfrm>
            <a:off x="6205600" y="179300"/>
            <a:ext cx="2659200" cy="4591200"/>
          </a:xfrm>
          <a:prstGeom prst="rect">
            <a:avLst/>
          </a:prstGeom>
          <a:noFill/>
          <a:ln>
            <a:noFill/>
          </a:ln>
        </p:spPr>
      </p:pic>
      <p:sp>
        <p:nvSpPr>
          <p:cNvPr id="604" name="Google Shape;604;p54"/>
          <p:cNvSpPr/>
          <p:nvPr/>
        </p:nvSpPr>
        <p:spPr>
          <a:xfrm>
            <a:off x="6666472" y="4804673"/>
            <a:ext cx="2011897" cy="124418"/>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Short Stack"/>
                <a:ea typeface="Short Stack"/>
                <a:cs typeface="Short Stack"/>
                <a:sym typeface="Short Stack"/>
              </a:rPr>
              <a:t>https://nrc-pad.org/</a:t>
            </a:r>
            <a:endParaRPr b="1" i="0" sz="1800" u="none" cap="none" strike="noStrike">
              <a:solidFill>
                <a:schemeClr val="lt1"/>
              </a:solidFill>
              <a:latin typeface="Arial"/>
              <a:ea typeface="Arial"/>
              <a:cs typeface="Arial"/>
              <a:sym typeface="Arial"/>
            </a:endParaRPr>
          </a:p>
        </p:txBody>
      </p:sp>
      <p:sp>
        <p:nvSpPr>
          <p:cNvPr id="605" name="Google Shape;605;p54"/>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5"/>
          <p:cNvSpPr txBox="1"/>
          <p:nvPr>
            <p:ph idx="4294967295" type="title"/>
          </p:nvPr>
        </p:nvSpPr>
        <p:spPr>
          <a:xfrm>
            <a:off x="1227319" y="216764"/>
            <a:ext cx="66888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chemeClr val="lt1"/>
                </a:solidFill>
                <a:latin typeface="Atkinson Hyperlegible"/>
                <a:ea typeface="Atkinson Hyperlegible"/>
                <a:cs typeface="Atkinson Hyperlegible"/>
                <a:sym typeface="Atkinson Hyperlegible"/>
              </a:rPr>
              <a:t>Reproductive Psychiatric Advance Directives</a:t>
            </a:r>
            <a:endParaRPr b="0" i="0" sz="1600" u="none" cap="none" strike="noStrike">
              <a:solidFill>
                <a:srgbClr val="000000"/>
              </a:solidFill>
              <a:latin typeface="Atkinson Hyperlegible"/>
              <a:ea typeface="Atkinson Hyperlegible"/>
              <a:cs typeface="Atkinson Hyperlegible"/>
              <a:sym typeface="Atkinson Hyperlegible"/>
            </a:endParaRPr>
          </a:p>
        </p:txBody>
      </p:sp>
      <p:sp>
        <p:nvSpPr>
          <p:cNvPr id="612" name="Google Shape;612;p55"/>
          <p:cNvSpPr/>
          <p:nvPr/>
        </p:nvSpPr>
        <p:spPr>
          <a:xfrm>
            <a:off x="371828" y="797303"/>
            <a:ext cx="8556300" cy="3393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lt1"/>
                </a:solidFill>
                <a:latin typeface="Arial"/>
                <a:ea typeface="Arial"/>
                <a:cs typeface="Arial"/>
                <a:sym typeface="Arial"/>
              </a:rPr>
              <a:t>What is it?</a:t>
            </a:r>
            <a:endParaRPr b="0" i="0" sz="1600" u="none" cap="none" strike="noStrike">
              <a:solidFill>
                <a:srgbClr val="000000"/>
              </a:solidFill>
              <a:latin typeface="Arial"/>
              <a:ea typeface="Arial"/>
              <a:cs typeface="Arial"/>
              <a:sym typeface="Arial"/>
            </a:endParaRPr>
          </a:p>
          <a:p>
            <a:pPr indent="0" lvl="1" marL="342900" marR="0" rtl="0" algn="l">
              <a:lnSpc>
                <a:spcPct val="100000"/>
              </a:lnSpc>
              <a:spcBef>
                <a:spcPts val="100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A written document that provides individuals with SMI the opportunity to </a:t>
            </a:r>
            <a:r>
              <a:rPr b="0" i="0" lang="en" sz="1600" u="sng" cap="none" strike="noStrike">
                <a:solidFill>
                  <a:schemeClr val="lt1"/>
                </a:solidFill>
                <a:latin typeface="Arial"/>
                <a:ea typeface="Arial"/>
                <a:cs typeface="Arial"/>
                <a:sym typeface="Arial"/>
              </a:rPr>
              <a:t>articulate preferences regarding reproductive choices and psychiatric treatment</a:t>
            </a:r>
            <a:r>
              <a:rPr b="0" i="0" lang="en" sz="1600" u="none" cap="none" strike="noStrike">
                <a:solidFill>
                  <a:schemeClr val="lt1"/>
                </a:solidFill>
                <a:latin typeface="Arial"/>
                <a:ea typeface="Arial"/>
                <a:cs typeface="Arial"/>
                <a:sym typeface="Arial"/>
              </a:rPr>
              <a:t> in advance, </a:t>
            </a:r>
            <a:r>
              <a:rPr b="0" i="0" lang="en" sz="1600" u="sng" cap="none" strike="noStrike">
                <a:solidFill>
                  <a:schemeClr val="lt1"/>
                </a:solidFill>
                <a:latin typeface="Arial"/>
                <a:ea typeface="Arial"/>
                <a:cs typeface="Arial"/>
                <a:sym typeface="Arial"/>
              </a:rPr>
              <a:t>to be applied during obstetric emergencies and psychiatric crises when patients do not have capacity</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rPr b="1" i="0" lang="en" sz="1600" u="none" cap="none" strike="noStrike">
                <a:solidFill>
                  <a:schemeClr val="lt1"/>
                </a:solidFill>
                <a:latin typeface="Arial"/>
                <a:ea typeface="Arial"/>
                <a:cs typeface="Arial"/>
                <a:sym typeface="Arial"/>
              </a:rPr>
              <a:t>How is it different from a regular PAD?</a:t>
            </a:r>
            <a:endParaRPr b="0" i="0" sz="1600" u="none" cap="none" strike="noStrike">
              <a:solidFill>
                <a:srgbClr val="000000"/>
              </a:solidFill>
              <a:latin typeface="Arial"/>
              <a:ea typeface="Arial"/>
              <a:cs typeface="Arial"/>
              <a:sym typeface="Arial"/>
            </a:endParaRPr>
          </a:p>
          <a:p>
            <a:pPr indent="0" lvl="1" marL="342900" marR="0" rtl="0" algn="l">
              <a:lnSpc>
                <a:spcPct val="100000"/>
              </a:lnSpc>
              <a:spcBef>
                <a:spcPts val="100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Addresses reproductive healthcare: family planning; pregnancy continuation vs termination; perinatal mental healthcare; labor and delivery options; custody planning</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rPr b="1" i="0" lang="en" sz="1600" u="none" cap="none" strike="noStrike">
                <a:solidFill>
                  <a:schemeClr val="lt1"/>
                </a:solidFill>
                <a:latin typeface="Arial"/>
                <a:ea typeface="Arial"/>
                <a:cs typeface="Arial"/>
                <a:sym typeface="Arial"/>
              </a:rPr>
              <a:t>Why is it important?</a:t>
            </a:r>
            <a:endParaRPr b="0" i="0" sz="1600" u="none" cap="none" strike="noStrike">
              <a:solidFill>
                <a:srgbClr val="000000"/>
              </a:solidFill>
              <a:latin typeface="Arial"/>
              <a:ea typeface="Arial"/>
              <a:cs typeface="Arial"/>
              <a:sym typeface="Arial"/>
            </a:endParaRPr>
          </a:p>
          <a:p>
            <a:pPr indent="0" lvl="1" marL="342900" marR="0" rtl="0" algn="l">
              <a:lnSpc>
                <a:spcPct val="100000"/>
              </a:lnSpc>
              <a:spcBef>
                <a:spcPts val="100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Protect patient </a:t>
            </a:r>
            <a:r>
              <a:rPr b="1" i="0" lang="en" sz="1600" u="none" cap="none" strike="noStrike">
                <a:solidFill>
                  <a:schemeClr val="lt1"/>
                </a:solidFill>
                <a:latin typeface="Arial"/>
                <a:ea typeface="Arial"/>
                <a:cs typeface="Arial"/>
                <a:sym typeface="Arial"/>
              </a:rPr>
              <a:t>autonomy</a:t>
            </a:r>
            <a:r>
              <a:rPr b="0" i="0" lang="en" sz="1600" u="none" cap="none" strike="noStrike">
                <a:solidFill>
                  <a:schemeClr val="lt1"/>
                </a:solidFill>
                <a:latin typeface="Arial"/>
                <a:ea typeface="Arial"/>
                <a:cs typeface="Arial"/>
                <a:sym typeface="Arial"/>
              </a:rPr>
              <a:t> and </a:t>
            </a:r>
            <a:r>
              <a:rPr b="1" i="0" lang="en" sz="1600" u="none" cap="none" strike="noStrike">
                <a:solidFill>
                  <a:schemeClr val="lt1"/>
                </a:solidFill>
                <a:latin typeface="Arial"/>
                <a:ea typeface="Arial"/>
                <a:cs typeface="Arial"/>
                <a:sym typeface="Arial"/>
              </a:rPr>
              <a:t>reproductive rights</a:t>
            </a:r>
            <a:r>
              <a:rPr b="0" i="0" lang="en" sz="1600" u="none" cap="none" strike="noStrike">
                <a:solidFill>
                  <a:schemeClr val="lt1"/>
                </a:solidFill>
                <a:latin typeface="Arial"/>
                <a:ea typeface="Arial"/>
                <a:cs typeface="Arial"/>
                <a:sym typeface="Arial"/>
              </a:rPr>
              <a:t>, particularly for BIPOC and other marginalized groups</a:t>
            </a:r>
            <a:endParaRPr b="0" i="0" sz="16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Prevent adverse and potentially fatal outcomes, including maternal suicide and infanticide</a:t>
            </a:r>
            <a:endParaRPr b="0" i="0" sz="16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Prevent moral distress for healthcare providers</a:t>
            </a:r>
            <a:endParaRPr b="0" i="0" sz="1600" u="none" cap="none" strike="noStrike">
              <a:solidFill>
                <a:srgbClr val="000000"/>
              </a:solidFill>
              <a:latin typeface="Arial"/>
              <a:ea typeface="Arial"/>
              <a:cs typeface="Arial"/>
              <a:sym typeface="Arial"/>
            </a:endParaRPr>
          </a:p>
        </p:txBody>
      </p:sp>
      <p:sp>
        <p:nvSpPr>
          <p:cNvPr id="613" name="Google Shape;613;p55"/>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descr="A screenshot of a webpage titled &quot;Effects of Psychiatric Advance Directives Facilitated by Peer Workers on Compulsory Admission Among People with Mental Illness - A Randomized Clinical Trial&quot; " id="619" name="Google Shape;619;p56"/>
          <p:cNvPicPr preferRelativeResize="0"/>
          <p:nvPr/>
        </p:nvPicPr>
        <p:blipFill rotWithShape="1">
          <a:blip r:embed="rId3">
            <a:alphaModFix/>
          </a:blip>
          <a:srcRect b="0" l="0" r="0" t="0"/>
          <a:stretch/>
        </p:blipFill>
        <p:spPr>
          <a:xfrm>
            <a:off x="167276" y="189150"/>
            <a:ext cx="5693400" cy="4191000"/>
          </a:xfrm>
          <a:prstGeom prst="rect">
            <a:avLst/>
          </a:prstGeom>
          <a:noFill/>
          <a:ln>
            <a:noFill/>
          </a:ln>
        </p:spPr>
      </p:pic>
      <p:sp>
        <p:nvSpPr>
          <p:cNvPr id="620" name="Google Shape;620;p56"/>
          <p:cNvSpPr/>
          <p:nvPr/>
        </p:nvSpPr>
        <p:spPr>
          <a:xfrm>
            <a:off x="5961525" y="262650"/>
            <a:ext cx="3023400" cy="4618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In this randomized clinical trial, 394 adults with schizophrenia, bipolar I disorder, or schizoaffective disorder with a previous compulsory hospitalization were randomized into 2 groups (ratio 1:1). Participants in the PW-PAD group </a:t>
            </a:r>
            <a:r>
              <a:rPr b="0" i="0" lang="en" sz="1600" u="none" cap="none" strike="noStrike">
                <a:solidFill>
                  <a:srgbClr val="FFFF00"/>
                </a:solidFill>
                <a:latin typeface="Arial"/>
                <a:ea typeface="Arial"/>
                <a:cs typeface="Arial"/>
                <a:sym typeface="Arial"/>
              </a:rPr>
              <a:t>experienced significantly fewer compulsory admissions than those in the control group.</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FFFF00"/>
                </a:solidFill>
                <a:latin typeface="Arial"/>
                <a:ea typeface="Arial"/>
                <a:cs typeface="Arial"/>
                <a:sym typeface="Arial"/>
              </a:rPr>
              <a:t>These findings support the use of peer worker–facilitated psychiatric advance directives to prevent compulsory rehospitalization in people with severe mental illness.</a:t>
            </a:r>
            <a:endParaRPr b="0" i="0" sz="1300" u="none" cap="none" strike="noStrike">
              <a:solidFill>
                <a:srgbClr val="000000"/>
              </a:solidFill>
              <a:latin typeface="Arial"/>
              <a:ea typeface="Arial"/>
              <a:cs typeface="Arial"/>
              <a:sym typeface="Arial"/>
            </a:endParaRPr>
          </a:p>
        </p:txBody>
      </p:sp>
      <p:sp>
        <p:nvSpPr>
          <p:cNvPr id="621" name="Google Shape;621;p56"/>
          <p:cNvSpPr txBox="1"/>
          <p:nvPr>
            <p:ph idx="4294967295" type="title"/>
          </p:nvPr>
        </p:nvSpPr>
        <p:spPr>
          <a:xfrm>
            <a:off x="167276" y="4443300"/>
            <a:ext cx="54510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chemeClr val="lt1"/>
                </a:solidFill>
                <a:latin typeface="Helvetica Neue Light"/>
                <a:ea typeface="Helvetica Neue Light"/>
                <a:cs typeface="Helvetica Neue Light"/>
                <a:sym typeface="Helvetica Neue Light"/>
              </a:rPr>
              <a:t>Tinland A, Loubière S, Mougeot F, et al. Effect of Psychiatric Advance Directives Facilitated by Peer Workers on Compulsory Admission Among People With Mental Illness: A Randomized Clinical Trial. </a:t>
            </a:r>
            <a:r>
              <a:rPr b="0" i="1" lang="en" sz="1050" u="none" cap="none" strike="noStrike">
                <a:solidFill>
                  <a:schemeClr val="lt1"/>
                </a:solidFill>
                <a:latin typeface="Helvetica Neue Light"/>
                <a:ea typeface="Helvetica Neue Light"/>
                <a:cs typeface="Helvetica Neue Light"/>
                <a:sym typeface="Helvetica Neue Light"/>
              </a:rPr>
              <a:t>JAMA Psychiatry.</a:t>
            </a:r>
            <a:r>
              <a:rPr b="0" i="0" lang="en" sz="1050" u="none" cap="none" strike="noStrike">
                <a:solidFill>
                  <a:schemeClr val="lt1"/>
                </a:solidFill>
                <a:latin typeface="Helvetica Neue Light"/>
                <a:ea typeface="Helvetica Neue Light"/>
                <a:cs typeface="Helvetica Neue Light"/>
                <a:sym typeface="Helvetica Neue Light"/>
              </a:rPr>
              <a:t> Published online June 06, 2022. doi:10.1001/jamapsychiatry.2022.1627</a:t>
            </a:r>
            <a:endParaRPr b="0" i="0" sz="1400" u="none" cap="none" strike="noStrike">
              <a:solidFill>
                <a:srgbClr val="000000"/>
              </a:solidFill>
              <a:latin typeface="Arial"/>
              <a:ea typeface="Arial"/>
              <a:cs typeface="Arial"/>
              <a:sym typeface="Arial"/>
            </a:endParaRPr>
          </a:p>
        </p:txBody>
      </p:sp>
      <p:sp>
        <p:nvSpPr>
          <p:cNvPr id="622" name="Google Shape;622;p56"/>
          <p:cNvSpPr txBox="1"/>
          <p:nvPr>
            <p:ph idx="12" type="sldNum"/>
          </p:nvPr>
        </p:nvSpPr>
        <p:spPr>
          <a:xfrm>
            <a:off x="4437900" y="4928100"/>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75471"/>
              <a:buNone/>
            </a:pPr>
            <a:r>
              <a:rPr b="1" lang="en" sz="5300">
                <a:latin typeface="Atkinson Hyperlegible"/>
                <a:ea typeface="Atkinson Hyperlegible"/>
                <a:cs typeface="Atkinson Hyperlegible"/>
                <a:sym typeface="Atkinson Hyperlegible"/>
              </a:rPr>
              <a:t>Supported Decision Making</a:t>
            </a:r>
            <a:endParaRPr b="1" sz="5300">
              <a:latin typeface="Atkinson Hyperlegible"/>
              <a:ea typeface="Atkinson Hyperlegible"/>
              <a:cs typeface="Atkinson Hyperlegible"/>
              <a:sym typeface="Atkinson Hyperlegible"/>
            </a:endParaRPr>
          </a:p>
          <a:p>
            <a:pPr indent="0" lvl="0" marL="0" rtl="0" algn="ctr">
              <a:lnSpc>
                <a:spcPct val="100000"/>
              </a:lnSpc>
              <a:spcBef>
                <a:spcPts val="0"/>
              </a:spcBef>
              <a:spcAft>
                <a:spcPts val="0"/>
              </a:spcAft>
              <a:buSzPct val="111111"/>
              <a:buNone/>
            </a:pPr>
            <a:r>
              <a:t/>
            </a:r>
            <a:endParaRPr b="1">
              <a:latin typeface="Atkinson Hyperlegible"/>
              <a:ea typeface="Atkinson Hyperlegible"/>
              <a:cs typeface="Atkinson Hyperlegible"/>
              <a:sym typeface="Atkinson Hyperlegible"/>
            </a:endParaRPr>
          </a:p>
        </p:txBody>
      </p:sp>
      <p:sp>
        <p:nvSpPr>
          <p:cNvPr id="628" name="Google Shape;62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58"/>
          <p:cNvSpPr txBox="1"/>
          <p:nvPr>
            <p:ph type="title"/>
          </p:nvPr>
        </p:nvSpPr>
        <p:spPr>
          <a:xfrm>
            <a:off x="311700" y="8668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is Supported Decision Making?</a:t>
            </a:r>
            <a:endParaRPr b="1">
              <a:latin typeface="Atkinson Hyperlegible"/>
              <a:ea typeface="Atkinson Hyperlegible"/>
              <a:cs typeface="Atkinson Hyperlegible"/>
              <a:sym typeface="Atkinson Hyperlegible"/>
            </a:endParaRPr>
          </a:p>
        </p:txBody>
      </p:sp>
      <p:sp>
        <p:nvSpPr>
          <p:cNvPr id="634" name="Google Shape;634;p58"/>
          <p:cNvSpPr txBox="1"/>
          <p:nvPr>
            <p:ph idx="1" type="body"/>
          </p:nvPr>
        </p:nvSpPr>
        <p:spPr>
          <a:xfrm>
            <a:off x="374522" y="459150"/>
            <a:ext cx="8520600" cy="3416400"/>
          </a:xfrm>
          <a:prstGeom prst="rect">
            <a:avLst/>
          </a:prstGeom>
          <a:noFill/>
          <a:ln>
            <a:noFill/>
          </a:ln>
        </p:spPr>
        <p:txBody>
          <a:bodyPr anchorCtr="0" anchor="t" bIns="91425" lIns="91425" spcFirstLastPara="1" rIns="91425" wrap="square" tIns="91425">
            <a:noAutofit/>
          </a:bodyPr>
          <a:lstStyle/>
          <a:p>
            <a:pPr indent="-341461" lvl="0" marL="457200" rtl="0" algn="l">
              <a:lnSpc>
                <a:spcPct val="115000"/>
              </a:lnSpc>
              <a:spcBef>
                <a:spcPts val="0"/>
              </a:spcBef>
              <a:spcAft>
                <a:spcPts val="0"/>
              </a:spcAft>
              <a:buClr>
                <a:schemeClr val="dk1"/>
              </a:buClr>
              <a:buSzPts val="2000"/>
              <a:buChar char="●"/>
            </a:pPr>
            <a:r>
              <a:rPr lang="en" sz="2000">
                <a:solidFill>
                  <a:schemeClr val="dk1"/>
                </a:solidFill>
              </a:rPr>
              <a:t>An individualized arrangement in which an adult with a disability chooses one or more people they trust as supporters to help them understand, make, communicate, implement, act on, their own choices.</a:t>
            </a:r>
            <a:endParaRPr sz="2000">
              <a:solidFill>
                <a:schemeClr val="dk1"/>
              </a:solidFill>
            </a:endParaRPr>
          </a:p>
          <a:p>
            <a:pPr indent="-341461" lvl="0" marL="457200" rtl="0" algn="l">
              <a:lnSpc>
                <a:spcPct val="115000"/>
              </a:lnSpc>
              <a:spcBef>
                <a:spcPts val="0"/>
              </a:spcBef>
              <a:spcAft>
                <a:spcPts val="0"/>
              </a:spcAft>
              <a:buClr>
                <a:schemeClr val="dk1"/>
              </a:buClr>
              <a:buSzPts val="2000"/>
              <a:buChar char="●"/>
            </a:pPr>
            <a:r>
              <a:rPr lang="en" sz="2000">
                <a:solidFill>
                  <a:schemeClr val="dk1"/>
                </a:solidFill>
              </a:rPr>
              <a:t>An alternative to conservatorship or guardianship that can strengthen the capacity of a person with disabilities and avoid the need for conservatorship or guardianship.</a:t>
            </a:r>
            <a:endParaRPr sz="2000">
              <a:solidFill>
                <a:schemeClr val="dk1"/>
              </a:solidFill>
            </a:endParaRPr>
          </a:p>
          <a:p>
            <a:pPr indent="-341461" lvl="0" marL="457200" rtl="0" algn="l">
              <a:lnSpc>
                <a:spcPct val="115000"/>
              </a:lnSpc>
              <a:spcBef>
                <a:spcPts val="0"/>
              </a:spcBef>
              <a:spcAft>
                <a:spcPts val="0"/>
              </a:spcAft>
              <a:buClr>
                <a:schemeClr val="dk1"/>
              </a:buClr>
              <a:buSzPts val="2000"/>
              <a:buChar char="●"/>
            </a:pPr>
            <a:r>
              <a:rPr lang="en" sz="2000">
                <a:solidFill>
                  <a:schemeClr val="dk1"/>
                </a:solidFill>
              </a:rPr>
              <a:t>Can be formal or informal</a:t>
            </a:r>
            <a:endParaRPr sz="2000">
              <a:solidFill>
                <a:schemeClr val="dk1"/>
              </a:solidFill>
            </a:endParaRPr>
          </a:p>
          <a:p>
            <a:pPr indent="-341461" lvl="0" marL="457200" rtl="0" algn="l">
              <a:lnSpc>
                <a:spcPct val="115000"/>
              </a:lnSpc>
              <a:spcBef>
                <a:spcPts val="0"/>
              </a:spcBef>
              <a:spcAft>
                <a:spcPts val="0"/>
              </a:spcAft>
              <a:buClr>
                <a:schemeClr val="dk1"/>
              </a:buClr>
              <a:buSzPts val="2000"/>
              <a:buChar char="●"/>
            </a:pPr>
            <a:r>
              <a:rPr lang="en" sz="2000">
                <a:solidFill>
                  <a:schemeClr val="dk1"/>
                </a:solidFill>
              </a:rPr>
              <a:t>Trusted, chosen supporters help the person understand, consider, or communicate choices </a:t>
            </a:r>
            <a:endParaRPr sz="2000">
              <a:solidFill>
                <a:schemeClr val="dk1"/>
              </a:solidFill>
            </a:endParaRPr>
          </a:p>
          <a:p>
            <a:pPr indent="-341461" lvl="0" marL="457200" rtl="0" algn="l">
              <a:lnSpc>
                <a:spcPct val="115000"/>
              </a:lnSpc>
              <a:spcBef>
                <a:spcPts val="0"/>
              </a:spcBef>
              <a:spcAft>
                <a:spcPts val="0"/>
              </a:spcAft>
              <a:buClr>
                <a:schemeClr val="dk1"/>
              </a:buClr>
              <a:buSzPts val="2000"/>
              <a:buChar char="●"/>
            </a:pPr>
            <a:r>
              <a:rPr lang="en" sz="2000">
                <a:solidFill>
                  <a:schemeClr val="dk1"/>
                </a:solidFill>
              </a:rPr>
              <a:t>SDM can strengthen capacity – assess capacities with supports</a:t>
            </a:r>
            <a:endParaRPr sz="2000">
              <a:solidFill>
                <a:schemeClr val="dk1"/>
              </a:solidFill>
            </a:endParaRPr>
          </a:p>
          <a:p>
            <a:pPr indent="-341461" lvl="0" marL="457200" rtl="0" algn="l">
              <a:lnSpc>
                <a:spcPct val="115000"/>
              </a:lnSpc>
              <a:spcBef>
                <a:spcPts val="0"/>
              </a:spcBef>
              <a:spcAft>
                <a:spcPts val="0"/>
              </a:spcAft>
              <a:buClr>
                <a:schemeClr val="dk1"/>
              </a:buClr>
              <a:buSzPts val="2000"/>
              <a:buChar char="●"/>
            </a:pPr>
            <a:r>
              <a:rPr lang="en" sz="2000">
                <a:solidFill>
                  <a:schemeClr val="dk1"/>
                </a:solidFill>
              </a:rPr>
              <a:t>California formally recognizes SDM, AB 1663 (2022); Cal. Stats. 2022 Ch. 894</a:t>
            </a:r>
            <a:endParaRPr sz="2000">
              <a:solidFill>
                <a:schemeClr val="dk1"/>
              </a:solidFill>
            </a:endParaRPr>
          </a:p>
        </p:txBody>
      </p:sp>
      <p:sp>
        <p:nvSpPr>
          <p:cNvPr id="635" name="Google Shape;635;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What Role Supporters Can Play</a:t>
            </a:r>
            <a:endParaRPr b="1">
              <a:latin typeface="Atkinson Hyperlegible"/>
              <a:ea typeface="Atkinson Hyperlegible"/>
              <a:cs typeface="Atkinson Hyperlegible"/>
              <a:sym typeface="Atkinson Hyperlegible"/>
            </a:endParaRPr>
          </a:p>
        </p:txBody>
      </p:sp>
      <p:sp>
        <p:nvSpPr>
          <p:cNvPr id="641" name="Google Shape;641;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84606"/>
              <a:buNone/>
            </a:pPr>
            <a:r>
              <a:rPr lang="en" sz="2300">
                <a:solidFill>
                  <a:srgbClr val="000000"/>
                </a:solidFill>
              </a:rPr>
              <a:t>If a client requests a supporter, supporters can</a:t>
            </a:r>
            <a:endParaRPr sz="2300">
              <a:solidFill>
                <a:srgbClr val="000000"/>
              </a:solidFill>
            </a:endParaRPr>
          </a:p>
          <a:p>
            <a:pPr indent="-363727" lvl="0" marL="457200" rtl="0" algn="l">
              <a:lnSpc>
                <a:spcPct val="115000"/>
              </a:lnSpc>
              <a:spcBef>
                <a:spcPts val="1200"/>
              </a:spcBef>
              <a:spcAft>
                <a:spcPts val="0"/>
              </a:spcAft>
              <a:buClr>
                <a:srgbClr val="000000"/>
              </a:buClr>
              <a:buSzPct val="100000"/>
              <a:buChar char="●"/>
            </a:pPr>
            <a:r>
              <a:rPr lang="en" sz="2300">
                <a:solidFill>
                  <a:srgbClr val="000000"/>
                </a:solidFill>
              </a:rPr>
              <a:t>Assist client in logistics such as scheduling meetings and arranging transportation</a:t>
            </a:r>
            <a:endParaRPr sz="2300">
              <a:solidFill>
                <a:srgbClr val="000000"/>
              </a:solidFill>
            </a:endParaRPr>
          </a:p>
          <a:p>
            <a:pPr indent="-363727" lvl="0" marL="457200" rtl="0" algn="l">
              <a:lnSpc>
                <a:spcPct val="115000"/>
              </a:lnSpc>
              <a:spcBef>
                <a:spcPts val="0"/>
              </a:spcBef>
              <a:spcAft>
                <a:spcPts val="0"/>
              </a:spcAft>
              <a:buClr>
                <a:srgbClr val="000000"/>
              </a:buClr>
              <a:buSzPct val="100000"/>
              <a:buChar char="●"/>
            </a:pPr>
            <a:r>
              <a:rPr lang="en" sz="2300">
                <a:solidFill>
                  <a:srgbClr val="000000"/>
                </a:solidFill>
              </a:rPr>
              <a:t>Help client communicate – for example, supporter re-speaks the client’s words if speech is difficult to understand</a:t>
            </a:r>
            <a:endParaRPr sz="2300">
              <a:solidFill>
                <a:srgbClr val="000000"/>
              </a:solidFill>
            </a:endParaRPr>
          </a:p>
          <a:p>
            <a:pPr indent="-363727" lvl="0" marL="457200" rtl="0" algn="l">
              <a:lnSpc>
                <a:spcPct val="115000"/>
              </a:lnSpc>
              <a:spcBef>
                <a:spcPts val="0"/>
              </a:spcBef>
              <a:spcAft>
                <a:spcPts val="0"/>
              </a:spcAft>
              <a:buClr>
                <a:srgbClr val="000000"/>
              </a:buClr>
              <a:buSzPct val="100000"/>
              <a:buChar char="●"/>
            </a:pPr>
            <a:r>
              <a:rPr lang="en" sz="2300">
                <a:solidFill>
                  <a:srgbClr val="000000"/>
                </a:solidFill>
              </a:rPr>
              <a:t>Help client understand legal, medical, or other complex concepts </a:t>
            </a:r>
            <a:endParaRPr sz="2300">
              <a:solidFill>
                <a:srgbClr val="000000"/>
              </a:solidFill>
            </a:endParaRPr>
          </a:p>
          <a:p>
            <a:pPr indent="-363727" lvl="0" marL="457200" rtl="0" algn="l">
              <a:lnSpc>
                <a:spcPct val="115000"/>
              </a:lnSpc>
              <a:spcBef>
                <a:spcPts val="0"/>
              </a:spcBef>
              <a:spcAft>
                <a:spcPts val="0"/>
              </a:spcAft>
              <a:buClr>
                <a:srgbClr val="000000"/>
              </a:buClr>
              <a:buSzPct val="100000"/>
              <a:buChar char="●"/>
            </a:pPr>
            <a:r>
              <a:rPr lang="en" sz="2300">
                <a:solidFill>
                  <a:srgbClr val="000000"/>
                </a:solidFill>
              </a:rPr>
              <a:t>Enact plan from supportive decision making</a:t>
            </a:r>
            <a:endParaRPr sz="2300">
              <a:solidFill>
                <a:srgbClr val="000000"/>
              </a:solidFill>
            </a:endParaRPr>
          </a:p>
          <a:p>
            <a:pPr indent="0" lvl="0" marL="0" rtl="0" algn="l">
              <a:lnSpc>
                <a:spcPct val="115000"/>
              </a:lnSpc>
              <a:spcBef>
                <a:spcPts val="1200"/>
              </a:spcBef>
              <a:spcAft>
                <a:spcPts val="0"/>
              </a:spcAft>
              <a:buSzPct val="84606"/>
              <a:buNone/>
            </a:pPr>
            <a:r>
              <a:rPr lang="en" sz="2300">
                <a:solidFill>
                  <a:srgbClr val="000000"/>
                </a:solidFill>
              </a:rPr>
              <a:t>But remember, the client is the client, not the supporter </a:t>
            </a:r>
            <a:endParaRPr sz="2300">
              <a:solidFill>
                <a:srgbClr val="000000"/>
              </a:solidFill>
            </a:endParaRPr>
          </a:p>
          <a:p>
            <a:pPr indent="0" lvl="0" marL="0" rtl="0" algn="l">
              <a:lnSpc>
                <a:spcPct val="115000"/>
              </a:lnSpc>
              <a:spcBef>
                <a:spcPts val="1200"/>
              </a:spcBef>
              <a:spcAft>
                <a:spcPts val="1200"/>
              </a:spcAft>
              <a:buSzPct val="84606"/>
              <a:buNone/>
            </a:pPr>
            <a:r>
              <a:t/>
            </a:r>
            <a:endParaRPr sz="2300">
              <a:solidFill>
                <a:srgbClr val="000000"/>
              </a:solidFill>
            </a:endParaRPr>
          </a:p>
        </p:txBody>
      </p:sp>
      <p:sp>
        <p:nvSpPr>
          <p:cNvPr id="642" name="Google Shape;642;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6"/>
          <p:cNvSpPr txBox="1"/>
          <p:nvPr>
            <p:ph idx="4294967295" type="title"/>
          </p:nvPr>
        </p:nvSpPr>
        <p:spPr>
          <a:xfrm>
            <a:off x="988949" y="362465"/>
            <a:ext cx="7455395" cy="384721"/>
          </a:xfrm>
          <a:prstGeom prst="rect">
            <a:avLst/>
          </a:prstGeom>
          <a:noFill/>
          <a:ln>
            <a:noFill/>
          </a:ln>
        </p:spPr>
        <p:txBody>
          <a:bodyPr anchorCtr="0" anchor="ctr" bIns="38100" lIns="38100" spcFirstLastPara="1" rIns="38100" wrap="square" tIns="38100">
            <a:spAutoFit/>
          </a:bodyPr>
          <a:lstStyle/>
          <a:p>
            <a:pPr indent="0" lvl="0" marL="0" marR="0" rtl="0" algn="l">
              <a:lnSpc>
                <a:spcPct val="100000"/>
              </a:lnSpc>
              <a:spcBef>
                <a:spcPts val="0"/>
              </a:spcBef>
              <a:spcAft>
                <a:spcPts val="0"/>
              </a:spcAft>
              <a:buClr>
                <a:schemeClr val="lt1"/>
              </a:buClr>
              <a:buSzPts val="1800"/>
              <a:buFont typeface="Short Stack"/>
              <a:buNone/>
            </a:pPr>
            <a:r>
              <a:rPr b="1" i="0" lang="en" sz="2000" u="none" cap="none" strike="noStrike">
                <a:solidFill>
                  <a:schemeClr val="lt1"/>
                </a:solidFill>
                <a:latin typeface="Short Stack"/>
                <a:ea typeface="Short Stack"/>
                <a:cs typeface="Short Stack"/>
                <a:sym typeface="Short Stack"/>
              </a:rPr>
              <a:t>What is the problem C.A.R.E. Court trying to solve?</a:t>
            </a:r>
            <a:endParaRPr b="1" i="0" sz="1400" u="none" cap="none" strike="noStrike">
              <a:solidFill>
                <a:srgbClr val="000000"/>
              </a:solidFill>
              <a:latin typeface="Arial"/>
              <a:ea typeface="Arial"/>
              <a:cs typeface="Arial"/>
              <a:sym typeface="Arial"/>
            </a:endParaRPr>
          </a:p>
        </p:txBody>
      </p:sp>
      <p:sp>
        <p:nvSpPr>
          <p:cNvPr id="188" name="Google Shape;188;p6"/>
          <p:cNvSpPr txBox="1"/>
          <p:nvPr/>
        </p:nvSpPr>
        <p:spPr>
          <a:xfrm>
            <a:off x="4064700" y="1128525"/>
            <a:ext cx="4607700" cy="339320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Short Stack"/>
                <a:ea typeface="Short Stack"/>
                <a:cs typeface="Short Stack"/>
                <a:sym typeface="Short Stack"/>
              </a:rPr>
              <a:t>“If I had an hour to solve a problem and my life depended on the solution, I would spend the first 55 minutes determining the proper question to ask, for once I know the proper question, I could solve the problem in less than five minutes.”</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br>
              <a:rPr b="0" i="0" lang="en" sz="1800" u="none" cap="none" strike="noStrike">
                <a:solidFill>
                  <a:schemeClr val="lt1"/>
                </a:solidFill>
                <a:latin typeface="Short Stack"/>
                <a:ea typeface="Short Stack"/>
                <a:cs typeface="Short Stack"/>
                <a:sym typeface="Short Stack"/>
              </a:rPr>
            </a:br>
            <a:r>
              <a:rPr b="0" i="0" lang="en" sz="2000" u="none" cap="none" strike="noStrike">
                <a:solidFill>
                  <a:schemeClr val="lt1"/>
                </a:solidFill>
                <a:latin typeface="Short Stack"/>
                <a:ea typeface="Short Stack"/>
                <a:cs typeface="Short Stack"/>
                <a:sym typeface="Short Stack"/>
              </a:rPr>
              <a:t>― </a:t>
            </a:r>
            <a:r>
              <a:rPr b="1" i="0" lang="en" sz="2000" u="none" cap="none" strike="noStrike">
                <a:solidFill>
                  <a:schemeClr val="lt1"/>
                </a:solidFill>
                <a:latin typeface="Short Stack"/>
                <a:ea typeface="Short Stack"/>
                <a:cs typeface="Short Stack"/>
                <a:sym typeface="Short Stack"/>
              </a:rPr>
              <a:t>Albert Einstein</a:t>
            </a:r>
            <a:endParaRPr b="0" i="0" sz="1800" u="none" cap="none" strike="noStrike">
              <a:solidFill>
                <a:schemeClr val="lt1"/>
              </a:solidFill>
              <a:latin typeface="Short Stack"/>
              <a:ea typeface="Short Stack"/>
              <a:cs typeface="Short Stack"/>
              <a:sym typeface="Short Stack"/>
            </a:endParaRPr>
          </a:p>
        </p:txBody>
      </p:sp>
      <p:pic>
        <p:nvPicPr>
          <p:cNvPr descr="Photo of Albert Einstein" id="189" name="Google Shape;189;p6">
            <a:hlinkClick r:id="rId3"/>
          </p:cNvPr>
          <p:cNvPicPr preferRelativeResize="0"/>
          <p:nvPr/>
        </p:nvPicPr>
        <p:blipFill rotWithShape="1">
          <a:blip r:embed="rId4">
            <a:alphaModFix/>
          </a:blip>
          <a:srcRect b="0" l="0" r="0" t="0"/>
          <a:stretch/>
        </p:blipFill>
        <p:spPr>
          <a:xfrm>
            <a:off x="208343" y="1052027"/>
            <a:ext cx="3311123" cy="3877380"/>
          </a:xfrm>
          <a:prstGeom prst="rect">
            <a:avLst/>
          </a:prstGeom>
          <a:noFill/>
          <a:ln>
            <a:noFill/>
          </a:ln>
        </p:spPr>
      </p:pic>
      <p:sp>
        <p:nvSpPr>
          <p:cNvPr id="190" name="Google Shape;190;p6"/>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descr="An illustration about supported decision making, with quotes such as &quot;It's up to you to choose&quot;, &quot;With SDM, you direct when &amp; how you receive support&quot;, and &quot;SDM is about having the opportunity to try new things&quot;. There are a few stick figures scattered around the image." id="648" name="Google Shape;648;p60"/>
          <p:cNvPicPr preferRelativeResize="0"/>
          <p:nvPr/>
        </p:nvPicPr>
        <p:blipFill rotWithShape="1">
          <a:blip r:embed="rId3">
            <a:alphaModFix/>
          </a:blip>
          <a:srcRect b="0" l="0" r="0" t="0"/>
          <a:stretch/>
        </p:blipFill>
        <p:spPr>
          <a:xfrm>
            <a:off x="0" y="0"/>
            <a:ext cx="9144000" cy="5143501"/>
          </a:xfrm>
          <a:prstGeom prst="rect">
            <a:avLst/>
          </a:prstGeom>
          <a:noFill/>
          <a:ln>
            <a:noFill/>
          </a:ln>
        </p:spPr>
      </p:pic>
      <p:sp>
        <p:nvSpPr>
          <p:cNvPr id="649" name="Google Shape;649;p60"/>
          <p:cNvSpPr txBox="1"/>
          <p:nvPr>
            <p:ph idx="12" type="sldNum"/>
          </p:nvPr>
        </p:nvSpPr>
        <p:spPr>
          <a:xfrm>
            <a:off x="0" y="4928100"/>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solidFill>
                  <a:schemeClr val="dk1"/>
                </a:solidFill>
              </a:rPr>
              <a:t>‹#›</a:t>
            </a:fld>
            <a:endParaRPr sz="1000">
              <a:solidFill>
                <a:schemeClr val="dk1"/>
              </a:solidFill>
              <a:latin typeface="Arial"/>
              <a:ea typeface="Arial"/>
              <a:cs typeface="Arial"/>
              <a:sym typeface="Arial"/>
            </a:endParaRPr>
          </a:p>
        </p:txBody>
      </p:sp>
      <p:sp>
        <p:nvSpPr>
          <p:cNvPr id="650" name="Google Shape;650;p60"/>
          <p:cNvSpPr txBox="1"/>
          <p:nvPr>
            <p:ph idx="4294967295" type="title"/>
          </p:nvPr>
        </p:nvSpPr>
        <p:spPr>
          <a:xfrm>
            <a:off x="311700" y="-572700"/>
            <a:ext cx="8520600" cy="572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None/>
            </a:pPr>
            <a:r>
              <a:rPr lang="en"/>
              <a:t>Supported Decision Making Visual</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CalAIM</a:t>
            </a:r>
            <a:endParaRPr b="1" sz="4800">
              <a:latin typeface="Atkinson Hyperlegible"/>
              <a:ea typeface="Atkinson Hyperlegible"/>
              <a:cs typeface="Atkinson Hyperlegible"/>
              <a:sym typeface="Atkinson Hyperlegible"/>
            </a:endParaRPr>
          </a:p>
        </p:txBody>
      </p:sp>
      <p:sp>
        <p:nvSpPr>
          <p:cNvPr id="656" name="Google Shape;656;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2"/>
          <p:cNvSpPr txBox="1"/>
          <p:nvPr>
            <p:ph type="title"/>
          </p:nvPr>
        </p:nvSpPr>
        <p:spPr>
          <a:xfrm>
            <a:off x="311700" y="120050"/>
            <a:ext cx="8520600" cy="8448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Enhanced Care Management (ECM) and </a:t>
            </a:r>
            <a:endParaRPr b="1">
              <a:latin typeface="Atkinson Hyperlegible"/>
              <a:ea typeface="Atkinson Hyperlegible"/>
              <a:cs typeface="Atkinson Hyperlegible"/>
              <a:sym typeface="Atkinson Hyperlegible"/>
            </a:endParaRPr>
          </a:p>
          <a:p>
            <a:pPr indent="0" lvl="0" marL="0" rtl="0" algn="ctr">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Community Supports (CS)</a:t>
            </a:r>
            <a:endParaRPr b="1">
              <a:latin typeface="Atkinson Hyperlegible"/>
              <a:ea typeface="Atkinson Hyperlegible"/>
              <a:cs typeface="Atkinson Hyperlegible"/>
              <a:sym typeface="Atkinson Hyperlegible"/>
            </a:endParaRPr>
          </a:p>
        </p:txBody>
      </p:sp>
      <p:sp>
        <p:nvSpPr>
          <p:cNvPr id="662" name="Google Shape;662;p62"/>
          <p:cNvSpPr txBox="1"/>
          <p:nvPr>
            <p:ph idx="1" type="body"/>
          </p:nvPr>
        </p:nvSpPr>
        <p:spPr>
          <a:xfrm>
            <a:off x="311700" y="1029858"/>
            <a:ext cx="8520600" cy="3738000"/>
          </a:xfrm>
          <a:prstGeom prst="rect">
            <a:avLst/>
          </a:prstGeom>
          <a:noFill/>
          <a:ln>
            <a:noFill/>
          </a:ln>
        </p:spPr>
        <p:txBody>
          <a:bodyPr anchorCtr="0" anchor="t" bIns="91425" lIns="91425" spcFirstLastPara="1" rIns="91425" wrap="square" tIns="91425">
            <a:noAutofit/>
          </a:bodyPr>
          <a:lstStyle/>
          <a:p>
            <a:pPr indent="-325755" lvl="0" marL="457200" rtl="0" algn="l">
              <a:lnSpc>
                <a:spcPct val="115000"/>
              </a:lnSpc>
              <a:spcBef>
                <a:spcPts val="0"/>
              </a:spcBef>
              <a:spcAft>
                <a:spcPts val="0"/>
              </a:spcAft>
              <a:buClr>
                <a:schemeClr val="dk1"/>
              </a:buClr>
              <a:buSzPts val="1600"/>
              <a:buChar char="●"/>
            </a:pPr>
            <a:r>
              <a:rPr lang="en" sz="1600">
                <a:solidFill>
                  <a:schemeClr val="dk1"/>
                </a:solidFill>
              </a:rPr>
              <a:t>CalAIM = “California Advancing and Innovating Medi-Cal,” recently launched managed care initiative funded via Medicaid waiver</a:t>
            </a:r>
            <a:endParaRPr sz="1600">
              <a:solidFill>
                <a:schemeClr val="dk1"/>
              </a:solidFill>
            </a:endParaRPr>
          </a:p>
          <a:p>
            <a:pPr indent="-325755" lvl="0" marL="457200" rtl="0" algn="l">
              <a:lnSpc>
                <a:spcPct val="115000"/>
              </a:lnSpc>
              <a:spcBef>
                <a:spcPts val="0"/>
              </a:spcBef>
              <a:spcAft>
                <a:spcPts val="0"/>
              </a:spcAft>
              <a:buClr>
                <a:schemeClr val="dk1"/>
              </a:buClr>
              <a:buSzPts val="1600"/>
              <a:buChar char="●"/>
            </a:pPr>
            <a:r>
              <a:rPr lang="en" sz="1600">
                <a:solidFill>
                  <a:schemeClr val="dk1"/>
                </a:solidFill>
              </a:rPr>
              <a:t>Enhanced Care Management (ECM) benefit:</a:t>
            </a:r>
            <a:endParaRPr sz="1600">
              <a:solidFill>
                <a:schemeClr val="dk1"/>
              </a:solidFill>
            </a:endParaRPr>
          </a:p>
          <a:p>
            <a:pPr indent="-325755" lvl="1" marL="914400" rtl="0" algn="l">
              <a:lnSpc>
                <a:spcPct val="115000"/>
              </a:lnSpc>
              <a:spcBef>
                <a:spcPts val="0"/>
              </a:spcBef>
              <a:spcAft>
                <a:spcPts val="0"/>
              </a:spcAft>
              <a:buClr>
                <a:schemeClr val="dk1"/>
              </a:buClr>
              <a:buSzPts val="1600"/>
              <a:buChar char="○"/>
            </a:pPr>
            <a:r>
              <a:rPr lang="en" sz="1600">
                <a:solidFill>
                  <a:schemeClr val="dk1"/>
                </a:solidFill>
              </a:rPr>
              <a:t>Designed for highest risk, highest-cost plan members with most complex needs</a:t>
            </a:r>
            <a:endParaRPr sz="1600">
              <a:solidFill>
                <a:schemeClr val="dk1"/>
              </a:solidFill>
            </a:endParaRPr>
          </a:p>
          <a:p>
            <a:pPr indent="-325755" lvl="1" marL="914400" rtl="0" algn="l">
              <a:lnSpc>
                <a:spcPct val="115000"/>
              </a:lnSpc>
              <a:spcBef>
                <a:spcPts val="0"/>
              </a:spcBef>
              <a:spcAft>
                <a:spcPts val="0"/>
              </a:spcAft>
              <a:buClr>
                <a:schemeClr val="dk1"/>
              </a:buClr>
              <a:buSzPts val="1600"/>
              <a:buChar char="○"/>
            </a:pPr>
            <a:r>
              <a:rPr lang="en" sz="1600">
                <a:solidFill>
                  <a:schemeClr val="dk1"/>
                </a:solidFill>
              </a:rPr>
              <a:t>ECM providers responsible for coordinating and managing care across provider</a:t>
            </a:r>
            <a:endParaRPr sz="1600">
              <a:solidFill>
                <a:schemeClr val="dk1"/>
              </a:solidFill>
            </a:endParaRPr>
          </a:p>
          <a:p>
            <a:pPr indent="-325755" lvl="1" marL="914400" rtl="0" algn="l">
              <a:lnSpc>
                <a:spcPct val="115000"/>
              </a:lnSpc>
              <a:spcBef>
                <a:spcPts val="0"/>
              </a:spcBef>
              <a:spcAft>
                <a:spcPts val="0"/>
              </a:spcAft>
              <a:buClr>
                <a:schemeClr val="dk1"/>
              </a:buClr>
              <a:buSzPts val="1600"/>
              <a:buChar char="○"/>
            </a:pPr>
            <a:r>
              <a:rPr lang="en" sz="1600">
                <a:solidFill>
                  <a:schemeClr val="dk1"/>
                </a:solidFill>
              </a:rPr>
              <a:t>Client gets “lead care manager”</a:t>
            </a:r>
            <a:endParaRPr sz="1600">
              <a:solidFill>
                <a:schemeClr val="dk1"/>
              </a:solidFill>
            </a:endParaRPr>
          </a:p>
          <a:p>
            <a:pPr indent="-325755" lvl="0" marL="457200" rtl="0" algn="l">
              <a:lnSpc>
                <a:spcPct val="115000"/>
              </a:lnSpc>
              <a:spcBef>
                <a:spcPts val="0"/>
              </a:spcBef>
              <a:spcAft>
                <a:spcPts val="0"/>
              </a:spcAft>
              <a:buClr>
                <a:schemeClr val="dk1"/>
              </a:buClr>
              <a:buSzPts val="1600"/>
              <a:buChar char="●"/>
            </a:pPr>
            <a:r>
              <a:rPr lang="en" sz="1600">
                <a:solidFill>
                  <a:schemeClr val="dk1"/>
                </a:solidFill>
              </a:rPr>
              <a:t>Optional Community Service (CS) benefits cover housing supports:</a:t>
            </a:r>
            <a:endParaRPr sz="1600">
              <a:solidFill>
                <a:schemeClr val="dk1"/>
              </a:solidFill>
            </a:endParaRPr>
          </a:p>
          <a:p>
            <a:pPr indent="-325755" lvl="1" marL="914400" rtl="0" algn="l">
              <a:lnSpc>
                <a:spcPct val="115000"/>
              </a:lnSpc>
              <a:spcBef>
                <a:spcPts val="0"/>
              </a:spcBef>
              <a:spcAft>
                <a:spcPts val="0"/>
              </a:spcAft>
              <a:buClr>
                <a:schemeClr val="dk1"/>
              </a:buClr>
              <a:buSzPts val="1600"/>
              <a:buChar char="○"/>
            </a:pPr>
            <a:r>
              <a:rPr lang="en" sz="1600">
                <a:solidFill>
                  <a:schemeClr val="dk1"/>
                </a:solidFill>
              </a:rPr>
              <a:t>Short-Term Post-Hospitalization Housing</a:t>
            </a:r>
            <a:endParaRPr sz="1600">
              <a:solidFill>
                <a:schemeClr val="dk1"/>
              </a:solidFill>
            </a:endParaRPr>
          </a:p>
          <a:p>
            <a:pPr indent="-325755" lvl="1" marL="914400" rtl="0" algn="l">
              <a:lnSpc>
                <a:spcPct val="115000"/>
              </a:lnSpc>
              <a:spcBef>
                <a:spcPts val="0"/>
              </a:spcBef>
              <a:spcAft>
                <a:spcPts val="0"/>
              </a:spcAft>
              <a:buClr>
                <a:schemeClr val="dk1"/>
              </a:buClr>
              <a:buSzPts val="1600"/>
              <a:buChar char="○"/>
            </a:pPr>
            <a:r>
              <a:rPr lang="en" sz="1600">
                <a:solidFill>
                  <a:schemeClr val="dk1"/>
                </a:solidFill>
              </a:rPr>
              <a:t>Housing Transition Navigation Services</a:t>
            </a:r>
            <a:endParaRPr sz="1600">
              <a:solidFill>
                <a:schemeClr val="dk1"/>
              </a:solidFill>
            </a:endParaRPr>
          </a:p>
          <a:p>
            <a:pPr indent="-325755" lvl="1" marL="914400" rtl="0" algn="l">
              <a:lnSpc>
                <a:spcPct val="115000"/>
              </a:lnSpc>
              <a:spcBef>
                <a:spcPts val="0"/>
              </a:spcBef>
              <a:spcAft>
                <a:spcPts val="0"/>
              </a:spcAft>
              <a:buClr>
                <a:schemeClr val="dk1"/>
              </a:buClr>
              <a:buSzPts val="1600"/>
              <a:buChar char="○"/>
            </a:pPr>
            <a:r>
              <a:rPr lang="en" sz="1600">
                <a:solidFill>
                  <a:schemeClr val="dk1"/>
                </a:solidFill>
              </a:rPr>
              <a:t>Housing Tenancy and Sustaining Services</a:t>
            </a:r>
            <a:endParaRPr sz="1600">
              <a:solidFill>
                <a:schemeClr val="dk1"/>
              </a:solidFill>
            </a:endParaRPr>
          </a:p>
          <a:p>
            <a:pPr indent="-325755" lvl="1" marL="914400" rtl="0" algn="l">
              <a:lnSpc>
                <a:spcPct val="115000"/>
              </a:lnSpc>
              <a:spcBef>
                <a:spcPts val="0"/>
              </a:spcBef>
              <a:spcAft>
                <a:spcPts val="0"/>
              </a:spcAft>
              <a:buClr>
                <a:schemeClr val="dk1"/>
              </a:buClr>
              <a:buSzPts val="1600"/>
              <a:buChar char="○"/>
            </a:pPr>
            <a:r>
              <a:rPr lang="en" sz="1600">
                <a:solidFill>
                  <a:schemeClr val="dk1"/>
                </a:solidFill>
              </a:rPr>
              <a:t>Housing Deposits </a:t>
            </a:r>
            <a:endParaRPr sz="1600">
              <a:solidFill>
                <a:schemeClr val="dk1"/>
              </a:solidFill>
            </a:endParaRPr>
          </a:p>
          <a:p>
            <a:pPr indent="0" lvl="0" marL="0" rtl="0" algn="l">
              <a:lnSpc>
                <a:spcPct val="115000"/>
              </a:lnSpc>
              <a:spcBef>
                <a:spcPts val="1200"/>
              </a:spcBef>
              <a:spcAft>
                <a:spcPts val="1200"/>
              </a:spcAft>
              <a:buSzPts val="1800"/>
              <a:buNone/>
            </a:pPr>
            <a:r>
              <a:rPr lang="en" sz="1600">
                <a:solidFill>
                  <a:schemeClr val="dk1"/>
                </a:solidFill>
              </a:rPr>
              <a:t>Citations: New </a:t>
            </a:r>
            <a:r>
              <a:rPr lang="en" sz="1600" u="sng">
                <a:solidFill>
                  <a:srgbClr val="0433FF"/>
                </a:solidFill>
                <a:hlinkClick r:id="rId3">
                  <a:extLst>
                    <a:ext uri="{A12FA001-AC4F-418D-AE19-62706E023703}">
                      <ahyp:hlinkClr val="tx"/>
                    </a:ext>
                  </a:extLst>
                </a:hlinkClick>
              </a:rPr>
              <a:t>LAO report</a:t>
            </a:r>
            <a:r>
              <a:rPr lang="en" sz="1600">
                <a:solidFill>
                  <a:schemeClr val="dk1"/>
                </a:solidFill>
              </a:rPr>
              <a:t>; </a:t>
            </a:r>
            <a:r>
              <a:rPr lang="en" sz="1600" u="sng">
                <a:solidFill>
                  <a:srgbClr val="0433FF"/>
                </a:solidFill>
                <a:hlinkClick r:id="rId4">
                  <a:extLst>
                    <a:ext uri="{A12FA001-AC4F-418D-AE19-62706E023703}">
                      <ahyp:hlinkClr val="tx"/>
                    </a:ext>
                  </a:extLst>
                </a:hlinkClick>
              </a:rPr>
              <a:t>DREDF Training</a:t>
            </a:r>
            <a:r>
              <a:rPr lang="en" sz="1600"/>
              <a:t>; </a:t>
            </a:r>
            <a:r>
              <a:rPr lang="en" sz="1600" u="sng">
                <a:solidFill>
                  <a:srgbClr val="0433FF"/>
                </a:solidFill>
                <a:hlinkClick r:id="rId5">
                  <a:extLst>
                    <a:ext uri="{A12FA001-AC4F-418D-AE19-62706E023703}">
                      <ahyp:hlinkClr val="tx"/>
                    </a:ext>
                  </a:extLst>
                </a:hlinkClick>
              </a:rPr>
              <a:t>DREDF PowerPoint</a:t>
            </a:r>
            <a:r>
              <a:rPr lang="en" sz="1600"/>
              <a:t>; </a:t>
            </a:r>
            <a:r>
              <a:rPr lang="en" sz="1600" u="sng">
                <a:solidFill>
                  <a:srgbClr val="0433FF"/>
                </a:solidFill>
                <a:hlinkClick r:id="rId6">
                  <a:extLst>
                    <a:ext uri="{A12FA001-AC4F-418D-AE19-62706E023703}">
                      <ahyp:hlinkClr val="tx"/>
                    </a:ext>
                  </a:extLst>
                </a:hlinkClick>
              </a:rPr>
              <a:t>DHCS on CalAIM</a:t>
            </a:r>
            <a:r>
              <a:rPr lang="en" sz="1600"/>
              <a:t>; </a:t>
            </a:r>
            <a:r>
              <a:rPr lang="en" sz="1600" u="sng">
                <a:solidFill>
                  <a:srgbClr val="0433FF"/>
                </a:solidFill>
                <a:hlinkClick r:id="rId7">
                  <a:extLst>
                    <a:ext uri="{A12FA001-AC4F-418D-AE19-62706E023703}">
                      <ahyp:hlinkClr val="tx"/>
                    </a:ext>
                  </a:extLst>
                </a:hlinkClick>
              </a:rPr>
              <a:t>DHCS on ECM and CS</a:t>
            </a:r>
            <a:endParaRPr sz="1600">
              <a:solidFill>
                <a:srgbClr val="0433FF"/>
              </a:solidFill>
            </a:endParaRPr>
          </a:p>
        </p:txBody>
      </p:sp>
      <p:sp>
        <p:nvSpPr>
          <p:cNvPr id="663" name="Google Shape;663;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3"/>
          <p:cNvSpPr txBox="1"/>
          <p:nvPr>
            <p:ph type="title"/>
          </p:nvPr>
        </p:nvSpPr>
        <p:spPr>
          <a:xfrm>
            <a:off x="311700" y="34322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Reality is Local</a:t>
            </a:r>
            <a:endParaRPr b="1">
              <a:latin typeface="Atkinson Hyperlegible"/>
              <a:ea typeface="Atkinson Hyperlegible"/>
              <a:cs typeface="Atkinson Hyperlegible"/>
              <a:sym typeface="Atkinson Hyperlegible"/>
            </a:endParaRPr>
          </a:p>
        </p:txBody>
      </p:sp>
      <p:sp>
        <p:nvSpPr>
          <p:cNvPr id="669" name="Google Shape;669;p63"/>
          <p:cNvSpPr txBox="1"/>
          <p:nvPr>
            <p:ph idx="1" type="body"/>
          </p:nvPr>
        </p:nvSpPr>
        <p:spPr>
          <a:xfrm>
            <a:off x="220925" y="863550"/>
            <a:ext cx="73197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Each County’s mental health plan and phone number is </a:t>
            </a:r>
            <a:r>
              <a:rPr lang="en" sz="2000" u="sng">
                <a:solidFill>
                  <a:srgbClr val="0000FF"/>
                </a:solidFill>
                <a:hlinkClick r:id="rId3">
                  <a:extLst>
                    <a:ext uri="{A12FA001-AC4F-418D-AE19-62706E023703}">
                      <ahyp:hlinkClr val="tx"/>
                    </a:ext>
                  </a:extLst>
                </a:hlinkClick>
              </a:rPr>
              <a:t>published online</a:t>
            </a:r>
            <a:r>
              <a:rPr lang="en" sz="2000">
                <a:solidFill>
                  <a:srgbClr val="0000FF"/>
                </a:solidFill>
              </a:rPr>
              <a:t> </a:t>
            </a:r>
            <a:endParaRPr sz="2000">
              <a:solidFill>
                <a:srgbClr val="0000FF"/>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If your county has limited resources, they may contract out to another county</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Connect with your County mental health agency</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Develop relationships and regular communication</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Questions: </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What </a:t>
            </a:r>
            <a:r>
              <a:rPr lang="en" sz="2000" u="sng">
                <a:solidFill>
                  <a:schemeClr val="dk1"/>
                </a:solidFill>
              </a:rPr>
              <a:t>skills</a:t>
            </a:r>
            <a:r>
              <a:rPr lang="en" sz="2000">
                <a:solidFill>
                  <a:schemeClr val="dk1"/>
                </a:solidFill>
              </a:rPr>
              <a:t> and </a:t>
            </a:r>
            <a:r>
              <a:rPr lang="en" sz="2000" u="sng">
                <a:solidFill>
                  <a:schemeClr val="dk1"/>
                </a:solidFill>
              </a:rPr>
              <a:t>material resources</a:t>
            </a:r>
            <a:r>
              <a:rPr lang="en" sz="2000">
                <a:solidFill>
                  <a:schemeClr val="dk1"/>
                </a:solidFill>
              </a:rPr>
              <a:t> are available in your county? </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What are the doors to programs in your county? </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Where are the “low barrier doors” for respondents?</a:t>
            </a:r>
            <a:endParaRPr sz="2000">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p>
        </p:txBody>
      </p:sp>
      <p:pic>
        <p:nvPicPr>
          <p:cNvPr descr="Graphic of a door slightly opened" id="670" name="Google Shape;670;p63"/>
          <p:cNvPicPr preferRelativeResize="0"/>
          <p:nvPr/>
        </p:nvPicPr>
        <p:blipFill rotWithShape="1">
          <a:blip r:embed="rId4">
            <a:alphaModFix/>
          </a:blip>
          <a:srcRect b="0" l="0" r="0" t="0"/>
          <a:stretch/>
        </p:blipFill>
        <p:spPr>
          <a:xfrm>
            <a:off x="7540625" y="3513750"/>
            <a:ext cx="1214000" cy="1390150"/>
          </a:xfrm>
          <a:prstGeom prst="rect">
            <a:avLst/>
          </a:prstGeom>
          <a:noFill/>
          <a:ln>
            <a:noFill/>
          </a:ln>
        </p:spPr>
      </p:pic>
      <p:sp>
        <p:nvSpPr>
          <p:cNvPr id="671" name="Google Shape;67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6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75471"/>
              <a:buNone/>
            </a:pPr>
            <a:r>
              <a:rPr b="1" lang="en" sz="5300">
                <a:latin typeface="Atkinson Hyperlegible"/>
                <a:ea typeface="Atkinson Hyperlegible"/>
                <a:cs typeface="Atkinson Hyperlegible"/>
                <a:sym typeface="Atkinson Hyperlegible"/>
              </a:rPr>
              <a:t>Successfully Getting Out of CARE Court</a:t>
            </a:r>
            <a:endParaRPr b="1" sz="5300">
              <a:latin typeface="Atkinson Hyperlegible"/>
              <a:ea typeface="Atkinson Hyperlegible"/>
              <a:cs typeface="Atkinson Hyperlegible"/>
              <a:sym typeface="Atkinson Hyperlegible"/>
            </a:endParaRPr>
          </a:p>
          <a:p>
            <a:pPr indent="0" lvl="0" marL="0" rtl="0" algn="l">
              <a:lnSpc>
                <a:spcPct val="100000"/>
              </a:lnSpc>
              <a:spcBef>
                <a:spcPts val="0"/>
              </a:spcBef>
              <a:spcAft>
                <a:spcPts val="0"/>
              </a:spcAft>
              <a:buSzPct val="111111"/>
              <a:buNone/>
            </a:pPr>
            <a:r>
              <a:t/>
            </a:r>
            <a:endParaRPr/>
          </a:p>
        </p:txBody>
      </p:sp>
      <p:sp>
        <p:nvSpPr>
          <p:cNvPr id="677" name="Google Shape;677;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5"/>
          <p:cNvSpPr txBox="1"/>
          <p:nvPr>
            <p:ph type="title"/>
          </p:nvPr>
        </p:nvSpPr>
        <p:spPr>
          <a:xfrm>
            <a:off x="311700" y="130527"/>
            <a:ext cx="8520600" cy="870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latin typeface="Atkinson Hyperlegible"/>
                <a:ea typeface="Atkinson Hyperlegible"/>
                <a:cs typeface="Atkinson Hyperlegible"/>
                <a:sym typeface="Atkinson Hyperlegible"/>
              </a:rPr>
              <a:t>What Supports Dismissal of CARE Petition</a:t>
            </a:r>
            <a:endParaRPr>
              <a:latin typeface="Atkinson Hyperlegible"/>
              <a:ea typeface="Atkinson Hyperlegible"/>
              <a:cs typeface="Atkinson Hyperlegible"/>
              <a:sym typeface="Atkinson Hyperlegible"/>
            </a:endParaRPr>
          </a:p>
        </p:txBody>
      </p:sp>
      <p:sp>
        <p:nvSpPr>
          <p:cNvPr id="683" name="Google Shape;683;p65"/>
          <p:cNvSpPr txBox="1"/>
          <p:nvPr>
            <p:ph idx="1" type="body"/>
          </p:nvPr>
        </p:nvSpPr>
        <p:spPr>
          <a:xfrm>
            <a:off x="153014" y="672314"/>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According to </a:t>
            </a:r>
            <a:r>
              <a:rPr lang="en" sz="2000" u="sng">
                <a:solidFill>
                  <a:srgbClr val="0433FF"/>
                </a:solidFill>
                <a:hlinkClick r:id="rId3">
                  <a:extLst>
                    <a:ext uri="{A12FA001-AC4F-418D-AE19-62706E023703}">
                      <ahyp:hlinkClr val="tx"/>
                    </a:ext>
                  </a:extLst>
                </a:hlinkClick>
              </a:rPr>
              <a:t>CARE Early Implementation Report</a:t>
            </a:r>
            <a:r>
              <a:rPr lang="en" sz="2000">
                <a:solidFill>
                  <a:schemeClr val="dk1"/>
                </a:solidFill>
              </a:rPr>
              <a:t>, 220 of 550 petitions submitted </a:t>
            </a:r>
            <a:r>
              <a:rPr i="1" lang="en" sz="2000">
                <a:solidFill>
                  <a:schemeClr val="dk1"/>
                </a:solidFill>
              </a:rPr>
              <a:t>were dismissed</a:t>
            </a:r>
            <a:r>
              <a:rPr lang="en" sz="2000">
                <a:solidFill>
                  <a:schemeClr val="dk1"/>
                </a:solidFill>
              </a:rPr>
              <a:t> </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Dismissal could be due to </a:t>
            </a:r>
            <a:endParaRPr sz="20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2000">
                <a:solidFill>
                  <a:schemeClr val="dk1"/>
                </a:solidFill>
              </a:rPr>
              <a:t>Voluntary engagement in stabilizing care prior to hearing</a:t>
            </a:r>
            <a:endParaRPr sz="20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2000">
                <a:solidFill>
                  <a:schemeClr val="dk1"/>
                </a:solidFill>
              </a:rPr>
              <a:t>Not eligible for CARE</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CARE court takes time [more petitions are awaiting disposition (240) than have resulted in Care Plans (100)] – gives people a chance to engage in voluntary treatment or provide more information of lack of qualifying mental health disorder </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County Behavioral Health departments and Public Conservators are </a:t>
            </a:r>
            <a:r>
              <a:rPr i="1" lang="en" sz="2000">
                <a:solidFill>
                  <a:schemeClr val="dk1"/>
                </a:solidFill>
              </a:rPr>
              <a:t>least likely </a:t>
            </a:r>
            <a:r>
              <a:rPr lang="en" sz="2000">
                <a:solidFill>
                  <a:schemeClr val="dk1"/>
                </a:solidFill>
              </a:rPr>
              <a:t>to use CARE Court and instead divert people local services without court involvement </a:t>
            </a:r>
            <a:endParaRPr sz="2000">
              <a:solidFill>
                <a:schemeClr val="dk1"/>
              </a:solidFill>
            </a:endParaRPr>
          </a:p>
        </p:txBody>
      </p:sp>
      <p:sp>
        <p:nvSpPr>
          <p:cNvPr id="684" name="Google Shape;684;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66"/>
          <p:cNvSpPr txBox="1"/>
          <p:nvPr>
            <p:ph type="title"/>
          </p:nvPr>
        </p:nvSpPr>
        <p:spPr>
          <a:xfrm>
            <a:off x="311700" y="312433"/>
            <a:ext cx="8520600" cy="8709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Legal Strategies for Dismissal of CARE Court Petitions </a:t>
            </a:r>
            <a:endParaRPr b="1">
              <a:latin typeface="Atkinson Hyperlegible"/>
              <a:ea typeface="Atkinson Hyperlegible"/>
              <a:cs typeface="Atkinson Hyperlegible"/>
              <a:sym typeface="Atkinson Hyperlegible"/>
            </a:endParaRPr>
          </a:p>
        </p:txBody>
      </p:sp>
      <p:sp>
        <p:nvSpPr>
          <p:cNvPr id="690" name="Google Shape;690;p66"/>
          <p:cNvSpPr txBox="1"/>
          <p:nvPr>
            <p:ph idx="1" type="body"/>
          </p:nvPr>
        </p:nvSpPr>
        <p:spPr>
          <a:xfrm>
            <a:off x="226208" y="77962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4000"/>
              </a:lnSpc>
              <a:spcBef>
                <a:spcPts val="0"/>
              </a:spcBef>
              <a:spcAft>
                <a:spcPts val="0"/>
              </a:spcAft>
              <a:buClr>
                <a:schemeClr val="dk1"/>
              </a:buClr>
              <a:buSzPts val="1800"/>
              <a:buChar char="●"/>
            </a:pPr>
            <a:r>
              <a:rPr lang="en">
                <a:solidFill>
                  <a:schemeClr val="dk1"/>
                </a:solidFill>
              </a:rPr>
              <a:t>Demonstrate client’s active participation in some voluntary treatment, housing efforts, or support services of their choice </a:t>
            </a:r>
            <a:endParaRPr>
              <a:solidFill>
                <a:schemeClr val="dk1"/>
              </a:solidFill>
            </a:endParaRPr>
          </a:p>
          <a:p>
            <a:pPr indent="-342900" lvl="1" marL="914400" rtl="0" algn="l">
              <a:lnSpc>
                <a:spcPct val="114000"/>
              </a:lnSpc>
              <a:spcBef>
                <a:spcPts val="0"/>
              </a:spcBef>
              <a:spcAft>
                <a:spcPts val="0"/>
              </a:spcAft>
              <a:buClr>
                <a:schemeClr val="dk1"/>
              </a:buClr>
              <a:buSzPts val="1800"/>
              <a:buChar char="○"/>
            </a:pPr>
            <a:r>
              <a:rPr lang="en" sz="1800">
                <a:solidFill>
                  <a:schemeClr val="dk1"/>
                </a:solidFill>
              </a:rPr>
              <a:t>Did they enter some mental health support program?</a:t>
            </a:r>
            <a:endParaRPr sz="1800">
              <a:solidFill>
                <a:schemeClr val="dk1"/>
              </a:solidFill>
            </a:endParaRPr>
          </a:p>
          <a:p>
            <a:pPr indent="-342900" lvl="1" marL="914400" rtl="0" algn="l">
              <a:lnSpc>
                <a:spcPct val="114000"/>
              </a:lnSpc>
              <a:spcBef>
                <a:spcPts val="0"/>
              </a:spcBef>
              <a:spcAft>
                <a:spcPts val="0"/>
              </a:spcAft>
              <a:buClr>
                <a:schemeClr val="dk1"/>
              </a:buClr>
              <a:buSzPts val="1800"/>
              <a:buChar char="○"/>
            </a:pPr>
            <a:r>
              <a:rPr lang="en" sz="1800">
                <a:solidFill>
                  <a:schemeClr val="dk1"/>
                </a:solidFill>
              </a:rPr>
              <a:t>Are they regularly going to some day programming?</a:t>
            </a:r>
            <a:endParaRPr sz="1800">
              <a:solidFill>
                <a:schemeClr val="dk1"/>
              </a:solidFill>
            </a:endParaRPr>
          </a:p>
          <a:p>
            <a:pPr indent="-342900" lvl="1" marL="914400" rtl="0" algn="l">
              <a:lnSpc>
                <a:spcPct val="114000"/>
              </a:lnSpc>
              <a:spcBef>
                <a:spcPts val="0"/>
              </a:spcBef>
              <a:spcAft>
                <a:spcPts val="0"/>
              </a:spcAft>
              <a:buClr>
                <a:schemeClr val="dk1"/>
              </a:buClr>
              <a:buSzPts val="1800"/>
              <a:buChar char="○"/>
            </a:pPr>
            <a:r>
              <a:rPr lang="en" sz="1800">
                <a:solidFill>
                  <a:schemeClr val="dk1"/>
                </a:solidFill>
              </a:rPr>
              <a:t>Did they connect consistently with an intensive case management team</a:t>
            </a:r>
            <a:endParaRPr sz="1800">
              <a:solidFill>
                <a:schemeClr val="dk1"/>
              </a:solidFill>
            </a:endParaRPr>
          </a:p>
          <a:p>
            <a:pPr indent="-342900" lvl="0" marL="457200" rtl="0" algn="l">
              <a:lnSpc>
                <a:spcPct val="114000"/>
              </a:lnSpc>
              <a:spcBef>
                <a:spcPts val="0"/>
              </a:spcBef>
              <a:spcAft>
                <a:spcPts val="0"/>
              </a:spcAft>
              <a:buClr>
                <a:schemeClr val="dk1"/>
              </a:buClr>
              <a:buSzPts val="1800"/>
              <a:buChar char="●"/>
            </a:pPr>
            <a:r>
              <a:rPr lang="en">
                <a:solidFill>
                  <a:schemeClr val="dk1"/>
                </a:solidFill>
              </a:rPr>
              <a:t>Doing so challenges eligibility</a:t>
            </a:r>
            <a:endParaRPr>
              <a:solidFill>
                <a:schemeClr val="dk1"/>
              </a:solidFill>
            </a:endParaRPr>
          </a:p>
          <a:p>
            <a:pPr indent="-342900" lvl="1" marL="914400" rtl="0" algn="l">
              <a:lnSpc>
                <a:spcPct val="114000"/>
              </a:lnSpc>
              <a:spcBef>
                <a:spcPts val="0"/>
              </a:spcBef>
              <a:spcAft>
                <a:spcPts val="0"/>
              </a:spcAft>
              <a:buClr>
                <a:schemeClr val="dk1"/>
              </a:buClr>
              <a:buSzPts val="1800"/>
              <a:buChar char="○"/>
            </a:pPr>
            <a:r>
              <a:rPr lang="en" sz="1800">
                <a:solidFill>
                  <a:schemeClr val="dk1"/>
                </a:solidFill>
              </a:rPr>
              <a:t>It shows they are clinically stabilized in ongoing voluntary treatment </a:t>
            </a:r>
            <a:endParaRPr sz="1800">
              <a:solidFill>
                <a:schemeClr val="dk1"/>
              </a:solidFill>
            </a:endParaRPr>
          </a:p>
          <a:p>
            <a:pPr indent="-342900" lvl="1" marL="914400" rtl="0" algn="l">
              <a:lnSpc>
                <a:spcPct val="114000"/>
              </a:lnSpc>
              <a:spcBef>
                <a:spcPts val="0"/>
              </a:spcBef>
              <a:spcAft>
                <a:spcPts val="0"/>
              </a:spcAft>
              <a:buClr>
                <a:schemeClr val="dk1"/>
              </a:buClr>
              <a:buSzPts val="1800"/>
              <a:buChar char="○"/>
            </a:pPr>
            <a:r>
              <a:rPr lang="en" sz="1800">
                <a:solidFill>
                  <a:schemeClr val="dk1"/>
                </a:solidFill>
              </a:rPr>
              <a:t>CARE plan or CARE agreement is not least restrictive because they are voluntarily engaging in alternative services to support mental health </a:t>
            </a:r>
            <a:endParaRPr sz="1800">
              <a:solidFill>
                <a:schemeClr val="dk1"/>
              </a:solidFill>
            </a:endParaRPr>
          </a:p>
          <a:p>
            <a:pPr indent="-342900" lvl="1" marL="914400" rtl="0" algn="l">
              <a:lnSpc>
                <a:spcPct val="114000"/>
              </a:lnSpc>
              <a:spcBef>
                <a:spcPts val="0"/>
              </a:spcBef>
              <a:spcAft>
                <a:spcPts val="0"/>
              </a:spcAft>
              <a:buClr>
                <a:schemeClr val="dk1"/>
              </a:buClr>
              <a:buSzPts val="1800"/>
              <a:buChar char="○"/>
            </a:pPr>
            <a:r>
              <a:rPr lang="en" sz="1800">
                <a:solidFill>
                  <a:schemeClr val="dk1"/>
                </a:solidFill>
              </a:rPr>
              <a:t>Argue that person voluntarily engaging in quality services is more beneficial than coercion </a:t>
            </a:r>
            <a:endParaRPr sz="1800">
              <a:solidFill>
                <a:schemeClr val="dk1"/>
              </a:solidFill>
            </a:endParaRPr>
          </a:p>
          <a:p>
            <a:pPr indent="-342900" lvl="0" marL="457200" rtl="0" algn="l">
              <a:lnSpc>
                <a:spcPct val="114000"/>
              </a:lnSpc>
              <a:spcBef>
                <a:spcPts val="0"/>
              </a:spcBef>
              <a:spcAft>
                <a:spcPts val="0"/>
              </a:spcAft>
              <a:buClr>
                <a:schemeClr val="dk1"/>
              </a:buClr>
              <a:buSzPts val="1800"/>
              <a:buChar char="●"/>
            </a:pPr>
            <a:r>
              <a:rPr lang="en">
                <a:solidFill>
                  <a:schemeClr val="dk1"/>
                </a:solidFill>
              </a:rPr>
              <a:t>You can also argue that there is insufficient evidence person has qualifying serious mental disorder </a:t>
            </a:r>
            <a:endParaRPr>
              <a:solidFill>
                <a:schemeClr val="dk1"/>
              </a:solidFill>
            </a:endParaRPr>
          </a:p>
        </p:txBody>
      </p:sp>
      <p:sp>
        <p:nvSpPr>
          <p:cNvPr id="691" name="Google Shape;691;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7"/>
          <p:cNvSpPr txBox="1"/>
          <p:nvPr>
            <p:ph type="title"/>
          </p:nvPr>
        </p:nvSpPr>
        <p:spPr>
          <a:xfrm>
            <a:off x="226208" y="19393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Case Example</a:t>
            </a:r>
            <a:endParaRPr b="1">
              <a:latin typeface="Atkinson Hyperlegible"/>
              <a:ea typeface="Atkinson Hyperlegible"/>
              <a:cs typeface="Atkinson Hyperlegible"/>
              <a:sym typeface="Atkinson Hyperlegible"/>
            </a:endParaRPr>
          </a:p>
        </p:txBody>
      </p:sp>
      <p:sp>
        <p:nvSpPr>
          <p:cNvPr id="697" name="Google Shape;697;p67"/>
          <p:cNvSpPr txBox="1"/>
          <p:nvPr>
            <p:ph idx="1" type="body"/>
          </p:nvPr>
        </p:nvSpPr>
        <p:spPr>
          <a:xfrm>
            <a:off x="311700" y="672317"/>
            <a:ext cx="8520600" cy="3990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Lisa, a 30-year old Latine woman diagnosed with schizoaffective disorder. A family member filed a petition alleging her mental health is deteriorating and she is wandering the streets creating risk.</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Prior to initial CARE Court hearing, counsel successfully supports Lisa in entering transitional housing program.</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Counsel and Lisa present documentation showing she voluntarily engaged in county FSP program and can receive consistent therapy sessions, medication support, and is working towards stable housing. </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Counsel can argue Lisa’s engagement in voluntary treatment and securing of relatively stable housing means she does not meet CARE eligibility criteria – she is already participating in the least restrictive, appropriate alternative</a:t>
            </a:r>
            <a:endParaRPr sz="2000">
              <a:solidFill>
                <a:schemeClr val="dk1"/>
              </a:solidFill>
            </a:endParaRPr>
          </a:p>
        </p:txBody>
      </p:sp>
      <p:sp>
        <p:nvSpPr>
          <p:cNvPr id="698" name="Google Shape;698;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68"/>
          <p:cNvSpPr txBox="1"/>
          <p:nvPr>
            <p:ph type="title"/>
          </p:nvPr>
        </p:nvSpPr>
        <p:spPr>
          <a:xfrm>
            <a:off x="311700" y="445025"/>
            <a:ext cx="8520600" cy="8709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Legal Advocacy Strategies to Advocate for Graduation</a:t>
            </a:r>
            <a:endParaRPr b="1">
              <a:latin typeface="Atkinson Hyperlegible"/>
              <a:ea typeface="Atkinson Hyperlegible"/>
              <a:cs typeface="Atkinson Hyperlegible"/>
              <a:sym typeface="Atkinson Hyperlegible"/>
            </a:endParaRPr>
          </a:p>
        </p:txBody>
      </p:sp>
      <p:sp>
        <p:nvSpPr>
          <p:cNvPr id="704" name="Google Shape;704;p68"/>
          <p:cNvSpPr txBox="1"/>
          <p:nvPr>
            <p:ph idx="1" type="body"/>
          </p:nvPr>
        </p:nvSpPr>
        <p:spPr>
          <a:xfrm>
            <a:off x="231950" y="1228400"/>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At status review hearings (every 60 days following adoption of Care plan), counsel builds case for graduation by pointing to respondent’s engagement in supportive services </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One year status review of CARE Plan – request graduation from program</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“Graduation plan” ordered if parties work towards voluntary agreement that supports transition out of court jurisdiction</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Show evidence that client is engaged in treatment </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Consider creating a psychiatric advance directive </a:t>
            </a:r>
            <a:endParaRPr sz="2000">
              <a:solidFill>
                <a:schemeClr val="dk1"/>
              </a:solidFill>
            </a:endParaRPr>
          </a:p>
        </p:txBody>
      </p:sp>
      <p:sp>
        <p:nvSpPr>
          <p:cNvPr id="705" name="Google Shape;705;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9"/>
          <p:cNvSpPr txBox="1"/>
          <p:nvPr>
            <p:ph type="title"/>
          </p:nvPr>
        </p:nvSpPr>
        <p:spPr>
          <a:xfrm>
            <a:off x="226208" y="135174"/>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Case Example 2</a:t>
            </a:r>
            <a:endParaRPr b="1">
              <a:latin typeface="Atkinson Hyperlegible"/>
              <a:ea typeface="Atkinson Hyperlegible"/>
              <a:cs typeface="Atkinson Hyperlegible"/>
              <a:sym typeface="Atkinson Hyperlegible"/>
            </a:endParaRPr>
          </a:p>
        </p:txBody>
      </p:sp>
      <p:sp>
        <p:nvSpPr>
          <p:cNvPr id="711" name="Google Shape;711;p69"/>
          <p:cNvSpPr txBox="1"/>
          <p:nvPr>
            <p:ph idx="1" type="body"/>
          </p:nvPr>
        </p:nvSpPr>
        <p:spPr>
          <a:xfrm>
            <a:off x="311700" y="584438"/>
            <a:ext cx="8520600" cy="3416400"/>
          </a:xfrm>
          <a:prstGeom prst="rect">
            <a:avLst/>
          </a:prstGeom>
          <a:noFill/>
          <a:ln>
            <a:noFill/>
          </a:ln>
        </p:spPr>
        <p:txBody>
          <a:bodyPr anchorCtr="0" anchor="t" bIns="91425" lIns="91425" spcFirstLastPara="1" rIns="91425" wrap="square" tIns="91425">
            <a:noAutofit/>
          </a:bodyPr>
          <a:lstStyle/>
          <a:p>
            <a:pPr indent="-334327" lvl="0" marL="457200" rtl="0" algn="l">
              <a:lnSpc>
                <a:spcPct val="134000"/>
              </a:lnSpc>
              <a:spcBef>
                <a:spcPts val="0"/>
              </a:spcBef>
              <a:spcAft>
                <a:spcPts val="0"/>
              </a:spcAft>
              <a:buClr>
                <a:schemeClr val="dk1"/>
              </a:buClr>
              <a:buSzPts val="1600"/>
              <a:buChar char="●"/>
            </a:pPr>
            <a:r>
              <a:rPr lang="en" sz="1600">
                <a:solidFill>
                  <a:schemeClr val="dk1"/>
                </a:solidFill>
              </a:rPr>
              <a:t>Jason is a 40-year old Black man diagnosed with schizophrenia in Los Angeles who is experiencing homelessness and challenges with substance use. Someone filed a CARE Court petition seeking more intensive supervision. </a:t>
            </a:r>
            <a:endParaRPr sz="1600">
              <a:solidFill>
                <a:schemeClr val="dk1"/>
              </a:solidFill>
            </a:endParaRPr>
          </a:p>
          <a:p>
            <a:pPr indent="-334327" lvl="0" marL="457200" rtl="0" algn="l">
              <a:lnSpc>
                <a:spcPct val="134000"/>
              </a:lnSpc>
              <a:spcBef>
                <a:spcPts val="0"/>
              </a:spcBef>
              <a:spcAft>
                <a:spcPts val="0"/>
              </a:spcAft>
              <a:buClr>
                <a:schemeClr val="dk1"/>
              </a:buClr>
              <a:buSzPts val="1600"/>
              <a:buChar char="●"/>
            </a:pPr>
            <a:r>
              <a:rPr lang="en" sz="1600">
                <a:solidFill>
                  <a:schemeClr val="dk1"/>
                </a:solidFill>
              </a:rPr>
              <a:t>Jason meets CARE criteria but Jason and counsel are not able to reach CARE Agreement with county. </a:t>
            </a:r>
            <a:endParaRPr sz="1600">
              <a:solidFill>
                <a:schemeClr val="dk1"/>
              </a:solidFill>
            </a:endParaRPr>
          </a:p>
          <a:p>
            <a:pPr indent="-334327" lvl="0" marL="457200" rtl="0" algn="l">
              <a:lnSpc>
                <a:spcPct val="134000"/>
              </a:lnSpc>
              <a:spcBef>
                <a:spcPts val="0"/>
              </a:spcBef>
              <a:spcAft>
                <a:spcPts val="0"/>
              </a:spcAft>
              <a:buClr>
                <a:schemeClr val="dk1"/>
              </a:buClr>
              <a:buSzPts val="1600"/>
              <a:buChar char="●"/>
            </a:pPr>
            <a:r>
              <a:rPr lang="en" sz="1600">
                <a:solidFill>
                  <a:schemeClr val="dk1"/>
                </a:solidFill>
              </a:rPr>
              <a:t>Jason does not want to remain in CARE Court for long, he is against medication for schizophrenia but is open to substance use treatment and other alternatives.</a:t>
            </a:r>
            <a:endParaRPr sz="1600">
              <a:solidFill>
                <a:schemeClr val="dk1"/>
              </a:solidFill>
            </a:endParaRPr>
          </a:p>
          <a:p>
            <a:pPr indent="-334327" lvl="0" marL="457200" rtl="0" algn="l">
              <a:lnSpc>
                <a:spcPct val="134000"/>
              </a:lnSpc>
              <a:spcBef>
                <a:spcPts val="0"/>
              </a:spcBef>
              <a:spcAft>
                <a:spcPts val="0"/>
              </a:spcAft>
              <a:buClr>
                <a:schemeClr val="dk1"/>
              </a:buClr>
              <a:buSzPts val="1600"/>
              <a:buChar char="●"/>
            </a:pPr>
            <a:r>
              <a:rPr lang="en" sz="1600">
                <a:solidFill>
                  <a:schemeClr val="dk1"/>
                </a:solidFill>
              </a:rPr>
              <a:t>If CARE plan is being ordered, counsel should point to Jason’s informed refusal to medication to avoid medication order (basic understanding of diagnosis and why medication is proposed; ability to say why medication unhelpful and alternatives) </a:t>
            </a:r>
            <a:endParaRPr sz="1600">
              <a:solidFill>
                <a:schemeClr val="dk1"/>
              </a:solidFill>
            </a:endParaRPr>
          </a:p>
          <a:p>
            <a:pPr indent="-334327" lvl="0" marL="457200" rtl="0" algn="l">
              <a:lnSpc>
                <a:spcPct val="134000"/>
              </a:lnSpc>
              <a:spcBef>
                <a:spcPts val="0"/>
              </a:spcBef>
              <a:spcAft>
                <a:spcPts val="0"/>
              </a:spcAft>
              <a:buClr>
                <a:schemeClr val="dk1"/>
              </a:buClr>
              <a:buSzPts val="1600"/>
              <a:buChar char="●"/>
            </a:pPr>
            <a:r>
              <a:rPr lang="en" sz="1600">
                <a:solidFill>
                  <a:schemeClr val="dk1"/>
                </a:solidFill>
              </a:rPr>
              <a:t>Counsel advocates for a more limited CARE plan that avoids duplicative services and focuses on immediate concerns (housing, substance use support, case management/ peer support)</a:t>
            </a:r>
            <a:endParaRPr sz="1600">
              <a:solidFill>
                <a:schemeClr val="dk1"/>
              </a:solidFill>
            </a:endParaRPr>
          </a:p>
        </p:txBody>
      </p:sp>
      <p:sp>
        <p:nvSpPr>
          <p:cNvPr id="712" name="Google Shape;712;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7"/>
          <p:cNvSpPr txBox="1"/>
          <p:nvPr>
            <p:ph idx="4294967295" type="title"/>
          </p:nvPr>
        </p:nvSpPr>
        <p:spPr>
          <a:xfrm>
            <a:off x="382275" y="162775"/>
            <a:ext cx="4854300" cy="446400"/>
          </a:xfrm>
          <a:prstGeom prst="rect">
            <a:avLst/>
          </a:prstGeom>
          <a:noFill/>
          <a:ln>
            <a:noFill/>
          </a:ln>
        </p:spPr>
        <p:txBody>
          <a:bodyPr anchorCtr="0" anchor="ctr" bIns="38100" lIns="38100" spcFirstLastPara="1" rIns="38100" wrap="square" tIns="38100">
            <a:spAutoFit/>
          </a:bodyPr>
          <a:lstStyle/>
          <a:p>
            <a:pPr indent="0" lvl="0" marL="0" marR="0" rtl="0" algn="l">
              <a:lnSpc>
                <a:spcPct val="100000"/>
              </a:lnSpc>
              <a:spcBef>
                <a:spcPts val="0"/>
              </a:spcBef>
              <a:spcAft>
                <a:spcPts val="0"/>
              </a:spcAft>
              <a:buClr>
                <a:schemeClr val="lt1"/>
              </a:buClr>
              <a:buSzPts val="2700"/>
              <a:buFont typeface="Short Stack"/>
              <a:buNone/>
            </a:pPr>
            <a:r>
              <a:rPr b="1" i="0" lang="en" sz="2400" u="none" cap="none" strike="noStrike">
                <a:solidFill>
                  <a:schemeClr val="lt1"/>
                </a:solidFill>
                <a:latin typeface="Short Stack"/>
                <a:ea typeface="Short Stack"/>
                <a:cs typeface="Short Stack"/>
                <a:sym typeface="Short Stack"/>
              </a:rPr>
              <a:t>Do You……..</a:t>
            </a:r>
            <a:endParaRPr/>
          </a:p>
        </p:txBody>
      </p:sp>
      <p:pic>
        <p:nvPicPr>
          <p:cNvPr descr="Infographic on medication adherence, highlighting the importance of taking prescribed medications correctly. The design features a prescription pill bottle with a cap and pills around it. The infographic is divided into key sections explaining proper medication use:&#10;&#10;In the Right Amount: Taking the correct dose.&#10;&#10;At the Right Time: Ensuring consistency, such as morning and bedtime.&#10;&#10;In the Right Way: Following instructions, e.g., with or without food.&#10;&#10;For the Right Duration: Continuing as prescribed by the doctor.&#10;&#10;The infographic has a bold purple and orange color scheme, with text boxes connecting to the prescription bottle, emphasizing adherence principles." id="197" name="Google Shape;197;p7"/>
          <p:cNvPicPr preferRelativeResize="0"/>
          <p:nvPr/>
        </p:nvPicPr>
        <p:blipFill rotWithShape="1">
          <a:blip r:embed="rId3">
            <a:alphaModFix/>
          </a:blip>
          <a:srcRect b="0" l="0" r="0" t="0"/>
          <a:stretch/>
        </p:blipFill>
        <p:spPr>
          <a:xfrm>
            <a:off x="411775" y="701125"/>
            <a:ext cx="8320450" cy="4220225"/>
          </a:xfrm>
          <a:prstGeom prst="rect">
            <a:avLst/>
          </a:prstGeom>
          <a:noFill/>
          <a:ln>
            <a:noFill/>
          </a:ln>
        </p:spPr>
      </p:pic>
      <p:sp>
        <p:nvSpPr>
          <p:cNvPr id="198" name="Google Shape;198;p7"/>
          <p:cNvSpPr txBox="1"/>
          <p:nvPr>
            <p:ph idx="12" type="sldNum"/>
          </p:nvPr>
        </p:nvSpPr>
        <p:spPr>
          <a:xfrm>
            <a:off x="4437900" y="4905600"/>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0"/>
          <p:cNvSpPr txBox="1"/>
          <p:nvPr>
            <p:ph type="title"/>
          </p:nvPr>
        </p:nvSpPr>
        <p:spPr>
          <a:xfrm>
            <a:off x="226208" y="158838"/>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Case Example 2 (Continued)</a:t>
            </a:r>
            <a:endParaRPr b="1">
              <a:latin typeface="Atkinson Hyperlegible"/>
              <a:ea typeface="Atkinson Hyperlegible"/>
              <a:cs typeface="Atkinson Hyperlegible"/>
              <a:sym typeface="Atkinson Hyperlegible"/>
            </a:endParaRPr>
          </a:p>
        </p:txBody>
      </p:sp>
      <p:sp>
        <p:nvSpPr>
          <p:cNvPr id="718" name="Google Shape;718;p70"/>
          <p:cNvSpPr txBox="1"/>
          <p:nvPr>
            <p:ph idx="1" type="body"/>
          </p:nvPr>
        </p:nvSpPr>
        <p:spPr>
          <a:xfrm>
            <a:off x="397192" y="669193"/>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Within 60 days, Jason connected with a peer supporter who helped him enter a shelter</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Within several months, Jason accessed wellness groups, SMHS services, and intensive outpatient programs. He worked with his peer supporter to be on waitlists for supportive housing.</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While Jason may not be “medication compliant,” counsel advocated for graduation plan that supports stabilization of mental health with alternatives and points to Jason’s voluntary steps that indicate progress</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Built community of supports and knows how to access services in crisis</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PAD</a:t>
            </a:r>
            <a:endParaRPr sz="2000">
              <a:solidFill>
                <a:schemeClr val="dk1"/>
              </a:solidFill>
            </a:endParaRPr>
          </a:p>
        </p:txBody>
      </p:sp>
      <p:sp>
        <p:nvSpPr>
          <p:cNvPr id="719" name="Google Shape;719;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Request from Disability Rights California</a:t>
            </a:r>
            <a:endParaRPr b="1">
              <a:latin typeface="Atkinson Hyperlegible"/>
              <a:ea typeface="Atkinson Hyperlegible"/>
              <a:cs typeface="Atkinson Hyperlegible"/>
              <a:sym typeface="Atkinson Hyperlegible"/>
            </a:endParaRPr>
          </a:p>
        </p:txBody>
      </p:sp>
      <p:sp>
        <p:nvSpPr>
          <p:cNvPr id="725" name="Google Shape;725;p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 sz="2000">
                <a:solidFill>
                  <a:schemeClr val="dk1"/>
                </a:solidFill>
              </a:rPr>
              <a:t>Disability Rights California is monitoring the implementation of CARE Court and would like to hear directly from respondents about their experiences. We are hoping to better understand how CARE Court is being implemented in different counties and its impact on people with disabilities.</a:t>
            </a:r>
            <a:endParaRPr sz="2000">
              <a:solidFill>
                <a:schemeClr val="dk1"/>
              </a:solidFill>
            </a:endParaRPr>
          </a:p>
          <a:p>
            <a:pPr indent="0" lvl="0" marL="0" rtl="0" algn="l">
              <a:lnSpc>
                <a:spcPct val="115000"/>
              </a:lnSpc>
              <a:spcBef>
                <a:spcPts val="1200"/>
              </a:spcBef>
              <a:spcAft>
                <a:spcPts val="0"/>
              </a:spcAft>
              <a:buSzPts val="1800"/>
              <a:buNone/>
            </a:pPr>
            <a:r>
              <a:rPr lang="en" sz="2000">
                <a:solidFill>
                  <a:schemeClr val="dk1"/>
                </a:solidFill>
              </a:rPr>
              <a:t>If you know CARE Court respondents who may be willing to share their experiences, please refer them to: </a:t>
            </a:r>
            <a:endParaRPr sz="2000">
              <a:solidFill>
                <a:schemeClr val="dk1"/>
              </a:solidFill>
            </a:endParaRPr>
          </a:p>
          <a:p>
            <a:pPr indent="0" lvl="0" marL="0" rtl="0" algn="l">
              <a:lnSpc>
                <a:spcPct val="115000"/>
              </a:lnSpc>
              <a:spcBef>
                <a:spcPts val="1200"/>
              </a:spcBef>
              <a:spcAft>
                <a:spcPts val="1200"/>
              </a:spcAft>
              <a:buSzPts val="1800"/>
              <a:buNone/>
            </a:pPr>
            <a:r>
              <a:rPr lang="en" sz="2000" u="sng">
                <a:solidFill>
                  <a:srgbClr val="0433FF"/>
                </a:solidFill>
                <a:hlinkClick r:id="rId3">
                  <a:extLst>
                    <a:ext uri="{A12FA001-AC4F-418D-AE19-62706E023703}">
                      <ahyp:hlinkClr val="tx"/>
                    </a:ext>
                  </a:extLst>
                </a:hlinkClick>
              </a:rPr>
              <a:t>Samuel.Jain@disabilityrightsca.org</a:t>
            </a:r>
            <a:r>
              <a:rPr lang="en" sz="2000">
                <a:solidFill>
                  <a:schemeClr val="dk1"/>
                </a:solidFill>
              </a:rPr>
              <a:t>, (916) 504-5929.</a:t>
            </a:r>
            <a:endParaRPr sz="2000">
              <a:solidFill>
                <a:schemeClr val="dk1"/>
              </a:solidFill>
            </a:endParaRPr>
          </a:p>
        </p:txBody>
      </p:sp>
      <p:sp>
        <p:nvSpPr>
          <p:cNvPr id="726" name="Google Shape;726;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7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Questions and Answers</a:t>
            </a:r>
            <a:endParaRPr b="1" sz="4800">
              <a:latin typeface="Atkinson Hyperlegible"/>
              <a:ea typeface="Atkinson Hyperlegible"/>
              <a:cs typeface="Atkinson Hyperlegible"/>
              <a:sym typeface="Atkinson Hyperlegible"/>
            </a:endParaRPr>
          </a:p>
        </p:txBody>
      </p:sp>
      <p:sp>
        <p:nvSpPr>
          <p:cNvPr id="732" name="Google Shape;732;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7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Appendix of </a:t>
            </a:r>
            <a:endParaRPr b="1" sz="4800">
              <a:latin typeface="Atkinson Hyperlegible"/>
              <a:ea typeface="Atkinson Hyperlegible"/>
              <a:cs typeface="Atkinson Hyperlegible"/>
              <a:sym typeface="Atkinson Hyperlegible"/>
            </a:endParaRPr>
          </a:p>
          <a:p>
            <a:pPr indent="0" lvl="0" marL="0" rtl="0" algn="ctr">
              <a:lnSpc>
                <a:spcPct val="100000"/>
              </a:lnSpc>
              <a:spcBef>
                <a:spcPts val="0"/>
              </a:spcBef>
              <a:spcAft>
                <a:spcPts val="0"/>
              </a:spcAft>
              <a:buSzPts val="3600"/>
              <a:buNone/>
            </a:pPr>
            <a:r>
              <a:rPr b="1" lang="en" sz="4800">
                <a:latin typeface="Atkinson Hyperlegible"/>
                <a:ea typeface="Atkinson Hyperlegible"/>
                <a:cs typeface="Atkinson Hyperlegible"/>
                <a:sym typeface="Atkinson Hyperlegible"/>
              </a:rPr>
              <a:t>Additional Resources</a:t>
            </a:r>
            <a:endParaRPr b="1" sz="4800">
              <a:latin typeface="Atkinson Hyperlegible"/>
              <a:ea typeface="Atkinson Hyperlegible"/>
              <a:cs typeface="Atkinson Hyperlegible"/>
              <a:sym typeface="Atkinson Hyperlegible"/>
            </a:endParaRPr>
          </a:p>
        </p:txBody>
      </p:sp>
      <p:sp>
        <p:nvSpPr>
          <p:cNvPr id="738" name="Google Shape;738;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74"/>
          <p:cNvSpPr txBox="1"/>
          <p:nvPr>
            <p:ph type="title"/>
          </p:nvPr>
        </p:nvSpPr>
        <p:spPr>
          <a:xfrm>
            <a:off x="311700" y="445025"/>
            <a:ext cx="8520600" cy="8709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Alternatives to CARE Court and Evidence-Based Practices </a:t>
            </a:r>
            <a:endParaRPr b="1">
              <a:latin typeface="Atkinson Hyperlegible"/>
              <a:ea typeface="Atkinson Hyperlegible"/>
              <a:cs typeface="Atkinson Hyperlegible"/>
              <a:sym typeface="Atkinson Hyperlegible"/>
            </a:endParaRPr>
          </a:p>
        </p:txBody>
      </p:sp>
      <p:sp>
        <p:nvSpPr>
          <p:cNvPr id="744" name="Google Shape;744;p74"/>
          <p:cNvSpPr txBox="1"/>
          <p:nvPr>
            <p:ph idx="1" type="body"/>
          </p:nvPr>
        </p:nvSpPr>
        <p:spPr>
          <a:xfrm>
            <a:off x="253600" y="1367125"/>
            <a:ext cx="8520600" cy="3277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b="1" lang="en" sz="2000">
                <a:solidFill>
                  <a:schemeClr val="dk1"/>
                </a:solidFill>
              </a:rPr>
              <a:t>Assertive Community Treatment (ACT)</a:t>
            </a:r>
            <a:r>
              <a:rPr lang="en" sz="2000">
                <a:solidFill>
                  <a:schemeClr val="dk1"/>
                </a:solidFill>
              </a:rPr>
              <a:t> is a community-based, team-based service that includes multidisciplinary mobile teams that provide wraparound services </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Typically includes psychiatrist, nurse, case managers, peers, and other mental health professionals </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Provides services on day-to-day basis and 24/7 crisis intervention</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Look up if your county covers ACT </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Housing First – connection to permanent supportive housing </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Volunteer peer support</a:t>
            </a:r>
            <a:endParaRPr sz="2000">
              <a:solidFill>
                <a:schemeClr val="dk1"/>
              </a:solidFill>
            </a:endParaRPr>
          </a:p>
        </p:txBody>
      </p:sp>
      <p:sp>
        <p:nvSpPr>
          <p:cNvPr id="745" name="Google Shape;745;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75"/>
          <p:cNvSpPr txBox="1"/>
          <p:nvPr>
            <p:ph type="title"/>
          </p:nvPr>
        </p:nvSpPr>
        <p:spPr>
          <a:xfrm>
            <a:off x="2472578" y="90767"/>
            <a:ext cx="4629300" cy="514500"/>
          </a:xfrm>
          <a:prstGeom prst="rect">
            <a:avLst/>
          </a:prstGeom>
          <a:noFill/>
          <a:ln>
            <a:noFill/>
          </a:ln>
        </p:spPr>
        <p:txBody>
          <a:bodyPr anchorCtr="0" anchor="ctr" bIns="38100" lIns="38100" spcFirstLastPara="1" rIns="38100" wrap="square" tIns="38100">
            <a:noAutofit/>
          </a:bodyPr>
          <a:lstStyle/>
          <a:p>
            <a:pPr indent="0" lvl="0" marL="0" rtl="0" algn="ctr">
              <a:lnSpc>
                <a:spcPct val="100000"/>
              </a:lnSpc>
              <a:spcBef>
                <a:spcPts val="0"/>
              </a:spcBef>
              <a:spcAft>
                <a:spcPts val="0"/>
              </a:spcAft>
              <a:buClr>
                <a:srgbClr val="FFFFFF"/>
              </a:buClr>
              <a:buSzPts val="2300"/>
              <a:buFont typeface="Short Stack"/>
              <a:buNone/>
            </a:pPr>
            <a:br>
              <a:rPr b="1" lang="en" sz="2300"/>
            </a:br>
            <a:r>
              <a:rPr b="1" lang="en" sz="2300">
                <a:latin typeface="Arial"/>
                <a:ea typeface="Arial"/>
                <a:cs typeface="Arial"/>
                <a:sym typeface="Arial"/>
              </a:rPr>
              <a:t>Family Peer Support</a:t>
            </a:r>
            <a:endParaRPr>
              <a:latin typeface="Arial"/>
              <a:ea typeface="Arial"/>
              <a:cs typeface="Arial"/>
              <a:sym typeface="Arial"/>
            </a:endParaRPr>
          </a:p>
        </p:txBody>
      </p:sp>
      <p:sp>
        <p:nvSpPr>
          <p:cNvPr id="752" name="Google Shape;752;p75"/>
          <p:cNvSpPr txBox="1"/>
          <p:nvPr>
            <p:ph idx="2" type="body"/>
          </p:nvPr>
        </p:nvSpPr>
        <p:spPr>
          <a:xfrm>
            <a:off x="5246678" y="1612274"/>
            <a:ext cx="3710400" cy="3710700"/>
          </a:xfrm>
          <a:prstGeom prst="rect">
            <a:avLst/>
          </a:prstGeom>
          <a:noFill/>
          <a:ln>
            <a:noFill/>
          </a:ln>
        </p:spPr>
        <p:txBody>
          <a:bodyPr anchorCtr="0" anchor="ctr" bIns="38100" lIns="38100" spcFirstLastPara="1" rIns="38100" wrap="square" tIns="38100">
            <a:noAutofit/>
          </a:bodyPr>
          <a:lstStyle/>
          <a:p>
            <a:pPr indent="-228600" lvl="0" marL="469900" rtl="0" algn="l">
              <a:lnSpc>
                <a:spcPct val="100000"/>
              </a:lnSpc>
              <a:spcBef>
                <a:spcPts val="0"/>
              </a:spcBef>
              <a:spcAft>
                <a:spcPts val="0"/>
              </a:spcAft>
              <a:buClr>
                <a:srgbClr val="FFFFFF"/>
              </a:buClr>
              <a:buSzPts val="800"/>
              <a:buFont typeface="Arial"/>
              <a:buChar char="•"/>
            </a:pPr>
            <a:r>
              <a:rPr lang="en" sz="2000">
                <a:latin typeface="Arial"/>
                <a:ea typeface="Arial"/>
                <a:cs typeface="Arial"/>
                <a:sym typeface="Arial"/>
              </a:rPr>
              <a:t>A parent provides experiential knowledge with a parent receiving support (Robbins, et al., 2009) </a:t>
            </a:r>
            <a:endParaRPr sz="2000">
              <a:latin typeface="Arial"/>
              <a:ea typeface="Arial"/>
              <a:cs typeface="Arial"/>
              <a:sym typeface="Arial"/>
            </a:endParaRPr>
          </a:p>
          <a:p>
            <a:pPr indent="-228600" lvl="0" marL="469900" rtl="0" algn="l">
              <a:lnSpc>
                <a:spcPct val="100000"/>
              </a:lnSpc>
              <a:spcBef>
                <a:spcPts val="3200"/>
              </a:spcBef>
              <a:spcAft>
                <a:spcPts val="0"/>
              </a:spcAft>
              <a:buClr>
                <a:srgbClr val="FFFFFF"/>
              </a:buClr>
              <a:buSzPts val="800"/>
              <a:buFont typeface="Arial"/>
              <a:buChar char="•"/>
            </a:pPr>
            <a:r>
              <a:rPr lang="en" sz="2000">
                <a:latin typeface="Arial"/>
                <a:ea typeface="Arial"/>
                <a:cs typeface="Arial"/>
                <a:sym typeface="Arial"/>
              </a:rPr>
              <a:t>Offers hope, guidance, advocacy and camaraderie for parents and caregivers</a:t>
            </a:r>
            <a:endParaRPr sz="2000">
              <a:latin typeface="Arial"/>
              <a:ea typeface="Arial"/>
              <a:cs typeface="Arial"/>
              <a:sym typeface="Arial"/>
            </a:endParaRPr>
          </a:p>
          <a:p>
            <a:pPr indent="0" lvl="0" marL="0" rtl="0" algn="l">
              <a:lnSpc>
                <a:spcPct val="100000"/>
              </a:lnSpc>
              <a:spcBef>
                <a:spcPts val="3200"/>
              </a:spcBef>
              <a:spcAft>
                <a:spcPts val="0"/>
              </a:spcAft>
              <a:buClr>
                <a:srgbClr val="FFFFFF"/>
              </a:buClr>
              <a:buSzPts val="800"/>
              <a:buFont typeface="Short Stack"/>
              <a:buNone/>
            </a:pPr>
            <a:r>
              <a:t/>
            </a:r>
            <a:endParaRPr sz="1800"/>
          </a:p>
          <a:p>
            <a:pPr indent="-177800" lvl="0" marL="469900" rtl="0" algn="l">
              <a:lnSpc>
                <a:spcPct val="100000"/>
              </a:lnSpc>
              <a:spcBef>
                <a:spcPts val="3200"/>
              </a:spcBef>
              <a:spcAft>
                <a:spcPts val="0"/>
              </a:spcAft>
              <a:buClr>
                <a:srgbClr val="FFFFFF"/>
              </a:buClr>
              <a:buSzPts val="800"/>
              <a:buFont typeface="Short Stack"/>
              <a:buNone/>
            </a:pPr>
            <a:r>
              <a:t/>
            </a:r>
            <a:endParaRPr sz="1800"/>
          </a:p>
        </p:txBody>
      </p:sp>
      <p:sp>
        <p:nvSpPr>
          <p:cNvPr id="753" name="Google Shape;753;p75"/>
          <p:cNvSpPr txBox="1"/>
          <p:nvPr>
            <p:ph idx="1" type="body"/>
          </p:nvPr>
        </p:nvSpPr>
        <p:spPr>
          <a:xfrm>
            <a:off x="685800" y="1485900"/>
            <a:ext cx="3810000" cy="3086100"/>
          </a:xfrm>
          <a:prstGeom prst="rect">
            <a:avLst/>
          </a:prstGeom>
          <a:noFill/>
          <a:ln>
            <a:noFill/>
          </a:ln>
        </p:spPr>
        <p:txBody>
          <a:bodyPr anchorCtr="0" anchor="ctr" bIns="38100" lIns="38100" spcFirstLastPara="1" rIns="38100" wrap="square" tIns="38100">
            <a:noAutofit/>
          </a:bodyPr>
          <a:lstStyle/>
          <a:p>
            <a:pPr indent="0" lvl="0" marL="0" rtl="0" algn="l">
              <a:lnSpc>
                <a:spcPct val="100000"/>
              </a:lnSpc>
              <a:spcBef>
                <a:spcPts val="0"/>
              </a:spcBef>
              <a:spcAft>
                <a:spcPts val="0"/>
              </a:spcAft>
              <a:buClr>
                <a:srgbClr val="FFFFFF"/>
              </a:buClr>
              <a:buSzPts val="600"/>
              <a:buFont typeface="Short Stack"/>
              <a:buNone/>
            </a:pPr>
            <a:r>
              <a:t/>
            </a:r>
            <a:endParaRPr/>
          </a:p>
          <a:p>
            <a:pPr indent="0" lvl="0" marL="0" rtl="0" algn="l">
              <a:lnSpc>
                <a:spcPct val="100000"/>
              </a:lnSpc>
              <a:spcBef>
                <a:spcPts val="3200"/>
              </a:spcBef>
              <a:spcAft>
                <a:spcPts val="0"/>
              </a:spcAft>
              <a:buClr>
                <a:srgbClr val="FFFFFF"/>
              </a:buClr>
              <a:buSzPts val="600"/>
              <a:buFont typeface="Short Stack"/>
              <a:buNone/>
            </a:pPr>
            <a:r>
              <a:t/>
            </a:r>
            <a:endParaRPr/>
          </a:p>
          <a:p>
            <a:pPr indent="0" lvl="0" marL="0" rtl="0" algn="l">
              <a:lnSpc>
                <a:spcPct val="100000"/>
              </a:lnSpc>
              <a:spcBef>
                <a:spcPts val="3200"/>
              </a:spcBef>
              <a:spcAft>
                <a:spcPts val="0"/>
              </a:spcAft>
              <a:buClr>
                <a:srgbClr val="FFFFFF"/>
              </a:buClr>
              <a:buSzPts val="600"/>
              <a:buFont typeface="Short Stack"/>
              <a:buNone/>
            </a:pPr>
            <a:r>
              <a:t/>
            </a:r>
            <a:endParaRPr/>
          </a:p>
          <a:p>
            <a:pPr indent="0" lvl="0" marL="0" rtl="0" algn="l">
              <a:lnSpc>
                <a:spcPct val="100000"/>
              </a:lnSpc>
              <a:spcBef>
                <a:spcPts val="3200"/>
              </a:spcBef>
              <a:spcAft>
                <a:spcPts val="0"/>
              </a:spcAft>
              <a:buClr>
                <a:srgbClr val="FFFFFF"/>
              </a:buClr>
              <a:buSzPts val="600"/>
              <a:buFont typeface="Short Stack"/>
              <a:buNone/>
            </a:pPr>
            <a:r>
              <a:t/>
            </a:r>
            <a:endParaRPr/>
          </a:p>
        </p:txBody>
      </p:sp>
      <p:pic>
        <p:nvPicPr>
          <p:cNvPr descr="A silhouette of a family with children outside during the sunset" id="754" name="Google Shape;754;p75"/>
          <p:cNvPicPr preferRelativeResize="0"/>
          <p:nvPr/>
        </p:nvPicPr>
        <p:blipFill rotWithShape="1">
          <a:blip r:embed="rId3">
            <a:alphaModFix/>
          </a:blip>
          <a:srcRect b="0" l="0" r="0" t="0"/>
          <a:stretch/>
        </p:blipFill>
        <p:spPr>
          <a:xfrm>
            <a:off x="403412" y="1363715"/>
            <a:ext cx="4747692" cy="3330469"/>
          </a:xfrm>
          <a:prstGeom prst="rect">
            <a:avLst/>
          </a:prstGeom>
          <a:noFill/>
          <a:ln>
            <a:noFill/>
          </a:ln>
        </p:spPr>
      </p:pic>
      <p:sp>
        <p:nvSpPr>
          <p:cNvPr id="755" name="Google Shape;755;p75"/>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76"/>
          <p:cNvSpPr txBox="1"/>
          <p:nvPr>
            <p:ph idx="4294967295" type="title"/>
          </p:nvPr>
        </p:nvSpPr>
        <p:spPr>
          <a:xfrm>
            <a:off x="1361515" y="225599"/>
            <a:ext cx="6594900" cy="439500"/>
          </a:xfrm>
          <a:prstGeom prst="rect">
            <a:avLst/>
          </a:prstGeom>
          <a:noFill/>
          <a:ln>
            <a:noFill/>
          </a:ln>
        </p:spPr>
        <p:txBody>
          <a:bodyPr anchorCtr="0" anchor="ctr" bIns="45725" lIns="91425" spcFirstLastPara="1" rIns="91425" wrap="square" tIns="45725">
            <a:noAutofit/>
          </a:bodyPr>
          <a:lstStyle/>
          <a:p>
            <a:pPr indent="0" lvl="0" marL="0" rtl="0" algn="ctr">
              <a:lnSpc>
                <a:spcPct val="100000"/>
              </a:lnSpc>
              <a:spcBef>
                <a:spcPts val="0"/>
              </a:spcBef>
              <a:spcAft>
                <a:spcPts val="0"/>
              </a:spcAft>
              <a:buClr>
                <a:srgbClr val="FFFFFF"/>
              </a:buClr>
              <a:buSzPts val="2200"/>
              <a:buFont typeface="Short Stack"/>
              <a:buNone/>
            </a:pPr>
            <a:r>
              <a:rPr b="1" lang="en" sz="2200">
                <a:latin typeface="Arial"/>
                <a:ea typeface="Arial"/>
                <a:cs typeface="Arial"/>
                <a:sym typeface="Arial"/>
              </a:rPr>
              <a:t>National Practice Guidelines </a:t>
            </a:r>
            <a:br>
              <a:rPr b="1" lang="en" sz="2200">
                <a:latin typeface="Arial"/>
                <a:ea typeface="Arial"/>
                <a:cs typeface="Arial"/>
                <a:sym typeface="Arial"/>
              </a:rPr>
            </a:br>
            <a:r>
              <a:rPr b="1" lang="en" sz="2200">
                <a:latin typeface="Arial"/>
                <a:ea typeface="Arial"/>
                <a:cs typeface="Arial"/>
                <a:sym typeface="Arial"/>
              </a:rPr>
              <a:t>of Peer Supporters – QR Code</a:t>
            </a:r>
            <a:endParaRPr b="1">
              <a:latin typeface="Arial"/>
              <a:ea typeface="Arial"/>
              <a:cs typeface="Arial"/>
              <a:sym typeface="Arial"/>
            </a:endParaRPr>
          </a:p>
        </p:txBody>
      </p:sp>
      <p:sp>
        <p:nvSpPr>
          <p:cNvPr id="761" name="Google Shape;761;p76"/>
          <p:cNvSpPr/>
          <p:nvPr/>
        </p:nvSpPr>
        <p:spPr>
          <a:xfrm>
            <a:off x="1004208" y="1232807"/>
            <a:ext cx="3110700" cy="2686200"/>
          </a:xfrm>
          <a:prstGeom prst="homePlate">
            <a:avLst>
              <a:gd fmla="val 50000" name="adj"/>
            </a:avLst>
          </a:prstGeom>
          <a:solidFill>
            <a:srgbClr val="4472C4"/>
          </a:solidFill>
          <a:ln cap="flat" cmpd="sng" w="9525">
            <a:solidFill>
              <a:srgbClr val="6BABDE"/>
            </a:solidFill>
            <a:prstDash val="solid"/>
            <a:round/>
            <a:headEnd len="sm" w="sm" type="none"/>
            <a:tailEnd len="sm" w="sm" type="none"/>
          </a:ln>
          <a:effectLst>
            <a:outerShdw blurRad="63500" rotWithShape="0">
              <a:srgbClr val="000000">
                <a:alpha val="4941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Light"/>
              <a:ea typeface="Helvetica Neue Light"/>
              <a:cs typeface="Helvetica Neue Light"/>
              <a:sym typeface="Helvetica Neue Light"/>
            </a:endParaRPr>
          </a:p>
        </p:txBody>
      </p:sp>
      <p:pic>
        <p:nvPicPr>
          <p:cNvPr descr="A QR Code" id="762" name="Google Shape;762;p76"/>
          <p:cNvPicPr preferRelativeResize="0"/>
          <p:nvPr/>
        </p:nvPicPr>
        <p:blipFill rotWithShape="1">
          <a:blip r:embed="rId3">
            <a:alphaModFix/>
          </a:blip>
          <a:srcRect b="0" l="0" r="0" t="0"/>
          <a:stretch/>
        </p:blipFill>
        <p:spPr>
          <a:xfrm>
            <a:off x="4962205" y="1016454"/>
            <a:ext cx="3110593" cy="3110593"/>
          </a:xfrm>
          <a:prstGeom prst="rect">
            <a:avLst/>
          </a:prstGeom>
          <a:noFill/>
          <a:ln>
            <a:noFill/>
          </a:ln>
        </p:spPr>
      </p:pic>
      <p:sp>
        <p:nvSpPr>
          <p:cNvPr id="763" name="Google Shape;763;p76"/>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
        <p:nvSpPr>
          <p:cNvPr id="764" name="Google Shape;764;p76"/>
          <p:cNvSpPr txBox="1"/>
          <p:nvPr/>
        </p:nvSpPr>
        <p:spPr>
          <a:xfrm>
            <a:off x="1071203" y="1496495"/>
            <a:ext cx="1952700" cy="2150700"/>
          </a:xfrm>
          <a:prstGeom prst="rect">
            <a:avLst/>
          </a:prstGeom>
          <a:noFill/>
          <a:ln>
            <a:noFill/>
          </a:ln>
        </p:spPr>
        <p:txBody>
          <a:bodyPr anchorCtr="0" anchor="ctr" bIns="45725" lIns="91425" spcFirstLastPara="1" rIns="91425" wrap="square" tIns="45725">
            <a:normAutofit fontScale="85000" lnSpcReduction="10000"/>
          </a:bodyPr>
          <a:lstStyle/>
          <a:p>
            <a:pPr indent="0" lvl="0" marL="0" marR="0" rtl="0" algn="ctr">
              <a:lnSpc>
                <a:spcPct val="100000"/>
              </a:lnSpc>
              <a:spcBef>
                <a:spcPts val="0"/>
              </a:spcBef>
              <a:spcAft>
                <a:spcPts val="0"/>
              </a:spcAft>
              <a:buClr>
                <a:srgbClr val="FFFFFF"/>
              </a:buClr>
              <a:buSzPct val="100000"/>
              <a:buFont typeface="Short Stack"/>
              <a:buNone/>
            </a:pPr>
            <a:r>
              <a:rPr b="1" i="0" lang="en" sz="2800" u="none" cap="none" strike="noStrike">
                <a:solidFill>
                  <a:srgbClr val="FFFFFF"/>
                </a:solidFill>
                <a:latin typeface="Arial"/>
                <a:ea typeface="Arial"/>
                <a:cs typeface="Arial"/>
                <a:sym typeface="Arial"/>
              </a:rPr>
              <a:t>Scan this QR code to download the National Practice Guidelines</a:t>
            </a:r>
            <a:endParaRPr b="1" i="0" sz="2800" u="none" cap="none" strike="noStrike">
              <a:solidFill>
                <a:srgbClr val="FFFFFF"/>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77"/>
          <p:cNvSpPr txBox="1"/>
          <p:nvPr>
            <p:ph idx="4294967295" type="title"/>
          </p:nvPr>
        </p:nvSpPr>
        <p:spPr>
          <a:xfrm>
            <a:off x="339271" y="1908544"/>
            <a:ext cx="4570800" cy="361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Arial"/>
                <a:ea typeface="Arial"/>
                <a:cs typeface="Arial"/>
                <a:sym typeface="Arial"/>
              </a:rPr>
              <a:t>The Power of Peer Respites</a:t>
            </a:r>
            <a:endParaRPr/>
          </a:p>
        </p:txBody>
      </p:sp>
      <p:pic>
        <p:nvPicPr>
          <p:cNvPr descr="A photo of Nze Okoronta with music sound bars underneath them" id="770" name="Google Shape;770;p77"/>
          <p:cNvPicPr preferRelativeResize="0"/>
          <p:nvPr/>
        </p:nvPicPr>
        <p:blipFill rotWithShape="1">
          <a:blip r:embed="rId3">
            <a:alphaModFix/>
          </a:blip>
          <a:srcRect b="0" l="0" r="0" t="0"/>
          <a:stretch/>
        </p:blipFill>
        <p:spPr>
          <a:xfrm>
            <a:off x="5424620" y="324976"/>
            <a:ext cx="3324738" cy="4157264"/>
          </a:xfrm>
          <a:prstGeom prst="rect">
            <a:avLst/>
          </a:prstGeom>
          <a:noFill/>
          <a:ln>
            <a:noFill/>
          </a:ln>
        </p:spPr>
      </p:pic>
      <p:pic>
        <p:nvPicPr>
          <p:cNvPr id="771" name="Google Shape;771;p77"/>
          <p:cNvPicPr preferRelativeResize="0"/>
          <p:nvPr/>
        </p:nvPicPr>
        <p:blipFill rotWithShape="1">
          <a:blip r:embed="rId4">
            <a:alphaModFix/>
          </a:blip>
          <a:srcRect b="0" l="0" r="0" t="0"/>
          <a:stretch/>
        </p:blipFill>
        <p:spPr>
          <a:xfrm>
            <a:off x="5424620" y="324976"/>
            <a:ext cx="3324738" cy="3670378"/>
          </a:xfrm>
          <a:prstGeom prst="rect">
            <a:avLst/>
          </a:prstGeom>
          <a:noFill/>
          <a:ln>
            <a:noFill/>
          </a:ln>
        </p:spPr>
      </p:pic>
      <p:sp>
        <p:nvSpPr>
          <p:cNvPr id="772" name="Google Shape;772;p77"/>
          <p:cNvSpPr/>
          <p:nvPr/>
        </p:nvSpPr>
        <p:spPr>
          <a:xfrm>
            <a:off x="3805106" y="4478205"/>
            <a:ext cx="5083800" cy="4503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Libre Franklin"/>
                <a:ea typeface="Libre Franklin"/>
                <a:cs typeface="Libre Franklin"/>
                <a:sym typeface="Libre Franklin"/>
              </a:rPr>
              <a:t>Unapologetically Black Unicorns Podcast Episode 91:</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Libre Franklin"/>
                <a:ea typeface="Libre Franklin"/>
                <a:cs typeface="Libre Franklin"/>
                <a:sym typeface="Libre Franklin"/>
              </a:rPr>
              <a:t>Nze  Okoronta</a:t>
            </a:r>
            <a:endParaRPr b="0" i="0" sz="1000" u="none" cap="none" strike="noStrike">
              <a:solidFill>
                <a:schemeClr val="lt1"/>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Libre Franklin"/>
                <a:ea typeface="Libre Franklin"/>
                <a:cs typeface="Libre Franklin"/>
                <a:sym typeface="Libre Franklin"/>
              </a:rPr>
              <a:t>https://podcasts.apple.com/us/podcast/unapologetically-black-unicorns/id1568804071?i=1000600968430</a:t>
            </a:r>
            <a:endParaRPr b="0" i="0" sz="1400" u="none" cap="none" strike="noStrike">
              <a:solidFill>
                <a:srgbClr val="000000"/>
              </a:solidFill>
              <a:latin typeface="Arial"/>
              <a:ea typeface="Arial"/>
              <a:cs typeface="Arial"/>
              <a:sym typeface="Arial"/>
            </a:endParaRPr>
          </a:p>
        </p:txBody>
      </p:sp>
      <p:sp>
        <p:nvSpPr>
          <p:cNvPr id="773" name="Google Shape;773;p77"/>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78"/>
          <p:cNvSpPr txBox="1"/>
          <p:nvPr>
            <p:ph idx="4294967295" type="title"/>
          </p:nvPr>
        </p:nvSpPr>
        <p:spPr>
          <a:xfrm>
            <a:off x="262127" y="194488"/>
            <a:ext cx="33585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lt1"/>
                </a:solidFill>
                <a:latin typeface="Arial"/>
                <a:ea typeface="Arial"/>
                <a:cs typeface="Arial"/>
                <a:sym typeface="Arial"/>
              </a:rPr>
              <a:t>Peer Respite</a:t>
            </a:r>
            <a:endParaRPr b="1" i="0" sz="1100" u="none" cap="none" strike="noStrike">
              <a:solidFill>
                <a:srgbClr val="000000"/>
              </a:solidFill>
              <a:latin typeface="Arial"/>
              <a:ea typeface="Arial"/>
              <a:cs typeface="Arial"/>
              <a:sym typeface="Arial"/>
            </a:endParaRPr>
          </a:p>
        </p:txBody>
      </p:sp>
      <p:sp>
        <p:nvSpPr>
          <p:cNvPr id="780" name="Google Shape;780;p78"/>
          <p:cNvSpPr/>
          <p:nvPr/>
        </p:nvSpPr>
        <p:spPr>
          <a:xfrm>
            <a:off x="262127" y="679288"/>
            <a:ext cx="3635100" cy="3996000"/>
          </a:xfrm>
          <a:prstGeom prst="rect">
            <a:avLst/>
          </a:prstGeom>
          <a:noFill/>
          <a:ln>
            <a:noFill/>
          </a:ln>
        </p:spPr>
        <p:txBody>
          <a:bodyPr anchorCtr="0" anchor="t" bIns="34275" lIns="68575" spcFirstLastPara="1" rIns="68575" wrap="square" tIns="34275">
            <a:noAutofit/>
          </a:bodyPr>
          <a:lstStyle/>
          <a:p>
            <a:pPr indent="-209550" lvl="0" marL="215900" marR="0" rtl="0" algn="l">
              <a:lnSpc>
                <a:spcPct val="100000"/>
              </a:lnSpc>
              <a:spcBef>
                <a:spcPts val="0"/>
              </a:spcBef>
              <a:spcAft>
                <a:spcPts val="0"/>
              </a:spcAft>
              <a:buClr>
                <a:schemeClr val="lt1"/>
              </a:buClr>
              <a:buSzPts val="1500"/>
              <a:buFont typeface="Arial"/>
              <a:buChar char="•"/>
            </a:pPr>
            <a:r>
              <a:rPr b="0" i="0" lang="en" sz="1800" u="none" cap="none" strike="noStrike">
                <a:solidFill>
                  <a:schemeClr val="lt1"/>
                </a:solidFill>
                <a:latin typeface="Arial"/>
                <a:ea typeface="Arial"/>
                <a:cs typeface="Arial"/>
                <a:sym typeface="Arial"/>
              </a:rPr>
              <a:t>A peer respite is a voluntary, short-term, overnight program that provides community-based, non-clinical crisis support to help people find new understanding and ways to move forward.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209550" lvl="0" marL="215900" marR="0" rtl="0" algn="l">
              <a:lnSpc>
                <a:spcPct val="100000"/>
              </a:lnSpc>
              <a:spcBef>
                <a:spcPts val="0"/>
              </a:spcBef>
              <a:spcAft>
                <a:spcPts val="0"/>
              </a:spcAft>
              <a:buClr>
                <a:schemeClr val="lt1"/>
              </a:buClr>
              <a:buSzPts val="1500"/>
              <a:buFont typeface="Arial"/>
              <a:buChar char="•"/>
            </a:pPr>
            <a:r>
              <a:rPr b="0" i="0" lang="en" sz="1800" u="none" cap="none" strike="noStrike">
                <a:solidFill>
                  <a:schemeClr val="lt1"/>
                </a:solidFill>
                <a:latin typeface="Arial"/>
                <a:ea typeface="Arial"/>
                <a:cs typeface="Arial"/>
                <a:sym typeface="Arial"/>
              </a:rPr>
              <a:t>It operates 24 hours per day in a homelike environment.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209550" lvl="0" marL="215900" marR="0" rtl="0" algn="l">
              <a:lnSpc>
                <a:spcPct val="100000"/>
              </a:lnSpc>
              <a:spcBef>
                <a:spcPts val="0"/>
              </a:spcBef>
              <a:spcAft>
                <a:spcPts val="0"/>
              </a:spcAft>
              <a:buClr>
                <a:schemeClr val="lt1"/>
              </a:buClr>
              <a:buSzPts val="1500"/>
              <a:buFont typeface="Arial"/>
              <a:buChar char="•"/>
            </a:pPr>
            <a:r>
              <a:rPr b="0" i="0" lang="en" sz="1800" u="none" cap="none" strike="noStrike">
                <a:solidFill>
                  <a:schemeClr val="lt1"/>
                </a:solidFill>
                <a:latin typeface="Arial"/>
                <a:ea typeface="Arial"/>
                <a:cs typeface="Arial"/>
                <a:sym typeface="Arial"/>
              </a:rPr>
              <a:t>Peer respites are staffed and operated by people with psychiatric histories or who have experienced trauma </a:t>
            </a:r>
            <a:endParaRPr b="0" i="0" sz="1800" u="none" cap="none" strike="noStrike">
              <a:solidFill>
                <a:srgbClr val="000000"/>
              </a:solidFill>
              <a:latin typeface="Arial"/>
              <a:ea typeface="Arial"/>
              <a:cs typeface="Arial"/>
              <a:sym typeface="Arial"/>
            </a:endParaRPr>
          </a:p>
        </p:txBody>
      </p:sp>
      <p:pic>
        <p:nvPicPr>
          <p:cNvPr descr="A flowchart showing how Peer Respite is used when someone has a psychiatric crisis, which can be triggered by psychosocial stressors or by living with a mental health problem." id="781" name="Google Shape;781;p78"/>
          <p:cNvPicPr preferRelativeResize="0"/>
          <p:nvPr/>
        </p:nvPicPr>
        <p:blipFill rotWithShape="1">
          <a:blip r:embed="rId3">
            <a:alphaModFix/>
          </a:blip>
          <a:srcRect b="0" l="0" r="0" t="0"/>
          <a:stretch/>
        </p:blipFill>
        <p:spPr>
          <a:xfrm>
            <a:off x="4236374" y="969950"/>
            <a:ext cx="4645499" cy="3305025"/>
          </a:xfrm>
          <a:prstGeom prst="rect">
            <a:avLst/>
          </a:prstGeom>
          <a:noFill/>
          <a:ln>
            <a:noFill/>
          </a:ln>
        </p:spPr>
      </p:pic>
      <p:sp>
        <p:nvSpPr>
          <p:cNvPr id="782" name="Google Shape;782;p78"/>
          <p:cNvSpPr/>
          <p:nvPr/>
        </p:nvSpPr>
        <p:spPr>
          <a:xfrm>
            <a:off x="5075402" y="4411690"/>
            <a:ext cx="3278485" cy="18694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Short Stack"/>
                <a:ea typeface="Short Stack"/>
                <a:cs typeface="Short Stack"/>
                <a:sym typeface="Short Stack"/>
              </a:rPr>
              <a:t>https://www.peerrespite.com/</a:t>
            </a:r>
            <a:endParaRPr b="0" i="0" sz="2000" u="none" cap="none" strike="noStrike">
              <a:solidFill>
                <a:srgbClr val="000000"/>
              </a:solidFill>
              <a:latin typeface="Arial"/>
              <a:ea typeface="Arial"/>
              <a:cs typeface="Arial"/>
              <a:sym typeface="Arial"/>
            </a:endParaRPr>
          </a:p>
        </p:txBody>
      </p:sp>
      <p:sp>
        <p:nvSpPr>
          <p:cNvPr id="783" name="Google Shape;783;p78"/>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79"/>
          <p:cNvSpPr txBox="1"/>
          <p:nvPr>
            <p:ph idx="4294967295" type="title"/>
          </p:nvPr>
        </p:nvSpPr>
        <p:spPr>
          <a:xfrm>
            <a:off x="333675" y="225250"/>
            <a:ext cx="67656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Arial"/>
                <a:ea typeface="Arial"/>
                <a:cs typeface="Arial"/>
                <a:sym typeface="Arial"/>
              </a:rPr>
              <a:t>Peer Respite - Outcomes</a:t>
            </a:r>
            <a:endParaRPr b="0" i="0" sz="1100" u="none" cap="none" strike="noStrike">
              <a:solidFill>
                <a:srgbClr val="000000"/>
              </a:solidFill>
              <a:latin typeface="Arial"/>
              <a:ea typeface="Arial"/>
              <a:cs typeface="Arial"/>
              <a:sym typeface="Arial"/>
            </a:endParaRPr>
          </a:p>
        </p:txBody>
      </p:sp>
      <p:pic>
        <p:nvPicPr>
          <p:cNvPr descr="A list of studies about Peer Respite with a control or comparison group" id="789" name="Google Shape;789;p79"/>
          <p:cNvPicPr preferRelativeResize="0"/>
          <p:nvPr/>
        </p:nvPicPr>
        <p:blipFill rotWithShape="1">
          <a:blip r:embed="rId3">
            <a:alphaModFix/>
          </a:blip>
          <a:srcRect b="0" l="0" r="0" t="0"/>
          <a:stretch/>
        </p:blipFill>
        <p:spPr>
          <a:xfrm>
            <a:off x="736226" y="789431"/>
            <a:ext cx="7803151" cy="4142278"/>
          </a:xfrm>
          <a:prstGeom prst="rect">
            <a:avLst/>
          </a:prstGeom>
          <a:noFill/>
          <a:ln>
            <a:noFill/>
          </a:ln>
        </p:spPr>
      </p:pic>
      <p:sp>
        <p:nvSpPr>
          <p:cNvPr id="790" name="Google Shape;790;p79"/>
          <p:cNvSpPr/>
          <p:nvPr/>
        </p:nvSpPr>
        <p:spPr>
          <a:xfrm>
            <a:off x="6338656" y="4534832"/>
            <a:ext cx="2006354" cy="179211"/>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chemeClr val="dk1"/>
                </a:solidFill>
                <a:latin typeface="Helvetica Neue Light"/>
                <a:ea typeface="Helvetica Neue Light"/>
                <a:cs typeface="Helvetica Neue Light"/>
                <a:sym typeface="Helvetica Neue Light"/>
              </a:rPr>
              <a:t>https://www.peerrespite.com/</a:t>
            </a:r>
            <a:endParaRPr b="0" i="0" sz="1400" u="none" cap="none" strike="noStrike">
              <a:solidFill>
                <a:srgbClr val="000000"/>
              </a:solidFill>
              <a:latin typeface="Arial"/>
              <a:ea typeface="Arial"/>
              <a:cs typeface="Arial"/>
              <a:sym typeface="Arial"/>
            </a:endParaRPr>
          </a:p>
        </p:txBody>
      </p:sp>
      <p:sp>
        <p:nvSpPr>
          <p:cNvPr id="791" name="Google Shape;791;p79"/>
          <p:cNvSpPr txBox="1"/>
          <p:nvPr>
            <p:ph idx="12" type="sldNum"/>
          </p:nvPr>
        </p:nvSpPr>
        <p:spPr>
          <a:xfrm>
            <a:off x="4437900" y="4928100"/>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Infographic that visually represents medication adherence statistics, showing the decreasing number of prescriptions that are actually taken correctly and refilled. The image consists of five vertical bars, each filled partially with white pills and labeled with corresponding numbers:&#10;&#10;For every 100 prescriptions written – 100 prescriptions are issued.&#10;&#10;50-70 are filled at the pharmacy – Only half to two-thirds of prescriptions are actually filled.&#10;&#10;48-66 are picked up from the pharmacy – A small percentage of filled prescriptions are never collected.&#10;&#10;25-30 are taken properly – Only about a quarter to a third of prescribed medications are taken as directed.&#10;&#10;15-20 are refilled as prescribed – A very small portion of prescriptions are consistently refilled as needed.&#10;&#10;The graphic highlights the significant drop-off in adherence at each stage of the medication process, emphasizing the challenges in ensuring proper medication use. The source is cited as the National Association of Chain Drug Stores, based on IMS health data from 2010." id="203" name="Google Shape;203;p8"/>
          <p:cNvPicPr preferRelativeResize="0"/>
          <p:nvPr/>
        </p:nvPicPr>
        <p:blipFill rotWithShape="1">
          <a:blip r:embed="rId3">
            <a:alphaModFix/>
          </a:blip>
          <a:srcRect b="0" l="0" r="0" t="0"/>
          <a:stretch/>
        </p:blipFill>
        <p:spPr>
          <a:xfrm>
            <a:off x="863763" y="152400"/>
            <a:ext cx="7416474" cy="4838700"/>
          </a:xfrm>
          <a:prstGeom prst="rect">
            <a:avLst/>
          </a:prstGeom>
          <a:noFill/>
          <a:ln>
            <a:noFill/>
          </a:ln>
        </p:spPr>
      </p:pic>
      <p:sp>
        <p:nvSpPr>
          <p:cNvPr id="204" name="Google Shape;204;p8"/>
          <p:cNvSpPr txBox="1"/>
          <p:nvPr>
            <p:ph idx="12" type="sldNum"/>
          </p:nvPr>
        </p:nvSpPr>
        <p:spPr>
          <a:xfrm>
            <a:off x="8658208" y="4883400"/>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
        <p:nvSpPr>
          <p:cNvPr id="205" name="Google Shape;205;p8"/>
          <p:cNvSpPr txBox="1"/>
          <p:nvPr>
            <p:ph idx="4294967295" type="title"/>
          </p:nvPr>
        </p:nvSpPr>
        <p:spPr>
          <a:xfrm>
            <a:off x="892970" y="-1339500"/>
            <a:ext cx="7358100" cy="13395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800"/>
              <a:buFont typeface="Short Stack"/>
              <a:buNone/>
            </a:pPr>
            <a:r>
              <a:rPr lang="en"/>
              <a:t>Prescription Data</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80"/>
          <p:cNvSpPr txBox="1"/>
          <p:nvPr>
            <p:ph idx="4294967295" type="title"/>
          </p:nvPr>
        </p:nvSpPr>
        <p:spPr>
          <a:xfrm>
            <a:off x="3878025" y="152925"/>
            <a:ext cx="5193300" cy="5094000"/>
          </a:xfrm>
          <a:prstGeom prst="rect">
            <a:avLst/>
          </a:prstGeom>
          <a:noFill/>
          <a:ln>
            <a:noFill/>
          </a:ln>
        </p:spPr>
        <p:txBody>
          <a:bodyPr anchorCtr="0" anchor="ctr" bIns="38100" lIns="38100" spcFirstLastPara="1" rIns="38100" wrap="square" tIns="38100">
            <a:spAutoFit/>
          </a:bodyPr>
          <a:lstStyle/>
          <a:p>
            <a:pPr indent="0" lvl="0" marL="0" marR="0" rtl="0" algn="l">
              <a:lnSpc>
                <a:spcPct val="115000"/>
              </a:lnSpc>
              <a:spcBef>
                <a:spcPts val="0"/>
              </a:spcBef>
              <a:spcAft>
                <a:spcPts val="0"/>
              </a:spcAft>
              <a:buClr>
                <a:schemeClr val="lt1"/>
              </a:buClr>
              <a:buSzPts val="1800"/>
              <a:buFont typeface="Short Stack"/>
              <a:buNone/>
            </a:pPr>
            <a:r>
              <a:rPr b="1" i="0" lang="en" sz="2100" u="sng" cap="none" strike="noStrike">
                <a:solidFill>
                  <a:schemeClr val="lt1"/>
                </a:solidFill>
                <a:latin typeface="Arial"/>
                <a:ea typeface="Arial"/>
                <a:cs typeface="Arial"/>
                <a:sym typeface="Arial"/>
              </a:rPr>
              <a:t>California Peer Run Respites:</a:t>
            </a:r>
            <a:endParaRPr/>
          </a:p>
          <a:p>
            <a:pPr indent="-215900" lvl="0" marL="215900" marR="0" rtl="0" algn="l">
              <a:lnSpc>
                <a:spcPct val="115000"/>
              </a:lnSpc>
              <a:spcBef>
                <a:spcPts val="0"/>
              </a:spcBef>
              <a:spcAft>
                <a:spcPts val="0"/>
              </a:spcAft>
              <a:buClr>
                <a:schemeClr val="lt1"/>
              </a:buClr>
              <a:buSzPts val="1400"/>
              <a:buFont typeface="Arial"/>
              <a:buChar char="•"/>
            </a:pPr>
            <a:r>
              <a:rPr b="1" i="0" lang="en" sz="1400" u="none" cap="none" strike="noStrike">
                <a:solidFill>
                  <a:schemeClr val="lt1"/>
                </a:solidFill>
                <a:latin typeface="Arial"/>
                <a:ea typeface="Arial"/>
                <a:cs typeface="Arial"/>
                <a:sym typeface="Arial"/>
              </a:rPr>
              <a:t>2nd STORY PEER RESPITE HOUSE</a:t>
            </a:r>
            <a:endParaRPr b="0" i="0" sz="1400" u="none" cap="none" strike="noStrike">
              <a:solidFill>
                <a:srgbClr val="000000"/>
              </a:solidFill>
              <a:latin typeface="Arial"/>
              <a:ea typeface="Arial"/>
              <a:cs typeface="Arial"/>
              <a:sym typeface="Arial"/>
            </a:endParaRPr>
          </a:p>
          <a:p>
            <a:pPr indent="0" lvl="1" marL="34290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Website: </a:t>
            </a:r>
            <a:r>
              <a:rPr b="0" i="0" lang="en" sz="1400" u="sng" cap="none" strike="noStrike">
                <a:solidFill>
                  <a:schemeClr val="lt1"/>
                </a:solidFill>
                <a:latin typeface="Arial"/>
                <a:ea typeface="Arial"/>
                <a:cs typeface="Arial"/>
                <a:sym typeface="Arial"/>
                <a:hlinkClick r:id="rId3">
                  <a:extLst>
                    <a:ext uri="{A12FA001-AC4F-418D-AE19-62706E023703}">
                      <ahyp:hlinkClr val="tx"/>
                    </a:ext>
                  </a:extLst>
                </a:hlinkClick>
              </a:rPr>
              <a:t>https://www.encompasscs.org/second_story</a:t>
            </a:r>
            <a:br>
              <a:rPr b="0" i="0" lang="en" sz="1400" u="none" cap="none" strike="noStrike">
                <a:solidFill>
                  <a:schemeClr val="lt1"/>
                </a:solidFill>
                <a:latin typeface="Arial"/>
                <a:ea typeface="Arial"/>
                <a:cs typeface="Arial"/>
                <a:sym typeface="Arial"/>
              </a:rPr>
            </a:br>
            <a:r>
              <a:rPr b="0" i="0" lang="en" sz="1400" u="none" cap="none" strike="noStrike">
                <a:solidFill>
                  <a:schemeClr val="lt1"/>
                </a:solidFill>
                <a:latin typeface="Arial"/>
                <a:ea typeface="Arial"/>
                <a:cs typeface="Arial"/>
                <a:sym typeface="Arial"/>
              </a:rPr>
              <a:t>Location: Santa Cruz, CA</a:t>
            </a:r>
            <a:endParaRPr/>
          </a:p>
          <a:p>
            <a:pPr indent="-215900" lvl="0" marL="215900" marR="0" rtl="0" algn="l">
              <a:lnSpc>
                <a:spcPct val="115000"/>
              </a:lnSpc>
              <a:spcBef>
                <a:spcPts val="0"/>
              </a:spcBef>
              <a:spcAft>
                <a:spcPts val="0"/>
              </a:spcAft>
              <a:buClr>
                <a:schemeClr val="lt1"/>
              </a:buClr>
              <a:buSzPts val="1400"/>
              <a:buFont typeface="Arial"/>
              <a:buChar char="•"/>
            </a:pPr>
            <a:r>
              <a:rPr b="1" i="0" lang="en" sz="1400" u="none" cap="none" strike="noStrike">
                <a:solidFill>
                  <a:schemeClr val="lt1"/>
                </a:solidFill>
                <a:latin typeface="Arial"/>
                <a:ea typeface="Arial"/>
                <a:cs typeface="Arial"/>
                <a:sym typeface="Arial"/>
              </a:rPr>
              <a:t>BLACKBIRD HOUSE PEER RESPITE</a:t>
            </a:r>
            <a:endParaRPr b="0" i="0" sz="1400" u="none" cap="none" strike="noStrike">
              <a:solidFill>
                <a:srgbClr val="000000"/>
              </a:solidFill>
              <a:latin typeface="Arial"/>
              <a:ea typeface="Arial"/>
              <a:cs typeface="Arial"/>
              <a:sym typeface="Arial"/>
            </a:endParaRPr>
          </a:p>
          <a:p>
            <a:pPr indent="0" lvl="1" marL="34290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Website: </a:t>
            </a:r>
            <a:r>
              <a:rPr b="0" i="0" lang="en" sz="1400" u="sng" cap="none" strike="noStrike">
                <a:solidFill>
                  <a:schemeClr val="lt1"/>
                </a:solidFill>
                <a:latin typeface="Arial"/>
                <a:ea typeface="Arial"/>
                <a:cs typeface="Arial"/>
                <a:sym typeface="Arial"/>
                <a:hlinkClick r:id="rId4">
                  <a:extLst>
                    <a:ext uri="{A12FA001-AC4F-418D-AE19-62706E023703}">
                      <ahyp:hlinkClr val="tx"/>
                    </a:ext>
                  </a:extLst>
                </a:hlinkClick>
              </a:rPr>
              <a:t>http://www.fcservices.org/blackbird-house-respite/</a:t>
            </a:r>
            <a:br>
              <a:rPr b="0" i="0" lang="en" sz="1400" u="none" cap="none" strike="noStrike">
                <a:solidFill>
                  <a:schemeClr val="lt1"/>
                </a:solidFill>
                <a:latin typeface="Arial"/>
                <a:ea typeface="Arial"/>
                <a:cs typeface="Arial"/>
                <a:sym typeface="Arial"/>
              </a:rPr>
            </a:br>
            <a:r>
              <a:rPr b="0" i="0" lang="en" sz="1400" u="none" cap="none" strike="noStrike">
                <a:solidFill>
                  <a:schemeClr val="lt1"/>
                </a:solidFill>
                <a:latin typeface="Arial"/>
                <a:ea typeface="Arial"/>
                <a:cs typeface="Arial"/>
                <a:sym typeface="Arial"/>
              </a:rPr>
              <a:t>Location: Santa Clara County, CA</a:t>
            </a:r>
            <a:endParaRPr/>
          </a:p>
          <a:p>
            <a:pPr indent="-215900" lvl="0" marL="215900" marR="0" rtl="0" algn="l">
              <a:lnSpc>
                <a:spcPct val="115000"/>
              </a:lnSpc>
              <a:spcBef>
                <a:spcPts val="0"/>
              </a:spcBef>
              <a:spcAft>
                <a:spcPts val="0"/>
              </a:spcAft>
              <a:buClr>
                <a:schemeClr val="lt1"/>
              </a:buClr>
              <a:buSzPts val="1400"/>
              <a:buFont typeface="Arial"/>
              <a:buChar char="•"/>
            </a:pPr>
            <a:r>
              <a:rPr b="1" i="0" lang="en" sz="1400" u="none" cap="none" strike="noStrike">
                <a:solidFill>
                  <a:schemeClr val="lt1"/>
                </a:solidFill>
                <a:latin typeface="Arial"/>
                <a:ea typeface="Arial"/>
                <a:cs typeface="Arial"/>
                <a:sym typeface="Arial"/>
              </a:rPr>
              <a:t>CEDAR HOME</a:t>
            </a:r>
            <a:endParaRPr b="0" i="0" sz="1400" u="none" cap="none" strike="noStrike">
              <a:solidFill>
                <a:srgbClr val="000000"/>
              </a:solidFill>
              <a:latin typeface="Arial"/>
              <a:ea typeface="Arial"/>
              <a:cs typeface="Arial"/>
              <a:sym typeface="Arial"/>
            </a:endParaRPr>
          </a:p>
          <a:p>
            <a:pPr indent="0" lvl="1" marL="34290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Location: Weaverville, CA</a:t>
            </a:r>
            <a:endParaRPr b="0" i="0" sz="1400" u="none" cap="none" strike="noStrike">
              <a:solidFill>
                <a:srgbClr val="000000"/>
              </a:solidFill>
              <a:latin typeface="Arial"/>
              <a:ea typeface="Arial"/>
              <a:cs typeface="Arial"/>
              <a:sym typeface="Arial"/>
            </a:endParaRPr>
          </a:p>
          <a:p>
            <a:pPr indent="-215900" lvl="0" marL="215900" marR="0" rtl="0" algn="l">
              <a:lnSpc>
                <a:spcPct val="115000"/>
              </a:lnSpc>
              <a:spcBef>
                <a:spcPts val="0"/>
              </a:spcBef>
              <a:spcAft>
                <a:spcPts val="0"/>
              </a:spcAft>
              <a:buClr>
                <a:schemeClr val="lt1"/>
              </a:buClr>
              <a:buSzPts val="1400"/>
              <a:buFont typeface="Arial"/>
              <a:buChar char="•"/>
            </a:pPr>
            <a:r>
              <a:rPr b="1" i="0" lang="en" sz="1400" u="none" cap="none" strike="noStrike">
                <a:solidFill>
                  <a:schemeClr val="lt1"/>
                </a:solidFill>
                <a:latin typeface="Arial"/>
                <a:ea typeface="Arial"/>
                <a:cs typeface="Arial"/>
                <a:sym typeface="Arial"/>
              </a:rPr>
              <a:t>HACIENDA OF HOPE</a:t>
            </a:r>
            <a:endParaRPr b="0" i="0" sz="1400" u="none" cap="none" strike="noStrike">
              <a:solidFill>
                <a:srgbClr val="000000"/>
              </a:solidFill>
              <a:latin typeface="Arial"/>
              <a:ea typeface="Arial"/>
              <a:cs typeface="Arial"/>
              <a:sym typeface="Arial"/>
            </a:endParaRPr>
          </a:p>
          <a:p>
            <a:pPr indent="0" lvl="1" marL="34290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Website: </a:t>
            </a:r>
            <a:r>
              <a:rPr b="0" i="0" lang="en" sz="1400" u="sng" cap="none" strike="noStrike">
                <a:solidFill>
                  <a:schemeClr val="lt1"/>
                </a:solidFill>
                <a:latin typeface="Arial"/>
                <a:ea typeface="Arial"/>
                <a:cs typeface="Arial"/>
                <a:sym typeface="Arial"/>
                <a:hlinkClick r:id="rId5">
                  <a:extLst>
                    <a:ext uri="{A12FA001-AC4F-418D-AE19-62706E023703}">
                      <ahyp:hlinkClr val="tx"/>
                    </a:ext>
                  </a:extLst>
                </a:hlinkClick>
              </a:rPr>
              <a:t>https://prpsn.org/services-peer-support-network.html?id=171</a:t>
            </a:r>
            <a:br>
              <a:rPr b="0" i="0" lang="en" sz="1400" u="none" cap="none" strike="noStrike">
                <a:solidFill>
                  <a:schemeClr val="lt1"/>
                </a:solidFill>
                <a:latin typeface="Arial"/>
                <a:ea typeface="Arial"/>
                <a:cs typeface="Arial"/>
                <a:sym typeface="Arial"/>
              </a:rPr>
            </a:br>
            <a:r>
              <a:rPr b="0" i="0" lang="en" sz="1400" u="none" cap="none" strike="noStrike">
                <a:solidFill>
                  <a:schemeClr val="lt1"/>
                </a:solidFill>
                <a:latin typeface="Arial"/>
                <a:ea typeface="Arial"/>
                <a:cs typeface="Arial"/>
                <a:sym typeface="Arial"/>
              </a:rPr>
              <a:t>Location: 2241 W. Williams Street, Long Beach, CA 90810</a:t>
            </a:r>
            <a:endParaRPr/>
          </a:p>
          <a:p>
            <a:pPr indent="-215900" lvl="0" marL="215900" marR="0" rtl="0" algn="l">
              <a:lnSpc>
                <a:spcPct val="115000"/>
              </a:lnSpc>
              <a:spcBef>
                <a:spcPts val="0"/>
              </a:spcBef>
              <a:spcAft>
                <a:spcPts val="0"/>
              </a:spcAft>
              <a:buClr>
                <a:schemeClr val="lt1"/>
              </a:buClr>
              <a:buSzPts val="1400"/>
              <a:buFont typeface="Arial"/>
              <a:buChar char="•"/>
            </a:pPr>
            <a:r>
              <a:rPr b="1" i="0" lang="en" sz="1400" u="none" cap="none" strike="noStrike">
                <a:solidFill>
                  <a:schemeClr val="lt1"/>
                </a:solidFill>
                <a:latin typeface="Arial"/>
                <a:ea typeface="Arial"/>
                <a:cs typeface="Arial"/>
                <a:sym typeface="Arial"/>
              </a:rPr>
              <a:t>SHARE! RECOVERY RETREAT</a:t>
            </a:r>
            <a:endParaRPr b="0" i="0" sz="1400" u="none" cap="none" strike="noStrike">
              <a:solidFill>
                <a:srgbClr val="000000"/>
              </a:solidFill>
              <a:latin typeface="Arial"/>
              <a:ea typeface="Arial"/>
              <a:cs typeface="Arial"/>
              <a:sym typeface="Arial"/>
            </a:endParaRPr>
          </a:p>
          <a:p>
            <a:pPr indent="0" lvl="1" marL="34290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Website: </a:t>
            </a:r>
            <a:r>
              <a:rPr b="0" i="0" lang="en" sz="1400" u="sng" cap="none" strike="noStrike">
                <a:solidFill>
                  <a:schemeClr val="lt1"/>
                </a:solidFill>
                <a:latin typeface="Arial"/>
                <a:ea typeface="Arial"/>
                <a:cs typeface="Arial"/>
                <a:sym typeface="Arial"/>
                <a:hlinkClick r:id="rId6">
                  <a:extLst>
                    <a:ext uri="{A12FA001-AC4F-418D-AE19-62706E023703}">
                      <ahyp:hlinkClr val="tx"/>
                    </a:ext>
                  </a:extLst>
                </a:hlinkClick>
              </a:rPr>
              <a:t>www.shareselfhelp.org</a:t>
            </a:r>
            <a:br>
              <a:rPr b="0" i="0" lang="en" sz="1400" u="none" cap="none" strike="noStrike">
                <a:solidFill>
                  <a:schemeClr val="lt1"/>
                </a:solidFill>
                <a:latin typeface="Arial"/>
                <a:ea typeface="Arial"/>
                <a:cs typeface="Arial"/>
                <a:sym typeface="Arial"/>
              </a:rPr>
            </a:br>
            <a:r>
              <a:rPr b="0" i="0" lang="en" sz="1400" u="none" cap="none" strike="noStrike">
                <a:solidFill>
                  <a:schemeClr val="lt1"/>
                </a:solidFill>
                <a:latin typeface="Arial"/>
                <a:ea typeface="Arial"/>
                <a:cs typeface="Arial"/>
                <a:sym typeface="Arial"/>
              </a:rPr>
              <a:t>Location: Monterey Park, CA and North Hollywood, CA</a:t>
            </a:r>
            <a:endParaRPr/>
          </a:p>
          <a:p>
            <a:pPr indent="-215900" lvl="0" marL="215900" marR="0" rtl="0" algn="l">
              <a:lnSpc>
                <a:spcPct val="115000"/>
              </a:lnSpc>
              <a:spcBef>
                <a:spcPts val="0"/>
              </a:spcBef>
              <a:spcAft>
                <a:spcPts val="0"/>
              </a:spcAft>
              <a:buClr>
                <a:schemeClr val="lt1"/>
              </a:buClr>
              <a:buSzPts val="1400"/>
              <a:buFont typeface="Arial"/>
              <a:buChar char="•"/>
            </a:pPr>
            <a:r>
              <a:rPr b="1" i="0" lang="en" sz="1400" u="none" cap="none" strike="noStrike">
                <a:solidFill>
                  <a:schemeClr val="lt1"/>
                </a:solidFill>
                <a:latin typeface="Arial"/>
                <a:ea typeface="Arial"/>
                <a:cs typeface="Arial"/>
                <a:sym typeface="Arial"/>
              </a:rPr>
              <a:t>SALLY’S PLACE</a:t>
            </a:r>
            <a:endParaRPr b="0" i="0" sz="1400" u="none" cap="none" strike="noStrike">
              <a:solidFill>
                <a:srgbClr val="000000"/>
              </a:solidFill>
              <a:latin typeface="Arial"/>
              <a:ea typeface="Arial"/>
              <a:cs typeface="Arial"/>
              <a:sym typeface="Arial"/>
            </a:endParaRPr>
          </a:p>
          <a:p>
            <a:pPr indent="0" lvl="1" marL="34290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Website: </a:t>
            </a:r>
            <a:r>
              <a:rPr b="0" i="0" lang="en" sz="1400" u="sng" cap="none" strike="noStrike">
                <a:solidFill>
                  <a:schemeClr val="lt1"/>
                </a:solidFill>
                <a:latin typeface="Arial"/>
                <a:ea typeface="Arial"/>
                <a:cs typeface="Arial"/>
                <a:sym typeface="Arial"/>
                <a:hlinkClick r:id="rId7">
                  <a:extLst>
                    <a:ext uri="{A12FA001-AC4F-418D-AE19-62706E023703}">
                      <ahyp:hlinkClr val="tx"/>
                    </a:ext>
                  </a:extLst>
                </a:hlinkClick>
              </a:rPr>
              <a:t>www.livelafamilia.org</a:t>
            </a:r>
            <a:br>
              <a:rPr b="0" i="0" lang="en" sz="1400" u="none" cap="none" strike="noStrike">
                <a:solidFill>
                  <a:schemeClr val="lt1"/>
                </a:solidFill>
                <a:latin typeface="Arial"/>
                <a:ea typeface="Arial"/>
                <a:cs typeface="Arial"/>
                <a:sym typeface="Arial"/>
              </a:rPr>
            </a:br>
            <a:r>
              <a:rPr b="0" i="0" lang="en" sz="1400" u="none" cap="none" strike="noStrike">
                <a:solidFill>
                  <a:schemeClr val="lt1"/>
                </a:solidFill>
                <a:latin typeface="Arial"/>
                <a:ea typeface="Arial"/>
                <a:cs typeface="Arial"/>
                <a:sym typeface="Arial"/>
              </a:rPr>
              <a:t>Location: Alameda County, CA</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900"/>
              <a:buFont typeface="Helvetica Neue Light"/>
              <a:buNone/>
            </a:pPr>
            <a:r>
              <a:t/>
            </a:r>
            <a:endParaRPr b="0" i="0" sz="1200" u="none" cap="none" strike="noStrike">
              <a:solidFill>
                <a:srgbClr val="000000"/>
              </a:solidFill>
              <a:latin typeface="Helvetica Neue"/>
              <a:ea typeface="Helvetica Neue"/>
              <a:cs typeface="Helvetica Neue"/>
              <a:sym typeface="Helvetica Neue"/>
            </a:endParaRPr>
          </a:p>
        </p:txBody>
      </p:sp>
      <p:pic>
        <p:nvPicPr>
          <p:cNvPr descr="A photo of an outside seating area at Hacienda Hope, a Peer Respite in Long Beach. There is a pink umbrella shading the chairs." id="798" name="Google Shape;798;p80"/>
          <p:cNvPicPr preferRelativeResize="0"/>
          <p:nvPr/>
        </p:nvPicPr>
        <p:blipFill rotWithShape="1">
          <a:blip r:embed="rId8">
            <a:alphaModFix/>
          </a:blip>
          <a:srcRect b="0" l="0" r="0" t="0"/>
          <a:stretch/>
        </p:blipFill>
        <p:spPr>
          <a:xfrm>
            <a:off x="333650" y="576975"/>
            <a:ext cx="3328950" cy="2962701"/>
          </a:xfrm>
          <a:prstGeom prst="rect">
            <a:avLst/>
          </a:prstGeom>
          <a:noFill/>
          <a:ln>
            <a:noFill/>
          </a:ln>
        </p:spPr>
      </p:pic>
      <p:pic>
        <p:nvPicPr>
          <p:cNvPr descr="Text: Los Angeles Times" id="799" name="Google Shape;799;p80"/>
          <p:cNvPicPr preferRelativeResize="0"/>
          <p:nvPr/>
        </p:nvPicPr>
        <p:blipFill rotWithShape="1">
          <a:blip r:embed="rId9">
            <a:alphaModFix/>
          </a:blip>
          <a:srcRect b="0" l="0" r="0" t="0"/>
          <a:stretch/>
        </p:blipFill>
        <p:spPr>
          <a:xfrm>
            <a:off x="214875" y="406875"/>
            <a:ext cx="2302451" cy="294350"/>
          </a:xfrm>
          <a:prstGeom prst="rect">
            <a:avLst/>
          </a:prstGeom>
          <a:noFill/>
          <a:ln>
            <a:noFill/>
          </a:ln>
        </p:spPr>
      </p:pic>
      <p:sp>
        <p:nvSpPr>
          <p:cNvPr id="800" name="Google Shape;800;p80"/>
          <p:cNvSpPr/>
          <p:nvPr/>
        </p:nvSpPr>
        <p:spPr>
          <a:xfrm>
            <a:off x="333650" y="3698900"/>
            <a:ext cx="3328800" cy="335628"/>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Short Stack"/>
                <a:ea typeface="Short Stack"/>
                <a:cs typeface="Short Stack"/>
                <a:sym typeface="Short Stack"/>
              </a:rPr>
              <a:t>https://www.latimes.com/california/story/2021-01-11/peer-respites-people-facing-mental-health-crises-pandemic</a:t>
            </a:r>
            <a:endParaRPr b="0" i="0" sz="1200" u="none" cap="none" strike="noStrike">
              <a:solidFill>
                <a:srgbClr val="000000"/>
              </a:solidFill>
              <a:latin typeface="Arial"/>
              <a:ea typeface="Arial"/>
              <a:cs typeface="Arial"/>
              <a:sym typeface="Arial"/>
            </a:endParaRPr>
          </a:p>
        </p:txBody>
      </p:sp>
      <p:sp>
        <p:nvSpPr>
          <p:cNvPr id="801" name="Google Shape;801;p80"/>
          <p:cNvSpPr/>
          <p:nvPr/>
        </p:nvSpPr>
        <p:spPr>
          <a:xfrm>
            <a:off x="284850" y="4635825"/>
            <a:ext cx="3698700" cy="442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Short Stack"/>
                <a:ea typeface="Short Stack"/>
                <a:cs typeface="Short Stack"/>
                <a:sym typeface="Short Stack"/>
              </a:rPr>
              <a:t>https://power2u.org/directory-of-peer-respites</a:t>
            </a:r>
            <a:r>
              <a:rPr b="1" i="0" lang="en" sz="1600" u="none" cap="none" strike="noStrike">
                <a:solidFill>
                  <a:schemeClr val="lt1"/>
                </a:solidFill>
                <a:latin typeface="Helvetica Neue"/>
                <a:ea typeface="Helvetica Neue"/>
                <a:cs typeface="Helvetica Neue"/>
                <a:sym typeface="Helvetica Neue"/>
              </a:rPr>
              <a:t>/ </a:t>
            </a:r>
            <a:endParaRPr b="1" i="0" sz="1200" u="none" cap="none" strike="noStrike">
              <a:solidFill>
                <a:schemeClr val="lt1"/>
              </a:solidFill>
              <a:latin typeface="Arial"/>
              <a:ea typeface="Arial"/>
              <a:cs typeface="Arial"/>
              <a:sym typeface="Arial"/>
            </a:endParaRPr>
          </a:p>
        </p:txBody>
      </p:sp>
      <p:sp>
        <p:nvSpPr>
          <p:cNvPr id="802" name="Google Shape;802;p80"/>
          <p:cNvSpPr txBox="1"/>
          <p:nvPr>
            <p:ph idx="12" type="sldNum"/>
          </p:nvPr>
        </p:nvSpPr>
        <p:spPr>
          <a:xfrm>
            <a:off x="4437900" y="4928100"/>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81"/>
          <p:cNvSpPr/>
          <p:nvPr/>
        </p:nvSpPr>
        <p:spPr>
          <a:xfrm>
            <a:off x="4504775" y="378750"/>
            <a:ext cx="4385700" cy="43860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WRAP Is…</a:t>
            </a:r>
            <a:endParaRPr b="1"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Wellness Recovery Action Plan (WRAP) is a simple and powerful process for creating the life and wellness you want. With WRAP, you can:</a:t>
            </a:r>
            <a:endParaRPr b="0" i="0" sz="1800" u="none" cap="none" strike="noStrike">
              <a:solidFill>
                <a:srgbClr val="000000"/>
              </a:solidFill>
              <a:latin typeface="Arial"/>
              <a:ea typeface="Arial"/>
              <a:cs typeface="Arial"/>
              <a:sym typeface="Arial"/>
            </a:endParaRPr>
          </a:p>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Discover simple, safe, and effective tools to create and maintain wellness</a:t>
            </a:r>
            <a:endParaRPr b="0" i="0" sz="1800" u="none" cap="none" strike="noStrike">
              <a:solidFill>
                <a:schemeClr val="lt1"/>
              </a:solidFill>
              <a:latin typeface="Arial"/>
              <a:ea typeface="Arial"/>
              <a:cs typeface="Arial"/>
              <a:sym typeface="Arial"/>
            </a:endParaRPr>
          </a:p>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Develop a daily plan to stay on track with your life and wellness goals</a:t>
            </a:r>
            <a:endParaRPr b="0" i="0" sz="1800" u="none" cap="none" strike="noStrike">
              <a:solidFill>
                <a:srgbClr val="000000"/>
              </a:solidFill>
              <a:latin typeface="Arial"/>
              <a:ea typeface="Arial"/>
              <a:cs typeface="Arial"/>
              <a:sym typeface="Arial"/>
            </a:endParaRPr>
          </a:p>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Identify what throws you off track and develop a plan to keep moving forward</a:t>
            </a:r>
            <a:endParaRPr b="0" i="0" sz="1800" u="none" cap="none" strike="noStrike">
              <a:solidFill>
                <a:schemeClr val="lt1"/>
              </a:solidFill>
              <a:latin typeface="Arial"/>
              <a:ea typeface="Arial"/>
              <a:cs typeface="Arial"/>
              <a:sym typeface="Arial"/>
            </a:endParaRPr>
          </a:p>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Gain support and stay in control even in a crisis</a:t>
            </a:r>
            <a:endParaRPr b="0" i="0" sz="1800" u="none" cap="none" strike="noStrike">
              <a:solidFill>
                <a:srgbClr val="000000"/>
              </a:solidFill>
              <a:latin typeface="Arial"/>
              <a:ea typeface="Arial"/>
              <a:cs typeface="Arial"/>
              <a:sym typeface="Arial"/>
            </a:endParaRPr>
          </a:p>
        </p:txBody>
      </p:sp>
      <p:pic>
        <p:nvPicPr>
          <p:cNvPr descr="A template for a Wellness Recovery Action Plan (WRAP). The plan is laid out in the shape of a traffic light with different colored circles inside a rectangle. Each circle represents a different category of the plan, including &quot;daily maintenance plan&quot;, &quot;triggers &amp; action plan&quot;, &quot;early warning signs &amp; action plan&quot;, &quot;when things are breaking down &amp; action plan&quot;, &quot;crisis plan&quot;, and &quot;post crisis plan&quot;." id="809" name="Google Shape;809;p81"/>
          <p:cNvPicPr preferRelativeResize="0"/>
          <p:nvPr/>
        </p:nvPicPr>
        <p:blipFill rotWithShape="1">
          <a:blip r:embed="rId3">
            <a:alphaModFix/>
          </a:blip>
          <a:srcRect b="2286" l="0" r="2741" t="0"/>
          <a:stretch/>
        </p:blipFill>
        <p:spPr>
          <a:xfrm>
            <a:off x="209175" y="128588"/>
            <a:ext cx="4026676" cy="4886325"/>
          </a:xfrm>
          <a:prstGeom prst="rect">
            <a:avLst/>
          </a:prstGeom>
          <a:noFill/>
          <a:ln>
            <a:noFill/>
          </a:ln>
        </p:spPr>
      </p:pic>
      <p:sp>
        <p:nvSpPr>
          <p:cNvPr id="810" name="Google Shape;810;p81"/>
          <p:cNvSpPr txBox="1"/>
          <p:nvPr>
            <p:ph idx="12" type="sldNum"/>
          </p:nvPr>
        </p:nvSpPr>
        <p:spPr>
          <a:xfrm>
            <a:off x="4437619" y="4866882"/>
            <a:ext cx="268200" cy="215400"/>
          </a:xfrm>
          <a:prstGeom prst="rect">
            <a:avLst/>
          </a:prstGeom>
          <a:noFill/>
          <a:ln>
            <a:noFill/>
          </a:ln>
        </p:spPr>
        <p:txBody>
          <a:bodyPr anchorCtr="0" anchor="b" bIns="38100" lIns="38100" spcFirstLastPara="1" rIns="38100" wrap="square" tIns="38100">
            <a:sp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
        <p:nvSpPr>
          <p:cNvPr id="811" name="Google Shape;811;p81"/>
          <p:cNvSpPr txBox="1"/>
          <p:nvPr>
            <p:ph idx="4294967295" type="title"/>
          </p:nvPr>
        </p:nvSpPr>
        <p:spPr>
          <a:xfrm>
            <a:off x="892970" y="-1339500"/>
            <a:ext cx="7358100" cy="1339500"/>
          </a:xfrm>
          <a:prstGeom prst="rect">
            <a:avLst/>
          </a:prstGeom>
          <a:noFill/>
          <a:ln>
            <a:noFill/>
          </a:ln>
        </p:spPr>
        <p:txBody>
          <a:bodyPr anchorCtr="0" anchor="b"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800"/>
              <a:buFont typeface="Short Stack"/>
              <a:buNone/>
            </a:pPr>
            <a:r>
              <a:rPr lang="en"/>
              <a:t>WRAP</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82"/>
          <p:cNvSpPr txBox="1"/>
          <p:nvPr>
            <p:ph type="title"/>
          </p:nvPr>
        </p:nvSpPr>
        <p:spPr>
          <a:xfrm>
            <a:off x="311700" y="185918"/>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b="1" lang="en">
                <a:latin typeface="Atkinson Hyperlegible"/>
                <a:ea typeface="Atkinson Hyperlegible"/>
                <a:cs typeface="Atkinson Hyperlegible"/>
                <a:sym typeface="Atkinson Hyperlegible"/>
              </a:rPr>
              <a:t>Regional Centers</a:t>
            </a:r>
            <a:endParaRPr b="1">
              <a:latin typeface="Atkinson Hyperlegible"/>
              <a:ea typeface="Atkinson Hyperlegible"/>
              <a:cs typeface="Atkinson Hyperlegible"/>
              <a:sym typeface="Atkinson Hyperlegible"/>
            </a:endParaRPr>
          </a:p>
        </p:txBody>
      </p:sp>
      <p:sp>
        <p:nvSpPr>
          <p:cNvPr id="817" name="Google Shape;817;p82"/>
          <p:cNvSpPr txBox="1"/>
          <p:nvPr>
            <p:ph idx="1" type="body"/>
          </p:nvPr>
        </p:nvSpPr>
        <p:spPr>
          <a:xfrm>
            <a:off x="226208" y="774250"/>
            <a:ext cx="8520600" cy="37971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chemeClr val="dk1"/>
              </a:buClr>
              <a:buSzPts val="1900"/>
              <a:buChar char="●"/>
            </a:pPr>
            <a:r>
              <a:rPr lang="en" sz="2000">
                <a:solidFill>
                  <a:schemeClr val="dk1"/>
                </a:solidFill>
              </a:rPr>
              <a:t>Regional Centers serve people with developmental disabilities and must:</a:t>
            </a:r>
            <a:endParaRPr sz="2000">
              <a:solidFill>
                <a:schemeClr val="dk1"/>
              </a:solidFill>
            </a:endParaRPr>
          </a:p>
          <a:p>
            <a:pPr indent="-349250" lvl="1" marL="914400" rtl="0" algn="l">
              <a:lnSpc>
                <a:spcPct val="115000"/>
              </a:lnSpc>
              <a:spcBef>
                <a:spcPts val="0"/>
              </a:spcBef>
              <a:spcAft>
                <a:spcPts val="0"/>
              </a:spcAft>
              <a:buClr>
                <a:schemeClr val="dk1"/>
              </a:buClr>
              <a:buSzPts val="1900"/>
              <a:buChar char="○"/>
            </a:pPr>
            <a:r>
              <a:rPr lang="en" sz="2000">
                <a:solidFill>
                  <a:schemeClr val="dk1"/>
                </a:solidFill>
              </a:rPr>
              <a:t>Evaluate and decide if person is eligible</a:t>
            </a:r>
            <a:endParaRPr sz="2000">
              <a:solidFill>
                <a:schemeClr val="dk1"/>
              </a:solidFill>
            </a:endParaRPr>
          </a:p>
          <a:p>
            <a:pPr indent="-349250" lvl="1" marL="914400" rtl="0" algn="l">
              <a:lnSpc>
                <a:spcPct val="115000"/>
              </a:lnSpc>
              <a:spcBef>
                <a:spcPts val="0"/>
              </a:spcBef>
              <a:spcAft>
                <a:spcPts val="0"/>
              </a:spcAft>
              <a:buClr>
                <a:schemeClr val="dk1"/>
              </a:buClr>
              <a:buSzPts val="1900"/>
              <a:buChar char="○"/>
            </a:pPr>
            <a:r>
              <a:rPr lang="en" sz="2000">
                <a:solidFill>
                  <a:schemeClr val="dk1"/>
                </a:solidFill>
              </a:rPr>
              <a:t>Coordinate services</a:t>
            </a:r>
            <a:endParaRPr sz="2000">
              <a:solidFill>
                <a:schemeClr val="dk1"/>
              </a:solidFill>
            </a:endParaRPr>
          </a:p>
          <a:p>
            <a:pPr indent="-349250" lvl="1" marL="914400" rtl="0" algn="l">
              <a:lnSpc>
                <a:spcPct val="115000"/>
              </a:lnSpc>
              <a:spcBef>
                <a:spcPts val="0"/>
              </a:spcBef>
              <a:spcAft>
                <a:spcPts val="0"/>
              </a:spcAft>
              <a:buClr>
                <a:schemeClr val="dk1"/>
              </a:buClr>
              <a:buSzPts val="1900"/>
              <a:buChar char="○"/>
            </a:pPr>
            <a:r>
              <a:rPr lang="en" sz="2000">
                <a:solidFill>
                  <a:schemeClr val="dk1"/>
                </a:solidFill>
              </a:rPr>
              <a:t>Develop an Individual Program Plan (IPP) with consumer that considers their needs/choices</a:t>
            </a:r>
            <a:endParaRPr sz="2000">
              <a:solidFill>
                <a:schemeClr val="dk1"/>
              </a:solidFill>
            </a:endParaRPr>
          </a:p>
          <a:p>
            <a:pPr indent="-349250" lvl="1" marL="914400" rtl="0" algn="l">
              <a:lnSpc>
                <a:spcPct val="115000"/>
              </a:lnSpc>
              <a:spcBef>
                <a:spcPts val="0"/>
              </a:spcBef>
              <a:spcAft>
                <a:spcPts val="0"/>
              </a:spcAft>
              <a:buClr>
                <a:schemeClr val="dk1"/>
              </a:buClr>
              <a:buSzPts val="1900"/>
              <a:buChar char="○"/>
            </a:pPr>
            <a:r>
              <a:rPr lang="en" sz="2000">
                <a:solidFill>
                  <a:schemeClr val="dk1"/>
                </a:solidFill>
              </a:rPr>
              <a:t>Make sure that consumers receive all supports and services listed in IPP</a:t>
            </a:r>
            <a:endParaRPr sz="2000">
              <a:solidFill>
                <a:schemeClr val="dk1"/>
              </a:solidFill>
            </a:endParaRPr>
          </a:p>
          <a:p>
            <a:pPr indent="0" lvl="0" marL="0" rtl="0" algn="l">
              <a:lnSpc>
                <a:spcPct val="115000"/>
              </a:lnSpc>
              <a:spcBef>
                <a:spcPts val="1000"/>
              </a:spcBef>
              <a:spcAft>
                <a:spcPts val="1200"/>
              </a:spcAft>
              <a:buSzPts val="1800"/>
              <a:buNone/>
            </a:pPr>
            <a:r>
              <a:rPr lang="en" sz="2000">
                <a:solidFill>
                  <a:schemeClr val="dk1"/>
                </a:solidFill>
              </a:rPr>
              <a:t>Citation: Cal.Welf.Inst. Code 4500; </a:t>
            </a:r>
            <a:r>
              <a:rPr lang="en" sz="2000" u="sng">
                <a:solidFill>
                  <a:srgbClr val="0433FF"/>
                </a:solidFill>
                <a:hlinkClick r:id="rId3">
                  <a:extLst>
                    <a:ext uri="{A12FA001-AC4F-418D-AE19-62706E023703}">
                      <ahyp:hlinkClr val="tx"/>
                    </a:ext>
                  </a:extLst>
                </a:hlinkClick>
              </a:rPr>
              <a:t>DRC Publication on RC Eligibility</a:t>
            </a:r>
            <a:r>
              <a:rPr lang="en" sz="2000"/>
              <a:t>; </a:t>
            </a:r>
            <a:r>
              <a:rPr lang="en" sz="2000" u="sng">
                <a:solidFill>
                  <a:srgbClr val="0433FF"/>
                </a:solidFill>
                <a:hlinkClick r:id="rId4">
                  <a:extLst>
                    <a:ext uri="{A12FA001-AC4F-418D-AE19-62706E023703}">
                      <ahyp:hlinkClr val="tx"/>
                    </a:ext>
                  </a:extLst>
                </a:hlinkClick>
              </a:rPr>
              <a:t>DRC Publication on IPP</a:t>
            </a:r>
            <a:r>
              <a:rPr lang="en" sz="2000"/>
              <a:t>; </a:t>
            </a:r>
            <a:r>
              <a:rPr lang="en" sz="2000" u="sng">
                <a:solidFill>
                  <a:srgbClr val="0433FF"/>
                </a:solidFill>
                <a:hlinkClick r:id="rId5">
                  <a:extLst>
                    <a:ext uri="{A12FA001-AC4F-418D-AE19-62706E023703}">
                      <ahyp:hlinkClr val="tx"/>
                    </a:ext>
                  </a:extLst>
                </a:hlinkClick>
              </a:rPr>
              <a:t>DRC Chapter on IPP</a:t>
            </a:r>
            <a:r>
              <a:rPr lang="en" sz="2000"/>
              <a:t>; </a:t>
            </a:r>
            <a:r>
              <a:rPr lang="en" sz="2000" u="sng">
                <a:solidFill>
                  <a:srgbClr val="0433FF"/>
                </a:solidFill>
                <a:hlinkClick r:id="rId6">
                  <a:extLst>
                    <a:ext uri="{A12FA001-AC4F-418D-AE19-62706E023703}">
                      <ahyp:hlinkClr val="tx"/>
                    </a:ext>
                  </a:extLst>
                </a:hlinkClick>
              </a:rPr>
              <a:t>DRC Chapter on Community Living for Adult RC Clients</a:t>
            </a:r>
            <a:endParaRPr sz="2000">
              <a:solidFill>
                <a:srgbClr val="0433FF"/>
              </a:solidFill>
            </a:endParaRPr>
          </a:p>
        </p:txBody>
      </p:sp>
      <p:sp>
        <p:nvSpPr>
          <p:cNvPr id="818" name="Google Shape;818;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b="1" lang="en">
                <a:latin typeface="Atkinson Hyperlegible"/>
                <a:ea typeface="Atkinson Hyperlegible"/>
                <a:cs typeface="Atkinson Hyperlegible"/>
                <a:sym typeface="Atkinson Hyperlegible"/>
              </a:rPr>
              <a:t>Regional Centers (Continued)</a:t>
            </a:r>
            <a:endParaRPr b="1">
              <a:latin typeface="Atkinson Hyperlegible"/>
              <a:ea typeface="Atkinson Hyperlegible"/>
              <a:cs typeface="Atkinson Hyperlegible"/>
              <a:sym typeface="Atkinson Hyperlegible"/>
            </a:endParaRPr>
          </a:p>
        </p:txBody>
      </p:sp>
      <p:sp>
        <p:nvSpPr>
          <p:cNvPr id="824" name="Google Shape;824;p83"/>
          <p:cNvSpPr txBox="1"/>
          <p:nvPr>
            <p:ph idx="1" type="body"/>
          </p:nvPr>
        </p:nvSpPr>
        <p:spPr>
          <a:xfrm>
            <a:off x="311700" y="1152475"/>
            <a:ext cx="8520600" cy="2763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Char char="●"/>
            </a:pPr>
            <a:r>
              <a:rPr lang="en" sz="2000">
                <a:solidFill>
                  <a:schemeClr val="dk1"/>
                </a:solidFill>
              </a:rPr>
              <a:t>Regional Centers typically provide services that are not available elsewhere</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Can be difficult to get someone approved for RC later in life</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Some Care Court respondents may already be RC clients – but unserved</a:t>
            </a:r>
            <a:endParaRPr sz="2000">
              <a:solidFill>
                <a:schemeClr val="dk1"/>
              </a:solidFill>
            </a:endParaRPr>
          </a:p>
          <a:p>
            <a:pPr indent="0" lvl="0" marL="0" rtl="0" algn="l">
              <a:lnSpc>
                <a:spcPct val="115000"/>
              </a:lnSpc>
              <a:spcBef>
                <a:spcPts val="1200"/>
              </a:spcBef>
              <a:spcAft>
                <a:spcPts val="1200"/>
              </a:spcAft>
              <a:buSzPts val="1800"/>
              <a:buNone/>
            </a:pPr>
            <a:r>
              <a:rPr lang="en" sz="2000">
                <a:solidFill>
                  <a:schemeClr val="dk1"/>
                </a:solidFill>
              </a:rPr>
              <a:t>Citation: Cal.Welf.Inst. Code 4500; </a:t>
            </a:r>
            <a:r>
              <a:rPr lang="en" sz="2000" u="sng">
                <a:solidFill>
                  <a:srgbClr val="0433FF"/>
                </a:solidFill>
                <a:hlinkClick r:id="rId3">
                  <a:extLst>
                    <a:ext uri="{A12FA001-AC4F-418D-AE19-62706E023703}">
                      <ahyp:hlinkClr val="tx"/>
                    </a:ext>
                  </a:extLst>
                </a:hlinkClick>
              </a:rPr>
              <a:t>DRC Publication on RC Eligibility</a:t>
            </a:r>
            <a:r>
              <a:rPr lang="en" sz="2000"/>
              <a:t>; </a:t>
            </a:r>
            <a:r>
              <a:rPr lang="en" sz="2000" u="sng">
                <a:solidFill>
                  <a:srgbClr val="0433FF"/>
                </a:solidFill>
                <a:hlinkClick r:id="rId4">
                  <a:extLst>
                    <a:ext uri="{A12FA001-AC4F-418D-AE19-62706E023703}">
                      <ahyp:hlinkClr val="tx"/>
                    </a:ext>
                  </a:extLst>
                </a:hlinkClick>
              </a:rPr>
              <a:t>DRC Publication on IPP</a:t>
            </a:r>
            <a:r>
              <a:rPr lang="en" sz="2000"/>
              <a:t>; </a:t>
            </a:r>
            <a:r>
              <a:rPr lang="en" sz="2000" u="sng">
                <a:solidFill>
                  <a:srgbClr val="0433FF"/>
                </a:solidFill>
                <a:hlinkClick r:id="rId5">
                  <a:extLst>
                    <a:ext uri="{A12FA001-AC4F-418D-AE19-62706E023703}">
                      <ahyp:hlinkClr val="tx"/>
                    </a:ext>
                  </a:extLst>
                </a:hlinkClick>
              </a:rPr>
              <a:t>DRC Chapter on IPP</a:t>
            </a:r>
            <a:r>
              <a:rPr lang="en" sz="2000"/>
              <a:t>; </a:t>
            </a:r>
            <a:r>
              <a:rPr lang="en" sz="2000" u="sng">
                <a:solidFill>
                  <a:srgbClr val="0433FF"/>
                </a:solidFill>
                <a:hlinkClick r:id="rId6">
                  <a:extLst>
                    <a:ext uri="{A12FA001-AC4F-418D-AE19-62706E023703}">
                      <ahyp:hlinkClr val="tx"/>
                    </a:ext>
                  </a:extLst>
                </a:hlinkClick>
              </a:rPr>
              <a:t>DRC Chapter on Community Living for Adult RC Clients</a:t>
            </a:r>
            <a:endParaRPr sz="2000">
              <a:solidFill>
                <a:srgbClr val="0433FF"/>
              </a:solidFill>
            </a:endParaRPr>
          </a:p>
        </p:txBody>
      </p:sp>
      <p:sp>
        <p:nvSpPr>
          <p:cNvPr id="825" name="Google Shape;825;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84"/>
          <p:cNvSpPr txBox="1"/>
          <p:nvPr>
            <p:ph type="title"/>
          </p:nvPr>
        </p:nvSpPr>
        <p:spPr>
          <a:xfrm>
            <a:off x="311700" y="8668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IHSS</a:t>
            </a:r>
            <a:endParaRPr b="1">
              <a:latin typeface="Atkinson Hyperlegible"/>
              <a:ea typeface="Atkinson Hyperlegible"/>
              <a:cs typeface="Atkinson Hyperlegible"/>
              <a:sym typeface="Atkinson Hyperlegible"/>
            </a:endParaRPr>
          </a:p>
        </p:txBody>
      </p:sp>
      <p:sp>
        <p:nvSpPr>
          <p:cNvPr id="831" name="Google Shape;831;p84"/>
          <p:cNvSpPr txBox="1"/>
          <p:nvPr>
            <p:ph idx="1" type="body"/>
          </p:nvPr>
        </p:nvSpPr>
        <p:spPr>
          <a:xfrm>
            <a:off x="311700" y="479642"/>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2000">
                <a:solidFill>
                  <a:schemeClr val="dk1"/>
                </a:solidFill>
              </a:rPr>
              <a:t>In-Home Services and Supports (IHSS) is a Medi-Cal program that pays for in-home care (caregivers) for people with disabilities; most caregivers are family members; bureaucratic delays but no “waitlist”</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Covered services may include:</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Housework and laundry</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Meals, dressing, bathing</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Assistance with self-administration of medications</a:t>
            </a:r>
            <a:endParaRPr sz="20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2000">
                <a:solidFill>
                  <a:schemeClr val="dk1"/>
                </a:solidFill>
              </a:rPr>
              <a:t>Money management</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IHSS can prevent homelessness</a:t>
            </a:r>
            <a:endParaRPr sz="20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2000">
                <a:solidFill>
                  <a:schemeClr val="dk1"/>
                </a:solidFill>
              </a:rPr>
              <a:t>IHSS can be provided to people who are marginally housed such as in a shelter or RV (“alternative living arrangement”)</a:t>
            </a:r>
            <a:endParaRPr sz="2000">
              <a:solidFill>
                <a:schemeClr val="dk1"/>
              </a:solidFill>
            </a:endParaRPr>
          </a:p>
          <a:p>
            <a:pPr indent="0" lvl="0" marL="0" rtl="0" algn="l">
              <a:lnSpc>
                <a:spcPct val="115000"/>
              </a:lnSpc>
              <a:spcBef>
                <a:spcPts val="1200"/>
              </a:spcBef>
              <a:spcAft>
                <a:spcPts val="1200"/>
              </a:spcAft>
              <a:buSzPts val="1800"/>
              <a:buNone/>
            </a:pPr>
            <a:r>
              <a:rPr lang="en" sz="2000">
                <a:solidFill>
                  <a:schemeClr val="dk1"/>
                </a:solidFill>
              </a:rPr>
              <a:t>Citations: </a:t>
            </a:r>
            <a:r>
              <a:rPr lang="en" sz="2000" u="sng">
                <a:solidFill>
                  <a:srgbClr val="0433FF"/>
                </a:solidFill>
                <a:hlinkClick r:id="rId3">
                  <a:extLst>
                    <a:ext uri="{A12FA001-AC4F-418D-AE19-62706E023703}">
                      <ahyp:hlinkClr val="tx"/>
                    </a:ext>
                  </a:extLst>
                </a:hlinkClick>
              </a:rPr>
              <a:t>DRC Publication</a:t>
            </a:r>
            <a:r>
              <a:rPr lang="en" sz="2000">
                <a:solidFill>
                  <a:schemeClr val="dk1"/>
                </a:solidFill>
              </a:rPr>
              <a:t>; </a:t>
            </a:r>
            <a:r>
              <a:rPr lang="en" sz="2000" u="sng">
                <a:solidFill>
                  <a:srgbClr val="0433FF"/>
                </a:solidFill>
                <a:hlinkClick r:id="rId4">
                  <a:extLst>
                    <a:ext uri="{A12FA001-AC4F-418D-AE19-62706E023703}">
                      <ahyp:hlinkClr val="tx"/>
                    </a:ext>
                  </a:extLst>
                </a:hlinkClick>
              </a:rPr>
              <a:t>2020 All County Letter</a:t>
            </a:r>
            <a:endParaRPr sz="2000">
              <a:solidFill>
                <a:srgbClr val="0433FF"/>
              </a:solidFill>
            </a:endParaRPr>
          </a:p>
        </p:txBody>
      </p:sp>
      <p:sp>
        <p:nvSpPr>
          <p:cNvPr id="832" name="Google Shape;832;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Bridge Housing Links</a:t>
            </a:r>
            <a:endParaRPr b="1">
              <a:latin typeface="Atkinson Hyperlegible"/>
              <a:ea typeface="Atkinson Hyperlegible"/>
              <a:cs typeface="Atkinson Hyperlegible"/>
              <a:sym typeface="Atkinson Hyperlegible"/>
            </a:endParaRPr>
          </a:p>
        </p:txBody>
      </p:sp>
      <p:sp>
        <p:nvSpPr>
          <p:cNvPr id="838" name="Google Shape;838;p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000" u="sng">
                <a:solidFill>
                  <a:srgbClr val="0433FF"/>
                </a:solidFill>
                <a:hlinkClick r:id="rId3">
                  <a:extLst>
                    <a:ext uri="{A12FA001-AC4F-418D-AE19-62706E023703}">
                      <ahyp:hlinkClr val="tx"/>
                    </a:ext>
                  </a:extLst>
                </a:hlinkClick>
              </a:rPr>
              <a:t>https://bridgehousing.buildingcalhhs.com/</a:t>
            </a:r>
            <a:endParaRPr sz="2000">
              <a:solidFill>
                <a:srgbClr val="0433FF"/>
              </a:solidFill>
            </a:endParaRPr>
          </a:p>
          <a:p>
            <a:pPr indent="0" lvl="0" marL="0" rtl="0" algn="l">
              <a:lnSpc>
                <a:spcPct val="115000"/>
              </a:lnSpc>
              <a:spcBef>
                <a:spcPts val="1200"/>
              </a:spcBef>
              <a:spcAft>
                <a:spcPts val="0"/>
              </a:spcAft>
              <a:buSzPts val="1800"/>
              <a:buNone/>
            </a:pPr>
            <a:r>
              <a:rPr lang="en" sz="2000" u="sng">
                <a:solidFill>
                  <a:srgbClr val="0433FF"/>
                </a:solidFill>
                <a:hlinkClick r:id="rId4">
                  <a:extLst>
                    <a:ext uri="{A12FA001-AC4F-418D-AE19-62706E023703}">
                      <ahyp:hlinkClr val="tx"/>
                    </a:ext>
                  </a:extLst>
                </a:hlinkClick>
              </a:rPr>
              <a:t>https://bridgehousing.buildingcalhhs.com/county-behavioral-health-agencies#CBHAR3Awards</a:t>
            </a:r>
            <a:endParaRPr sz="2000">
              <a:solidFill>
                <a:srgbClr val="0433FF"/>
              </a:solidFill>
            </a:endParaRPr>
          </a:p>
          <a:p>
            <a:pPr indent="0" lvl="0" marL="0" rtl="0" algn="l">
              <a:lnSpc>
                <a:spcPct val="115000"/>
              </a:lnSpc>
              <a:spcBef>
                <a:spcPts val="1200"/>
              </a:spcBef>
              <a:spcAft>
                <a:spcPts val="0"/>
              </a:spcAft>
              <a:buSzPts val="1800"/>
              <a:buNone/>
            </a:pPr>
            <a:r>
              <a:rPr lang="en" sz="2000" u="sng">
                <a:solidFill>
                  <a:srgbClr val="0433FF"/>
                </a:solidFill>
                <a:hlinkClick r:id="rId5">
                  <a:extLst>
                    <a:ext uri="{A12FA001-AC4F-418D-AE19-62706E023703}">
                      <ahyp:hlinkClr val="tx"/>
                    </a:ext>
                  </a:extLst>
                </a:hlinkClick>
              </a:rPr>
              <a:t>https://bridgehousing.buildingcalhhs.com/county-behavioral-health-agencies#CBHAR1Awards</a:t>
            </a:r>
            <a:endParaRPr sz="2000">
              <a:solidFill>
                <a:srgbClr val="0433FF"/>
              </a:solidFill>
            </a:endParaRPr>
          </a:p>
          <a:p>
            <a:pPr indent="0" lvl="0" marL="0" rtl="0" algn="l">
              <a:lnSpc>
                <a:spcPct val="115000"/>
              </a:lnSpc>
              <a:spcBef>
                <a:spcPts val="1200"/>
              </a:spcBef>
              <a:spcAft>
                <a:spcPts val="1200"/>
              </a:spcAft>
              <a:buSzPts val="1800"/>
              <a:buNone/>
            </a:pPr>
            <a:r>
              <a:t/>
            </a:r>
            <a:endParaRPr sz="1900"/>
          </a:p>
        </p:txBody>
      </p:sp>
      <p:sp>
        <p:nvSpPr>
          <p:cNvPr id="839" name="Google Shape;839;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9"/>
          <p:cNvSpPr txBox="1"/>
          <p:nvPr>
            <p:ph type="title"/>
          </p:nvPr>
        </p:nvSpPr>
        <p:spPr>
          <a:xfrm>
            <a:off x="311700" y="86683"/>
            <a:ext cx="88323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latin typeface="Atkinson Hyperlegible"/>
                <a:ea typeface="Atkinson Hyperlegible"/>
                <a:cs typeface="Atkinson Hyperlegible"/>
                <a:sym typeface="Atkinson Hyperlegible"/>
              </a:rPr>
              <a:t>Why Respondent Might Oppose CARE Court Participation</a:t>
            </a:r>
            <a:endParaRPr b="1">
              <a:latin typeface="Atkinson Hyperlegible"/>
              <a:ea typeface="Atkinson Hyperlegible"/>
              <a:cs typeface="Atkinson Hyperlegible"/>
              <a:sym typeface="Atkinson Hyperlegible"/>
            </a:endParaRPr>
          </a:p>
        </p:txBody>
      </p:sp>
      <p:sp>
        <p:nvSpPr>
          <p:cNvPr id="211" name="Google Shape;211;p9"/>
          <p:cNvSpPr txBox="1"/>
          <p:nvPr>
            <p:ph idx="1" type="body"/>
          </p:nvPr>
        </p:nvSpPr>
        <p:spPr>
          <a:xfrm>
            <a:off x="311700" y="54831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sz="2000">
                <a:solidFill>
                  <a:schemeClr val="dk1"/>
                </a:solidFill>
              </a:rPr>
              <a:t>Loss of autonomy – considers outside petitioner’s view of a person’s ability to make decisions about their mental health to force a court-ordered process</a:t>
            </a:r>
            <a:endParaRPr sz="20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2000">
                <a:solidFill>
                  <a:schemeClr val="dk1"/>
                </a:solidFill>
              </a:rPr>
              <a:t>Lack of guaranteed housing </a:t>
            </a:r>
            <a:endParaRPr sz="20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2000">
                <a:solidFill>
                  <a:schemeClr val="dk1"/>
                </a:solidFill>
              </a:rPr>
              <a:t>Voluntary community-based services are more effective than court-mandated care </a:t>
            </a:r>
            <a:endParaRPr sz="20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 sz="2000">
                <a:solidFill>
                  <a:schemeClr val="dk1"/>
                </a:solidFill>
              </a:rPr>
              <a:t>2001 Rand Study showed connection to community-based mental health intervention that combined clinical treatment with intensive case management was effective. </a:t>
            </a:r>
            <a:endParaRPr sz="20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 sz="2000">
                <a:solidFill>
                  <a:schemeClr val="dk1"/>
                </a:solidFill>
              </a:rPr>
              <a:t>Coercion has no measurable independent effect on outcomes beyond access to quality services</a:t>
            </a:r>
            <a:endParaRPr sz="2000">
              <a:solidFill>
                <a:schemeClr val="dk1"/>
              </a:solidFill>
            </a:endParaRPr>
          </a:p>
          <a:p>
            <a:pPr indent="-342900" lvl="0" marL="457200" rtl="0" algn="l">
              <a:lnSpc>
                <a:spcPct val="100000"/>
              </a:lnSpc>
              <a:spcBef>
                <a:spcPts val="1000"/>
              </a:spcBef>
              <a:spcAft>
                <a:spcPts val="0"/>
              </a:spcAft>
              <a:buClr>
                <a:schemeClr val="dk1"/>
              </a:buClr>
              <a:buSzPts val="1800"/>
              <a:buChar char="●"/>
            </a:pPr>
            <a:r>
              <a:rPr lang="en" sz="2000">
                <a:solidFill>
                  <a:schemeClr val="dk1"/>
                </a:solidFill>
              </a:rPr>
              <a:t>CARE Court records may be referenced in future Lanterman-Petris-Short (LPS) conservatorship proceedings</a:t>
            </a:r>
            <a:endParaRPr sz="2000">
              <a:solidFill>
                <a:schemeClr val="dk1"/>
              </a:solidFill>
            </a:endParaRPr>
          </a:p>
          <a:p>
            <a:pPr indent="0" lvl="0" marL="0" rtl="0" algn="l">
              <a:lnSpc>
                <a:spcPct val="100000"/>
              </a:lnSpc>
              <a:spcBef>
                <a:spcPts val="1200"/>
              </a:spcBef>
              <a:spcAft>
                <a:spcPts val="1200"/>
              </a:spcAft>
              <a:buSzPts val="1800"/>
              <a:buNone/>
            </a:pPr>
            <a:r>
              <a:t/>
            </a:r>
            <a:endParaRPr>
              <a:solidFill>
                <a:schemeClr val="dk1"/>
              </a:solidFill>
            </a:endParaRPr>
          </a:p>
        </p:txBody>
      </p:sp>
      <p:sp>
        <p:nvSpPr>
          <p:cNvPr id="212" name="Google Shape;212;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