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5143500" type="screen16x9"/>
  <p:notesSz cx="6858000" cy="9144000"/>
  <p:embeddedFontLst>
    <p:embeddedFont>
      <p:font typeface="Poppins"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2" autoAdjust="0"/>
    <p:restoredTop sz="95278" autoAdjust="0"/>
  </p:normalViewPr>
  <p:slideViewPr>
    <p:cSldViewPr snapToGrid="0">
      <p:cViewPr varScale="1">
        <p:scale>
          <a:sx n="139" d="100"/>
          <a:sy n="139" d="100"/>
        </p:scale>
        <p:origin x="210"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606c31a426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606c31a426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606c31a426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606c31a426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606c31a426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606c31a426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606c31a426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606c31a426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606c31a426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606c31a426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606c31a426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606c31a426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06c31a426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606c31a426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6080820d9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6080820d9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606c31a42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606c31a42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606c31a426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606c31a426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c31a426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c31a426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606c31a426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606c31a426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606c31a426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606c31a426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606c31a426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606c31a426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606c31a426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606c31a426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606c31a426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606c31a426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606c31a426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606c31a426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606c31a426_1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606c31a426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606c31a426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606c31a426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606c31a426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606c31a426_1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606c31a426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606c31a426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6080820d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6080820d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606c31a426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606c31a426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606c31a426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606c31a426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606c31a426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606c31a426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606c31a426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606c31a426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606c31a426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606c31a426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6080820d9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6080820d9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606c31a426_1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606c31a426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606c31a426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606c31a426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c31a426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c31a426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606c31a426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606c31a426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606c31a426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606c31a426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606c31a426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606c31a426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606c31a426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606c31a426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dredf.org/action-alert-doe-civil-rights-and-section-50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lflegal.com/2025/06/energy-department-rollbac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dredf.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regulations.gov/document/DOE-HQ-2025-0024-0001" TargetMode="External"/><Relationship Id="rId5" Type="http://schemas.openxmlformats.org/officeDocument/2006/relationships/hyperlink" Target="https://www.regulations.gov/document/DOE-HQ-2025-0015-0001" TargetMode="External"/><Relationship Id="rId4" Type="http://schemas.openxmlformats.org/officeDocument/2006/relationships/hyperlink" Target="https://dredf.org/action-alert-doe-civil-rights-and-section-50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regulations.gov"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gulations.gov/document/DOE-HQ-2025-0015-0001"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regulations.gov/document/DOE-HQ-2025-0024-0001"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act.nwlc.org/a/doe-titleix-comments1"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act.nwlc.org/a/doe-titleix-comments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regulations.gov/document/DOE-HQ-2025-0025-0001"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regulations.gov/document/DOE-HQ-2025-0016-000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regulations.gov/document/DOE-HQ-2025-0023-0001"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usa.gov/elected-official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dredf.org/hands-off-our-medicaid/"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mobilize.us/mobilize/event/798010/"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breachrepairers.org/get-involved/events/moral-mondays-in-dc/" TargetMode="External"/><Relationship Id="rId5" Type="http://schemas.openxmlformats.org/officeDocument/2006/relationships/hyperlink" Target="https://unitedspinal.org/roll-on-capitol-hill/" TargetMode="External"/><Relationship Id="rId4" Type="http://schemas.openxmlformats.org/officeDocument/2006/relationships/hyperlink" Target="https://www.eventbrite.com/e/california-disability-leadership-alliance-cdla-day-tickets-1374713106909"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ndrn.org/"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ncil.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69"/>
        <p:cNvGrpSpPr/>
        <p:nvPr/>
      </p:nvGrpSpPr>
      <p:grpSpPr>
        <a:xfrm>
          <a:off x="0" y="0"/>
          <a:ext cx="0" cy="0"/>
          <a:chOff x="0" y="0"/>
          <a:chExt cx="0" cy="0"/>
        </a:xfrm>
      </p:grpSpPr>
      <p:sp>
        <p:nvSpPr>
          <p:cNvPr id="71" name="Google Shape;71;p15"/>
          <p:cNvSpPr txBox="1">
            <a:spLocks noGrp="1"/>
          </p:cNvSpPr>
          <p:nvPr>
            <p:ph type="ctrTitle" idx="4294967295"/>
          </p:nvPr>
        </p:nvSpPr>
        <p:spPr>
          <a:xfrm>
            <a:off x="500550" y="635000"/>
            <a:ext cx="4455300" cy="175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3180" b="1" dirty="0">
                <a:latin typeface="Poppins"/>
                <a:ea typeface="Poppins"/>
                <a:cs typeface="Poppins"/>
                <a:sym typeface="Poppins"/>
              </a:rPr>
              <a:t>Disability Community Briefing: </a:t>
            </a:r>
            <a:br>
              <a:rPr lang="en" sz="3580" dirty="0">
                <a:latin typeface="Poppins"/>
                <a:ea typeface="Poppins"/>
                <a:cs typeface="Poppins"/>
                <a:sym typeface="Poppins"/>
              </a:rPr>
            </a:br>
            <a:r>
              <a:rPr lang="en" sz="3100" dirty="0">
                <a:latin typeface="Poppins"/>
                <a:ea typeface="Poppins"/>
                <a:cs typeface="Poppins"/>
                <a:sym typeface="Poppins"/>
              </a:rPr>
              <a:t>Defending Section 504 &amp; Civil Rights</a:t>
            </a:r>
            <a:endParaRPr sz="3380" dirty="0">
              <a:latin typeface="Poppins"/>
              <a:ea typeface="Poppins"/>
              <a:cs typeface="Poppins"/>
              <a:sym typeface="Poppins"/>
            </a:endParaRPr>
          </a:p>
        </p:txBody>
      </p:sp>
      <p:sp>
        <p:nvSpPr>
          <p:cNvPr id="72" name="Google Shape;72;p15"/>
          <p:cNvSpPr txBox="1">
            <a:spLocks noGrp="1"/>
          </p:cNvSpPr>
          <p:nvPr>
            <p:ph type="subTitle" idx="4294967295"/>
          </p:nvPr>
        </p:nvSpPr>
        <p:spPr>
          <a:xfrm>
            <a:off x="500550" y="3399100"/>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a:solidFill>
                  <a:schemeClr val="dk1"/>
                </a:solidFill>
                <a:latin typeface="Poppins"/>
                <a:ea typeface="Poppins"/>
                <a:cs typeface="Poppins"/>
                <a:sym typeface="Poppins"/>
              </a:rPr>
              <a:t>June 10, 2025</a:t>
            </a:r>
            <a:endParaRPr sz="2400">
              <a:solidFill>
                <a:schemeClr val="dk1"/>
              </a:solidFill>
              <a:latin typeface="Poppins"/>
              <a:ea typeface="Poppins"/>
              <a:cs typeface="Poppins"/>
              <a:sym typeface="Poppins"/>
            </a:endParaRPr>
          </a:p>
        </p:txBody>
      </p:sp>
      <p:pic>
        <p:nvPicPr>
          <p:cNvPr id="70" name="Google Shape;70;p15" descr="A wheelchair user enters an elevator which is going down to the street"/>
          <p:cNvPicPr preferRelativeResize="0"/>
          <p:nvPr/>
        </p:nvPicPr>
        <p:blipFill rotWithShape="1">
          <a:blip r:embed="rId3">
            <a:alphaModFix/>
          </a:blip>
          <a:srcRect l="11645"/>
          <a:stretch/>
        </p:blipFill>
        <p:spPr>
          <a:xfrm>
            <a:off x="4849374" y="687413"/>
            <a:ext cx="3880500" cy="3370826"/>
          </a:xfrm>
          <a:prstGeom prst="rect">
            <a:avLst/>
          </a:prstGeom>
          <a:noFill/>
          <a:ln>
            <a:noFill/>
          </a:ln>
        </p:spPr>
      </p:pic>
      <p:cxnSp>
        <p:nvCxnSpPr>
          <p:cNvPr id="73" name="Google Shape;73;p15">
            <a:extLst>
              <a:ext uri="{C183D7F6-B498-43B3-948B-1728B52AA6E4}">
                <adec:decorative xmlns:adec="http://schemas.microsoft.com/office/drawing/2017/decorative" val="1"/>
              </a:ext>
            </a:extLst>
          </p:cNvPr>
          <p:cNvCxnSpPr/>
          <p:nvPr/>
        </p:nvCxnSpPr>
        <p:spPr>
          <a:xfrm>
            <a:off x="-29150" y="5133550"/>
            <a:ext cx="9173100" cy="9900"/>
          </a:xfrm>
          <a:prstGeom prst="straightConnector1">
            <a:avLst/>
          </a:prstGeom>
          <a:noFill/>
          <a:ln w="38100" cap="flat" cmpd="sng">
            <a:solidFill>
              <a:srgbClr val="B30000"/>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230500" y="294550"/>
            <a:ext cx="87909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Department of Energy Proposal re: Section 504</a:t>
            </a:r>
            <a:endParaRPr b="1" dirty="0">
              <a:latin typeface="Poppins"/>
              <a:ea typeface="Poppins"/>
              <a:cs typeface="Poppins"/>
              <a:sym typeface="Poppins"/>
            </a:endParaRPr>
          </a:p>
        </p:txBody>
      </p:sp>
      <p:sp>
        <p:nvSpPr>
          <p:cNvPr id="138" name="Google Shape;138;p24"/>
          <p:cNvSpPr txBox="1">
            <a:spLocks noGrp="1"/>
          </p:cNvSpPr>
          <p:nvPr>
            <p:ph type="body" idx="1"/>
          </p:nvPr>
        </p:nvSpPr>
        <p:spPr>
          <a:xfrm>
            <a:off x="311700" y="1018800"/>
            <a:ext cx="8520600" cy="3761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Deletes 10 C.F.R. § 1040.73 regulation stating that new construction and alterations must be “readily accessible to, and useable by” people with disabilities as measured by access standards</a:t>
            </a: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Deletes part of 10 C.F.R. § 1040.72 – the part stating that recipients must make a transition plan for removing barriers in existing facilities</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This provision has a “deadline” of decades ago</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Even so, advocates use the transition plan requirement as a tool or model in settlement agreements with institutional systems</a:t>
            </a: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DOE: These changes may be approved quickly as a “direct final rule”</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Direct final rule: something routine or noncontroversial</a:t>
            </a:r>
            <a:endParaRPr sz="1700" dirty="0">
              <a:solidFill>
                <a:schemeClr val="dk1"/>
              </a:solidFill>
              <a:latin typeface="Poppins"/>
              <a:ea typeface="Poppins"/>
              <a:cs typeface="Poppins"/>
              <a:sym typeface="Poppins"/>
            </a:endParaRPr>
          </a:p>
        </p:txBody>
      </p:sp>
      <p:sp>
        <p:nvSpPr>
          <p:cNvPr id="139" name="Google Shape;139;p24">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230500" y="294550"/>
            <a:ext cx="87909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Department of Energy Proposal re Title VI</a:t>
            </a:r>
            <a:endParaRPr b="1" dirty="0">
              <a:latin typeface="Poppins"/>
              <a:ea typeface="Poppins"/>
              <a:cs typeface="Poppins"/>
              <a:sym typeface="Poppins"/>
            </a:endParaRPr>
          </a:p>
        </p:txBody>
      </p:sp>
      <p:sp>
        <p:nvSpPr>
          <p:cNvPr id="145" name="Google Shape;145;p25"/>
          <p:cNvSpPr txBox="1">
            <a:spLocks noGrp="1"/>
          </p:cNvSpPr>
          <p:nvPr>
            <p:ph type="body" idx="1"/>
          </p:nvPr>
        </p:nvSpPr>
        <p:spPr>
          <a:xfrm>
            <a:off x="311700" y="1018800"/>
            <a:ext cx="8520600" cy="3761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Poppins"/>
              <a:buChar char="●"/>
            </a:pPr>
            <a:r>
              <a:rPr lang="en" sz="2000" dirty="0">
                <a:solidFill>
                  <a:schemeClr val="dk1"/>
                </a:solidFill>
                <a:latin typeface="Poppins"/>
                <a:ea typeface="Poppins"/>
                <a:cs typeface="Poppins"/>
                <a:sym typeface="Poppins"/>
              </a:rPr>
              <a:t>Title VI: recipients of federal dollars may not discriminate based on race, ethnicity or national origin</a:t>
            </a:r>
            <a:endParaRPr sz="2000" dirty="0">
              <a:solidFill>
                <a:schemeClr val="dk1"/>
              </a:solidFill>
              <a:latin typeface="Poppins"/>
              <a:ea typeface="Poppins"/>
              <a:cs typeface="Poppins"/>
              <a:sym typeface="Poppins"/>
            </a:endParaRPr>
          </a:p>
          <a:p>
            <a:pPr marL="457200" lvl="0" indent="0" algn="l" rtl="0">
              <a:spcBef>
                <a:spcPts val="0"/>
              </a:spcBef>
              <a:spcAft>
                <a:spcPts val="0"/>
              </a:spcAft>
              <a:buNone/>
            </a:pPr>
            <a:endParaRPr sz="2000" dirty="0">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sz="2000" dirty="0">
                <a:solidFill>
                  <a:schemeClr val="dk1"/>
                </a:solidFill>
                <a:latin typeface="Poppins"/>
                <a:ea typeface="Poppins"/>
                <a:cs typeface="Poppins"/>
                <a:sym typeface="Poppins"/>
              </a:rPr>
              <a:t>DOE proposes to edit sections of its Title VI regulations at 10 CFR Part 1040</a:t>
            </a:r>
            <a:endParaRPr sz="2000" dirty="0">
              <a:solidFill>
                <a:schemeClr val="dk1"/>
              </a:solidFill>
              <a:latin typeface="Poppins"/>
              <a:ea typeface="Poppins"/>
              <a:cs typeface="Poppins"/>
              <a:sym typeface="Poppins"/>
            </a:endParaRPr>
          </a:p>
          <a:p>
            <a:pPr marL="914400" lvl="1" indent="-342900" algn="l" rtl="0">
              <a:spcBef>
                <a:spcPts val="1000"/>
              </a:spcBef>
              <a:spcAft>
                <a:spcPts val="0"/>
              </a:spcAft>
              <a:buClr>
                <a:schemeClr val="dk1"/>
              </a:buClr>
              <a:buSzPts val="1800"/>
              <a:buFont typeface="Poppins"/>
              <a:buChar char="○"/>
            </a:pPr>
            <a:r>
              <a:rPr lang="en" sz="2000" dirty="0">
                <a:solidFill>
                  <a:schemeClr val="dk1"/>
                </a:solidFill>
                <a:latin typeface="Poppins"/>
                <a:ea typeface="Poppins"/>
                <a:cs typeface="Poppins"/>
                <a:sym typeface="Poppins"/>
              </a:rPr>
              <a:t>Only “intentional” discrimination counts</a:t>
            </a:r>
            <a:endParaRPr sz="2000" dirty="0">
              <a:solidFill>
                <a:schemeClr val="dk1"/>
              </a:solidFill>
              <a:latin typeface="Poppins"/>
              <a:ea typeface="Poppins"/>
              <a:cs typeface="Poppins"/>
              <a:sym typeface="Poppins"/>
            </a:endParaRPr>
          </a:p>
          <a:p>
            <a:pPr marL="914400" lvl="1" indent="-342900" algn="l" rtl="0">
              <a:spcBef>
                <a:spcPts val="1000"/>
              </a:spcBef>
              <a:spcAft>
                <a:spcPts val="0"/>
              </a:spcAft>
              <a:buClr>
                <a:schemeClr val="dk1"/>
              </a:buClr>
              <a:buSzPts val="1800"/>
              <a:buFont typeface="Poppins"/>
              <a:buChar char="○"/>
            </a:pPr>
            <a:r>
              <a:rPr lang="en" sz="2000" dirty="0">
                <a:solidFill>
                  <a:schemeClr val="dk1"/>
                </a:solidFill>
                <a:latin typeface="Poppins"/>
                <a:ea typeface="Poppins"/>
                <a:cs typeface="Poppins"/>
                <a:sym typeface="Poppins"/>
              </a:rPr>
              <a:t>Deletes references to language access at 10 C.F.R. § 1040.5(c) and § 1040.6(c) – these include Braille</a:t>
            </a:r>
            <a:endParaRPr sz="2000" dirty="0">
              <a:solidFill>
                <a:schemeClr val="dk1"/>
              </a:solidFill>
              <a:latin typeface="Poppins"/>
              <a:ea typeface="Poppins"/>
              <a:cs typeface="Poppins"/>
              <a:sym typeface="Poppins"/>
            </a:endParaRPr>
          </a:p>
          <a:p>
            <a:pPr marL="0" lvl="0" indent="0" algn="l" rtl="0">
              <a:spcBef>
                <a:spcPts val="0"/>
              </a:spcBef>
              <a:spcAft>
                <a:spcPts val="0"/>
              </a:spcAft>
              <a:buNone/>
            </a:pPr>
            <a:endParaRPr sz="2000" dirty="0">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sz="2000" dirty="0">
                <a:solidFill>
                  <a:schemeClr val="dk1"/>
                </a:solidFill>
                <a:latin typeface="Poppins"/>
                <a:ea typeface="Poppins"/>
                <a:cs typeface="Poppins"/>
                <a:sym typeface="Poppins"/>
              </a:rPr>
              <a:t>DOE says this is “direct final rule” (routine or noncontroversial)</a:t>
            </a:r>
            <a:endParaRPr sz="2000" dirty="0">
              <a:solidFill>
                <a:schemeClr val="dk1"/>
              </a:solidFill>
              <a:latin typeface="Poppins"/>
              <a:ea typeface="Poppins"/>
              <a:cs typeface="Poppins"/>
              <a:sym typeface="Poppins"/>
            </a:endParaRPr>
          </a:p>
        </p:txBody>
      </p:sp>
      <p:sp>
        <p:nvSpPr>
          <p:cNvPr id="146" name="Google Shape;146;p25">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50"/>
        <p:cNvGrpSpPr/>
        <p:nvPr/>
      </p:nvGrpSpPr>
      <p:grpSpPr>
        <a:xfrm>
          <a:off x="0" y="0"/>
          <a:ext cx="0" cy="0"/>
          <a:chOff x="0" y="0"/>
          <a:chExt cx="0" cy="0"/>
        </a:xfrm>
      </p:grpSpPr>
      <p:sp>
        <p:nvSpPr>
          <p:cNvPr id="151" name="Google Shape;151;p26">
            <a:extLst>
              <a:ext uri="{C183D7F6-B498-43B3-948B-1728B52AA6E4}">
                <adec:decorative xmlns:adec="http://schemas.microsoft.com/office/drawing/2017/decorative" val="0"/>
              </a:ext>
            </a:extLst>
          </p:cNvPr>
          <p:cNvSpPr txBox="1">
            <a:spLocks noGrp="1"/>
          </p:cNvSpPr>
          <p:nvPr>
            <p:ph type="title"/>
          </p:nvPr>
        </p:nvSpPr>
        <p:spPr>
          <a:xfrm>
            <a:off x="230250" y="179700"/>
            <a:ext cx="8790900" cy="839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ct val="50000"/>
              <a:buFont typeface="Arial"/>
              <a:buNone/>
            </a:pPr>
            <a:r>
              <a:rPr lang="en" b="1" dirty="0">
                <a:latin typeface="Poppins"/>
                <a:ea typeface="Poppins"/>
                <a:cs typeface="Poppins"/>
                <a:sym typeface="Poppins"/>
              </a:rPr>
              <a:t>“Unintentional” Discrimination Under Title VI</a:t>
            </a:r>
            <a:endParaRPr b="1" dirty="0">
              <a:latin typeface="Poppins"/>
              <a:ea typeface="Poppins"/>
              <a:cs typeface="Poppins"/>
              <a:sym typeface="Poppins"/>
            </a:endParaRPr>
          </a:p>
          <a:p>
            <a:pPr marL="0" lvl="0" indent="0" algn="ctr" rtl="0">
              <a:lnSpc>
                <a:spcPct val="115000"/>
              </a:lnSpc>
              <a:spcBef>
                <a:spcPts val="0"/>
              </a:spcBef>
              <a:spcAft>
                <a:spcPts val="0"/>
              </a:spcAft>
              <a:buClr>
                <a:schemeClr val="dk1"/>
              </a:buClr>
              <a:buSzPct val="50000"/>
              <a:buFont typeface="Arial"/>
              <a:buNone/>
            </a:pPr>
            <a:r>
              <a:rPr lang="en" b="1" dirty="0">
                <a:latin typeface="Poppins"/>
                <a:ea typeface="Poppins"/>
                <a:cs typeface="Poppins"/>
                <a:sym typeface="Poppins"/>
              </a:rPr>
              <a:t>Description and Examples</a:t>
            </a:r>
            <a:endParaRPr b="1" dirty="0">
              <a:latin typeface="Poppins"/>
              <a:ea typeface="Poppins"/>
              <a:cs typeface="Poppins"/>
              <a:sym typeface="Poppins"/>
            </a:endParaRPr>
          </a:p>
        </p:txBody>
      </p:sp>
      <p:sp>
        <p:nvSpPr>
          <p:cNvPr id="152" name="Google Shape;152;p26"/>
          <p:cNvSpPr txBox="1">
            <a:spLocks noGrp="1"/>
          </p:cNvSpPr>
          <p:nvPr>
            <p:ph type="body" idx="1"/>
          </p:nvPr>
        </p:nvSpPr>
        <p:spPr>
          <a:xfrm>
            <a:off x="311700" y="1381800"/>
            <a:ext cx="8520600" cy="3761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Recipient makes decisions or maintains policies without considering the negative impact on people of color and immigrants</a:t>
            </a:r>
            <a:endParaRPr dirty="0">
              <a:solidFill>
                <a:schemeClr val="dk1"/>
              </a:solidFill>
              <a:latin typeface="Poppins"/>
              <a:ea typeface="Poppins"/>
              <a:cs typeface="Poppins"/>
              <a:sym typeface="Poppins"/>
            </a:endParaRPr>
          </a:p>
          <a:p>
            <a:pPr marL="457200" lvl="0" indent="0" algn="l" rtl="0">
              <a:spcBef>
                <a:spcPts val="0"/>
              </a:spcBef>
              <a:spcAft>
                <a:spcPts val="0"/>
              </a:spcAft>
              <a:buNone/>
            </a:pPr>
            <a:endParaRPr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Examples:</a:t>
            </a:r>
            <a:endParaRPr dirty="0">
              <a:solidFill>
                <a:schemeClr val="dk1"/>
              </a:solidFill>
              <a:latin typeface="Poppins"/>
              <a:ea typeface="Poppins"/>
              <a:cs typeface="Poppins"/>
              <a:sym typeface="Poppins"/>
            </a:endParaRPr>
          </a:p>
          <a:p>
            <a:pPr marL="914400" lvl="1" indent="-336550" algn="l" rtl="0">
              <a:spcBef>
                <a:spcPts val="100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County recipient closes hospital that serves Black neighborhood; disproportionate impact on Black residents of county</a:t>
            </a:r>
            <a:endParaRPr sz="1800" dirty="0">
              <a:solidFill>
                <a:schemeClr val="dk1"/>
              </a:solidFill>
              <a:latin typeface="Poppins"/>
              <a:ea typeface="Poppins"/>
              <a:cs typeface="Poppins"/>
              <a:sym typeface="Poppins"/>
            </a:endParaRPr>
          </a:p>
          <a:p>
            <a:pPr marL="914400" lvl="1" indent="-336550" algn="l" rtl="0">
              <a:spcBef>
                <a:spcPts val="100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Prison system recipient fails to ensure that limited English proficient people have access to prison programs and activities; disproportionate impact on incarcerated people who are Latino</a:t>
            </a:r>
            <a:endParaRPr sz="1800" dirty="0">
              <a:solidFill>
                <a:schemeClr val="dk1"/>
              </a:solidFill>
              <a:latin typeface="Poppins"/>
              <a:ea typeface="Poppins"/>
              <a:cs typeface="Poppins"/>
              <a:sym typeface="Poppins"/>
            </a:endParaRPr>
          </a:p>
        </p:txBody>
      </p:sp>
      <p:sp>
        <p:nvSpPr>
          <p:cNvPr id="153" name="Google Shape;153;p26">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230258" y="251400"/>
            <a:ext cx="87909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Department of Energy Proposal re Title IX</a:t>
            </a:r>
            <a:endParaRPr b="1" dirty="0">
              <a:latin typeface="Poppins"/>
              <a:ea typeface="Poppins"/>
              <a:cs typeface="Poppins"/>
              <a:sym typeface="Poppins"/>
            </a:endParaRPr>
          </a:p>
        </p:txBody>
      </p:sp>
      <p:sp>
        <p:nvSpPr>
          <p:cNvPr id="159" name="Google Shape;159;p27"/>
          <p:cNvSpPr txBox="1">
            <a:spLocks noGrp="1"/>
          </p:cNvSpPr>
          <p:nvPr>
            <p:ph type="body" idx="1"/>
          </p:nvPr>
        </p:nvSpPr>
        <p:spPr>
          <a:xfrm>
            <a:off x="311700" y="824100"/>
            <a:ext cx="8520600" cy="4232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Title XI: education programs that receive federal dollars may not discriminate based on sex</a:t>
            </a:r>
            <a:endParaRPr sz="1700" dirty="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DOE proposes to edit and delete parts of its Title IX regulations at 10 CFR Part 1042: </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Delete 10 C.F.R. § 1042.110(b), section encouraging recipients to take affirmative steps to increase participation in programs where one or the other sex is underrepresented</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Delete 10 C.F.R. § 1042.110(c), section requiring recipients to evaluate their programs and to remedy any sex discrimination</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Edit 10 C.F.R. § 1042.450(b) to remove rule that girls may try out for boys’ team (when there’s no girls’ team and it’s not a contact sport)</a:t>
            </a:r>
            <a:endParaRPr sz="1700" dirty="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DOE says this is “direct final rule” (routine or noncontroversial)</a:t>
            </a:r>
            <a:endParaRPr sz="1700" dirty="0">
              <a:solidFill>
                <a:schemeClr val="dk1"/>
              </a:solidFill>
              <a:latin typeface="Poppins"/>
              <a:ea typeface="Poppins"/>
              <a:cs typeface="Poppins"/>
              <a:sym typeface="Poppins"/>
            </a:endParaRPr>
          </a:p>
        </p:txBody>
      </p:sp>
      <p:sp>
        <p:nvSpPr>
          <p:cNvPr id="160" name="Google Shape;160;p2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230500" y="294550"/>
            <a:ext cx="87909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Department of Energy Proposal re Age Discrimination</a:t>
            </a:r>
            <a:endParaRPr b="1" dirty="0">
              <a:latin typeface="Poppins"/>
              <a:ea typeface="Poppins"/>
              <a:cs typeface="Poppins"/>
              <a:sym typeface="Poppins"/>
            </a:endParaRPr>
          </a:p>
        </p:txBody>
      </p:sp>
      <p:sp>
        <p:nvSpPr>
          <p:cNvPr id="166" name="Google Shape;166;p28"/>
          <p:cNvSpPr txBox="1">
            <a:spLocks noGrp="1"/>
          </p:cNvSpPr>
          <p:nvPr>
            <p:ph type="body" idx="1"/>
          </p:nvPr>
        </p:nvSpPr>
        <p:spPr>
          <a:xfrm>
            <a:off x="311700" y="824100"/>
            <a:ext cx="8520600" cy="4232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Poppins"/>
              <a:buChar char="●"/>
            </a:pPr>
            <a:endParaRPr lang="en"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endParaRPr lang="en"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Age Discrimination Act of 1975: entities that receive federal dollars may not discriminate based on age</a:t>
            </a:r>
            <a:endParaRPr dirty="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DOE proposes to delete parts of its age discrimination regulations at 10 CFR Part 1040: </a:t>
            </a:r>
            <a:endParaRPr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Delete 10 C.F.R. § 1040.88(b) and (c), sections encouraging recipients to take affirmative steps to increase participation in programs where there is limited participation based on age</a:t>
            </a:r>
            <a:endParaRPr sz="1800" dirty="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DOE says this is a “direct final rule” (routine or noncontroversial)</a:t>
            </a:r>
            <a:endParaRPr dirty="0">
              <a:solidFill>
                <a:schemeClr val="dk1"/>
              </a:solidFill>
              <a:latin typeface="Poppins"/>
              <a:ea typeface="Poppins"/>
              <a:cs typeface="Poppins"/>
              <a:sym typeface="Poppins"/>
            </a:endParaRPr>
          </a:p>
        </p:txBody>
      </p:sp>
      <p:sp>
        <p:nvSpPr>
          <p:cNvPr id="167" name="Google Shape;167;p28">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230258" y="190641"/>
            <a:ext cx="87909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How to File a Comment to Defend Section 504</a:t>
            </a:r>
            <a:endParaRPr b="1" dirty="0">
              <a:latin typeface="Poppins"/>
              <a:ea typeface="Poppins"/>
              <a:cs typeface="Poppins"/>
              <a:sym typeface="Poppins"/>
            </a:endParaRPr>
          </a:p>
        </p:txBody>
      </p:sp>
      <p:sp>
        <p:nvSpPr>
          <p:cNvPr id="173" name="Google Shape;173;p29"/>
          <p:cNvSpPr txBox="1">
            <a:spLocks noGrp="1"/>
          </p:cNvSpPr>
          <p:nvPr>
            <p:ph type="body" idx="1"/>
          </p:nvPr>
        </p:nvSpPr>
        <p:spPr>
          <a:xfrm>
            <a:off x="311700" y="824100"/>
            <a:ext cx="8520600" cy="423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dk1"/>
                </a:solidFill>
                <a:latin typeface="Poppins"/>
                <a:ea typeface="Poppins"/>
                <a:cs typeface="Poppins"/>
                <a:sym typeface="Poppins"/>
              </a:rPr>
              <a:t>First, check the deadline and make sure you have a plan:</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Here the deadline is </a:t>
            </a:r>
            <a:r>
              <a:rPr lang="en" sz="1700" b="1" dirty="0">
                <a:solidFill>
                  <a:schemeClr val="dk1"/>
                </a:solidFill>
                <a:latin typeface="Poppins"/>
                <a:ea typeface="Poppins"/>
                <a:cs typeface="Poppins"/>
                <a:sym typeface="Poppins"/>
              </a:rPr>
              <a:t>Monday, June 16, 2025</a:t>
            </a:r>
            <a:r>
              <a:rPr lang="en" sz="1700" dirty="0">
                <a:solidFill>
                  <a:schemeClr val="dk1"/>
                </a:solidFill>
                <a:latin typeface="Poppins"/>
                <a:ea typeface="Poppins"/>
                <a:cs typeface="Poppins"/>
                <a:sym typeface="Poppins"/>
              </a:rPr>
              <a:t>, at 11:59 pm Eastern Time (8:59 pm Pacific Time)</a:t>
            </a:r>
            <a:endParaRPr sz="1700" dirty="0">
              <a:solidFill>
                <a:schemeClr val="dk1"/>
              </a:solidFill>
              <a:latin typeface="Poppins"/>
              <a:ea typeface="Poppins"/>
              <a:cs typeface="Poppins"/>
              <a:sym typeface="Poppins"/>
            </a:endParaRPr>
          </a:p>
          <a:p>
            <a:pPr marL="0" lvl="0" indent="0" algn="l" rtl="0">
              <a:spcBef>
                <a:spcPts val="1000"/>
              </a:spcBef>
              <a:spcAft>
                <a:spcPts val="0"/>
              </a:spcAft>
              <a:buNone/>
            </a:pPr>
            <a:r>
              <a:rPr lang="en" sz="1700" dirty="0">
                <a:solidFill>
                  <a:schemeClr val="dk1"/>
                </a:solidFill>
                <a:latin typeface="Poppins"/>
                <a:ea typeface="Poppins"/>
                <a:cs typeface="Poppins"/>
                <a:sym typeface="Poppins"/>
              </a:rPr>
              <a:t>Second, write your comment to DOE about the Section 504 rules. </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Tell DOE why you care about accessibility. Explain why they should not get rid of the 504 rules.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You can download a template and edit it to make it your own: </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plain language template comment </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standard template comment </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The most important parts of the comment are:</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Telling DOE more about yourself and/or your organization</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Say why you care about accessibility of buildings</a:t>
            </a:r>
            <a:endParaRPr sz="1700" dirty="0">
              <a:solidFill>
                <a:schemeClr val="dk1"/>
              </a:solidFill>
              <a:latin typeface="Poppins"/>
              <a:ea typeface="Poppins"/>
              <a:cs typeface="Poppins"/>
              <a:sym typeface="Poppins"/>
            </a:endParaRPr>
          </a:p>
        </p:txBody>
      </p:sp>
      <p:sp>
        <p:nvSpPr>
          <p:cNvPr id="174" name="Google Shape;174;p29">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230500" y="294550"/>
            <a:ext cx="87909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en" sz="3100" b="1" dirty="0">
                <a:latin typeface="Poppins"/>
                <a:ea typeface="Poppins"/>
                <a:cs typeface="Poppins"/>
                <a:sym typeface="Poppins"/>
              </a:rPr>
              <a:t>How to File a Comment to Defend Section 504 </a:t>
            </a:r>
            <a:r>
              <a:rPr lang="en" sz="2200" b="1" dirty="0">
                <a:latin typeface="Poppins"/>
                <a:ea typeface="Poppins"/>
                <a:cs typeface="Poppins"/>
                <a:sym typeface="Poppins"/>
              </a:rPr>
              <a:t>(Part 2)</a:t>
            </a:r>
            <a:endParaRPr sz="2200" b="1" dirty="0">
              <a:latin typeface="Poppins"/>
              <a:ea typeface="Poppins"/>
              <a:cs typeface="Poppins"/>
              <a:sym typeface="Poppins"/>
            </a:endParaRPr>
          </a:p>
        </p:txBody>
      </p:sp>
      <p:sp>
        <p:nvSpPr>
          <p:cNvPr id="180" name="Google Shape;180;p30"/>
          <p:cNvSpPr txBox="1">
            <a:spLocks noGrp="1"/>
          </p:cNvSpPr>
          <p:nvPr>
            <p:ph type="body" idx="1"/>
          </p:nvPr>
        </p:nvSpPr>
        <p:spPr>
          <a:xfrm>
            <a:off x="311700" y="824100"/>
            <a:ext cx="8520600" cy="423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solidFill>
                <a:schemeClr val="dk1"/>
              </a:solidFill>
              <a:latin typeface="Poppins"/>
              <a:ea typeface="Poppins"/>
              <a:cs typeface="Poppins"/>
              <a:sym typeface="Poppins"/>
            </a:endParaRPr>
          </a:p>
          <a:p>
            <a:pPr marL="0" lvl="0" indent="0" algn="l" rtl="0">
              <a:spcBef>
                <a:spcPts val="0"/>
              </a:spcBef>
              <a:spcAft>
                <a:spcPts val="0"/>
              </a:spcAft>
              <a:buNone/>
            </a:pPr>
            <a:endParaRPr lang="en" dirty="0">
              <a:solidFill>
                <a:schemeClr val="dk1"/>
              </a:solidFill>
              <a:latin typeface="Poppins"/>
              <a:ea typeface="Poppins"/>
              <a:cs typeface="Poppins"/>
              <a:sym typeface="Poppins"/>
            </a:endParaRPr>
          </a:p>
          <a:p>
            <a:pPr marL="0" lvl="0" indent="0" algn="l" rtl="0">
              <a:spcBef>
                <a:spcPts val="0"/>
              </a:spcBef>
              <a:spcAft>
                <a:spcPts val="0"/>
              </a:spcAft>
              <a:buNone/>
            </a:pPr>
            <a:r>
              <a:rPr lang="en" dirty="0">
                <a:solidFill>
                  <a:schemeClr val="dk1"/>
                </a:solidFill>
                <a:latin typeface="Poppins"/>
                <a:ea typeface="Poppins"/>
                <a:cs typeface="Poppins"/>
                <a:sym typeface="Poppins"/>
              </a:rPr>
              <a:t>Where to find template comments:</a:t>
            </a:r>
            <a:endParaRPr dirty="0">
              <a:solidFill>
                <a:schemeClr val="dk1"/>
              </a:solidFill>
              <a:latin typeface="Poppins"/>
              <a:ea typeface="Poppins"/>
              <a:cs typeface="Poppins"/>
              <a:sym typeface="Poppins"/>
            </a:endParaRPr>
          </a:p>
          <a:p>
            <a:pPr marL="914400" lvl="1" indent="-336550" algn="l" rtl="0">
              <a:spcBef>
                <a:spcPts val="1000"/>
              </a:spcBef>
              <a:spcAft>
                <a:spcPts val="0"/>
              </a:spcAft>
              <a:buClr>
                <a:schemeClr val="dk1"/>
              </a:buClr>
              <a:buSzPts val="1700"/>
              <a:buFont typeface="Poppins"/>
              <a:buChar char="○"/>
            </a:pPr>
            <a:r>
              <a:rPr lang="en" sz="1800" u="sng" dirty="0">
                <a:solidFill>
                  <a:schemeClr val="hlink"/>
                </a:solidFill>
                <a:latin typeface="Poppins"/>
                <a:ea typeface="Poppins"/>
                <a:cs typeface="Poppins"/>
                <a:sym typeface="Poppins"/>
                <a:hlinkClick r:id="rId3"/>
              </a:rPr>
              <a:t>https://dredf.org/action-alert-doe-civil-rights-and-section-504/</a:t>
            </a:r>
            <a:endParaRPr sz="1800" dirty="0">
              <a:solidFill>
                <a:schemeClr val="dk1"/>
              </a:solidFill>
              <a:latin typeface="Poppins"/>
              <a:ea typeface="Poppins"/>
              <a:cs typeface="Poppins"/>
              <a:sym typeface="Poppins"/>
            </a:endParaRPr>
          </a:p>
          <a:p>
            <a:pPr marL="1371600" lvl="2"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ASAN helped DREDF write plain language template comment</a:t>
            </a:r>
            <a:endParaRPr sz="1800" dirty="0">
              <a:solidFill>
                <a:schemeClr val="dk1"/>
              </a:solidFill>
              <a:latin typeface="Poppins"/>
              <a:ea typeface="Poppins"/>
              <a:cs typeface="Poppins"/>
              <a:sym typeface="Poppins"/>
            </a:endParaRPr>
          </a:p>
          <a:p>
            <a:pPr marL="914400" lvl="1" indent="-336550" algn="l" rtl="0">
              <a:spcBef>
                <a:spcPts val="100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Additional templates comments available here, </a:t>
            </a:r>
            <a:r>
              <a:rPr lang="en" sz="1800" u="sng" dirty="0">
                <a:solidFill>
                  <a:schemeClr val="hlink"/>
                </a:solidFill>
                <a:latin typeface="Poppins"/>
                <a:ea typeface="Poppins"/>
                <a:cs typeface="Poppins"/>
                <a:sym typeface="Poppins"/>
                <a:hlinkClick r:id="rId4"/>
              </a:rPr>
              <a:t>https://www.lflegal.com/2025/06/energy-department-rollback/</a:t>
            </a:r>
            <a:endParaRPr sz="1800" dirty="0">
              <a:solidFill>
                <a:schemeClr val="dk1"/>
              </a:solidFill>
              <a:latin typeface="Poppins"/>
              <a:ea typeface="Poppins"/>
              <a:cs typeface="Poppins"/>
              <a:sym typeface="Poppins"/>
            </a:endParaRPr>
          </a:p>
          <a:p>
            <a:pPr marL="1371600" lvl="2"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Amy Robertson wrote template about access standards</a:t>
            </a:r>
            <a:endParaRPr sz="1800" dirty="0">
              <a:solidFill>
                <a:schemeClr val="dk1"/>
              </a:solidFill>
              <a:latin typeface="Poppins"/>
              <a:ea typeface="Poppins"/>
              <a:cs typeface="Poppins"/>
              <a:sym typeface="Poppins"/>
            </a:endParaRPr>
          </a:p>
        </p:txBody>
      </p:sp>
      <p:sp>
        <p:nvSpPr>
          <p:cNvPr id="181" name="Google Shape;181;p30">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176550" y="190641"/>
            <a:ext cx="87909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en" sz="3100" b="1" dirty="0">
                <a:latin typeface="Poppins"/>
                <a:ea typeface="Poppins"/>
                <a:cs typeface="Poppins"/>
                <a:sym typeface="Poppins"/>
              </a:rPr>
              <a:t>How to File a Comment to Defend Section 504 </a:t>
            </a:r>
            <a:r>
              <a:rPr lang="en" sz="2200" b="1" dirty="0">
                <a:latin typeface="Poppins"/>
                <a:ea typeface="Poppins"/>
                <a:cs typeface="Poppins"/>
                <a:sym typeface="Poppins"/>
              </a:rPr>
              <a:t>(Part 3)</a:t>
            </a:r>
            <a:endParaRPr sz="2200" b="1" dirty="0">
              <a:latin typeface="Poppins"/>
              <a:ea typeface="Poppins"/>
              <a:cs typeface="Poppins"/>
              <a:sym typeface="Poppins"/>
            </a:endParaRPr>
          </a:p>
        </p:txBody>
      </p:sp>
      <p:sp>
        <p:nvSpPr>
          <p:cNvPr id="187" name="Google Shape;187;p31"/>
          <p:cNvSpPr txBox="1">
            <a:spLocks noGrp="1"/>
          </p:cNvSpPr>
          <p:nvPr>
            <p:ph type="body" idx="1"/>
          </p:nvPr>
        </p:nvSpPr>
        <p:spPr>
          <a:xfrm>
            <a:off x="311700" y="580900"/>
            <a:ext cx="8520600" cy="423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sz="1700" dirty="0">
              <a:solidFill>
                <a:schemeClr val="dk1"/>
              </a:solidFill>
              <a:latin typeface="Poppins"/>
              <a:ea typeface="Poppins"/>
              <a:cs typeface="Poppins"/>
              <a:sym typeface="Poppins"/>
            </a:endParaRPr>
          </a:p>
          <a:p>
            <a:pPr marL="0" lvl="0" indent="0" algn="l" rtl="0">
              <a:spcBef>
                <a:spcPts val="0"/>
              </a:spcBef>
              <a:spcAft>
                <a:spcPts val="0"/>
              </a:spcAft>
              <a:buNone/>
            </a:pPr>
            <a:endParaRPr lang="en" sz="1700" dirty="0">
              <a:solidFill>
                <a:schemeClr val="dk1"/>
              </a:solidFill>
              <a:latin typeface="Poppins"/>
              <a:ea typeface="Poppins"/>
              <a:cs typeface="Poppins"/>
              <a:sym typeface="Poppins"/>
            </a:endParaRPr>
          </a:p>
          <a:p>
            <a:pPr marL="0" lvl="0" indent="0" algn="l" rtl="0">
              <a:spcBef>
                <a:spcPts val="0"/>
              </a:spcBef>
              <a:spcAft>
                <a:spcPts val="0"/>
              </a:spcAft>
              <a:buNone/>
            </a:pPr>
            <a:r>
              <a:rPr lang="en" sz="1700" dirty="0">
                <a:solidFill>
                  <a:schemeClr val="dk1"/>
                </a:solidFill>
                <a:latin typeface="Poppins"/>
                <a:ea typeface="Poppins"/>
                <a:cs typeface="Poppins"/>
                <a:sym typeface="Poppins"/>
              </a:rPr>
              <a:t>Third, submit your comment online. </a:t>
            </a:r>
            <a:endParaRPr sz="1700" dirty="0">
              <a:solidFill>
                <a:schemeClr val="dk1"/>
              </a:solidFill>
              <a:latin typeface="Poppins"/>
              <a:ea typeface="Poppins"/>
              <a:cs typeface="Poppins"/>
              <a:sym typeface="Poppins"/>
            </a:endParaRPr>
          </a:p>
          <a:p>
            <a:pPr marL="0" lvl="0" indent="0" algn="ctr" rtl="0">
              <a:spcBef>
                <a:spcPts val="1000"/>
              </a:spcBef>
              <a:spcAft>
                <a:spcPts val="0"/>
              </a:spcAft>
              <a:buNone/>
            </a:pPr>
            <a:r>
              <a:rPr lang="en" sz="1700" b="1" i="1" dirty="0">
                <a:solidFill>
                  <a:schemeClr val="dk1"/>
                </a:solidFill>
                <a:latin typeface="Poppins"/>
                <a:ea typeface="Poppins"/>
                <a:cs typeface="Poppins"/>
                <a:sym typeface="Poppins"/>
              </a:rPr>
              <a:t>How do you figure out where to submit your comment?</a:t>
            </a:r>
            <a:r>
              <a:rPr lang="en" sz="1700" dirty="0">
                <a:solidFill>
                  <a:schemeClr val="dk1"/>
                </a:solidFill>
                <a:latin typeface="Poppins"/>
                <a:ea typeface="Poppins"/>
                <a:cs typeface="Poppins"/>
                <a:sym typeface="Poppins"/>
              </a:rPr>
              <a:t> </a:t>
            </a:r>
            <a:endParaRPr sz="1700" dirty="0">
              <a:solidFill>
                <a:schemeClr val="dk1"/>
              </a:solidFill>
              <a:latin typeface="Poppins"/>
              <a:ea typeface="Poppins"/>
              <a:cs typeface="Poppins"/>
              <a:sym typeface="Poppins"/>
            </a:endParaRPr>
          </a:p>
          <a:p>
            <a:pPr marL="0" lvl="0" indent="0" algn="l" rtl="0">
              <a:spcBef>
                <a:spcPts val="1000"/>
              </a:spcBef>
              <a:spcAft>
                <a:spcPts val="0"/>
              </a:spcAft>
              <a:buNone/>
            </a:pPr>
            <a:r>
              <a:rPr lang="en" sz="1700" dirty="0">
                <a:solidFill>
                  <a:schemeClr val="dk1"/>
                </a:solidFill>
                <a:latin typeface="Poppins"/>
                <a:ea typeface="Poppins"/>
                <a:cs typeface="Poppins"/>
                <a:sym typeface="Poppins"/>
              </a:rPr>
              <a:t>The easiest way is to use DREDF’s website: </a:t>
            </a:r>
            <a:endParaRPr sz="1700" dirty="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Go to </a:t>
            </a:r>
            <a:r>
              <a:rPr lang="en" sz="1700" u="sng" dirty="0">
                <a:solidFill>
                  <a:schemeClr val="hlink"/>
                </a:solidFill>
                <a:latin typeface="Poppins"/>
                <a:ea typeface="Poppins"/>
                <a:cs typeface="Poppins"/>
                <a:sym typeface="Poppins"/>
                <a:hlinkClick r:id="rId3"/>
              </a:rPr>
              <a:t>DREDF.org</a:t>
            </a:r>
            <a:r>
              <a:rPr lang="en" sz="1700" dirty="0">
                <a:solidFill>
                  <a:schemeClr val="dk1"/>
                </a:solidFill>
                <a:latin typeface="Poppins"/>
                <a:ea typeface="Poppins"/>
                <a:cs typeface="Poppins"/>
                <a:sym typeface="Poppins"/>
              </a:rPr>
              <a:t> and scroll down until you see the action alert, </a:t>
            </a:r>
            <a:r>
              <a:rPr lang="en" sz="1700" u="sng" dirty="0">
                <a:solidFill>
                  <a:schemeClr val="hlink"/>
                </a:solidFill>
                <a:latin typeface="Poppins"/>
                <a:ea typeface="Poppins"/>
                <a:cs typeface="Poppins"/>
                <a:sym typeface="Poppins"/>
                <a:hlinkClick r:id="rId4"/>
              </a:rPr>
              <a:t>https://dredf.org/action-alert-doe-civil-rights-and-section-504/</a:t>
            </a:r>
            <a:endParaRPr sz="1700" dirty="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We provide the two links related to Section 504:</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u="sng" dirty="0">
                <a:solidFill>
                  <a:schemeClr val="hlink"/>
                </a:solidFill>
                <a:latin typeface="Poppins"/>
                <a:ea typeface="Poppins"/>
                <a:cs typeface="Poppins"/>
                <a:sym typeface="Poppins"/>
                <a:hlinkClick r:id="rId5"/>
              </a:rPr>
              <a:t>https://www.regulations.gov/document/DOE-HQ-2025-0015-0001</a:t>
            </a:r>
            <a:r>
              <a:rPr lang="en" sz="1700" dirty="0">
                <a:solidFill>
                  <a:schemeClr val="dk1"/>
                </a:solidFill>
                <a:latin typeface="Poppins"/>
                <a:ea typeface="Poppins"/>
                <a:cs typeface="Poppins"/>
                <a:sym typeface="Poppins"/>
              </a:rPr>
              <a:t> is about deleting the rules on new construction</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u="sng" dirty="0">
                <a:solidFill>
                  <a:schemeClr val="hlink"/>
                </a:solidFill>
                <a:latin typeface="Poppins"/>
                <a:ea typeface="Poppins"/>
                <a:cs typeface="Poppins"/>
                <a:sym typeface="Poppins"/>
                <a:hlinkClick r:id="rId6"/>
              </a:rPr>
              <a:t>https://www.regulations.gov/document/DOE-HQ-2025-0024-0001</a:t>
            </a:r>
            <a:r>
              <a:rPr lang="en" sz="1700" dirty="0">
                <a:solidFill>
                  <a:schemeClr val="dk1"/>
                </a:solidFill>
                <a:latin typeface="Poppins"/>
                <a:ea typeface="Poppins"/>
                <a:cs typeface="Poppins"/>
                <a:sym typeface="Poppins"/>
              </a:rPr>
              <a:t> is about deleting the rule about transition plans</a:t>
            </a: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188" name="Google Shape;188;p31">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230258" y="86683"/>
            <a:ext cx="87909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en" sz="3100" b="1" dirty="0">
                <a:latin typeface="Poppins"/>
                <a:ea typeface="Poppins"/>
                <a:cs typeface="Poppins"/>
                <a:sym typeface="Poppins"/>
              </a:rPr>
              <a:t>How to File a Comment to Defend Section 504 </a:t>
            </a:r>
            <a:r>
              <a:rPr lang="en" sz="2200" b="1" dirty="0">
                <a:latin typeface="Poppins"/>
                <a:ea typeface="Poppins"/>
                <a:cs typeface="Poppins"/>
                <a:sym typeface="Poppins"/>
              </a:rPr>
              <a:t>(Part 4)</a:t>
            </a:r>
            <a:endParaRPr sz="2200" b="1" dirty="0">
              <a:latin typeface="Poppins"/>
              <a:ea typeface="Poppins"/>
              <a:cs typeface="Poppins"/>
              <a:sym typeface="Poppins"/>
            </a:endParaRPr>
          </a:p>
        </p:txBody>
      </p:sp>
      <p:sp>
        <p:nvSpPr>
          <p:cNvPr id="194" name="Google Shape;194;p32"/>
          <p:cNvSpPr txBox="1">
            <a:spLocks noGrp="1"/>
          </p:cNvSpPr>
          <p:nvPr>
            <p:ph type="body" idx="1"/>
          </p:nvPr>
        </p:nvSpPr>
        <p:spPr>
          <a:xfrm>
            <a:off x="311700" y="692678"/>
            <a:ext cx="8520600" cy="423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 sz="1700" b="1" i="1" dirty="0">
              <a:solidFill>
                <a:schemeClr val="dk1"/>
              </a:solidFill>
              <a:latin typeface="Poppins"/>
              <a:ea typeface="Poppins"/>
              <a:cs typeface="Poppins"/>
              <a:sym typeface="Poppins"/>
            </a:endParaRPr>
          </a:p>
          <a:p>
            <a:pPr marL="0" lvl="0" indent="0" algn="ctr" rtl="0">
              <a:spcBef>
                <a:spcPts val="0"/>
              </a:spcBef>
              <a:spcAft>
                <a:spcPts val="0"/>
              </a:spcAft>
              <a:buNone/>
            </a:pPr>
            <a:r>
              <a:rPr lang="en" sz="1700" b="1" i="1" dirty="0">
                <a:solidFill>
                  <a:schemeClr val="dk1"/>
                </a:solidFill>
                <a:latin typeface="Poppins"/>
                <a:ea typeface="Poppins"/>
                <a:cs typeface="Poppins"/>
                <a:sym typeface="Poppins"/>
              </a:rPr>
              <a:t>How do you figure out where to submit your comment?</a:t>
            </a:r>
            <a:r>
              <a:rPr lang="en" sz="1700" dirty="0">
                <a:solidFill>
                  <a:schemeClr val="dk1"/>
                </a:solidFill>
                <a:latin typeface="Poppins"/>
                <a:ea typeface="Poppins"/>
                <a:cs typeface="Poppins"/>
                <a:sym typeface="Poppins"/>
              </a:rPr>
              <a:t> </a:t>
            </a:r>
            <a:endParaRPr sz="1700" dirty="0">
              <a:solidFill>
                <a:schemeClr val="dk1"/>
              </a:solidFill>
              <a:latin typeface="Poppins"/>
              <a:ea typeface="Poppins"/>
              <a:cs typeface="Poppins"/>
              <a:sym typeface="Poppins"/>
            </a:endParaRPr>
          </a:p>
          <a:p>
            <a:pPr marL="0" lvl="0" indent="0" algn="l" rtl="0">
              <a:spcBef>
                <a:spcPts val="1000"/>
              </a:spcBef>
              <a:spcAft>
                <a:spcPts val="0"/>
              </a:spcAft>
              <a:buNone/>
            </a:pPr>
            <a:r>
              <a:rPr lang="en" sz="1700" dirty="0">
                <a:solidFill>
                  <a:schemeClr val="dk1"/>
                </a:solidFill>
                <a:latin typeface="Poppins"/>
                <a:ea typeface="Poppins"/>
                <a:cs typeface="Poppins"/>
                <a:sym typeface="Poppins"/>
              </a:rPr>
              <a:t>Another way to find, go to </a:t>
            </a:r>
            <a:r>
              <a:rPr lang="en" sz="1700" u="sng" dirty="0">
                <a:solidFill>
                  <a:schemeClr val="hlink"/>
                </a:solidFill>
                <a:latin typeface="Poppins"/>
                <a:ea typeface="Poppins"/>
                <a:cs typeface="Poppins"/>
                <a:sym typeface="Poppins"/>
                <a:hlinkClick r:id="rId3"/>
              </a:rPr>
              <a:t>regulations.gov</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Type in document number if you have it: DOE-HQ-2025-0015</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Or – click on </a:t>
            </a:r>
            <a:r>
              <a:rPr lang="en" sz="1700" b="1" i="1" dirty="0">
                <a:solidFill>
                  <a:schemeClr val="dk1"/>
                </a:solidFill>
                <a:latin typeface="Poppins"/>
                <a:ea typeface="Poppins"/>
                <a:cs typeface="Poppins"/>
                <a:sym typeface="Poppins"/>
              </a:rPr>
              <a:t>Or view all recently added … Documents</a:t>
            </a:r>
            <a:endParaRPr sz="1700" b="1" i="1"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On the left toolbar, select the agency</a:t>
            </a:r>
            <a:endParaRPr sz="1700" dirty="0">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dirty="0">
                <a:solidFill>
                  <a:schemeClr val="dk1"/>
                </a:solidFill>
                <a:latin typeface="Poppins"/>
                <a:ea typeface="Poppins"/>
                <a:cs typeface="Poppins"/>
                <a:sym typeface="Poppins"/>
              </a:rPr>
              <a:t>Here, </a:t>
            </a:r>
            <a:r>
              <a:rPr lang="en" b="1" i="1" dirty="0">
                <a:solidFill>
                  <a:schemeClr val="dk1"/>
                </a:solidFill>
                <a:latin typeface="Poppins"/>
                <a:ea typeface="Poppins"/>
                <a:cs typeface="Poppins"/>
                <a:sym typeface="Poppins"/>
              </a:rPr>
              <a:t>Department of Energy</a:t>
            </a:r>
            <a:r>
              <a:rPr lang="en" dirty="0">
                <a:solidFill>
                  <a:schemeClr val="dk1"/>
                </a:solidFill>
                <a:latin typeface="Poppins"/>
                <a:ea typeface="Poppins"/>
                <a:cs typeface="Poppins"/>
                <a:sym typeface="Poppins"/>
              </a:rPr>
              <a:t>, and hit </a:t>
            </a:r>
            <a:r>
              <a:rPr lang="en" b="1" i="1" dirty="0">
                <a:solidFill>
                  <a:schemeClr val="dk1"/>
                </a:solidFill>
                <a:latin typeface="Poppins"/>
                <a:ea typeface="Poppins"/>
                <a:cs typeface="Poppins"/>
                <a:sym typeface="Poppins"/>
              </a:rPr>
              <a:t>Apply</a:t>
            </a:r>
            <a:endParaRPr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Then click on </a:t>
            </a:r>
            <a:r>
              <a:rPr lang="en" sz="1700" b="1" i="1" dirty="0">
                <a:solidFill>
                  <a:schemeClr val="dk1"/>
                </a:solidFill>
                <a:latin typeface="Poppins"/>
                <a:ea typeface="Poppins"/>
                <a:cs typeface="Poppins"/>
                <a:sym typeface="Poppins"/>
              </a:rPr>
              <a:t>Only Show Documents Open for Comment</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Scroll through 24 results to find relevant proposed rules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Can add search term </a:t>
            </a:r>
            <a:r>
              <a:rPr lang="en" sz="1700" b="1" dirty="0">
                <a:solidFill>
                  <a:schemeClr val="dk1"/>
                </a:solidFill>
                <a:latin typeface="Poppins"/>
                <a:ea typeface="Poppins"/>
                <a:cs typeface="Poppins"/>
                <a:sym typeface="Poppins"/>
              </a:rPr>
              <a:t>nondiscrimination</a:t>
            </a:r>
            <a:r>
              <a:rPr lang="en" sz="1700" dirty="0">
                <a:solidFill>
                  <a:schemeClr val="dk1"/>
                </a:solidFill>
                <a:latin typeface="Poppins"/>
                <a:ea typeface="Poppins"/>
                <a:cs typeface="Poppins"/>
                <a:sym typeface="Poppins"/>
              </a:rPr>
              <a:t> to get to 5 results</a:t>
            </a:r>
            <a:endParaRPr sz="1700" dirty="0">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dirty="0">
                <a:solidFill>
                  <a:schemeClr val="dk1"/>
                </a:solidFill>
                <a:latin typeface="Poppins"/>
                <a:ea typeface="Poppins"/>
                <a:cs typeface="Poppins"/>
                <a:sym typeface="Poppins"/>
              </a:rPr>
              <a:t>1 about Section 504; 1 about Section 504 &amp; Title VI; 2 about Title IX; one about age discrimination</a:t>
            </a:r>
            <a:endParaRPr dirty="0">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dirty="0">
                <a:solidFill>
                  <a:schemeClr val="dk1"/>
                </a:solidFill>
                <a:latin typeface="Poppins"/>
                <a:ea typeface="Poppins"/>
                <a:cs typeface="Poppins"/>
                <a:sym typeface="Poppins"/>
              </a:rPr>
              <a:t>NOTE: search term function is </a:t>
            </a:r>
            <a:r>
              <a:rPr lang="en" i="1" u="sng" dirty="0">
                <a:solidFill>
                  <a:schemeClr val="dk1"/>
                </a:solidFill>
                <a:latin typeface="Poppins"/>
                <a:ea typeface="Poppins"/>
                <a:cs typeface="Poppins"/>
                <a:sym typeface="Poppins"/>
              </a:rPr>
              <a:t>very limited</a:t>
            </a:r>
            <a:r>
              <a:rPr lang="en" dirty="0">
                <a:solidFill>
                  <a:schemeClr val="dk1"/>
                </a:solidFill>
                <a:latin typeface="Poppins"/>
                <a:ea typeface="Poppins"/>
                <a:cs typeface="Poppins"/>
                <a:sym typeface="Poppins"/>
              </a:rPr>
              <a:t>, for example, Section 504 will not work</a:t>
            </a:r>
            <a:endParaRPr dirty="0">
              <a:solidFill>
                <a:schemeClr val="dk1"/>
              </a:solidFill>
              <a:latin typeface="Poppins"/>
              <a:ea typeface="Poppins"/>
              <a:cs typeface="Poppins"/>
              <a:sym typeface="Poppins"/>
            </a:endParaRPr>
          </a:p>
          <a:p>
            <a:pPr marL="457200" lvl="0" indent="-342900" algn="l" rtl="0">
              <a:spcBef>
                <a:spcPts val="0"/>
              </a:spcBef>
              <a:spcAft>
                <a:spcPts val="0"/>
              </a:spcAft>
              <a:buClr>
                <a:schemeClr val="dk1"/>
              </a:buClr>
              <a:buSzPts val="1800"/>
              <a:buFont typeface="Poppins"/>
              <a:buChar char="●"/>
            </a:pPr>
            <a:r>
              <a:rPr lang="en" dirty="0">
                <a:solidFill>
                  <a:schemeClr val="dk1"/>
                </a:solidFill>
                <a:latin typeface="Poppins"/>
                <a:ea typeface="Poppins"/>
                <a:cs typeface="Poppins"/>
                <a:sym typeface="Poppins"/>
              </a:rPr>
              <a:t> You can </a:t>
            </a:r>
            <a:r>
              <a:rPr lang="en" sz="1700" dirty="0">
                <a:solidFill>
                  <a:schemeClr val="dk1"/>
                </a:solidFill>
                <a:latin typeface="Poppins"/>
                <a:ea typeface="Poppins"/>
                <a:cs typeface="Poppins"/>
                <a:sym typeface="Poppins"/>
              </a:rPr>
              <a:t>always email any of us to ask for help</a:t>
            </a: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195" name="Google Shape;195;p32">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230258" y="117449"/>
            <a:ext cx="87909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en" sz="3100" b="1" dirty="0">
                <a:latin typeface="Poppins"/>
                <a:ea typeface="Poppins"/>
                <a:cs typeface="Poppins"/>
                <a:sym typeface="Poppins"/>
              </a:rPr>
              <a:t>How to File a Comment to Defend Section 504 </a:t>
            </a:r>
            <a:r>
              <a:rPr lang="en" sz="2200" b="1" dirty="0">
                <a:latin typeface="Poppins"/>
                <a:ea typeface="Poppins"/>
                <a:cs typeface="Poppins"/>
                <a:sym typeface="Poppins"/>
              </a:rPr>
              <a:t>(Part 5)</a:t>
            </a:r>
            <a:endParaRPr sz="2200" b="1" dirty="0">
              <a:latin typeface="Poppins"/>
              <a:ea typeface="Poppins"/>
              <a:cs typeface="Poppins"/>
              <a:sym typeface="Poppins"/>
            </a:endParaRPr>
          </a:p>
        </p:txBody>
      </p:sp>
      <p:sp>
        <p:nvSpPr>
          <p:cNvPr id="201" name="Google Shape;201;p33"/>
          <p:cNvSpPr txBox="1">
            <a:spLocks noGrp="1"/>
          </p:cNvSpPr>
          <p:nvPr>
            <p:ph type="body" idx="1"/>
          </p:nvPr>
        </p:nvSpPr>
        <p:spPr>
          <a:xfrm>
            <a:off x="311700" y="793351"/>
            <a:ext cx="8520600" cy="423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 sz="1700" b="1" i="1" dirty="0">
              <a:solidFill>
                <a:schemeClr val="dk1"/>
              </a:solidFill>
              <a:latin typeface="Poppins"/>
              <a:ea typeface="Poppins"/>
              <a:cs typeface="Poppins"/>
              <a:sym typeface="Poppins"/>
            </a:endParaRPr>
          </a:p>
          <a:p>
            <a:pPr marL="0" lvl="0" indent="0" algn="ctr" rtl="0">
              <a:spcBef>
                <a:spcPts val="0"/>
              </a:spcBef>
              <a:spcAft>
                <a:spcPts val="0"/>
              </a:spcAft>
              <a:buNone/>
            </a:pPr>
            <a:r>
              <a:rPr lang="en" sz="1700" b="1" i="1" dirty="0">
                <a:solidFill>
                  <a:schemeClr val="dk1"/>
                </a:solidFill>
                <a:latin typeface="Poppins"/>
                <a:ea typeface="Poppins"/>
                <a:cs typeface="Poppins"/>
                <a:sym typeface="Poppins"/>
              </a:rPr>
              <a:t>Step by Step on regulations.gov</a:t>
            </a:r>
            <a:endParaRPr sz="1700" dirty="0">
              <a:solidFill>
                <a:schemeClr val="dk1"/>
              </a:solidFill>
              <a:latin typeface="Poppins"/>
              <a:ea typeface="Poppins"/>
              <a:cs typeface="Poppins"/>
              <a:sym typeface="Poppins"/>
            </a:endParaRPr>
          </a:p>
          <a:p>
            <a:pPr marL="0" lvl="0" indent="0" algn="l" rtl="0">
              <a:spcBef>
                <a:spcPts val="1000"/>
              </a:spcBef>
              <a:spcAft>
                <a:spcPts val="0"/>
              </a:spcAft>
              <a:buNone/>
            </a:pPr>
            <a:r>
              <a:rPr lang="en" sz="1700" dirty="0">
                <a:solidFill>
                  <a:schemeClr val="dk1"/>
                </a:solidFill>
                <a:latin typeface="Poppins"/>
                <a:ea typeface="Poppins"/>
                <a:cs typeface="Poppins"/>
                <a:sym typeface="Poppins"/>
              </a:rPr>
              <a:t>Start on the link we gave you, </a:t>
            </a:r>
            <a:r>
              <a:rPr lang="en" sz="1700" u="sng" dirty="0">
                <a:solidFill>
                  <a:schemeClr val="hlink"/>
                </a:solidFill>
                <a:latin typeface="Poppins"/>
                <a:ea typeface="Poppins"/>
                <a:cs typeface="Poppins"/>
                <a:sym typeface="Poppins"/>
                <a:hlinkClick r:id="rId3"/>
              </a:rPr>
              <a:t>https://www.regulations.gov/document/DOE-HQ-2025-0015-0001</a:t>
            </a:r>
            <a:r>
              <a:rPr lang="en" sz="1700" dirty="0">
                <a:solidFill>
                  <a:schemeClr val="dk1"/>
                </a:solidFill>
                <a:latin typeface="Poppins"/>
                <a:ea typeface="Poppins"/>
                <a:cs typeface="Poppins"/>
                <a:sym typeface="Poppins"/>
              </a:rPr>
              <a:t>, it says </a:t>
            </a:r>
            <a:r>
              <a:rPr lang="en" sz="1700" b="1" dirty="0">
                <a:solidFill>
                  <a:schemeClr val="dk1"/>
                </a:solidFill>
                <a:latin typeface="Poppins"/>
                <a:ea typeface="Poppins"/>
                <a:cs typeface="Poppins"/>
                <a:sym typeface="Poppins"/>
              </a:rPr>
              <a:t>Rescinding New Construction Requirements</a:t>
            </a:r>
            <a:r>
              <a:rPr lang="en" sz="1700" dirty="0">
                <a:solidFill>
                  <a:schemeClr val="dk1"/>
                </a:solidFill>
                <a:latin typeface="Poppins"/>
                <a:ea typeface="Poppins"/>
                <a:cs typeface="Poppins"/>
                <a:sym typeface="Poppins"/>
              </a:rPr>
              <a:t> at the beginning</a:t>
            </a: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202" name="Google Shape;202;p33">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03" name="Google Shape;203;p33" descr="Screenshot, Regulations.gov, RULE Rescinding New Construction Requirements Related to Nondiscrimination in Federally Assisted Programs or Activities"/>
          <p:cNvPicPr preferRelativeResize="0"/>
          <p:nvPr/>
        </p:nvPicPr>
        <p:blipFill>
          <a:blip r:embed="rId4">
            <a:alphaModFix/>
          </a:blip>
          <a:stretch>
            <a:fillRect/>
          </a:stretch>
        </p:blipFill>
        <p:spPr>
          <a:xfrm>
            <a:off x="525713" y="2720574"/>
            <a:ext cx="8092577" cy="2202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285988" y="863400"/>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500" b="1">
                <a:latin typeface="Poppins"/>
                <a:ea typeface="Poppins"/>
                <a:cs typeface="Poppins"/>
                <a:sym typeface="Poppins"/>
              </a:rPr>
              <a:t>Presenters</a:t>
            </a:r>
            <a:endParaRPr sz="2500">
              <a:latin typeface="Poppins"/>
              <a:ea typeface="Poppins"/>
              <a:cs typeface="Poppins"/>
              <a:sym typeface="Poppins"/>
            </a:endParaRPr>
          </a:p>
        </p:txBody>
      </p:sp>
      <p:sp>
        <p:nvSpPr>
          <p:cNvPr id="79" name="Google Shape;79;p16"/>
          <p:cNvSpPr txBox="1">
            <a:spLocks noGrp="1"/>
          </p:cNvSpPr>
          <p:nvPr>
            <p:ph type="body" idx="1"/>
          </p:nvPr>
        </p:nvSpPr>
        <p:spPr>
          <a:xfrm>
            <a:off x="285988" y="1436100"/>
            <a:ext cx="4201500" cy="3707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chemeClr val="dk1"/>
                </a:solidFill>
                <a:latin typeface="Poppins"/>
                <a:ea typeface="Poppins"/>
                <a:cs typeface="Poppins"/>
                <a:sym typeface="Poppins"/>
              </a:rPr>
              <a:t>Claudia Center</a:t>
            </a:r>
            <a:r>
              <a:rPr lang="en" sz="1700">
                <a:solidFill>
                  <a:schemeClr val="dk1"/>
                </a:solidFill>
                <a:latin typeface="Poppins"/>
                <a:ea typeface="Poppins"/>
                <a:cs typeface="Poppins"/>
                <a:sym typeface="Poppins"/>
              </a:rPr>
              <a:t> (she/her), Legal Director, Disability Rights Education &amp; Defense Fund</a:t>
            </a:r>
            <a:endParaRPr sz="1700">
              <a:solidFill>
                <a:schemeClr val="dk1"/>
              </a:solidFill>
              <a:latin typeface="Poppins"/>
              <a:ea typeface="Poppins"/>
              <a:cs typeface="Poppins"/>
              <a:sym typeface="Poppins"/>
            </a:endParaRPr>
          </a:p>
          <a:p>
            <a:pPr marL="0" lvl="0" indent="0" algn="l" rtl="0">
              <a:lnSpc>
                <a:spcPct val="100000"/>
              </a:lnSpc>
              <a:spcBef>
                <a:spcPts val="1200"/>
              </a:spcBef>
              <a:spcAft>
                <a:spcPts val="0"/>
              </a:spcAft>
              <a:buNone/>
            </a:pPr>
            <a:r>
              <a:rPr lang="en" sz="1700" b="1">
                <a:solidFill>
                  <a:schemeClr val="dk1"/>
                </a:solidFill>
                <a:latin typeface="Poppins"/>
                <a:ea typeface="Poppins"/>
                <a:cs typeface="Poppins"/>
                <a:sym typeface="Poppins"/>
              </a:rPr>
              <a:t>Amy Robertson</a:t>
            </a:r>
            <a:r>
              <a:rPr lang="en" sz="1700">
                <a:solidFill>
                  <a:schemeClr val="dk1"/>
                </a:solidFill>
                <a:latin typeface="Poppins"/>
                <a:ea typeface="Poppins"/>
                <a:cs typeface="Poppins"/>
                <a:sym typeface="Poppins"/>
              </a:rPr>
              <a:t> (she/her), Partner, Fox &amp; Robertson</a:t>
            </a:r>
            <a:endParaRPr sz="1700">
              <a:solidFill>
                <a:schemeClr val="dk1"/>
              </a:solidFill>
              <a:latin typeface="Poppins"/>
              <a:ea typeface="Poppins"/>
              <a:cs typeface="Poppins"/>
              <a:sym typeface="Poppins"/>
            </a:endParaRPr>
          </a:p>
          <a:p>
            <a:pPr marL="0" lvl="0" indent="0" algn="l" rtl="0">
              <a:lnSpc>
                <a:spcPct val="100000"/>
              </a:lnSpc>
              <a:spcBef>
                <a:spcPts val="1200"/>
              </a:spcBef>
              <a:spcAft>
                <a:spcPts val="1200"/>
              </a:spcAft>
              <a:buNone/>
            </a:pPr>
            <a:r>
              <a:rPr lang="en" sz="1700" b="1">
                <a:solidFill>
                  <a:schemeClr val="dk1"/>
                </a:solidFill>
                <a:latin typeface="Poppins"/>
                <a:ea typeface="Poppins"/>
                <a:cs typeface="Poppins"/>
                <a:sym typeface="Poppins"/>
              </a:rPr>
              <a:t>Larkin Taylor-Parker</a:t>
            </a:r>
            <a:r>
              <a:rPr lang="en" sz="1700">
                <a:solidFill>
                  <a:schemeClr val="dk1"/>
                </a:solidFill>
                <a:latin typeface="Poppins"/>
                <a:ea typeface="Poppins"/>
                <a:cs typeface="Poppins"/>
                <a:sym typeface="Poppins"/>
              </a:rPr>
              <a:t> (they/them), Legal Director, Autistic Self-Advocacy Network</a:t>
            </a:r>
            <a:endParaRPr sz="1700">
              <a:solidFill>
                <a:schemeClr val="dk1"/>
              </a:solidFill>
              <a:latin typeface="Poppins"/>
              <a:ea typeface="Poppins"/>
              <a:cs typeface="Poppins"/>
              <a:sym typeface="Poppins"/>
            </a:endParaRPr>
          </a:p>
        </p:txBody>
      </p:sp>
      <p:sp>
        <p:nvSpPr>
          <p:cNvPr id="80" name="Google Shape;80;p16">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81" name="Google Shape;81;p16" descr="Interior of the Ed Roberts Campus in Berkeley, CA. A red wheelchair ramp slopes upward in front of black and white photos of protesters"/>
          <p:cNvPicPr preferRelativeResize="0"/>
          <p:nvPr/>
        </p:nvPicPr>
        <p:blipFill rotWithShape="1">
          <a:blip r:embed="rId3">
            <a:alphaModFix/>
          </a:blip>
          <a:srcRect t="12044" b="6356"/>
          <a:stretch/>
        </p:blipFill>
        <p:spPr>
          <a:xfrm>
            <a:off x="4819650" y="0"/>
            <a:ext cx="4201501"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226208" y="28827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en" sz="3100" b="1" dirty="0">
                <a:latin typeface="Poppins"/>
                <a:ea typeface="Poppins"/>
                <a:cs typeface="Poppins"/>
                <a:sym typeface="Poppins"/>
              </a:rPr>
              <a:t>How to File a Comment to Defend Section 504 </a:t>
            </a:r>
            <a:r>
              <a:rPr lang="en" sz="2200" b="1" dirty="0">
                <a:latin typeface="Poppins"/>
                <a:ea typeface="Poppins"/>
                <a:cs typeface="Poppins"/>
                <a:sym typeface="Poppins"/>
              </a:rPr>
              <a:t>(Part 6)</a:t>
            </a:r>
            <a:endParaRPr sz="2200" b="1" dirty="0">
              <a:latin typeface="Poppins"/>
              <a:ea typeface="Poppins"/>
              <a:cs typeface="Poppins"/>
              <a:sym typeface="Poppins"/>
            </a:endParaRPr>
          </a:p>
        </p:txBody>
      </p:sp>
      <p:sp>
        <p:nvSpPr>
          <p:cNvPr id="209" name="Google Shape;209;p34"/>
          <p:cNvSpPr txBox="1">
            <a:spLocks noGrp="1"/>
          </p:cNvSpPr>
          <p:nvPr>
            <p:ph type="body" idx="1"/>
          </p:nvPr>
        </p:nvSpPr>
        <p:spPr>
          <a:xfrm>
            <a:off x="751342" y="1299062"/>
            <a:ext cx="2559893" cy="3416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2400" dirty="0">
                <a:solidFill>
                  <a:schemeClr val="dk1"/>
                </a:solidFill>
                <a:latin typeface="Poppins"/>
                <a:ea typeface="Poppins"/>
                <a:cs typeface="Poppins"/>
                <a:sym typeface="Poppins"/>
              </a:rPr>
              <a:t>Click on the blue </a:t>
            </a:r>
            <a:r>
              <a:rPr lang="en" sz="2400" b="1" dirty="0">
                <a:solidFill>
                  <a:schemeClr val="dk1"/>
                </a:solidFill>
                <a:latin typeface="Poppins"/>
                <a:ea typeface="Poppins"/>
                <a:cs typeface="Poppins"/>
                <a:sym typeface="Poppins"/>
              </a:rPr>
              <a:t>Comment</a:t>
            </a:r>
            <a:r>
              <a:rPr lang="en" sz="2400" dirty="0">
                <a:solidFill>
                  <a:schemeClr val="dk1"/>
                </a:solidFill>
                <a:latin typeface="Poppins"/>
                <a:ea typeface="Poppins"/>
                <a:cs typeface="Poppins"/>
                <a:sym typeface="Poppins"/>
              </a:rPr>
              <a:t> button, circled in red in the picture</a:t>
            </a:r>
            <a:endParaRPr sz="24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210" name="Google Shape;210;p34">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211" name="Google Shape;211;p34" descr="Screenshot, Regulations.gov, RULE Rescinding New Construction Requirements, blue Comment button circled in red "/>
          <p:cNvPicPr preferRelativeResize="0"/>
          <p:nvPr/>
        </p:nvPicPr>
        <p:blipFill>
          <a:blip r:embed="rId3">
            <a:alphaModFix/>
          </a:blip>
          <a:stretch>
            <a:fillRect/>
          </a:stretch>
        </p:blipFill>
        <p:spPr>
          <a:xfrm>
            <a:off x="3782660" y="1479171"/>
            <a:ext cx="3867006" cy="28052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15"/>
        <p:cNvGrpSpPr/>
        <p:nvPr/>
      </p:nvGrpSpPr>
      <p:grpSpPr>
        <a:xfrm>
          <a:off x="0" y="0"/>
          <a:ext cx="0" cy="0"/>
          <a:chOff x="0" y="0"/>
          <a:chExt cx="0" cy="0"/>
        </a:xfrm>
      </p:grpSpPr>
      <p:sp>
        <p:nvSpPr>
          <p:cNvPr id="216" name="Google Shape;216;p35"/>
          <p:cNvSpPr txBox="1">
            <a:spLocks noGrp="1"/>
          </p:cNvSpPr>
          <p:nvPr>
            <p:ph type="title"/>
          </p:nvPr>
        </p:nvSpPr>
        <p:spPr>
          <a:xfrm>
            <a:off x="226208" y="237207"/>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en" sz="3100" b="1" dirty="0">
                <a:latin typeface="Poppins"/>
                <a:ea typeface="Poppins"/>
                <a:cs typeface="Poppins"/>
                <a:sym typeface="Poppins"/>
              </a:rPr>
              <a:t>How to File a Comment to Defend Section 504 </a:t>
            </a:r>
            <a:r>
              <a:rPr lang="en" sz="2200" b="1" dirty="0">
                <a:latin typeface="Poppins"/>
                <a:ea typeface="Poppins"/>
                <a:cs typeface="Poppins"/>
                <a:sym typeface="Poppins"/>
              </a:rPr>
              <a:t>(Part 7)</a:t>
            </a:r>
            <a:endParaRPr sz="2200" b="1" dirty="0">
              <a:latin typeface="Poppins"/>
              <a:ea typeface="Poppins"/>
              <a:cs typeface="Poppins"/>
              <a:sym typeface="Poppins"/>
            </a:endParaRPr>
          </a:p>
        </p:txBody>
      </p:sp>
      <p:sp>
        <p:nvSpPr>
          <p:cNvPr id="217" name="Google Shape;217;p35"/>
          <p:cNvSpPr txBox="1">
            <a:spLocks noGrp="1"/>
          </p:cNvSpPr>
          <p:nvPr>
            <p:ph type="body" idx="1"/>
          </p:nvPr>
        </p:nvSpPr>
        <p:spPr>
          <a:xfrm>
            <a:off x="301448" y="1246817"/>
            <a:ext cx="2787300" cy="3416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2000" dirty="0">
                <a:solidFill>
                  <a:schemeClr val="dk1"/>
                </a:solidFill>
                <a:latin typeface="Poppins"/>
                <a:ea typeface="Poppins"/>
                <a:cs typeface="Poppins"/>
                <a:sym typeface="Poppins"/>
              </a:rPr>
              <a:t>The next screen will look like this, it will say at the beginning, </a:t>
            </a:r>
            <a:r>
              <a:rPr lang="en" sz="2000" b="1" dirty="0">
                <a:solidFill>
                  <a:schemeClr val="dk1"/>
                </a:solidFill>
                <a:latin typeface="Poppins"/>
                <a:ea typeface="Poppins"/>
                <a:cs typeface="Poppins"/>
                <a:sym typeface="Poppins"/>
              </a:rPr>
              <a:t>You are commenting on a Rule by the Department of Energy</a:t>
            </a:r>
            <a:endParaRPr sz="20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218" name="Google Shape;218;p35">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19" name="Google Shape;219;p35" descr="Screenshot, Regulations.gov - You are commenting on a Rule by the Department of Energy, Rescinding New Construction Requirements, Write a Comment"/>
          <p:cNvPicPr preferRelativeResize="0"/>
          <p:nvPr/>
        </p:nvPicPr>
        <p:blipFill>
          <a:blip r:embed="rId3">
            <a:alphaModFix/>
          </a:blip>
          <a:stretch>
            <a:fillRect/>
          </a:stretch>
        </p:blipFill>
        <p:spPr>
          <a:xfrm>
            <a:off x="3247451" y="1477577"/>
            <a:ext cx="5595101" cy="29280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230258" y="28474"/>
            <a:ext cx="87909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en" sz="3100" b="1" dirty="0">
                <a:latin typeface="Poppins"/>
                <a:ea typeface="Poppins"/>
                <a:cs typeface="Poppins"/>
                <a:sym typeface="Poppins"/>
              </a:rPr>
              <a:t>How to File a Comment to Defend Section 504 </a:t>
            </a:r>
            <a:r>
              <a:rPr lang="en" sz="2200" b="1" dirty="0">
                <a:latin typeface="Poppins"/>
                <a:ea typeface="Poppins"/>
                <a:cs typeface="Poppins"/>
                <a:sym typeface="Poppins"/>
              </a:rPr>
              <a:t>(Part 8)</a:t>
            </a:r>
            <a:endParaRPr sz="2200" b="1" dirty="0">
              <a:latin typeface="Poppins"/>
              <a:ea typeface="Poppins"/>
              <a:cs typeface="Poppins"/>
              <a:sym typeface="Poppins"/>
            </a:endParaRPr>
          </a:p>
        </p:txBody>
      </p:sp>
      <p:sp>
        <p:nvSpPr>
          <p:cNvPr id="225" name="Google Shape;225;p36"/>
          <p:cNvSpPr txBox="1">
            <a:spLocks noGrp="1"/>
          </p:cNvSpPr>
          <p:nvPr>
            <p:ph type="body" idx="1"/>
          </p:nvPr>
        </p:nvSpPr>
        <p:spPr>
          <a:xfrm>
            <a:off x="311700" y="997391"/>
            <a:ext cx="8520600" cy="423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dk1"/>
                </a:solidFill>
                <a:latin typeface="Poppins"/>
                <a:ea typeface="Poppins"/>
                <a:cs typeface="Poppins"/>
                <a:sym typeface="Poppins"/>
              </a:rPr>
              <a:t>You can write your comment right in the </a:t>
            </a:r>
            <a:r>
              <a:rPr lang="en" sz="1700" b="1" dirty="0">
                <a:solidFill>
                  <a:schemeClr val="dk1"/>
                </a:solidFill>
                <a:latin typeface="Poppins"/>
                <a:ea typeface="Poppins"/>
                <a:cs typeface="Poppins"/>
                <a:sym typeface="Poppins"/>
              </a:rPr>
              <a:t>Comment</a:t>
            </a:r>
            <a:r>
              <a:rPr lang="en" sz="1700" dirty="0">
                <a:solidFill>
                  <a:schemeClr val="dk1"/>
                </a:solidFill>
                <a:latin typeface="Poppins"/>
                <a:ea typeface="Poppins"/>
                <a:cs typeface="Poppins"/>
                <a:sym typeface="Poppins"/>
              </a:rPr>
              <a:t> box if it fits. To fit, your comment has to be less than 5,000 characters. </a:t>
            </a: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226" name="Google Shape;226;p36">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227" name="Google Shape;227;p36" descr="Screenshot, Regulations.gov, - Comment field is filled in stating, &quot;I am a person with a disability who uses a wheelchair. I oppose this proposed deletion of the rule on new construction and alterations. It is critically important that new construction is fully accessible according to access standards. Otherwise new construction will be built with access barriers. the goal of Section 504 is for us to reach a more accessible society over time. Deleting the regulation will harm this goal.&quot;"/>
          <p:cNvPicPr preferRelativeResize="0"/>
          <p:nvPr/>
        </p:nvPicPr>
        <p:blipFill>
          <a:blip r:embed="rId3">
            <a:alphaModFix/>
          </a:blip>
          <a:stretch>
            <a:fillRect/>
          </a:stretch>
        </p:blipFill>
        <p:spPr>
          <a:xfrm>
            <a:off x="1144056" y="1849507"/>
            <a:ext cx="6703924" cy="31575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311699" y="202571"/>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en" sz="3100" b="1" dirty="0">
                <a:latin typeface="Poppins"/>
                <a:ea typeface="Poppins"/>
                <a:cs typeface="Poppins"/>
                <a:sym typeface="Poppins"/>
              </a:rPr>
              <a:t>How to File a Comment to Defend Section 504 </a:t>
            </a:r>
            <a:r>
              <a:rPr lang="en" sz="2200" b="1" dirty="0">
                <a:latin typeface="Poppins"/>
                <a:ea typeface="Poppins"/>
                <a:cs typeface="Poppins"/>
                <a:sym typeface="Poppins"/>
              </a:rPr>
              <a:t>(Part 9)</a:t>
            </a:r>
            <a:endParaRPr sz="2200" b="1" dirty="0">
              <a:latin typeface="Poppins"/>
              <a:ea typeface="Poppins"/>
              <a:cs typeface="Poppins"/>
              <a:sym typeface="Poppins"/>
            </a:endParaRPr>
          </a:p>
        </p:txBody>
      </p:sp>
      <p:sp>
        <p:nvSpPr>
          <p:cNvPr id="233" name="Google Shape;233;p37"/>
          <p:cNvSpPr txBox="1">
            <a:spLocks noGrp="1"/>
          </p:cNvSpPr>
          <p:nvPr>
            <p:ph type="body" idx="1"/>
          </p:nvPr>
        </p:nvSpPr>
        <p:spPr>
          <a:xfrm>
            <a:off x="304775" y="1290656"/>
            <a:ext cx="2846700" cy="3416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700" dirty="0">
                <a:solidFill>
                  <a:schemeClr val="dk1"/>
                </a:solidFill>
                <a:latin typeface="Poppins"/>
                <a:ea typeface="Poppins"/>
                <a:cs typeface="Poppins"/>
                <a:sym typeface="Poppins"/>
              </a:rPr>
              <a:t>You can also write your comments in a document like a Word or PDF file. The document can be longer than 5,000 characters. Then, you can attach the file with your comments. Write a cover note in the </a:t>
            </a:r>
            <a:r>
              <a:rPr lang="en" sz="1700" b="1" dirty="0">
                <a:solidFill>
                  <a:schemeClr val="dk1"/>
                </a:solidFill>
                <a:latin typeface="Poppins"/>
                <a:ea typeface="Poppins"/>
                <a:cs typeface="Poppins"/>
                <a:sym typeface="Poppins"/>
              </a:rPr>
              <a:t>Comment </a:t>
            </a:r>
            <a:r>
              <a:rPr lang="en" sz="1700" dirty="0">
                <a:solidFill>
                  <a:schemeClr val="dk1"/>
                </a:solidFill>
                <a:latin typeface="Poppins"/>
                <a:ea typeface="Poppins"/>
                <a:cs typeface="Poppins"/>
                <a:sym typeface="Poppins"/>
              </a:rPr>
              <a:t>box (required field). </a:t>
            </a: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234" name="Google Shape;234;p3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35" name="Google Shape;235;p37" descr="Screenshot, Write a Comment, Comment field says, &quot;Attached are the comments from the Disability Action Network,&quot; Attach Files shows attachment, titled &quot;Comments of Disability Action Network&quot;."/>
          <p:cNvPicPr preferRelativeResize="0"/>
          <p:nvPr/>
        </p:nvPicPr>
        <p:blipFill>
          <a:blip r:embed="rId3">
            <a:alphaModFix/>
          </a:blip>
          <a:stretch>
            <a:fillRect/>
          </a:stretch>
        </p:blipFill>
        <p:spPr>
          <a:xfrm>
            <a:off x="3246151" y="1528533"/>
            <a:ext cx="5593074" cy="294064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311700" y="511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en" sz="3100" b="1" dirty="0">
                <a:latin typeface="Poppins"/>
                <a:ea typeface="Poppins"/>
                <a:cs typeface="Poppins"/>
                <a:sym typeface="Poppins"/>
              </a:rPr>
              <a:t>How to File a Comment to Defend Section 504 </a:t>
            </a:r>
            <a:r>
              <a:rPr lang="en" sz="2200" b="1" dirty="0">
                <a:latin typeface="Poppins"/>
                <a:ea typeface="Poppins"/>
                <a:cs typeface="Poppins"/>
                <a:sym typeface="Poppins"/>
              </a:rPr>
              <a:t>(Part 10)</a:t>
            </a:r>
            <a:endParaRPr sz="2200" b="1" dirty="0">
              <a:latin typeface="Poppins"/>
              <a:ea typeface="Poppins"/>
              <a:cs typeface="Poppins"/>
              <a:sym typeface="Poppins"/>
            </a:endParaRPr>
          </a:p>
        </p:txBody>
      </p:sp>
      <p:sp>
        <p:nvSpPr>
          <p:cNvPr id="241" name="Google Shape;241;p38"/>
          <p:cNvSpPr txBox="1">
            <a:spLocks noGrp="1"/>
          </p:cNvSpPr>
          <p:nvPr>
            <p:ph type="body" idx="1"/>
          </p:nvPr>
        </p:nvSpPr>
        <p:spPr>
          <a:xfrm>
            <a:off x="311700" y="1152475"/>
            <a:ext cx="3999900" cy="39399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800" dirty="0">
                <a:solidFill>
                  <a:schemeClr val="dk1"/>
                </a:solidFill>
                <a:latin typeface="Poppins"/>
                <a:ea typeface="Poppins"/>
                <a:cs typeface="Poppins"/>
                <a:sym typeface="Poppins"/>
              </a:rPr>
              <a:t>Then you have to fill out the rest of the fields</a:t>
            </a:r>
            <a:endParaRPr sz="1800" dirty="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Email address (optional)</a:t>
            </a:r>
            <a:endParaRPr sz="18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Whether you are an individual, organization, or anonymous</a:t>
            </a:r>
            <a:endParaRPr sz="18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If Organization, fill in: </a:t>
            </a:r>
            <a:endParaRPr sz="18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Organization Type (there is drop-down menu with options and Organization Name</a:t>
            </a:r>
            <a:endParaRPr sz="18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242" name="Google Shape;242;p38">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243" name="Google Shape;243;p38" descr="Screenshot of remaining fields needed to submit a comment, including email, whether you are an individual or organization, and organization type and name."/>
          <p:cNvPicPr preferRelativeResize="0"/>
          <p:nvPr/>
        </p:nvPicPr>
        <p:blipFill>
          <a:blip r:embed="rId3">
            <a:alphaModFix/>
          </a:blip>
          <a:stretch>
            <a:fillRect/>
          </a:stretch>
        </p:blipFill>
        <p:spPr>
          <a:xfrm>
            <a:off x="4759222" y="1116918"/>
            <a:ext cx="3782500" cy="39398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en" sz="3100" b="1" dirty="0">
                <a:latin typeface="Poppins"/>
                <a:ea typeface="Poppins"/>
                <a:cs typeface="Poppins"/>
                <a:sym typeface="Poppins"/>
              </a:rPr>
              <a:t>How to File a Comment to Defend Section 504 </a:t>
            </a:r>
            <a:r>
              <a:rPr lang="en" sz="2200" b="1" dirty="0">
                <a:latin typeface="Poppins"/>
                <a:ea typeface="Poppins"/>
                <a:cs typeface="Poppins"/>
                <a:sym typeface="Poppins"/>
              </a:rPr>
              <a:t>(Part 11)</a:t>
            </a:r>
            <a:endParaRPr sz="2200" b="1" dirty="0">
              <a:latin typeface="Poppins"/>
              <a:ea typeface="Poppins"/>
              <a:cs typeface="Poppins"/>
              <a:sym typeface="Poppins"/>
            </a:endParaRPr>
          </a:p>
        </p:txBody>
      </p:sp>
      <p:sp>
        <p:nvSpPr>
          <p:cNvPr id="249" name="Google Shape;249;p39"/>
          <p:cNvSpPr txBox="1">
            <a:spLocks noGrp="1"/>
          </p:cNvSpPr>
          <p:nvPr>
            <p:ph type="body" idx="1"/>
          </p:nvPr>
        </p:nvSpPr>
        <p:spPr>
          <a:xfrm>
            <a:off x="204039" y="1116917"/>
            <a:ext cx="3999900" cy="39399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lang="en" sz="2000" dirty="0">
              <a:solidFill>
                <a:schemeClr val="dk1"/>
              </a:solidFill>
              <a:latin typeface="Poppins"/>
              <a:ea typeface="Poppins"/>
              <a:cs typeface="Poppins"/>
              <a:sym typeface="Poppins"/>
            </a:endParaRPr>
          </a:p>
          <a:p>
            <a:pPr marL="0" lvl="0" indent="0" algn="l" rtl="0">
              <a:spcBef>
                <a:spcPts val="1000"/>
              </a:spcBef>
              <a:spcAft>
                <a:spcPts val="0"/>
              </a:spcAft>
              <a:buNone/>
            </a:pPr>
            <a:r>
              <a:rPr lang="en" sz="2000" dirty="0">
                <a:solidFill>
                  <a:schemeClr val="dk1"/>
                </a:solidFill>
                <a:latin typeface="Poppins"/>
                <a:ea typeface="Poppins"/>
                <a:cs typeface="Poppins"/>
                <a:sym typeface="Poppins"/>
              </a:rPr>
              <a:t>If Individual, fill in: </a:t>
            </a:r>
            <a:endParaRPr sz="2000" dirty="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sz="2000" dirty="0">
                <a:solidFill>
                  <a:schemeClr val="dk1"/>
                </a:solidFill>
                <a:latin typeface="Poppins"/>
                <a:ea typeface="Poppins"/>
                <a:cs typeface="Poppins"/>
                <a:sym typeface="Poppins"/>
              </a:rPr>
              <a:t>First and Last Name</a:t>
            </a:r>
            <a:endParaRPr sz="20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2000" dirty="0">
                <a:solidFill>
                  <a:schemeClr val="dk1"/>
                </a:solidFill>
                <a:latin typeface="Poppins"/>
                <a:ea typeface="Poppins"/>
                <a:cs typeface="Poppins"/>
                <a:sym typeface="Poppins"/>
              </a:rPr>
              <a:t>City, State, Zip, Country, Phone (all optional)</a:t>
            </a:r>
            <a:endParaRPr sz="20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250" name="Google Shape;250;p39">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251" name="Google Shape;251;p39" descr="Screenshot, fields include Tell us about yourself (An Individual, An Organization, Anonymous -- An Individual selected), Your Contact Information with First Name, Last Name, etc."/>
          <p:cNvPicPr preferRelativeResize="0"/>
          <p:nvPr/>
        </p:nvPicPr>
        <p:blipFill>
          <a:blip r:embed="rId3">
            <a:alphaModFix/>
          </a:blip>
          <a:stretch>
            <a:fillRect/>
          </a:stretch>
        </p:blipFill>
        <p:spPr>
          <a:xfrm>
            <a:off x="4219208" y="1678607"/>
            <a:ext cx="4527600" cy="28165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55"/>
        <p:cNvGrpSpPr/>
        <p:nvPr/>
      </p:nvGrpSpPr>
      <p:grpSpPr>
        <a:xfrm>
          <a:off x="0" y="0"/>
          <a:ext cx="0" cy="0"/>
          <a:chOff x="0" y="0"/>
          <a:chExt cx="0" cy="0"/>
        </a:xfrm>
      </p:grpSpPr>
      <p:sp>
        <p:nvSpPr>
          <p:cNvPr id="256" name="Google Shape;256;p40"/>
          <p:cNvSpPr txBox="1">
            <a:spLocks noGrp="1"/>
          </p:cNvSpPr>
          <p:nvPr>
            <p:ph type="title"/>
          </p:nvPr>
        </p:nvSpPr>
        <p:spPr>
          <a:xfrm>
            <a:off x="226208" y="180274"/>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en" sz="3100" b="1" dirty="0">
                <a:latin typeface="Poppins"/>
                <a:ea typeface="Poppins"/>
                <a:cs typeface="Poppins"/>
                <a:sym typeface="Poppins"/>
              </a:rPr>
              <a:t>How to File a Comment to Defend Section 504 </a:t>
            </a:r>
            <a:r>
              <a:rPr lang="en" sz="2200" b="1" dirty="0">
                <a:latin typeface="Poppins"/>
                <a:ea typeface="Poppins"/>
                <a:cs typeface="Poppins"/>
                <a:sym typeface="Poppins"/>
              </a:rPr>
              <a:t>(Part 12)</a:t>
            </a:r>
            <a:endParaRPr sz="2200" b="1" dirty="0">
              <a:latin typeface="Poppins"/>
              <a:ea typeface="Poppins"/>
              <a:cs typeface="Poppins"/>
              <a:sym typeface="Poppins"/>
            </a:endParaRPr>
          </a:p>
        </p:txBody>
      </p:sp>
      <p:sp>
        <p:nvSpPr>
          <p:cNvPr id="257" name="Google Shape;257;p40"/>
          <p:cNvSpPr txBox="1">
            <a:spLocks noGrp="1"/>
          </p:cNvSpPr>
          <p:nvPr>
            <p:ph type="body" idx="1"/>
          </p:nvPr>
        </p:nvSpPr>
        <p:spPr>
          <a:xfrm>
            <a:off x="226208" y="1246817"/>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dk1"/>
                </a:solidFill>
                <a:latin typeface="Poppins"/>
                <a:ea typeface="Poppins"/>
                <a:cs typeface="Poppins"/>
                <a:sym typeface="Poppins"/>
              </a:rPr>
              <a:t>Finally, complete the reCAPTCHA (required) and click on the blue Submit Comment button: </a:t>
            </a: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258" name="Google Shape;258;p40">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pic>
        <p:nvPicPr>
          <p:cNvPr id="259" name="Google Shape;259;p40" descr="Screenshot of the end of the portal with reCAPTCHA checked"/>
          <p:cNvPicPr preferRelativeResize="0"/>
          <p:nvPr/>
        </p:nvPicPr>
        <p:blipFill>
          <a:blip r:embed="rId3">
            <a:alphaModFix/>
          </a:blip>
          <a:stretch>
            <a:fillRect/>
          </a:stretch>
        </p:blipFill>
        <p:spPr>
          <a:xfrm>
            <a:off x="2854746" y="1894841"/>
            <a:ext cx="5262726" cy="29651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311700" y="188930"/>
            <a:ext cx="8520600" cy="901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ct val="50000"/>
              <a:buFont typeface="Arial"/>
              <a:buNone/>
            </a:pPr>
            <a:r>
              <a:rPr lang="en" b="1" dirty="0">
                <a:latin typeface="Poppins"/>
                <a:ea typeface="Poppins"/>
                <a:cs typeface="Poppins"/>
                <a:sym typeface="Poppins"/>
              </a:rPr>
              <a:t>How to File Comments to Defend Section 504 and Civil Rights</a:t>
            </a:r>
            <a:endParaRPr b="1" dirty="0">
              <a:latin typeface="Poppins"/>
              <a:ea typeface="Poppins"/>
              <a:cs typeface="Poppins"/>
              <a:sym typeface="Poppins"/>
            </a:endParaRPr>
          </a:p>
        </p:txBody>
      </p:sp>
      <p:sp>
        <p:nvSpPr>
          <p:cNvPr id="265" name="Google Shape;265;p41"/>
          <p:cNvSpPr txBox="1">
            <a:spLocks noGrp="1"/>
          </p:cNvSpPr>
          <p:nvPr>
            <p:ph type="body" idx="1"/>
          </p:nvPr>
        </p:nvSpPr>
        <p:spPr>
          <a:xfrm>
            <a:off x="311700" y="1301117"/>
            <a:ext cx="8520600" cy="3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dk1"/>
                </a:solidFill>
                <a:latin typeface="Poppins"/>
                <a:ea typeface="Poppins"/>
                <a:cs typeface="Poppins"/>
                <a:sym typeface="Poppins"/>
              </a:rPr>
              <a:t>We would like you to make a comment in a second place, see link below. This rulemaking eliminates the transition plan requirement for Section 504. It also changes the rules for Title VI (race discrimination):</a:t>
            </a: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r>
              <a:rPr lang="en" sz="1700" u="sng" dirty="0">
                <a:solidFill>
                  <a:schemeClr val="hlink"/>
                </a:solidFill>
                <a:latin typeface="Poppins"/>
                <a:ea typeface="Poppins"/>
                <a:cs typeface="Poppins"/>
                <a:sym typeface="Poppins"/>
                <a:hlinkClick r:id="rId3"/>
              </a:rPr>
              <a:t>https://www.regulations.gov/document/DOE-HQ-2025-0024-0001</a:t>
            </a:r>
            <a:r>
              <a:rPr lang="en" sz="1700" dirty="0">
                <a:solidFill>
                  <a:schemeClr val="dk1"/>
                </a:solidFill>
                <a:latin typeface="Poppins"/>
                <a:ea typeface="Poppins"/>
                <a:cs typeface="Poppins"/>
                <a:sym typeface="Poppins"/>
              </a:rPr>
              <a:t>:</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Section 504: deletes part of 10 C.F.R. § 1040.72 which states that recipients must make a transition plan for removing barriers in existing facilities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Title VI (race discrimination): </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edits sections to state that only “intentional” race discrimination counts</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deletes sections about language access at 10 C.F.R. § 1040.5(c) and § 1040.6(c), which also reference Braille</a:t>
            </a: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266" name="Google Shape;266;p41">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311700" y="251275"/>
            <a:ext cx="8520600" cy="9012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How to File Comments to Defend Title IX </a:t>
            </a:r>
            <a:endParaRPr b="1" dirty="0">
              <a:latin typeface="Poppins"/>
              <a:ea typeface="Poppins"/>
              <a:cs typeface="Poppins"/>
              <a:sym typeface="Poppins"/>
            </a:endParaRPr>
          </a:p>
        </p:txBody>
      </p:sp>
      <p:sp>
        <p:nvSpPr>
          <p:cNvPr id="272" name="Google Shape;272;p42"/>
          <p:cNvSpPr txBox="1">
            <a:spLocks noGrp="1"/>
          </p:cNvSpPr>
          <p:nvPr>
            <p:ph type="body" idx="1"/>
          </p:nvPr>
        </p:nvSpPr>
        <p:spPr>
          <a:xfrm>
            <a:off x="311700" y="1057750"/>
            <a:ext cx="8520600" cy="367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rPr>
              <a:t>You can use two portals set up by the National Women’s Law Center:</a:t>
            </a:r>
            <a:endParaRPr dirty="0">
              <a:solidFill>
                <a:schemeClr val="tx1"/>
              </a:solidFill>
            </a:endParaRPr>
          </a:p>
          <a:p>
            <a:pPr marL="0" lvl="0" indent="0" algn="l" rtl="0">
              <a:spcBef>
                <a:spcPts val="0"/>
              </a:spcBef>
              <a:spcAft>
                <a:spcPts val="0"/>
              </a:spcAft>
              <a:buNone/>
            </a:pPr>
            <a:endParaRPr dirty="0"/>
          </a:p>
          <a:p>
            <a:pPr marL="457200" lvl="0" indent="-342900" algn="l" rtl="0">
              <a:spcBef>
                <a:spcPts val="0"/>
              </a:spcBef>
              <a:spcAft>
                <a:spcPts val="0"/>
              </a:spcAft>
              <a:buSzPts val="1800"/>
              <a:buChar char="●"/>
            </a:pPr>
            <a:r>
              <a:rPr lang="en" u="sng" dirty="0">
                <a:solidFill>
                  <a:schemeClr val="hlink"/>
                </a:solidFill>
                <a:hlinkClick r:id="rId3"/>
              </a:rPr>
              <a:t>https://act.nwlc.org/a/doe-titleix-comments1</a:t>
            </a:r>
            <a:r>
              <a:rPr lang="en" dirty="0"/>
              <a:t> </a:t>
            </a:r>
            <a:r>
              <a:rPr lang="en" dirty="0">
                <a:solidFill>
                  <a:schemeClr val="tx1"/>
                </a:solidFill>
              </a:rPr>
              <a:t>– oppose deletions of provisions encouraging affirmative steps to include participants where one or the other sex is underrepresented, and requiring that recipients remedy sex discrimination – may block efforts to recruit girls into STEM programs</a:t>
            </a:r>
            <a:endParaRPr dirty="0">
              <a:solidFill>
                <a:schemeClr val="tx1"/>
              </a:solidFill>
            </a:endParaRPr>
          </a:p>
          <a:p>
            <a:pPr marL="0" lvl="0" indent="0" algn="l" rtl="0">
              <a:spcBef>
                <a:spcPts val="0"/>
              </a:spcBef>
              <a:spcAft>
                <a:spcPts val="0"/>
              </a:spcAft>
              <a:buNone/>
            </a:pPr>
            <a:endParaRPr dirty="0"/>
          </a:p>
          <a:p>
            <a:pPr marL="457200" lvl="0" indent="-342900" algn="l" rtl="0">
              <a:spcBef>
                <a:spcPts val="0"/>
              </a:spcBef>
              <a:spcAft>
                <a:spcPts val="0"/>
              </a:spcAft>
              <a:buSzPts val="1800"/>
              <a:buChar char="●"/>
            </a:pPr>
            <a:r>
              <a:rPr lang="en" u="sng" dirty="0">
                <a:solidFill>
                  <a:schemeClr val="hlink"/>
                </a:solidFill>
                <a:hlinkClick r:id="rId4"/>
              </a:rPr>
              <a:t>https://act.nwlc.org/a/doe-titleix-comments2</a:t>
            </a:r>
            <a:r>
              <a:rPr lang="en" dirty="0"/>
              <a:t> </a:t>
            </a:r>
            <a:r>
              <a:rPr lang="en" dirty="0">
                <a:solidFill>
                  <a:schemeClr val="tx1"/>
                </a:solidFill>
              </a:rPr>
              <a:t>– oppose deletion of provision allow girls to try out for boys’ team (when there’s no girls’ team and it’s not a contact sport), and vice versa – related to Administration’s attacks on trans students</a:t>
            </a:r>
            <a:endParaRPr dirty="0">
              <a:solidFill>
                <a:schemeClr val="tx1"/>
              </a:solidFill>
            </a:endParaRPr>
          </a:p>
          <a:p>
            <a:pPr marL="0" lvl="0" indent="0" algn="l" rtl="0">
              <a:spcBef>
                <a:spcPts val="0"/>
              </a:spcBef>
              <a:spcAft>
                <a:spcPts val="0"/>
              </a:spcAft>
              <a:buNone/>
            </a:pPr>
            <a:endParaRPr dirty="0"/>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273" name="Google Shape;273;p42">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311700" y="251275"/>
            <a:ext cx="8520600" cy="9012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ts val="1100"/>
              <a:buFont typeface="Arial"/>
              <a:buNone/>
            </a:pPr>
            <a:r>
              <a:rPr lang="en" sz="3100" b="1" dirty="0">
                <a:latin typeface="Poppins"/>
                <a:ea typeface="Poppins"/>
                <a:cs typeface="Poppins"/>
                <a:sym typeface="Poppins"/>
              </a:rPr>
              <a:t>How to File Comments to Defend Title IX </a:t>
            </a:r>
            <a:r>
              <a:rPr lang="en" sz="2200" b="1" dirty="0">
                <a:latin typeface="Poppins"/>
                <a:ea typeface="Poppins"/>
                <a:cs typeface="Poppins"/>
                <a:sym typeface="Poppins"/>
              </a:rPr>
              <a:t>(Continued)</a:t>
            </a:r>
            <a:endParaRPr sz="2200" b="1" dirty="0">
              <a:latin typeface="Poppins"/>
              <a:ea typeface="Poppins"/>
              <a:cs typeface="Poppins"/>
              <a:sym typeface="Poppins"/>
            </a:endParaRPr>
          </a:p>
        </p:txBody>
      </p:sp>
      <p:sp>
        <p:nvSpPr>
          <p:cNvPr id="279" name="Google Shape;279;p43"/>
          <p:cNvSpPr txBox="1">
            <a:spLocks noGrp="1"/>
          </p:cNvSpPr>
          <p:nvPr>
            <p:ph type="body" idx="1"/>
          </p:nvPr>
        </p:nvSpPr>
        <p:spPr>
          <a:xfrm>
            <a:off x="311700" y="1246817"/>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u="sng" dirty="0">
                <a:solidFill>
                  <a:schemeClr val="hlink"/>
                </a:solidFill>
                <a:latin typeface="Poppins"/>
                <a:ea typeface="Poppins"/>
                <a:cs typeface="Poppins"/>
                <a:sym typeface="Poppins"/>
                <a:hlinkClick r:id="rId3"/>
              </a:rPr>
              <a:t>https://www.regulations.gov/document/DOE-HQ-2025-0025-0001</a:t>
            </a:r>
            <a:r>
              <a:rPr lang="en" sz="1700" dirty="0">
                <a:solidFill>
                  <a:schemeClr val="dk1"/>
                </a:solidFill>
                <a:latin typeface="Poppins"/>
                <a:ea typeface="Poppins"/>
                <a:cs typeface="Poppins"/>
                <a:sym typeface="Poppins"/>
              </a:rPr>
              <a:t>:</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tx1"/>
                </a:solidFill>
                <a:latin typeface="Poppins"/>
                <a:ea typeface="Poppins"/>
                <a:cs typeface="Poppins"/>
                <a:sym typeface="Poppins"/>
              </a:rPr>
              <a:t>Title IX (sex discrimination): deletes 10 C.F.R. § 1042.110(b), (c), and (d), sections encouraging recipients to take affirmative steps to increase participation in programs where one sex is underrepresented, and requiring recipients to evaluate their programs and to remedy any sex discrimination</a:t>
            </a:r>
            <a:endParaRPr sz="1700" dirty="0">
              <a:solidFill>
                <a:schemeClr val="tx1"/>
              </a:solidFill>
              <a:latin typeface="Poppins"/>
              <a:ea typeface="Poppins"/>
              <a:cs typeface="Poppins"/>
              <a:sym typeface="Poppins"/>
            </a:endParaRPr>
          </a:p>
          <a:p>
            <a:pPr marL="0" lvl="0" indent="0" algn="l" rtl="0">
              <a:spcBef>
                <a:spcPts val="0"/>
              </a:spcBef>
              <a:spcAft>
                <a:spcPts val="0"/>
              </a:spcAft>
              <a:buNone/>
            </a:pPr>
            <a:r>
              <a:rPr lang="en" sz="1700" u="sng" dirty="0">
                <a:solidFill>
                  <a:schemeClr val="hlink"/>
                </a:solidFill>
                <a:latin typeface="Poppins"/>
                <a:ea typeface="Poppins"/>
                <a:cs typeface="Poppins"/>
                <a:sym typeface="Poppins"/>
                <a:hlinkClick r:id="rId4"/>
              </a:rPr>
              <a:t>https://www.regulations.gov/document/DOE-HQ-2025-0016-0001</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Title IX (sex discrimination): edits 10 C.F.R. § 1042.450(b) to remove rule that girls may try out for boys’ team (when there’s no girls’ team and it’s not a contact sport), and vice versa – related to Administration’s baseless, harmful definition of “sex” and anti-trans attacks</a:t>
            </a:r>
            <a:endParaRPr sz="1700" dirty="0">
              <a:solidFill>
                <a:schemeClr val="dk1"/>
              </a:solidFill>
              <a:latin typeface="Poppins"/>
              <a:ea typeface="Poppins"/>
              <a:cs typeface="Poppins"/>
              <a:sym typeface="Poppins"/>
            </a:endParaRPr>
          </a:p>
          <a:p>
            <a:pPr marL="45720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280" name="Google Shape;280;p43">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51442"/>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Topics to Be Covered</a:t>
            </a:r>
            <a:endParaRPr dirty="0">
              <a:latin typeface="Poppins"/>
              <a:ea typeface="Poppins"/>
              <a:cs typeface="Poppins"/>
              <a:sym typeface="Poppins"/>
            </a:endParaRPr>
          </a:p>
        </p:txBody>
      </p:sp>
      <p:sp>
        <p:nvSpPr>
          <p:cNvPr id="87" name="Google Shape;87;p17"/>
          <p:cNvSpPr txBox="1">
            <a:spLocks noGrp="1"/>
          </p:cNvSpPr>
          <p:nvPr>
            <p:ph type="body" idx="1"/>
          </p:nvPr>
        </p:nvSpPr>
        <p:spPr>
          <a:xfrm>
            <a:off x="311700" y="1057775"/>
            <a:ext cx="3999900" cy="34164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Poppins"/>
              <a:buChar char="●"/>
            </a:pPr>
            <a:r>
              <a:rPr lang="en" sz="2200" dirty="0">
                <a:solidFill>
                  <a:schemeClr val="dk1"/>
                </a:solidFill>
                <a:latin typeface="Poppins"/>
                <a:ea typeface="Poppins"/>
                <a:cs typeface="Poppins"/>
                <a:sym typeface="Poppins"/>
              </a:rPr>
              <a:t>History of Section 504 rules</a:t>
            </a:r>
            <a:endParaRPr sz="2200" dirty="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200" dirty="0">
                <a:solidFill>
                  <a:schemeClr val="dk1"/>
                </a:solidFill>
                <a:latin typeface="Poppins"/>
                <a:ea typeface="Poppins"/>
                <a:cs typeface="Poppins"/>
                <a:sym typeface="Poppins"/>
              </a:rPr>
              <a:t>Section 504’s approach to buildings</a:t>
            </a:r>
            <a:endParaRPr sz="22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900" dirty="0">
                <a:solidFill>
                  <a:schemeClr val="dk1"/>
                </a:solidFill>
                <a:latin typeface="Poppins"/>
                <a:ea typeface="Poppins"/>
                <a:cs typeface="Poppins"/>
                <a:sym typeface="Poppins"/>
              </a:rPr>
              <a:t>Existing facilities</a:t>
            </a:r>
            <a:endParaRPr sz="19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900" dirty="0">
                <a:solidFill>
                  <a:schemeClr val="dk1"/>
                </a:solidFill>
                <a:latin typeface="Poppins"/>
                <a:ea typeface="Poppins"/>
                <a:cs typeface="Poppins"/>
                <a:sym typeface="Poppins"/>
              </a:rPr>
              <a:t>New construction and alterations</a:t>
            </a:r>
            <a:endParaRPr sz="1900" dirty="0">
              <a:solidFill>
                <a:schemeClr val="dk1"/>
              </a:solidFill>
              <a:latin typeface="Poppins"/>
              <a:ea typeface="Poppins"/>
              <a:cs typeface="Poppins"/>
              <a:sym typeface="Poppins"/>
            </a:endParaRPr>
          </a:p>
        </p:txBody>
      </p:sp>
      <p:sp>
        <p:nvSpPr>
          <p:cNvPr id="88" name="Google Shape;88;p1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89" name="Google Shape;89;p17"/>
          <p:cNvSpPr txBox="1">
            <a:spLocks noGrp="1"/>
          </p:cNvSpPr>
          <p:nvPr>
            <p:ph type="body" idx="2"/>
          </p:nvPr>
        </p:nvSpPr>
        <p:spPr>
          <a:xfrm>
            <a:off x="4667686" y="920930"/>
            <a:ext cx="3999900" cy="37455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chemeClr val="dk1"/>
              </a:buClr>
              <a:buSzPts val="2100"/>
              <a:buFont typeface="Poppins"/>
              <a:buChar char="●"/>
            </a:pPr>
            <a:r>
              <a:rPr lang="en" sz="2200" dirty="0">
                <a:solidFill>
                  <a:schemeClr val="dk1"/>
                </a:solidFill>
                <a:latin typeface="Poppins"/>
                <a:ea typeface="Poppins"/>
                <a:cs typeface="Poppins"/>
                <a:sym typeface="Poppins"/>
              </a:rPr>
              <a:t>Department of Energy (DOE) proposals</a:t>
            </a:r>
            <a:endParaRPr sz="22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900" dirty="0">
                <a:solidFill>
                  <a:schemeClr val="dk1"/>
                </a:solidFill>
                <a:latin typeface="Poppins"/>
                <a:ea typeface="Poppins"/>
                <a:cs typeface="Poppins"/>
                <a:sym typeface="Poppins"/>
              </a:rPr>
              <a:t>Section 504 (disability)</a:t>
            </a:r>
            <a:endParaRPr sz="19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900" dirty="0">
                <a:solidFill>
                  <a:schemeClr val="dk1"/>
                </a:solidFill>
                <a:latin typeface="Poppins"/>
                <a:ea typeface="Poppins"/>
                <a:cs typeface="Poppins"/>
                <a:sym typeface="Poppins"/>
              </a:rPr>
              <a:t>Title VI (race, ethnicity)</a:t>
            </a:r>
            <a:endParaRPr sz="19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900" dirty="0">
                <a:solidFill>
                  <a:schemeClr val="dk1"/>
                </a:solidFill>
                <a:latin typeface="Poppins"/>
                <a:ea typeface="Poppins"/>
                <a:cs typeface="Poppins"/>
                <a:sym typeface="Poppins"/>
              </a:rPr>
              <a:t>Title IX (sex)</a:t>
            </a:r>
            <a:endParaRPr sz="1900" dirty="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900" dirty="0">
                <a:solidFill>
                  <a:schemeClr val="dk1"/>
                </a:solidFill>
                <a:latin typeface="Poppins"/>
                <a:ea typeface="Poppins"/>
                <a:cs typeface="Poppins"/>
                <a:sym typeface="Poppins"/>
              </a:rPr>
              <a:t>Age Discrimination</a:t>
            </a:r>
            <a:endParaRPr sz="1900" dirty="0">
              <a:solidFill>
                <a:schemeClr val="dk1"/>
              </a:solidFill>
              <a:latin typeface="Poppins"/>
              <a:ea typeface="Poppins"/>
              <a:cs typeface="Poppins"/>
              <a:sym typeface="Poppins"/>
            </a:endParaRPr>
          </a:p>
          <a:p>
            <a:pPr marL="457200" lvl="0" indent="-361950" algn="l" rtl="0">
              <a:spcBef>
                <a:spcPts val="0"/>
              </a:spcBef>
              <a:spcAft>
                <a:spcPts val="0"/>
              </a:spcAft>
              <a:buClr>
                <a:schemeClr val="dk1"/>
              </a:buClr>
              <a:buSzPts val="2100"/>
              <a:buFont typeface="Poppins"/>
              <a:buChar char="●"/>
            </a:pPr>
            <a:r>
              <a:rPr lang="en" sz="2200" dirty="0">
                <a:solidFill>
                  <a:schemeClr val="dk1"/>
                </a:solidFill>
                <a:latin typeface="Poppins"/>
                <a:ea typeface="Poppins"/>
                <a:cs typeface="Poppins"/>
                <a:sym typeface="Poppins"/>
              </a:rPr>
              <a:t>How to file comments </a:t>
            </a:r>
            <a:endParaRPr sz="2200" dirty="0">
              <a:solidFill>
                <a:schemeClr val="dk1"/>
              </a:solidFill>
              <a:latin typeface="Poppins"/>
              <a:ea typeface="Poppins"/>
              <a:cs typeface="Poppins"/>
              <a:sym typeface="Poppins"/>
            </a:endParaRPr>
          </a:p>
          <a:p>
            <a:pPr marL="457200" lvl="0" indent="-355600" algn="l" rtl="0">
              <a:spcBef>
                <a:spcPts val="0"/>
              </a:spcBef>
              <a:spcAft>
                <a:spcPts val="0"/>
              </a:spcAft>
              <a:buClr>
                <a:schemeClr val="dk1"/>
              </a:buClr>
              <a:buSzPts val="2000"/>
              <a:buFont typeface="Poppins"/>
              <a:buChar char="●"/>
            </a:pPr>
            <a:r>
              <a:rPr lang="en" sz="2200" dirty="0">
                <a:solidFill>
                  <a:schemeClr val="dk1"/>
                </a:solidFill>
                <a:latin typeface="Poppins"/>
                <a:ea typeface="Poppins"/>
                <a:cs typeface="Poppins"/>
                <a:sym typeface="Poppins"/>
              </a:rPr>
              <a:t>Make your voice heard</a:t>
            </a:r>
            <a:endParaRPr sz="2200" dirty="0">
              <a:solidFill>
                <a:schemeClr val="dk1"/>
              </a:solidFill>
              <a:latin typeface="Poppins"/>
              <a:ea typeface="Poppins"/>
              <a:cs typeface="Poppins"/>
              <a:sym typeface="Poppins"/>
            </a:endParaRPr>
          </a:p>
          <a:p>
            <a:pPr marL="457200" lvl="0" indent="-355600" algn="l" rtl="0">
              <a:spcBef>
                <a:spcPts val="0"/>
              </a:spcBef>
              <a:spcAft>
                <a:spcPts val="0"/>
              </a:spcAft>
              <a:buClr>
                <a:schemeClr val="dk1"/>
              </a:buClr>
              <a:buSzPts val="2000"/>
              <a:buFont typeface="Poppins"/>
              <a:buChar char="●"/>
            </a:pPr>
            <a:r>
              <a:rPr lang="en" sz="2200" dirty="0">
                <a:solidFill>
                  <a:schemeClr val="dk1"/>
                </a:solidFill>
                <a:latin typeface="Poppins"/>
                <a:ea typeface="Poppins"/>
                <a:cs typeface="Poppins"/>
                <a:sym typeface="Poppins"/>
              </a:rPr>
              <a:t>Questions and answers</a:t>
            </a:r>
            <a:endParaRPr sz="2200" dirty="0">
              <a:solidFill>
                <a:schemeClr val="dk1"/>
              </a:solidFill>
              <a:latin typeface="Poppins"/>
              <a:ea typeface="Poppins"/>
              <a:cs typeface="Poppins"/>
              <a:sym typeface="Poppins"/>
            </a:endParaRPr>
          </a:p>
          <a:p>
            <a:pPr marL="0" lvl="0" indent="0" algn="l" rtl="0">
              <a:spcBef>
                <a:spcPts val="0"/>
              </a:spcBef>
              <a:spcAft>
                <a:spcPts val="120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84"/>
        <p:cNvGrpSpPr/>
        <p:nvPr/>
      </p:nvGrpSpPr>
      <p:grpSpPr>
        <a:xfrm>
          <a:off x="0" y="0"/>
          <a:ext cx="0" cy="0"/>
          <a:chOff x="0" y="0"/>
          <a:chExt cx="0" cy="0"/>
        </a:xfrm>
      </p:grpSpPr>
      <p:sp>
        <p:nvSpPr>
          <p:cNvPr id="285" name="Google Shape;285;p44"/>
          <p:cNvSpPr txBox="1">
            <a:spLocks noGrp="1"/>
          </p:cNvSpPr>
          <p:nvPr>
            <p:ph type="title"/>
          </p:nvPr>
        </p:nvSpPr>
        <p:spPr>
          <a:xfrm>
            <a:off x="226208" y="384111"/>
            <a:ext cx="8520600" cy="427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ct val="50000"/>
              <a:buFont typeface="Arial"/>
              <a:buNone/>
            </a:pPr>
            <a:r>
              <a:rPr lang="en" b="1" dirty="0">
                <a:latin typeface="Poppins"/>
                <a:ea typeface="Poppins"/>
                <a:cs typeface="Poppins"/>
                <a:sym typeface="Poppins"/>
              </a:rPr>
              <a:t>How to File Comments to Defend the Age Discrimination Act</a:t>
            </a:r>
            <a:endParaRPr b="1" dirty="0">
              <a:latin typeface="Poppins"/>
              <a:ea typeface="Poppins"/>
              <a:cs typeface="Poppins"/>
              <a:sym typeface="Poppins"/>
            </a:endParaRPr>
          </a:p>
        </p:txBody>
      </p:sp>
      <p:sp>
        <p:nvSpPr>
          <p:cNvPr id="286" name="Google Shape;286;p44"/>
          <p:cNvSpPr txBox="1">
            <a:spLocks noGrp="1"/>
          </p:cNvSpPr>
          <p:nvPr>
            <p:ph type="body" idx="1"/>
          </p:nvPr>
        </p:nvSpPr>
        <p:spPr>
          <a:xfrm>
            <a:off x="311700" y="17271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latin typeface="Poppins"/>
                <a:ea typeface="Poppins"/>
                <a:cs typeface="Poppins"/>
                <a:sym typeface="Poppins"/>
                <a:hlinkClick r:id="rId3"/>
              </a:rPr>
              <a:t>https://www.regulations.gov/document/DOE-HQ-2025-0023-0001</a:t>
            </a:r>
            <a:r>
              <a:rPr lang="en" dirty="0">
                <a:solidFill>
                  <a:schemeClr val="dk1"/>
                </a:solidFill>
                <a:latin typeface="Poppins"/>
                <a:ea typeface="Poppins"/>
                <a:cs typeface="Poppins"/>
                <a:sym typeface="Poppins"/>
              </a:rPr>
              <a:t>: </a:t>
            </a:r>
            <a:endParaRPr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Age discrimination: deletes 10 C.F.R. § 1040.88(b) and (c), sections encouraging recipients to take affirmative steps to increase participation in programs where there is limited participation based on age</a:t>
            </a:r>
            <a:endParaRPr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700" dirty="0">
              <a:solidFill>
                <a:schemeClr val="dk1"/>
              </a:solidFill>
              <a:latin typeface="Poppins"/>
              <a:ea typeface="Poppins"/>
              <a:cs typeface="Poppins"/>
              <a:sym typeface="Poppins"/>
            </a:endParaRPr>
          </a:p>
        </p:txBody>
      </p:sp>
      <p:sp>
        <p:nvSpPr>
          <p:cNvPr id="287" name="Google Shape;287;p44">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91"/>
        <p:cNvGrpSpPr/>
        <p:nvPr/>
      </p:nvGrpSpPr>
      <p:grpSpPr>
        <a:xfrm>
          <a:off x="0" y="0"/>
          <a:ext cx="0" cy="0"/>
          <a:chOff x="0" y="0"/>
          <a:chExt cx="0" cy="0"/>
        </a:xfrm>
      </p:grpSpPr>
      <p:sp>
        <p:nvSpPr>
          <p:cNvPr id="292" name="Google Shape;292;p45"/>
          <p:cNvSpPr txBox="1">
            <a:spLocks noGrp="1"/>
          </p:cNvSpPr>
          <p:nvPr>
            <p:ph type="title"/>
          </p:nvPr>
        </p:nvSpPr>
        <p:spPr>
          <a:xfrm>
            <a:off x="311700" y="3225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We Still Have Rights!</a:t>
            </a:r>
            <a:endParaRPr dirty="0">
              <a:latin typeface="Poppins"/>
              <a:ea typeface="Poppins"/>
              <a:cs typeface="Poppins"/>
              <a:sym typeface="Poppins"/>
            </a:endParaRPr>
          </a:p>
        </p:txBody>
      </p:sp>
      <p:sp>
        <p:nvSpPr>
          <p:cNvPr id="293" name="Google Shape;293;p45"/>
          <p:cNvSpPr txBox="1">
            <a:spLocks noGrp="1"/>
          </p:cNvSpPr>
          <p:nvPr>
            <p:ph type="body" idx="1"/>
          </p:nvPr>
        </p:nvSpPr>
        <p:spPr>
          <a:xfrm>
            <a:off x="311700" y="971475"/>
            <a:ext cx="8520600" cy="438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latin typeface="Poppins"/>
                <a:ea typeface="Poppins"/>
                <a:cs typeface="Poppins"/>
                <a:sym typeface="Poppins"/>
              </a:rPr>
              <a:t>Federal laws like ADA, Section 504, and IDEA still exist! The Department of Energy cannot change statutes enacted by Congress or by our state Legislatures</a:t>
            </a:r>
            <a:endParaRPr sz="1900" dirty="0">
              <a:solidFill>
                <a:schemeClr val="dk1"/>
              </a:solidFill>
              <a:latin typeface="Poppins"/>
              <a:ea typeface="Poppins"/>
              <a:cs typeface="Poppins"/>
              <a:sym typeface="Poppins"/>
            </a:endParaRPr>
          </a:p>
          <a:p>
            <a:pPr marL="457200" lvl="0" indent="-342900" algn="l" rtl="0">
              <a:spcBef>
                <a:spcPts val="1200"/>
              </a:spcBef>
              <a:spcAft>
                <a:spcPts val="0"/>
              </a:spcAft>
              <a:buClr>
                <a:schemeClr val="dk1"/>
              </a:buClr>
              <a:buSzPts val="1800"/>
              <a:buFont typeface="Poppins"/>
              <a:buChar char="●"/>
            </a:pPr>
            <a:r>
              <a:rPr lang="en" dirty="0">
                <a:solidFill>
                  <a:schemeClr val="dk1"/>
                </a:solidFill>
                <a:latin typeface="Poppins"/>
                <a:ea typeface="Poppins"/>
                <a:cs typeface="Poppins"/>
                <a:sym typeface="Poppins"/>
              </a:rPr>
              <a:t>We can still: </a:t>
            </a:r>
            <a:endParaRPr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Ask for accommodations</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Complain about physical and program barriers that violate the law</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File discrimination complaints with federal agencies, including the US Department of Justice and agency OCRs</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File discrimination complaints with state agencies</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File a case in state or federal court</a:t>
            </a:r>
            <a:endParaRPr sz="17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Consult an attorney to assist with any of the above</a:t>
            </a:r>
            <a:endParaRPr sz="1800" dirty="0">
              <a:solidFill>
                <a:schemeClr val="dk1"/>
              </a:solidFill>
              <a:latin typeface="Poppins"/>
              <a:ea typeface="Poppins"/>
              <a:cs typeface="Poppins"/>
              <a:sym typeface="Poppins"/>
            </a:endParaRPr>
          </a:p>
        </p:txBody>
      </p:sp>
      <p:sp>
        <p:nvSpPr>
          <p:cNvPr id="294" name="Google Shape;294;p45">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98"/>
        <p:cNvGrpSpPr/>
        <p:nvPr/>
      </p:nvGrpSpPr>
      <p:grpSpPr>
        <a:xfrm>
          <a:off x="0" y="0"/>
          <a:ext cx="0" cy="0"/>
          <a:chOff x="0" y="0"/>
          <a:chExt cx="0" cy="0"/>
        </a:xfrm>
      </p:grpSpPr>
      <p:sp>
        <p:nvSpPr>
          <p:cNvPr id="299" name="Google Shape;299;p46"/>
          <p:cNvSpPr txBox="1">
            <a:spLocks noGrp="1"/>
          </p:cNvSpPr>
          <p:nvPr>
            <p:ph type="title"/>
          </p:nvPr>
        </p:nvSpPr>
        <p:spPr>
          <a:xfrm>
            <a:off x="311700" y="4562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Make Our Voices Heard!</a:t>
            </a:r>
            <a:endParaRPr dirty="0">
              <a:latin typeface="Poppins"/>
              <a:ea typeface="Poppins"/>
              <a:cs typeface="Poppins"/>
              <a:sym typeface="Poppins"/>
            </a:endParaRPr>
          </a:p>
        </p:txBody>
      </p:sp>
      <p:sp>
        <p:nvSpPr>
          <p:cNvPr id="300" name="Google Shape;300;p46"/>
          <p:cNvSpPr txBox="1">
            <a:spLocks noGrp="1"/>
          </p:cNvSpPr>
          <p:nvPr>
            <p:ph type="body" idx="1"/>
          </p:nvPr>
        </p:nvSpPr>
        <p:spPr>
          <a:xfrm>
            <a:off x="311700" y="1284925"/>
            <a:ext cx="8520600" cy="33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Poppins"/>
                <a:ea typeface="Poppins"/>
                <a:cs typeface="Poppins"/>
                <a:sym typeface="Poppins"/>
              </a:rPr>
              <a:t>File comments opposing the Department of Energy’s proposals</a:t>
            </a:r>
            <a:endParaRPr sz="2000" dirty="0">
              <a:solidFill>
                <a:schemeClr val="dk1"/>
              </a:solidFill>
              <a:latin typeface="Poppins"/>
              <a:ea typeface="Poppins"/>
              <a:cs typeface="Poppins"/>
              <a:sym typeface="Poppins"/>
            </a:endParaRPr>
          </a:p>
          <a:p>
            <a:pPr marL="0" lvl="0" indent="0" algn="l" rtl="0">
              <a:spcBef>
                <a:spcPts val="1200"/>
              </a:spcBef>
              <a:spcAft>
                <a:spcPts val="0"/>
              </a:spcAft>
              <a:buNone/>
            </a:pPr>
            <a:r>
              <a:rPr lang="en" sz="2000" dirty="0">
                <a:solidFill>
                  <a:schemeClr val="dk1"/>
                </a:solidFill>
                <a:latin typeface="Poppins"/>
                <a:ea typeface="Poppins"/>
                <a:cs typeface="Poppins"/>
                <a:sym typeface="Poppins"/>
              </a:rPr>
              <a:t>Find your elected representatives and contact them!</a:t>
            </a:r>
            <a:endParaRPr sz="2000" dirty="0">
              <a:solidFill>
                <a:schemeClr val="dk1"/>
              </a:solidFill>
              <a:latin typeface="Poppins"/>
              <a:ea typeface="Poppins"/>
              <a:cs typeface="Poppins"/>
              <a:sym typeface="Poppins"/>
            </a:endParaRPr>
          </a:p>
          <a:p>
            <a:pPr marL="457200" lvl="0" indent="-323850" algn="l" rtl="0">
              <a:spcBef>
                <a:spcPts val="1200"/>
              </a:spcBef>
              <a:spcAft>
                <a:spcPts val="0"/>
              </a:spcAft>
              <a:buSzPts val="1500"/>
              <a:buFont typeface="Poppins"/>
              <a:buChar char="●"/>
            </a:pPr>
            <a:r>
              <a:rPr lang="en" sz="1500" dirty="0">
                <a:solidFill>
                  <a:schemeClr val="dk1"/>
                </a:solidFill>
                <a:latin typeface="Poppins"/>
                <a:ea typeface="Poppins"/>
                <a:cs typeface="Poppins"/>
                <a:sym typeface="Poppins"/>
              </a:rPr>
              <a:t>Use this tool to find your reps, </a:t>
            </a:r>
            <a:r>
              <a:rPr lang="en" sz="1500" u="sng" dirty="0">
                <a:solidFill>
                  <a:schemeClr val="hlink"/>
                </a:solidFill>
                <a:latin typeface="Poppins"/>
                <a:ea typeface="Poppins"/>
                <a:cs typeface="Poppins"/>
                <a:sym typeface="Poppins"/>
                <a:hlinkClick r:id="rId3"/>
              </a:rPr>
              <a:t>usa.gov/elected-officials</a:t>
            </a:r>
            <a:endParaRPr sz="1500" dirty="0">
              <a:latin typeface="Poppins"/>
              <a:ea typeface="Poppins"/>
              <a:cs typeface="Poppins"/>
              <a:sym typeface="Poppins"/>
            </a:endParaRPr>
          </a:p>
          <a:p>
            <a:pPr marL="0" lvl="0" indent="0" algn="l" rtl="0">
              <a:spcBef>
                <a:spcPts val="1200"/>
              </a:spcBef>
              <a:spcAft>
                <a:spcPts val="0"/>
              </a:spcAft>
              <a:buNone/>
            </a:pPr>
            <a:r>
              <a:rPr lang="en" sz="2000" dirty="0">
                <a:solidFill>
                  <a:schemeClr val="dk1"/>
                </a:solidFill>
                <a:latin typeface="Poppins"/>
                <a:ea typeface="Poppins"/>
                <a:cs typeface="Poppins"/>
                <a:sym typeface="Poppins"/>
              </a:rPr>
              <a:t>Tell your elected representatives to defend civil rights</a:t>
            </a:r>
            <a:endParaRPr sz="1500" dirty="0">
              <a:latin typeface="Poppins"/>
              <a:ea typeface="Poppins"/>
              <a:cs typeface="Poppins"/>
              <a:sym typeface="Poppins"/>
            </a:endParaRPr>
          </a:p>
          <a:p>
            <a:pPr marL="0" lvl="0" indent="0" algn="l" rtl="0">
              <a:spcBef>
                <a:spcPts val="1200"/>
              </a:spcBef>
              <a:spcAft>
                <a:spcPts val="0"/>
              </a:spcAft>
              <a:buNone/>
            </a:pPr>
            <a:r>
              <a:rPr lang="en" sz="2000" dirty="0">
                <a:solidFill>
                  <a:schemeClr val="dk1"/>
                </a:solidFill>
                <a:latin typeface="Poppins"/>
                <a:ea typeface="Poppins"/>
                <a:cs typeface="Poppins"/>
                <a:sym typeface="Poppins"/>
              </a:rPr>
              <a:t>And tell your elected representatives to defend Medicaid against billions in cuts</a:t>
            </a:r>
            <a:endParaRPr sz="2000" dirty="0">
              <a:solidFill>
                <a:schemeClr val="dk1"/>
              </a:solidFill>
              <a:latin typeface="Poppins"/>
              <a:ea typeface="Poppins"/>
              <a:cs typeface="Poppins"/>
              <a:sym typeface="Poppins"/>
            </a:endParaRPr>
          </a:p>
          <a:p>
            <a:pPr marL="457200" lvl="0" indent="-323850" algn="l" rtl="0">
              <a:spcBef>
                <a:spcPts val="1200"/>
              </a:spcBef>
              <a:spcAft>
                <a:spcPts val="0"/>
              </a:spcAft>
              <a:buSzPts val="1500"/>
              <a:buFont typeface="Poppins"/>
              <a:buChar char="●"/>
            </a:pPr>
            <a:r>
              <a:rPr lang="en" sz="1500" dirty="0">
                <a:solidFill>
                  <a:schemeClr val="dk1"/>
                </a:solidFill>
                <a:latin typeface="Poppins"/>
                <a:ea typeface="Poppins"/>
                <a:cs typeface="Poppins"/>
                <a:sym typeface="Poppins"/>
              </a:rPr>
              <a:t>G</a:t>
            </a:r>
            <a:r>
              <a:rPr lang="en" sz="1500" dirty="0">
                <a:solidFill>
                  <a:schemeClr val="tx1"/>
                </a:solidFill>
                <a:latin typeface="Poppins"/>
                <a:ea typeface="Poppins"/>
                <a:cs typeface="Poppins"/>
                <a:sym typeface="Poppins"/>
              </a:rPr>
              <a:t>et</a:t>
            </a:r>
            <a:r>
              <a:rPr lang="en" sz="1500" dirty="0">
                <a:solidFill>
                  <a:schemeClr val="dk1"/>
                </a:solidFill>
                <a:latin typeface="Poppins"/>
                <a:ea typeface="Poppins"/>
                <a:cs typeface="Poppins"/>
                <a:sym typeface="Poppins"/>
              </a:rPr>
              <a:t> more information on DREDF’s page, </a:t>
            </a:r>
            <a:r>
              <a:rPr lang="en" sz="1500" u="sng" dirty="0">
                <a:solidFill>
                  <a:schemeClr val="hlink"/>
                </a:solidFill>
                <a:latin typeface="Poppins"/>
                <a:ea typeface="Poppins"/>
                <a:cs typeface="Poppins"/>
                <a:sym typeface="Poppins"/>
                <a:hlinkClick r:id="rId4"/>
              </a:rPr>
              <a:t>dredf.org/hands-off-our-medicaid/</a:t>
            </a:r>
            <a:r>
              <a:rPr lang="en" sz="1500" dirty="0">
                <a:latin typeface="Poppins"/>
                <a:ea typeface="Poppins"/>
                <a:cs typeface="Poppins"/>
                <a:sym typeface="Poppins"/>
              </a:rPr>
              <a:t> </a:t>
            </a:r>
            <a:endParaRPr sz="1500" dirty="0">
              <a:latin typeface="Poppins"/>
              <a:ea typeface="Poppins"/>
              <a:cs typeface="Poppins"/>
              <a:sym typeface="Poppins"/>
            </a:endParaRPr>
          </a:p>
        </p:txBody>
      </p:sp>
      <p:sp>
        <p:nvSpPr>
          <p:cNvPr id="301" name="Google Shape;301;p46">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305"/>
        <p:cNvGrpSpPr/>
        <p:nvPr/>
      </p:nvGrpSpPr>
      <p:grpSpPr>
        <a:xfrm>
          <a:off x="0" y="0"/>
          <a:ext cx="0" cy="0"/>
          <a:chOff x="0" y="0"/>
          <a:chExt cx="0" cy="0"/>
        </a:xfrm>
      </p:grpSpPr>
      <p:sp>
        <p:nvSpPr>
          <p:cNvPr id="306" name="Google Shape;306;p47"/>
          <p:cNvSpPr txBox="1">
            <a:spLocks noGrp="1"/>
          </p:cNvSpPr>
          <p:nvPr>
            <p:ph type="title"/>
          </p:nvPr>
        </p:nvSpPr>
        <p:spPr>
          <a:xfrm>
            <a:off x="311700" y="1412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Make Our Voices Heard – Protest!</a:t>
            </a:r>
            <a:endParaRPr dirty="0">
              <a:latin typeface="Poppins"/>
              <a:ea typeface="Poppins"/>
              <a:cs typeface="Poppins"/>
              <a:sym typeface="Poppins"/>
            </a:endParaRPr>
          </a:p>
        </p:txBody>
      </p:sp>
      <p:sp>
        <p:nvSpPr>
          <p:cNvPr id="307" name="Google Shape;307;p47"/>
          <p:cNvSpPr txBox="1">
            <a:spLocks noGrp="1"/>
          </p:cNvSpPr>
          <p:nvPr>
            <p:ph type="body" idx="1"/>
          </p:nvPr>
        </p:nvSpPr>
        <p:spPr>
          <a:xfrm>
            <a:off x="247775" y="766475"/>
            <a:ext cx="8520600" cy="4425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Poppins"/>
              <a:buChar char="●"/>
            </a:pPr>
            <a:r>
              <a:rPr lang="en" sz="1600" b="1">
                <a:solidFill>
                  <a:schemeClr val="dk1"/>
                </a:solidFill>
                <a:latin typeface="Poppins"/>
                <a:ea typeface="Poppins"/>
                <a:cs typeface="Poppins"/>
                <a:sym typeface="Poppins"/>
              </a:rPr>
              <a:t>Health Care Cuts will Kill Rally </a:t>
            </a:r>
            <a:endParaRPr sz="1600" b="1">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Upper Senate Park in Washington, DC | June 11, 2025</a:t>
            </a:r>
            <a:endParaRPr sz="1600">
              <a:solidFill>
                <a:schemeClr val="dk1"/>
              </a:solidFill>
              <a:latin typeface="Poppins"/>
              <a:ea typeface="Poppins"/>
              <a:cs typeface="Poppins"/>
              <a:sym typeface="Poppins"/>
            </a:endParaRPr>
          </a:p>
          <a:p>
            <a:pPr marL="914400" lvl="1" indent="-330200" algn="l" rtl="0">
              <a:spcBef>
                <a:spcPts val="0"/>
              </a:spcBef>
              <a:spcAft>
                <a:spcPts val="0"/>
              </a:spcAft>
              <a:buSzPts val="1600"/>
              <a:buFont typeface="Poppins"/>
              <a:buChar char="○"/>
            </a:pPr>
            <a:r>
              <a:rPr lang="en" sz="1600">
                <a:solidFill>
                  <a:schemeClr val="dk1"/>
                </a:solidFill>
                <a:latin typeface="Poppins"/>
                <a:ea typeface="Poppins"/>
                <a:cs typeface="Poppins"/>
                <a:sym typeface="Poppins"/>
              </a:rPr>
              <a:t>Gather at 11 am ET</a:t>
            </a:r>
            <a:endParaRPr sz="1600">
              <a:solidFill>
                <a:schemeClr val="dk1"/>
              </a:solidFill>
              <a:latin typeface="Poppins"/>
              <a:ea typeface="Poppins"/>
              <a:cs typeface="Poppins"/>
              <a:sym typeface="Poppins"/>
            </a:endParaRPr>
          </a:p>
          <a:p>
            <a:pPr marL="914400" lvl="1" indent="-330200" algn="l" rtl="0">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3"/>
              </a:rPr>
              <a:t>mobilize.us/mobilize/event/798010/</a:t>
            </a:r>
            <a:endParaRPr sz="1600">
              <a:latin typeface="Poppins"/>
              <a:ea typeface="Poppins"/>
              <a:cs typeface="Poppins"/>
              <a:sym typeface="Poppins"/>
            </a:endParaRPr>
          </a:p>
          <a:p>
            <a:pPr marL="457200" lvl="0" indent="-330200" algn="l" rtl="0">
              <a:spcBef>
                <a:spcPts val="0"/>
              </a:spcBef>
              <a:spcAft>
                <a:spcPts val="0"/>
              </a:spcAft>
              <a:buClr>
                <a:schemeClr val="dk1"/>
              </a:buClr>
              <a:buSzPts val="1600"/>
              <a:buFont typeface="Poppins"/>
              <a:buChar char="●"/>
            </a:pPr>
            <a:r>
              <a:rPr lang="en" sz="1600" b="1">
                <a:solidFill>
                  <a:schemeClr val="dk1"/>
                </a:solidFill>
                <a:latin typeface="Poppins"/>
                <a:ea typeface="Poppins"/>
                <a:cs typeface="Poppins"/>
                <a:sym typeface="Poppins"/>
              </a:rPr>
              <a:t>California Disability Leadership Alliance Day </a:t>
            </a:r>
            <a:endParaRPr sz="1600" b="1">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State Capitol (West Steps) in Sacramento, CA | June 16, 2025</a:t>
            </a:r>
            <a:endParaRPr sz="1600">
              <a:solidFill>
                <a:schemeClr val="dk1"/>
              </a:solidFill>
              <a:latin typeface="Poppins"/>
              <a:ea typeface="Poppins"/>
              <a:cs typeface="Poppins"/>
              <a:sym typeface="Poppins"/>
            </a:endParaRPr>
          </a:p>
          <a:p>
            <a:pPr marL="914400" lvl="1" indent="-330200" algn="l" rtl="0">
              <a:spcBef>
                <a:spcPts val="0"/>
              </a:spcBef>
              <a:spcAft>
                <a:spcPts val="0"/>
              </a:spcAft>
              <a:buSzPts val="1600"/>
              <a:buFont typeface="Poppins"/>
              <a:buChar char="○"/>
            </a:pPr>
            <a:r>
              <a:rPr lang="en" sz="1600">
                <a:solidFill>
                  <a:schemeClr val="dk1"/>
                </a:solidFill>
                <a:latin typeface="Poppins"/>
                <a:ea typeface="Poppins"/>
                <a:cs typeface="Poppins"/>
                <a:sym typeface="Poppins"/>
              </a:rPr>
              <a:t>Gather at 11 am PT </a:t>
            </a:r>
            <a:r>
              <a:rPr lang="en" sz="1600" u="sng">
                <a:solidFill>
                  <a:schemeClr val="hlink"/>
                </a:solidFill>
                <a:latin typeface="Poppins"/>
                <a:ea typeface="Poppins"/>
                <a:cs typeface="Poppins"/>
                <a:sym typeface="Poppins"/>
                <a:hlinkClick r:id="rId4"/>
              </a:rPr>
              <a:t>eventbrite.com/e/california-disability-leadership-alliance-cdla-day-tickets-1374713106909</a:t>
            </a:r>
            <a:endParaRPr sz="1600">
              <a:latin typeface="Poppins"/>
              <a:ea typeface="Poppins"/>
              <a:cs typeface="Poppins"/>
              <a:sym typeface="Poppins"/>
            </a:endParaRPr>
          </a:p>
          <a:p>
            <a:pPr marL="457200" lvl="0" indent="-330200" algn="l" rtl="0">
              <a:spcBef>
                <a:spcPts val="0"/>
              </a:spcBef>
              <a:spcAft>
                <a:spcPts val="0"/>
              </a:spcAft>
              <a:buClr>
                <a:schemeClr val="dk1"/>
              </a:buClr>
              <a:buSzPts val="1600"/>
              <a:buFont typeface="Poppins"/>
              <a:buChar char="●"/>
            </a:pPr>
            <a:r>
              <a:rPr lang="en" sz="1600" b="1">
                <a:solidFill>
                  <a:schemeClr val="dk1"/>
                </a:solidFill>
                <a:latin typeface="Poppins"/>
                <a:ea typeface="Poppins"/>
                <a:cs typeface="Poppins"/>
                <a:sym typeface="Poppins"/>
              </a:rPr>
              <a:t>United Spinal Roll</a:t>
            </a:r>
            <a:endParaRPr sz="1600" b="1">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Capitol Hill in Washington, DC | June 24, 2025</a:t>
            </a:r>
            <a:endParaRPr sz="1600">
              <a:solidFill>
                <a:schemeClr val="dk1"/>
              </a:solidFill>
              <a:latin typeface="Poppins"/>
              <a:ea typeface="Poppins"/>
              <a:cs typeface="Poppins"/>
              <a:sym typeface="Poppins"/>
            </a:endParaRPr>
          </a:p>
          <a:p>
            <a:pPr marL="914400" lvl="1" indent="-330200" algn="l" rtl="0">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5"/>
              </a:rPr>
              <a:t>unitedspinal.org/roll-on-capitol-hill/</a:t>
            </a:r>
            <a:r>
              <a:rPr lang="en" sz="1600">
                <a:latin typeface="Poppins"/>
                <a:ea typeface="Poppins"/>
                <a:cs typeface="Poppins"/>
                <a:sym typeface="Poppins"/>
              </a:rPr>
              <a:t> </a:t>
            </a:r>
            <a:endParaRPr sz="1600">
              <a:latin typeface="Poppins"/>
              <a:ea typeface="Poppins"/>
              <a:cs typeface="Poppins"/>
              <a:sym typeface="Poppins"/>
            </a:endParaRPr>
          </a:p>
          <a:p>
            <a:pPr marL="457200" lvl="0" indent="-330200" algn="l" rtl="0">
              <a:spcBef>
                <a:spcPts val="0"/>
              </a:spcBef>
              <a:spcAft>
                <a:spcPts val="0"/>
              </a:spcAft>
              <a:buClr>
                <a:schemeClr val="dk1"/>
              </a:buClr>
              <a:buSzPts val="1600"/>
              <a:buFont typeface="Poppins"/>
              <a:buChar char="●"/>
            </a:pPr>
            <a:r>
              <a:rPr lang="en" sz="1600" b="1">
                <a:solidFill>
                  <a:schemeClr val="dk1"/>
                </a:solidFill>
                <a:latin typeface="Poppins"/>
                <a:ea typeface="Poppins"/>
                <a:cs typeface="Poppins"/>
                <a:sym typeface="Poppins"/>
              </a:rPr>
              <a:t>Moral Mondays</a:t>
            </a:r>
            <a:endParaRPr sz="1600" b="1">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Washington, DC | June 30; August 4; and September 8</a:t>
            </a:r>
            <a:endParaRPr sz="1600">
              <a:solidFill>
                <a:schemeClr val="dk1"/>
              </a:solidFill>
              <a:latin typeface="Poppins"/>
              <a:ea typeface="Poppins"/>
              <a:cs typeface="Poppins"/>
              <a:sym typeface="Poppins"/>
            </a:endParaRPr>
          </a:p>
          <a:p>
            <a:pPr marL="914400" lvl="1" indent="-330200" algn="l" rtl="0">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6"/>
              </a:rPr>
              <a:t>breachrepairers.org/get-involved/events/moral-mondays-in-dc/</a:t>
            </a:r>
            <a:endParaRPr sz="1600">
              <a:latin typeface="Poppins"/>
              <a:ea typeface="Poppins"/>
              <a:cs typeface="Poppins"/>
              <a:sym typeface="Poppins"/>
            </a:endParaRPr>
          </a:p>
        </p:txBody>
      </p:sp>
      <p:sp>
        <p:nvSpPr>
          <p:cNvPr id="308" name="Google Shape;308;p4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312"/>
        <p:cNvGrpSpPr/>
        <p:nvPr/>
      </p:nvGrpSpPr>
      <p:grpSpPr>
        <a:xfrm>
          <a:off x="0" y="0"/>
          <a:ext cx="0" cy="0"/>
          <a:chOff x="0" y="0"/>
          <a:chExt cx="0" cy="0"/>
        </a:xfrm>
      </p:grpSpPr>
      <p:sp>
        <p:nvSpPr>
          <p:cNvPr id="313" name="Google Shape;313;p48"/>
          <p:cNvSpPr txBox="1">
            <a:spLocks noGrp="1"/>
          </p:cNvSpPr>
          <p:nvPr>
            <p:ph type="title"/>
          </p:nvPr>
        </p:nvSpPr>
        <p:spPr>
          <a:xfrm>
            <a:off x="254875" y="263219"/>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Make Our Voices Heard – Protest! </a:t>
            </a:r>
            <a:r>
              <a:rPr lang="en" sz="2000" b="1" dirty="0">
                <a:latin typeface="Poppins"/>
                <a:ea typeface="Poppins"/>
                <a:cs typeface="Poppins"/>
                <a:sym typeface="Poppins"/>
              </a:rPr>
              <a:t>(Continued)</a:t>
            </a:r>
            <a:endParaRPr dirty="0">
              <a:latin typeface="Poppins"/>
              <a:ea typeface="Poppins"/>
              <a:cs typeface="Poppins"/>
              <a:sym typeface="Poppins"/>
            </a:endParaRPr>
          </a:p>
        </p:txBody>
      </p:sp>
      <p:sp>
        <p:nvSpPr>
          <p:cNvPr id="314" name="Google Shape;314;p48"/>
          <p:cNvSpPr txBox="1">
            <a:spLocks noGrp="1"/>
          </p:cNvSpPr>
          <p:nvPr>
            <p:ph type="body" idx="1"/>
          </p:nvPr>
        </p:nvSpPr>
        <p:spPr>
          <a:xfrm>
            <a:off x="254875" y="1062800"/>
            <a:ext cx="8520600" cy="39372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Poppins"/>
              <a:buChar char="●"/>
            </a:pPr>
            <a:r>
              <a:rPr lang="en" sz="2400" dirty="0">
                <a:solidFill>
                  <a:schemeClr val="dk1"/>
                </a:solidFill>
                <a:latin typeface="Poppins"/>
                <a:ea typeface="Poppins"/>
                <a:cs typeface="Poppins"/>
                <a:sym typeface="Poppins"/>
              </a:rPr>
              <a:t>ADA anniversary = disability community events</a:t>
            </a:r>
            <a:endParaRPr sz="2400" dirty="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2000" dirty="0">
                <a:solidFill>
                  <a:schemeClr val="dk1"/>
                </a:solidFill>
                <a:latin typeface="Poppins"/>
                <a:ea typeface="Poppins"/>
                <a:cs typeface="Poppins"/>
                <a:sym typeface="Poppins"/>
              </a:rPr>
              <a:t>July 21, 2025, National Council on Independent Living rally</a:t>
            </a:r>
            <a:endParaRPr sz="2000" dirty="0">
              <a:solidFill>
                <a:schemeClr val="dk1"/>
              </a:solidFill>
              <a:latin typeface="Poppins"/>
              <a:ea typeface="Poppins"/>
              <a:cs typeface="Poppins"/>
              <a:sym typeface="Poppins"/>
            </a:endParaRPr>
          </a:p>
          <a:p>
            <a:pPr marL="1371600" lvl="2" indent="-323850" algn="l" rtl="0">
              <a:spcBef>
                <a:spcPts val="0"/>
              </a:spcBef>
              <a:spcAft>
                <a:spcPts val="0"/>
              </a:spcAft>
              <a:buClr>
                <a:schemeClr val="dk1"/>
              </a:buClr>
              <a:buSzPts val="1500"/>
              <a:buFont typeface="Poppins"/>
              <a:buChar char="■"/>
            </a:pPr>
            <a:r>
              <a:rPr lang="en" sz="1600" dirty="0">
                <a:solidFill>
                  <a:schemeClr val="dk1"/>
                </a:solidFill>
                <a:latin typeface="Poppins"/>
                <a:ea typeface="Poppins"/>
                <a:cs typeface="Poppins"/>
                <a:sym typeface="Poppins"/>
              </a:rPr>
              <a:t>Gather: 2:00 pm 11th + G Streets NW, Washington, D.C.</a:t>
            </a:r>
            <a:endParaRPr sz="1600" dirty="0">
              <a:solidFill>
                <a:schemeClr val="dk1"/>
              </a:solidFill>
              <a:latin typeface="Poppins"/>
              <a:ea typeface="Poppins"/>
              <a:cs typeface="Poppins"/>
              <a:sym typeface="Poppins"/>
            </a:endParaRPr>
          </a:p>
          <a:p>
            <a:pPr marL="1371600" lvl="2" indent="-323850" algn="l" rtl="0">
              <a:spcBef>
                <a:spcPts val="0"/>
              </a:spcBef>
              <a:spcAft>
                <a:spcPts val="0"/>
              </a:spcAft>
              <a:buClr>
                <a:schemeClr val="dk1"/>
              </a:buClr>
              <a:buSzPts val="1500"/>
              <a:buFont typeface="Poppins"/>
              <a:buChar char="■"/>
            </a:pPr>
            <a:r>
              <a:rPr lang="en" sz="1600" dirty="0">
                <a:solidFill>
                  <a:schemeClr val="dk1"/>
                </a:solidFill>
                <a:latin typeface="Poppins"/>
                <a:ea typeface="Poppins"/>
                <a:cs typeface="Poppins"/>
                <a:sym typeface="Poppins"/>
              </a:rPr>
              <a:t>March: 3:00 pm</a:t>
            </a:r>
            <a:endParaRPr sz="1600" dirty="0">
              <a:solidFill>
                <a:schemeClr val="dk1"/>
              </a:solidFill>
              <a:latin typeface="Poppins"/>
              <a:ea typeface="Poppins"/>
              <a:cs typeface="Poppins"/>
              <a:sym typeface="Poppins"/>
            </a:endParaRPr>
          </a:p>
          <a:p>
            <a:pPr marL="1371600" lvl="2" indent="-323850" algn="l" rtl="0">
              <a:spcBef>
                <a:spcPts val="0"/>
              </a:spcBef>
              <a:spcAft>
                <a:spcPts val="0"/>
              </a:spcAft>
              <a:buClr>
                <a:schemeClr val="dk1"/>
              </a:buClr>
              <a:buSzPts val="1500"/>
              <a:buFont typeface="Poppins"/>
              <a:buChar char="■"/>
            </a:pPr>
            <a:r>
              <a:rPr lang="en" sz="1600" dirty="0">
                <a:solidFill>
                  <a:schemeClr val="dk1"/>
                </a:solidFill>
                <a:latin typeface="Poppins"/>
                <a:ea typeface="Poppins"/>
                <a:cs typeface="Poppins"/>
                <a:sym typeface="Poppins"/>
              </a:rPr>
              <a:t>Rally: 4:00 pm US Capitol</a:t>
            </a:r>
            <a:endParaRPr sz="1600" dirty="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2000" dirty="0">
                <a:solidFill>
                  <a:schemeClr val="dk1"/>
                </a:solidFill>
                <a:latin typeface="Poppins"/>
                <a:ea typeface="Poppins"/>
                <a:cs typeface="Poppins"/>
                <a:sym typeface="Poppins"/>
              </a:rPr>
              <a:t>Contact your state and local disability organizations and ask about local rallies! Or organize one yourself!</a:t>
            </a:r>
            <a:endParaRPr sz="2000" dirty="0">
              <a:solidFill>
                <a:schemeClr val="dk1"/>
              </a:solidFill>
              <a:latin typeface="Poppins"/>
              <a:ea typeface="Poppins"/>
              <a:cs typeface="Poppins"/>
              <a:sym typeface="Poppins"/>
            </a:endParaRPr>
          </a:p>
          <a:p>
            <a:pPr marL="1371600" lvl="2" indent="-323850" algn="l" rtl="0">
              <a:spcBef>
                <a:spcPts val="0"/>
              </a:spcBef>
              <a:spcAft>
                <a:spcPts val="0"/>
              </a:spcAft>
              <a:buSzPts val="1500"/>
              <a:buFont typeface="Poppins"/>
              <a:buChar char="■"/>
            </a:pPr>
            <a:r>
              <a:rPr lang="en" sz="1600" dirty="0">
                <a:solidFill>
                  <a:schemeClr val="dk1"/>
                </a:solidFill>
                <a:latin typeface="Poppins"/>
                <a:ea typeface="Poppins"/>
                <a:cs typeface="Poppins"/>
                <a:sym typeface="Poppins"/>
              </a:rPr>
              <a:t>State protection and advocacy agencies, </a:t>
            </a:r>
            <a:r>
              <a:rPr lang="en" sz="1600" u="sng" dirty="0">
                <a:solidFill>
                  <a:schemeClr val="hlink"/>
                </a:solidFill>
                <a:latin typeface="Poppins"/>
                <a:ea typeface="Poppins"/>
                <a:cs typeface="Poppins"/>
                <a:sym typeface="Poppins"/>
                <a:hlinkClick r:id="rId3"/>
              </a:rPr>
              <a:t>https://www.ndrn.org/</a:t>
            </a:r>
            <a:endParaRPr sz="1600" dirty="0">
              <a:latin typeface="Poppins"/>
              <a:ea typeface="Poppins"/>
              <a:cs typeface="Poppins"/>
              <a:sym typeface="Poppins"/>
            </a:endParaRPr>
          </a:p>
          <a:p>
            <a:pPr marL="1371600" lvl="2" indent="-323850" algn="l" rtl="0">
              <a:spcBef>
                <a:spcPts val="0"/>
              </a:spcBef>
              <a:spcAft>
                <a:spcPts val="0"/>
              </a:spcAft>
              <a:buSzPts val="1500"/>
              <a:buFont typeface="Poppins"/>
              <a:buChar char="■"/>
            </a:pPr>
            <a:r>
              <a:rPr lang="en" sz="1600" dirty="0">
                <a:solidFill>
                  <a:schemeClr val="dk1"/>
                </a:solidFill>
                <a:latin typeface="Poppins"/>
                <a:ea typeface="Poppins"/>
                <a:cs typeface="Poppins"/>
                <a:sym typeface="Poppins"/>
              </a:rPr>
              <a:t>Independent living centers, </a:t>
            </a:r>
            <a:r>
              <a:rPr lang="en" sz="1600" u="sng" dirty="0">
                <a:solidFill>
                  <a:schemeClr val="hlink"/>
                </a:solidFill>
                <a:latin typeface="Poppins"/>
                <a:ea typeface="Poppins"/>
                <a:cs typeface="Poppins"/>
                <a:sym typeface="Poppins"/>
                <a:hlinkClick r:id="rId4"/>
              </a:rPr>
              <a:t>https://ncil.org/</a:t>
            </a:r>
            <a:endParaRPr sz="1600" dirty="0">
              <a:latin typeface="Poppins"/>
              <a:ea typeface="Poppins"/>
              <a:cs typeface="Poppins"/>
              <a:sym typeface="Poppins"/>
            </a:endParaRPr>
          </a:p>
        </p:txBody>
      </p:sp>
      <p:sp>
        <p:nvSpPr>
          <p:cNvPr id="315" name="Google Shape;315;p48">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384E"/>
        </a:solidFill>
        <a:effectLst/>
      </p:bgPr>
    </p:bg>
    <p:spTree>
      <p:nvGrpSpPr>
        <p:cNvPr id="1" name="Shape 319"/>
        <p:cNvGrpSpPr/>
        <p:nvPr/>
      </p:nvGrpSpPr>
      <p:grpSpPr>
        <a:xfrm>
          <a:off x="0" y="0"/>
          <a:ext cx="0" cy="0"/>
          <a:chOff x="0" y="0"/>
          <a:chExt cx="0" cy="0"/>
        </a:xfrm>
      </p:grpSpPr>
      <p:sp>
        <p:nvSpPr>
          <p:cNvPr id="320" name="Google Shape;320;p49"/>
          <p:cNvSpPr txBox="1">
            <a:spLocks noGrp="1"/>
          </p:cNvSpPr>
          <p:nvPr>
            <p:ph type="title"/>
          </p:nvPr>
        </p:nvSpPr>
        <p:spPr>
          <a:xfrm>
            <a:off x="1922550" y="2285400"/>
            <a:ext cx="5298900" cy="572700"/>
          </a:xfrm>
          <a:prstGeom prst="rect">
            <a:avLst/>
          </a:prstGeom>
          <a:solidFill>
            <a:schemeClr val="lt1"/>
          </a:solidFill>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90"/>
              <a:buNone/>
            </a:pPr>
            <a:r>
              <a:rPr lang="en" sz="3080" b="1">
                <a:latin typeface="Poppins"/>
                <a:ea typeface="Poppins"/>
                <a:cs typeface="Poppins"/>
                <a:sym typeface="Poppins"/>
              </a:rPr>
              <a:t>Questions?</a:t>
            </a:r>
            <a:endParaRPr sz="308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158433"/>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History of Section 504 Rules</a:t>
            </a:r>
            <a:endParaRPr b="1" dirty="0">
              <a:latin typeface="Poppins"/>
              <a:ea typeface="Poppins"/>
              <a:cs typeface="Poppins"/>
              <a:sym typeface="Poppins"/>
            </a:endParaRPr>
          </a:p>
        </p:txBody>
      </p:sp>
      <p:sp>
        <p:nvSpPr>
          <p:cNvPr id="95" name="Google Shape;95;p18"/>
          <p:cNvSpPr txBox="1">
            <a:spLocks noGrp="1"/>
          </p:cNvSpPr>
          <p:nvPr>
            <p:ph type="body" idx="1"/>
          </p:nvPr>
        </p:nvSpPr>
        <p:spPr>
          <a:xfrm>
            <a:off x="245400" y="789625"/>
            <a:ext cx="8520600" cy="42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latin typeface="Poppins"/>
                <a:ea typeface="Poppins"/>
                <a:cs typeface="Poppins"/>
                <a:sym typeface="Poppins"/>
              </a:rPr>
              <a:t>May 4, 1977: first Section 504 rules, 45 C.F.R. Part 84</a:t>
            </a:r>
            <a:endParaRPr sz="19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Written by Department of Health, Education &amp; Welfare (HEW)</a:t>
            </a:r>
            <a:endParaRPr sz="1700" dirty="0">
              <a:solidFill>
                <a:schemeClr val="dk1"/>
              </a:solidFill>
              <a:latin typeface="Poppins"/>
              <a:ea typeface="Poppins"/>
              <a:cs typeface="Poppins"/>
              <a:sym typeface="Poppins"/>
            </a:endParaRPr>
          </a:p>
          <a:p>
            <a:pPr marL="914400" lvl="1" indent="-323850" algn="l" rtl="0">
              <a:spcBef>
                <a:spcPts val="0"/>
              </a:spcBef>
              <a:spcAft>
                <a:spcPts val="0"/>
              </a:spcAft>
              <a:buClr>
                <a:schemeClr val="dk1"/>
              </a:buClr>
              <a:buSzPts val="1500"/>
              <a:buFont typeface="Poppins"/>
              <a:buChar char="○"/>
            </a:pPr>
            <a:r>
              <a:rPr lang="en" sz="1500" dirty="0">
                <a:solidFill>
                  <a:schemeClr val="dk1"/>
                </a:solidFill>
                <a:latin typeface="Poppins"/>
                <a:ea typeface="Poppins"/>
                <a:cs typeface="Poppins"/>
                <a:sym typeface="Poppins"/>
              </a:rPr>
              <a:t>governs recipients of dollars from HEW (now HHS)</a:t>
            </a:r>
            <a:endParaRPr sz="15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May 19, 1976, HEW shared draft rules and analysis of economic impact</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HEW held 10 public meetings across the country</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Public submitted 300 written comments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July 16, 1976, HEW published revised rules</a:t>
            </a:r>
            <a:endParaRPr sz="1700" dirty="0">
              <a:solidFill>
                <a:schemeClr val="dk1"/>
              </a:solidFill>
              <a:latin typeface="Poppins"/>
              <a:ea typeface="Poppins"/>
              <a:cs typeface="Poppins"/>
              <a:sym typeface="Poppins"/>
            </a:endParaRPr>
          </a:p>
          <a:p>
            <a:pPr marL="914400" lvl="1" indent="-323850" algn="l" rtl="0">
              <a:spcBef>
                <a:spcPts val="0"/>
              </a:spcBef>
              <a:spcAft>
                <a:spcPts val="0"/>
              </a:spcAft>
              <a:buClr>
                <a:schemeClr val="dk1"/>
              </a:buClr>
              <a:buSzPts val="1500"/>
              <a:buFont typeface="Poppins"/>
              <a:buChar char="○"/>
            </a:pPr>
            <a:r>
              <a:rPr lang="en" sz="1500" dirty="0">
                <a:solidFill>
                  <a:schemeClr val="dk1"/>
                </a:solidFill>
                <a:latin typeface="Poppins"/>
                <a:ea typeface="Poppins"/>
                <a:cs typeface="Poppins"/>
                <a:sym typeface="Poppins"/>
              </a:rPr>
              <a:t>analyzed 300 comments</a:t>
            </a:r>
            <a:endParaRPr sz="1500" dirty="0">
              <a:solidFill>
                <a:schemeClr val="dk1"/>
              </a:solidFill>
              <a:latin typeface="Poppins"/>
              <a:ea typeface="Poppins"/>
              <a:cs typeface="Poppins"/>
              <a:sym typeface="Poppins"/>
            </a:endParaRPr>
          </a:p>
          <a:p>
            <a:pPr marL="914400" lvl="1" indent="-323850" algn="l" rtl="0">
              <a:spcBef>
                <a:spcPts val="0"/>
              </a:spcBef>
              <a:spcAft>
                <a:spcPts val="0"/>
              </a:spcAft>
              <a:buClr>
                <a:schemeClr val="dk1"/>
              </a:buClr>
              <a:buSzPts val="1500"/>
              <a:buFont typeface="Poppins"/>
              <a:buChar char="○"/>
            </a:pPr>
            <a:r>
              <a:rPr lang="en" sz="1500" dirty="0">
                <a:solidFill>
                  <a:schemeClr val="dk1"/>
                </a:solidFill>
                <a:latin typeface="Poppins"/>
                <a:ea typeface="Poppins"/>
                <a:cs typeface="Poppins"/>
                <a:sym typeface="Poppins"/>
              </a:rPr>
              <a:t>revised proposed regulation for public comment</a:t>
            </a:r>
            <a:endParaRPr sz="15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HEW extended comment period from 60 to 90 days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HEW held 22 public meetings – transcribed and reviewed</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May 4, 1977: HEW published final rule</a:t>
            </a:r>
            <a:endParaRPr sz="1700" dirty="0">
              <a:solidFill>
                <a:schemeClr val="dk1"/>
              </a:solidFill>
              <a:latin typeface="Poppins"/>
              <a:ea typeface="Poppins"/>
              <a:cs typeface="Poppins"/>
              <a:sym typeface="Poppins"/>
            </a:endParaRPr>
          </a:p>
          <a:p>
            <a:pPr marL="914400" lvl="1" indent="-323850" algn="l" rtl="0">
              <a:spcBef>
                <a:spcPts val="0"/>
              </a:spcBef>
              <a:spcAft>
                <a:spcPts val="0"/>
              </a:spcAft>
              <a:buClr>
                <a:schemeClr val="dk1"/>
              </a:buClr>
              <a:buSzPts val="1500"/>
              <a:buFont typeface="Poppins"/>
              <a:buChar char="○"/>
            </a:pPr>
            <a:r>
              <a:rPr lang="en" sz="1500" dirty="0">
                <a:solidFill>
                  <a:schemeClr val="dk1"/>
                </a:solidFill>
                <a:latin typeface="Poppins"/>
                <a:ea typeface="Poppins"/>
                <a:cs typeface="Poppins"/>
                <a:sym typeface="Poppins"/>
              </a:rPr>
              <a:t>analyzed more than 850 comments </a:t>
            </a:r>
            <a:endParaRPr sz="1500" dirty="0">
              <a:solidFill>
                <a:schemeClr val="dk1"/>
              </a:solidFill>
              <a:latin typeface="Poppins"/>
              <a:ea typeface="Poppins"/>
              <a:cs typeface="Poppins"/>
              <a:sym typeface="Poppins"/>
            </a:endParaRPr>
          </a:p>
        </p:txBody>
      </p:sp>
      <p:sp>
        <p:nvSpPr>
          <p:cNvPr id="96" name="Google Shape;96;p18">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138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History of Section 504 Rules (Part 2)</a:t>
            </a:r>
            <a:endParaRPr b="1" dirty="0">
              <a:latin typeface="Poppins"/>
              <a:ea typeface="Poppins"/>
              <a:cs typeface="Poppins"/>
              <a:sym typeface="Poppins"/>
            </a:endParaRPr>
          </a:p>
        </p:txBody>
      </p:sp>
      <p:sp>
        <p:nvSpPr>
          <p:cNvPr id="102" name="Google Shape;102;p19"/>
          <p:cNvSpPr txBox="1">
            <a:spLocks noGrp="1"/>
          </p:cNvSpPr>
          <p:nvPr>
            <p:ph type="body" idx="1"/>
          </p:nvPr>
        </p:nvSpPr>
        <p:spPr>
          <a:xfrm>
            <a:off x="144500" y="1100225"/>
            <a:ext cx="8023800" cy="287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Poppins"/>
                <a:ea typeface="Poppins"/>
                <a:cs typeface="Poppins"/>
                <a:sym typeface="Poppins"/>
              </a:rPr>
              <a:t>Jan. 13, 1978: second Section 504 rules, now at 28 C.F.R. Part 41</a:t>
            </a:r>
            <a:endParaRPr sz="20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Written by HEW; transferred to DOJ in 1981</a:t>
            </a:r>
            <a:endParaRPr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“Coordination” regulations</a:t>
            </a:r>
            <a:endParaRPr dirty="0">
              <a:solidFill>
                <a:schemeClr val="dk1"/>
              </a:solidFill>
              <a:latin typeface="Poppins"/>
              <a:ea typeface="Poppins"/>
              <a:cs typeface="Poppins"/>
              <a:sym typeface="Poppins"/>
            </a:endParaRPr>
          </a:p>
          <a:p>
            <a:pPr marL="914400" lvl="1" indent="-323850" algn="l" rtl="0">
              <a:spcBef>
                <a:spcPts val="0"/>
              </a:spcBef>
              <a:spcAft>
                <a:spcPts val="0"/>
              </a:spcAft>
              <a:buClr>
                <a:schemeClr val="dk1"/>
              </a:buClr>
              <a:buSzPts val="1500"/>
              <a:buFont typeface="Poppins"/>
              <a:buChar char="○"/>
            </a:pPr>
            <a:r>
              <a:rPr lang="en" sz="1600" dirty="0">
                <a:solidFill>
                  <a:schemeClr val="dk1"/>
                </a:solidFill>
                <a:latin typeface="Poppins"/>
                <a:ea typeface="Poppins"/>
                <a:cs typeface="Poppins"/>
                <a:sym typeface="Poppins"/>
              </a:rPr>
              <a:t>minimum guidelines for other agencies</a:t>
            </a:r>
            <a:endParaRPr sz="16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June 24, 1977: HEW published draft rules</a:t>
            </a:r>
            <a:endParaRPr dirty="0">
              <a:solidFill>
                <a:schemeClr val="dk1"/>
              </a:solidFill>
              <a:latin typeface="Poppins"/>
              <a:ea typeface="Poppins"/>
              <a:cs typeface="Poppins"/>
              <a:sym typeface="Poppins"/>
            </a:endParaRPr>
          </a:p>
          <a:p>
            <a:pPr marL="914400" lvl="1" indent="-323850" algn="l" rtl="0">
              <a:spcBef>
                <a:spcPts val="0"/>
              </a:spcBef>
              <a:spcAft>
                <a:spcPts val="0"/>
              </a:spcAft>
              <a:buClr>
                <a:schemeClr val="dk1"/>
              </a:buClr>
              <a:buSzPts val="1500"/>
              <a:buFont typeface="Poppins"/>
              <a:buChar char="○"/>
            </a:pPr>
            <a:r>
              <a:rPr lang="en" sz="1600" dirty="0">
                <a:solidFill>
                  <a:schemeClr val="dk1"/>
                </a:solidFill>
                <a:latin typeface="Poppins"/>
                <a:ea typeface="Poppins"/>
                <a:cs typeface="Poppins"/>
                <a:sym typeface="Poppins"/>
              </a:rPr>
              <a:t>based on May 1977 rule</a:t>
            </a:r>
            <a:endParaRPr sz="16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Jan. 13, 1978: HEW published final rule</a:t>
            </a:r>
            <a:endParaRPr dirty="0">
              <a:solidFill>
                <a:schemeClr val="dk1"/>
              </a:solidFill>
              <a:latin typeface="Poppins"/>
              <a:ea typeface="Poppins"/>
              <a:cs typeface="Poppins"/>
              <a:sym typeface="Poppins"/>
            </a:endParaRPr>
          </a:p>
          <a:p>
            <a:pPr marL="914400" lvl="1" indent="-323850" algn="l" rtl="0">
              <a:spcBef>
                <a:spcPts val="0"/>
              </a:spcBef>
              <a:spcAft>
                <a:spcPts val="0"/>
              </a:spcAft>
              <a:buClr>
                <a:schemeClr val="dk1"/>
              </a:buClr>
              <a:buSzPts val="1500"/>
              <a:buFont typeface="Poppins"/>
              <a:buChar char="○"/>
            </a:pPr>
            <a:r>
              <a:rPr lang="en" sz="1600" dirty="0">
                <a:solidFill>
                  <a:schemeClr val="dk1"/>
                </a:solidFill>
                <a:latin typeface="Poppins"/>
                <a:ea typeface="Poppins"/>
                <a:cs typeface="Poppins"/>
                <a:sym typeface="Poppins"/>
              </a:rPr>
              <a:t>analyzed 50 comments</a:t>
            </a:r>
            <a:endParaRPr sz="1600" dirty="0">
              <a:solidFill>
                <a:schemeClr val="dk1"/>
              </a:solidFill>
              <a:latin typeface="Poppins"/>
              <a:ea typeface="Poppins"/>
              <a:cs typeface="Poppins"/>
              <a:sym typeface="Poppins"/>
            </a:endParaRPr>
          </a:p>
        </p:txBody>
      </p:sp>
      <p:sp>
        <p:nvSpPr>
          <p:cNvPr id="103" name="Google Shape;103;p19">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04" name="Google Shape;104;p19" descr="Two commercial buildings with reflective glass in front of blue sky with clouds, one building is several floors and the other is shorter"/>
          <p:cNvPicPr preferRelativeResize="0"/>
          <p:nvPr/>
        </p:nvPicPr>
        <p:blipFill>
          <a:blip r:embed="rId3">
            <a:alphaModFix/>
          </a:blip>
          <a:stretch>
            <a:fillRect/>
          </a:stretch>
        </p:blipFill>
        <p:spPr>
          <a:xfrm>
            <a:off x="5307458" y="2440944"/>
            <a:ext cx="3439350" cy="22887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2169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Section 504 Rules – Brief History (Part 3)</a:t>
            </a:r>
            <a:endParaRPr b="1" dirty="0">
              <a:latin typeface="Poppins"/>
              <a:ea typeface="Poppins"/>
              <a:cs typeface="Poppins"/>
              <a:sym typeface="Poppins"/>
            </a:endParaRPr>
          </a:p>
        </p:txBody>
      </p:sp>
      <p:sp>
        <p:nvSpPr>
          <p:cNvPr id="110" name="Google Shape;110;p20"/>
          <p:cNvSpPr txBox="1">
            <a:spLocks noGrp="1"/>
          </p:cNvSpPr>
          <p:nvPr>
            <p:ph type="body" idx="1"/>
          </p:nvPr>
        </p:nvSpPr>
        <p:spPr>
          <a:xfrm>
            <a:off x="311700" y="789625"/>
            <a:ext cx="8520600" cy="409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dk1"/>
                </a:solidFill>
                <a:latin typeface="Poppins"/>
                <a:ea typeface="Poppins"/>
                <a:cs typeface="Poppins"/>
                <a:sym typeface="Poppins"/>
              </a:rPr>
              <a:t>Extensive Congressional review of Section 504 regulations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Prior to May 1976 draft, HEW talks with Senate and House committees </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May 5, 1976:  Senate hearing on Section 504 regulations</a:t>
            </a:r>
            <a:endParaRPr sz="15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Jan. 1977: HEW sends rules to every member of Congress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Apr. 1977: HEW sends revised rules to every member of Congress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Sept. 1977: additional Senate &amp; House hearings</a:t>
            </a:r>
            <a:endParaRPr sz="1700" dirty="0">
              <a:solidFill>
                <a:schemeClr val="dk1"/>
              </a:solidFill>
              <a:latin typeface="Poppins"/>
              <a:ea typeface="Poppins"/>
              <a:cs typeface="Poppins"/>
              <a:sym typeface="Poppins"/>
            </a:endParaRPr>
          </a:p>
          <a:p>
            <a:pPr marL="457200" lvl="0" indent="-336550" algn="l" rtl="0">
              <a:spcBef>
                <a:spcPts val="0"/>
              </a:spcBef>
              <a:spcAft>
                <a:spcPts val="0"/>
              </a:spcAft>
              <a:buClr>
                <a:schemeClr val="dk1"/>
              </a:buClr>
              <a:buSzPts val="1700"/>
              <a:buFont typeface="Poppins"/>
              <a:buChar char="●"/>
            </a:pPr>
            <a:r>
              <a:rPr lang="en" sz="1700" dirty="0">
                <a:solidFill>
                  <a:schemeClr val="dk1"/>
                </a:solidFill>
                <a:latin typeface="Poppins"/>
                <a:ea typeface="Poppins"/>
                <a:cs typeface="Poppins"/>
                <a:sym typeface="Poppins"/>
              </a:rPr>
              <a:t>Nov. 1978: Congress reenacts and strengthens Section 504</a:t>
            </a:r>
            <a:endParaRPr sz="1700" dirty="0">
              <a:solidFill>
                <a:schemeClr val="dk1"/>
              </a:solidFill>
              <a:latin typeface="Poppins"/>
              <a:ea typeface="Poppins"/>
              <a:cs typeface="Poppins"/>
              <a:sym typeface="Poppins"/>
            </a:endParaRPr>
          </a:p>
          <a:p>
            <a:pPr marL="914400" lvl="1" indent="-323850" algn="l" rtl="0">
              <a:spcBef>
                <a:spcPts val="0"/>
              </a:spcBef>
              <a:spcAft>
                <a:spcPts val="0"/>
              </a:spcAft>
              <a:buClr>
                <a:schemeClr val="dk1"/>
              </a:buClr>
              <a:buSzPts val="1500"/>
              <a:buFont typeface="Poppins"/>
              <a:buChar char="○"/>
            </a:pPr>
            <a:r>
              <a:rPr lang="en" sz="1500" dirty="0">
                <a:solidFill>
                  <a:schemeClr val="dk1"/>
                </a:solidFill>
                <a:latin typeface="Poppins"/>
                <a:ea typeface="Poppins"/>
                <a:cs typeface="Poppins"/>
                <a:sym typeface="Poppins"/>
              </a:rPr>
              <a:t>Legislative history describes bill as codifying rules</a:t>
            </a:r>
            <a:endParaRPr sz="1500" dirty="0">
              <a:solidFill>
                <a:schemeClr val="dk1"/>
              </a:solidFill>
              <a:latin typeface="Poppins"/>
              <a:ea typeface="Poppins"/>
              <a:cs typeface="Poppins"/>
              <a:sym typeface="Poppins"/>
            </a:endParaRPr>
          </a:p>
          <a:p>
            <a:pPr marL="0" lvl="0" indent="0" algn="l" rtl="0">
              <a:spcBef>
                <a:spcPts val="1000"/>
              </a:spcBef>
              <a:spcAft>
                <a:spcPts val="0"/>
              </a:spcAft>
              <a:buNone/>
            </a:pPr>
            <a:r>
              <a:rPr lang="en" sz="1700" dirty="0">
                <a:solidFill>
                  <a:schemeClr val="dk1"/>
                </a:solidFill>
                <a:latin typeface="Poppins"/>
                <a:ea typeface="Poppins"/>
                <a:cs typeface="Poppins"/>
                <a:sym typeface="Poppins"/>
              </a:rPr>
              <a:t>Supreme Court on Section 504 rules: </a:t>
            </a:r>
            <a:endParaRPr sz="1700" dirty="0">
              <a:solidFill>
                <a:schemeClr val="dk1"/>
              </a:solidFill>
              <a:latin typeface="Poppins"/>
              <a:ea typeface="Poppins"/>
              <a:cs typeface="Poppins"/>
              <a:sym typeface="Poppins"/>
            </a:endParaRPr>
          </a:p>
          <a:p>
            <a:pPr marL="914400" marR="1020490" lvl="0" indent="0" algn="l" rtl="0">
              <a:spcBef>
                <a:spcPts val="0"/>
              </a:spcBef>
              <a:spcAft>
                <a:spcPts val="0"/>
              </a:spcAft>
              <a:buClr>
                <a:schemeClr val="dk1"/>
              </a:buClr>
              <a:buSzPts val="1100"/>
              <a:buFont typeface="Arial"/>
              <a:buNone/>
            </a:pPr>
            <a:endParaRPr sz="400" dirty="0">
              <a:solidFill>
                <a:schemeClr val="dk1"/>
              </a:solidFill>
              <a:latin typeface="Poppins"/>
              <a:ea typeface="Poppins"/>
              <a:cs typeface="Poppins"/>
              <a:sym typeface="Poppins"/>
            </a:endParaRPr>
          </a:p>
          <a:p>
            <a:pPr marL="914400" marR="1020490" lvl="0" indent="0" algn="l" rtl="0">
              <a:spcBef>
                <a:spcPts val="0"/>
              </a:spcBef>
              <a:spcAft>
                <a:spcPts val="0"/>
              </a:spcAft>
              <a:buClr>
                <a:schemeClr val="dk1"/>
              </a:buClr>
              <a:buSzPts val="1100"/>
              <a:buFont typeface="Arial"/>
              <a:buNone/>
            </a:pPr>
            <a:r>
              <a:rPr lang="en" sz="1700" dirty="0">
                <a:solidFill>
                  <a:schemeClr val="dk1"/>
                </a:solidFill>
                <a:latin typeface="Poppins"/>
                <a:ea typeface="Poppins"/>
                <a:cs typeface="Poppins"/>
                <a:sym typeface="Poppins"/>
              </a:rPr>
              <a:t>In enacting the 1978 amendments to Section 504, “Congress incorporated the substance of the Department’s regulations into the statute.” </a:t>
            </a:r>
            <a:endParaRPr sz="1700"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1700" dirty="0">
                <a:solidFill>
                  <a:schemeClr val="dk1"/>
                </a:solidFill>
                <a:latin typeface="Poppins"/>
                <a:ea typeface="Poppins"/>
                <a:cs typeface="Poppins"/>
                <a:sym typeface="Poppins"/>
              </a:rPr>
              <a:t>			– </a:t>
            </a:r>
            <a:r>
              <a:rPr lang="en" sz="1700" i="1" dirty="0">
                <a:solidFill>
                  <a:schemeClr val="dk1"/>
                </a:solidFill>
                <a:latin typeface="Poppins"/>
                <a:ea typeface="Poppins"/>
                <a:cs typeface="Poppins"/>
                <a:sym typeface="Poppins"/>
              </a:rPr>
              <a:t>Consol. Rail Corp. v. Darrone</a:t>
            </a:r>
            <a:r>
              <a:rPr lang="en" sz="1700" dirty="0">
                <a:solidFill>
                  <a:schemeClr val="dk1"/>
                </a:solidFill>
                <a:latin typeface="Poppins"/>
                <a:ea typeface="Poppins"/>
                <a:cs typeface="Poppins"/>
                <a:sym typeface="Poppins"/>
              </a:rPr>
              <a:t>, 465 U.S. 624 (1984)</a:t>
            </a:r>
            <a:endParaRPr sz="1700" dirty="0">
              <a:solidFill>
                <a:schemeClr val="dk1"/>
              </a:solidFill>
              <a:latin typeface="Poppins"/>
              <a:ea typeface="Poppins"/>
              <a:cs typeface="Poppins"/>
              <a:sym typeface="Poppins"/>
            </a:endParaRPr>
          </a:p>
          <a:p>
            <a:pPr marL="0" lvl="0" indent="0" algn="l" rtl="0">
              <a:spcBef>
                <a:spcPts val="0"/>
              </a:spcBef>
              <a:spcAft>
                <a:spcPts val="0"/>
              </a:spcAft>
              <a:buNone/>
            </a:pPr>
            <a:endParaRPr sz="1500" dirty="0">
              <a:solidFill>
                <a:schemeClr val="dk1"/>
              </a:solidFill>
              <a:latin typeface="Poppins"/>
              <a:ea typeface="Poppins"/>
              <a:cs typeface="Poppins"/>
              <a:sym typeface="Poppins"/>
            </a:endParaRPr>
          </a:p>
        </p:txBody>
      </p:sp>
      <p:sp>
        <p:nvSpPr>
          <p:cNvPr id="111" name="Google Shape;111;p20">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2169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b="1" dirty="0">
                <a:latin typeface="Poppins"/>
                <a:ea typeface="Poppins"/>
                <a:cs typeface="Poppins"/>
                <a:sym typeface="Poppins"/>
              </a:rPr>
              <a:t>Section 504 Rules – Brief History (Part 4)</a:t>
            </a:r>
            <a:endParaRPr b="1" dirty="0">
              <a:latin typeface="Poppins"/>
              <a:ea typeface="Poppins"/>
              <a:cs typeface="Poppins"/>
              <a:sym typeface="Poppins"/>
            </a:endParaRPr>
          </a:p>
        </p:txBody>
      </p:sp>
      <p:sp>
        <p:nvSpPr>
          <p:cNvPr id="117" name="Google Shape;117;p21"/>
          <p:cNvSpPr txBox="1">
            <a:spLocks noGrp="1"/>
          </p:cNvSpPr>
          <p:nvPr>
            <p:ph type="body" idx="1"/>
          </p:nvPr>
        </p:nvSpPr>
        <p:spPr>
          <a:xfrm>
            <a:off x="311700" y="789625"/>
            <a:ext cx="8520600" cy="40950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Poppins"/>
              <a:buChar char="●"/>
            </a:pPr>
            <a:r>
              <a:rPr lang="en" sz="1700">
                <a:solidFill>
                  <a:schemeClr val="dk1"/>
                </a:solidFill>
                <a:latin typeface="Poppins"/>
                <a:ea typeface="Poppins"/>
                <a:cs typeface="Poppins"/>
                <a:sym typeface="Poppins"/>
              </a:rPr>
              <a:t>More than 80 federal agencies adopt their own Section 504 regulations</a:t>
            </a:r>
            <a:endParaRPr sz="170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a:solidFill>
                  <a:schemeClr val="dk1"/>
                </a:solidFill>
                <a:latin typeface="Poppins"/>
                <a:ea typeface="Poppins"/>
                <a:cs typeface="Poppins"/>
                <a:sym typeface="Poppins"/>
              </a:rPr>
              <a:t>Based on the HEW regulations</a:t>
            </a:r>
            <a:endParaRPr sz="170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sz="1700">
                <a:solidFill>
                  <a:schemeClr val="dk1"/>
                </a:solidFill>
                <a:latin typeface="Poppins"/>
                <a:ea typeface="Poppins"/>
                <a:cs typeface="Poppins"/>
                <a:sym typeface="Poppins"/>
              </a:rPr>
              <a:t>June 13, 1980, Department of Energy adopts Section 504 rules at 10 CFR Part 1040</a:t>
            </a:r>
            <a:endParaRPr sz="170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a:solidFill>
                  <a:schemeClr val="dk1"/>
                </a:solidFill>
                <a:latin typeface="Poppins"/>
                <a:ea typeface="Poppins"/>
                <a:cs typeface="Poppins"/>
                <a:sym typeface="Poppins"/>
              </a:rPr>
              <a:t>Proposed rule on Nov. 16, 1978, reviewed 511 comments</a:t>
            </a:r>
            <a:endParaRPr sz="170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700">
                <a:solidFill>
                  <a:schemeClr val="dk1"/>
                </a:solidFill>
                <a:latin typeface="Poppins"/>
                <a:ea typeface="Poppins"/>
                <a:cs typeface="Poppins"/>
                <a:sym typeface="Poppins"/>
              </a:rPr>
              <a:t>Rules also cover Title VI (race, national origin, ethnicity) and Title IX (sex)</a:t>
            </a:r>
            <a:endParaRPr sz="170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sz="1700">
                <a:solidFill>
                  <a:schemeClr val="dk1"/>
                </a:solidFill>
                <a:latin typeface="Poppins"/>
                <a:ea typeface="Poppins"/>
                <a:cs typeface="Poppins"/>
                <a:sym typeface="Poppins"/>
              </a:rPr>
              <a:t>August 7, 1984: the “Uniform Federal Accessibility Standards” were published</a:t>
            </a:r>
            <a:endParaRPr sz="170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sz="1700">
                <a:solidFill>
                  <a:schemeClr val="dk1"/>
                </a:solidFill>
                <a:latin typeface="Poppins"/>
                <a:ea typeface="Poppins"/>
                <a:cs typeface="Poppins"/>
                <a:sym typeface="Poppins"/>
              </a:rPr>
              <a:t>Dec. 19, 1990: DOE and 14 other agencies agree to use UFAS as measure</a:t>
            </a:r>
            <a:endParaRPr sz="1700">
              <a:solidFill>
                <a:schemeClr val="dk1"/>
              </a:solidFill>
              <a:latin typeface="Poppins"/>
              <a:ea typeface="Poppins"/>
              <a:cs typeface="Poppins"/>
              <a:sym typeface="Poppins"/>
            </a:endParaRPr>
          </a:p>
          <a:p>
            <a:pPr marL="0" lvl="0" indent="0" algn="l" rtl="0">
              <a:spcBef>
                <a:spcPts val="0"/>
              </a:spcBef>
              <a:spcAft>
                <a:spcPts val="0"/>
              </a:spcAft>
              <a:buNone/>
            </a:pPr>
            <a:endParaRPr sz="1700">
              <a:solidFill>
                <a:schemeClr val="dk1"/>
              </a:solidFill>
              <a:latin typeface="Poppins"/>
              <a:ea typeface="Poppins"/>
              <a:cs typeface="Poppins"/>
              <a:sym typeface="Poppins"/>
            </a:endParaRPr>
          </a:p>
        </p:txBody>
      </p:sp>
      <p:sp>
        <p:nvSpPr>
          <p:cNvPr id="118" name="Google Shape;118;p21">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230258" y="86683"/>
            <a:ext cx="87909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ct val="50000"/>
              <a:buFont typeface="Arial"/>
              <a:buNone/>
            </a:pPr>
            <a:r>
              <a:rPr lang="en" b="1" dirty="0">
                <a:latin typeface="Poppins"/>
                <a:ea typeface="Poppins"/>
                <a:cs typeface="Poppins"/>
                <a:sym typeface="Poppins"/>
              </a:rPr>
              <a:t>Section 504 and the Built Environment: </a:t>
            </a:r>
            <a:endParaRPr b="1" dirty="0">
              <a:latin typeface="Poppins"/>
              <a:ea typeface="Poppins"/>
              <a:cs typeface="Poppins"/>
              <a:sym typeface="Poppins"/>
            </a:endParaRPr>
          </a:p>
          <a:p>
            <a:pPr marL="0" lvl="0" indent="0" algn="ctr" rtl="0">
              <a:lnSpc>
                <a:spcPct val="115000"/>
              </a:lnSpc>
              <a:spcBef>
                <a:spcPts val="0"/>
              </a:spcBef>
              <a:spcAft>
                <a:spcPts val="0"/>
              </a:spcAft>
              <a:buClr>
                <a:schemeClr val="dk1"/>
              </a:buClr>
              <a:buSzPct val="50000"/>
              <a:buFont typeface="Arial"/>
              <a:buNone/>
            </a:pPr>
            <a:r>
              <a:rPr lang="en" b="1" dirty="0">
                <a:latin typeface="Poppins"/>
                <a:ea typeface="Poppins"/>
                <a:cs typeface="Poppins"/>
                <a:sym typeface="Poppins"/>
              </a:rPr>
              <a:t>Foundational Compromise</a:t>
            </a:r>
            <a:endParaRPr b="1" dirty="0">
              <a:latin typeface="Poppins"/>
              <a:ea typeface="Poppins"/>
              <a:cs typeface="Poppins"/>
              <a:sym typeface="Poppins"/>
            </a:endParaRPr>
          </a:p>
        </p:txBody>
      </p:sp>
      <p:sp>
        <p:nvSpPr>
          <p:cNvPr id="124" name="Google Shape;124;p22"/>
          <p:cNvSpPr txBox="1">
            <a:spLocks noGrp="1"/>
          </p:cNvSpPr>
          <p:nvPr>
            <p:ph type="body" idx="1"/>
          </p:nvPr>
        </p:nvSpPr>
        <p:spPr>
          <a:xfrm>
            <a:off x="311700" y="1199916"/>
            <a:ext cx="8520600" cy="3761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Different rules for “existing facilities” versus “new construction”</a:t>
            </a:r>
            <a:endParaRPr dirty="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New construction:</a:t>
            </a:r>
            <a:endParaRPr dirty="0">
              <a:solidFill>
                <a:schemeClr val="dk1"/>
              </a:solidFill>
              <a:latin typeface="Poppins"/>
              <a:ea typeface="Poppins"/>
              <a:cs typeface="Poppins"/>
              <a:sym typeface="Poppins"/>
            </a:endParaRPr>
          </a:p>
          <a:p>
            <a:pPr marL="914400" lvl="1" indent="-323850" algn="l" rtl="0">
              <a:spcBef>
                <a:spcPts val="0"/>
              </a:spcBef>
              <a:spcAft>
                <a:spcPts val="0"/>
              </a:spcAft>
              <a:buClr>
                <a:schemeClr val="dk1"/>
              </a:buClr>
              <a:buSzPts val="1500"/>
              <a:buFont typeface="Poppins"/>
              <a:buChar char="○"/>
            </a:pPr>
            <a:r>
              <a:rPr lang="en" sz="1600" dirty="0">
                <a:solidFill>
                  <a:schemeClr val="dk1"/>
                </a:solidFill>
                <a:latin typeface="Poppins"/>
                <a:ea typeface="Poppins"/>
                <a:cs typeface="Poppins"/>
                <a:sym typeface="Poppins"/>
              </a:rPr>
              <a:t>Must be “readily accessible to, and useable by” people with disabilities, measured by </a:t>
            </a:r>
            <a:r>
              <a:rPr lang="en" sz="1600" u="sng" dirty="0">
                <a:solidFill>
                  <a:schemeClr val="dk1"/>
                </a:solidFill>
                <a:latin typeface="Poppins"/>
                <a:ea typeface="Poppins"/>
                <a:cs typeface="Poppins"/>
                <a:sym typeface="Poppins"/>
              </a:rPr>
              <a:t>access standards</a:t>
            </a:r>
            <a:endParaRPr sz="1600" u="sng" dirty="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Alterations:</a:t>
            </a:r>
            <a:endParaRPr dirty="0">
              <a:solidFill>
                <a:schemeClr val="dk1"/>
              </a:solidFill>
              <a:latin typeface="Poppins"/>
              <a:ea typeface="Poppins"/>
              <a:cs typeface="Poppins"/>
              <a:sym typeface="Poppins"/>
            </a:endParaRPr>
          </a:p>
          <a:p>
            <a:pPr marL="914400" lvl="1" indent="-323850" algn="l" rtl="0">
              <a:spcBef>
                <a:spcPts val="0"/>
              </a:spcBef>
              <a:spcAft>
                <a:spcPts val="0"/>
              </a:spcAft>
              <a:buClr>
                <a:schemeClr val="dk1"/>
              </a:buClr>
              <a:buSzPts val="1500"/>
              <a:buFont typeface="Poppins"/>
              <a:buChar char="○"/>
            </a:pPr>
            <a:r>
              <a:rPr lang="en" sz="1600" dirty="0">
                <a:solidFill>
                  <a:schemeClr val="dk1"/>
                </a:solidFill>
                <a:latin typeface="Poppins"/>
                <a:ea typeface="Poppins"/>
                <a:cs typeface="Poppins"/>
                <a:sym typeface="Poppins"/>
              </a:rPr>
              <a:t>Must be “readily accessible to, and useable by” people with disabilities, “to the maximum extent feasible,” measured by </a:t>
            </a:r>
            <a:r>
              <a:rPr lang="en" sz="1600" u="sng" dirty="0">
                <a:solidFill>
                  <a:schemeClr val="dk1"/>
                </a:solidFill>
                <a:latin typeface="Poppins"/>
                <a:ea typeface="Poppins"/>
                <a:cs typeface="Poppins"/>
                <a:sym typeface="Poppins"/>
              </a:rPr>
              <a:t>access standards</a:t>
            </a:r>
            <a:endParaRPr sz="1600" dirty="0">
              <a:solidFill>
                <a:schemeClr val="dk1"/>
              </a:solidFill>
              <a:latin typeface="Poppins"/>
              <a:ea typeface="Poppins"/>
              <a:cs typeface="Poppins"/>
              <a:sym typeface="Poppins"/>
            </a:endParaRPr>
          </a:p>
          <a:p>
            <a:pPr marL="457200" lvl="0" indent="-336550" algn="l" rtl="0">
              <a:spcBef>
                <a:spcPts val="100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Existing facilities:</a:t>
            </a:r>
            <a:endParaRPr dirty="0">
              <a:solidFill>
                <a:schemeClr val="dk1"/>
              </a:solidFill>
              <a:latin typeface="Poppins"/>
              <a:ea typeface="Poppins"/>
              <a:cs typeface="Poppins"/>
              <a:sym typeface="Poppins"/>
            </a:endParaRPr>
          </a:p>
          <a:p>
            <a:pPr marL="914400" lvl="1" indent="-323850" algn="l" rtl="0">
              <a:spcBef>
                <a:spcPts val="0"/>
              </a:spcBef>
              <a:spcAft>
                <a:spcPts val="0"/>
              </a:spcAft>
              <a:buClr>
                <a:schemeClr val="dk1"/>
              </a:buClr>
              <a:buSzPts val="1500"/>
              <a:buFont typeface="Poppins"/>
              <a:buChar char="○"/>
            </a:pPr>
            <a:r>
              <a:rPr lang="en" sz="1600" dirty="0">
                <a:solidFill>
                  <a:schemeClr val="dk1"/>
                </a:solidFill>
                <a:latin typeface="Poppins"/>
                <a:ea typeface="Poppins"/>
                <a:cs typeface="Poppins"/>
                <a:sym typeface="Poppins"/>
              </a:rPr>
              <a:t>More flexibility so long as disabled people can access programs and activities; recipients must carefully plan to remove barriers where necessary – this is called a “transition plan”</a:t>
            </a:r>
            <a:endParaRPr sz="1600" dirty="0">
              <a:solidFill>
                <a:schemeClr val="dk1"/>
              </a:solidFill>
              <a:latin typeface="Poppins"/>
              <a:ea typeface="Poppins"/>
              <a:cs typeface="Poppins"/>
              <a:sym typeface="Poppins"/>
            </a:endParaRPr>
          </a:p>
        </p:txBody>
      </p:sp>
      <p:sp>
        <p:nvSpPr>
          <p:cNvPr id="125" name="Google Shape;125;p22">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176550" y="183714"/>
            <a:ext cx="87909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ct val="50000"/>
              <a:buFont typeface="Arial"/>
              <a:buNone/>
            </a:pPr>
            <a:r>
              <a:rPr lang="en" b="1" dirty="0">
                <a:latin typeface="Poppins"/>
                <a:ea typeface="Poppins"/>
                <a:cs typeface="Poppins"/>
                <a:sym typeface="Poppins"/>
              </a:rPr>
              <a:t>Section 504 and the Built Environment: </a:t>
            </a:r>
            <a:endParaRPr b="1" dirty="0">
              <a:latin typeface="Poppins"/>
              <a:ea typeface="Poppins"/>
              <a:cs typeface="Poppins"/>
              <a:sym typeface="Poppins"/>
            </a:endParaRPr>
          </a:p>
          <a:p>
            <a:pPr marL="0" lvl="0" indent="0" algn="ctr" rtl="0">
              <a:lnSpc>
                <a:spcPct val="115000"/>
              </a:lnSpc>
              <a:spcBef>
                <a:spcPts val="0"/>
              </a:spcBef>
              <a:spcAft>
                <a:spcPts val="0"/>
              </a:spcAft>
              <a:buClr>
                <a:schemeClr val="dk1"/>
              </a:buClr>
              <a:buSzPct val="50000"/>
              <a:buFont typeface="Arial"/>
              <a:buNone/>
            </a:pPr>
            <a:r>
              <a:rPr lang="en" b="1" dirty="0">
                <a:latin typeface="Poppins"/>
                <a:ea typeface="Poppins"/>
                <a:cs typeface="Poppins"/>
                <a:sym typeface="Poppins"/>
              </a:rPr>
              <a:t>Foundational Compromise (Part 2)</a:t>
            </a:r>
            <a:endParaRPr b="1" dirty="0">
              <a:latin typeface="Poppins"/>
              <a:ea typeface="Poppins"/>
              <a:cs typeface="Poppins"/>
              <a:sym typeface="Poppins"/>
            </a:endParaRPr>
          </a:p>
        </p:txBody>
      </p:sp>
      <p:sp>
        <p:nvSpPr>
          <p:cNvPr id="131" name="Google Shape;131;p23"/>
          <p:cNvSpPr txBox="1">
            <a:spLocks noGrp="1"/>
          </p:cNvSpPr>
          <p:nvPr>
            <p:ph type="body" idx="1"/>
          </p:nvPr>
        </p:nvSpPr>
        <p:spPr>
          <a:xfrm>
            <a:off x="311700" y="1296405"/>
            <a:ext cx="8520600" cy="34902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Poppins"/>
              <a:buChar char="●"/>
            </a:pPr>
            <a:r>
              <a:rPr lang="en" dirty="0">
                <a:solidFill>
                  <a:schemeClr val="dk1"/>
                </a:solidFill>
                <a:latin typeface="Poppins"/>
                <a:ea typeface="Poppins"/>
                <a:cs typeface="Poppins"/>
                <a:sym typeface="Poppins"/>
              </a:rPr>
              <a:t>Compromise balances equities and advances accessibility goals: </a:t>
            </a:r>
            <a:endParaRPr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Making all existing buildings fully accessible would be challenging</a:t>
            </a:r>
            <a:endParaRPr sz="18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Still need to provide access to programs and activities in existing buildings</a:t>
            </a:r>
            <a:endParaRPr sz="1800" dirty="0">
              <a:solidFill>
                <a:schemeClr val="dk1"/>
              </a:solidFill>
              <a:latin typeface="Poppins"/>
              <a:ea typeface="Poppins"/>
              <a:cs typeface="Poppins"/>
              <a:sym typeface="Poppins"/>
            </a:endParaRPr>
          </a:p>
          <a:p>
            <a:pPr marL="1371600" lvl="2"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program as a whole must be accessible (not every building)</a:t>
            </a:r>
            <a:endParaRPr sz="1800" dirty="0">
              <a:solidFill>
                <a:schemeClr val="dk1"/>
              </a:solidFill>
              <a:latin typeface="Poppins"/>
              <a:ea typeface="Poppins"/>
              <a:cs typeface="Poppins"/>
              <a:sym typeface="Poppins"/>
            </a:endParaRPr>
          </a:p>
          <a:p>
            <a:pPr marL="1371600" lvl="2"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entity must make a careful plan to remove barriers</a:t>
            </a:r>
            <a:endParaRPr sz="1800" dirty="0">
              <a:solidFill>
                <a:schemeClr val="dk1"/>
              </a:solidFill>
              <a:latin typeface="Poppins"/>
              <a:ea typeface="Poppins"/>
              <a:cs typeface="Poppins"/>
              <a:sym typeface="Poppins"/>
            </a:endParaRPr>
          </a:p>
          <a:p>
            <a:pPr marL="914400" lvl="1" indent="-336550" algn="l" rtl="0">
              <a:spcBef>
                <a:spcPts val="0"/>
              </a:spcBef>
              <a:spcAft>
                <a:spcPts val="0"/>
              </a:spcAft>
              <a:buClr>
                <a:schemeClr val="dk1"/>
              </a:buClr>
              <a:buSzPts val="1700"/>
              <a:buFont typeface="Poppins"/>
              <a:buChar char="○"/>
            </a:pPr>
            <a:r>
              <a:rPr lang="en" sz="1800" dirty="0">
                <a:solidFill>
                  <a:schemeClr val="dk1"/>
                </a:solidFill>
                <a:latin typeface="Poppins"/>
                <a:ea typeface="Poppins"/>
                <a:cs typeface="Poppins"/>
                <a:sym typeface="Poppins"/>
              </a:rPr>
              <a:t>New construction and alteration provides an opportunity to create a more accessible built environment going forward</a:t>
            </a:r>
            <a:endParaRPr sz="1800" dirty="0">
              <a:solidFill>
                <a:schemeClr val="dk1"/>
              </a:solidFill>
              <a:latin typeface="Poppins"/>
              <a:ea typeface="Poppins"/>
              <a:cs typeface="Poppins"/>
              <a:sym typeface="Poppins"/>
            </a:endParaRPr>
          </a:p>
          <a:p>
            <a:pPr marL="0" lvl="0" indent="0" algn="l" rtl="0">
              <a:spcBef>
                <a:spcPts val="0"/>
              </a:spcBef>
              <a:spcAft>
                <a:spcPts val="0"/>
              </a:spcAft>
              <a:buNone/>
            </a:pPr>
            <a:endParaRPr dirty="0">
              <a:solidFill>
                <a:schemeClr val="dk1"/>
              </a:solidFill>
              <a:latin typeface="Poppins"/>
              <a:ea typeface="Poppins"/>
              <a:cs typeface="Poppins"/>
              <a:sym typeface="Poppins"/>
            </a:endParaRPr>
          </a:p>
          <a:p>
            <a:pPr marL="0" lvl="0" indent="0" algn="ctr" rtl="0">
              <a:spcBef>
                <a:spcPts val="0"/>
              </a:spcBef>
              <a:spcAft>
                <a:spcPts val="0"/>
              </a:spcAft>
              <a:buNone/>
            </a:pPr>
            <a:r>
              <a:rPr lang="en" b="1" dirty="0">
                <a:solidFill>
                  <a:schemeClr val="dk1"/>
                </a:solidFill>
                <a:latin typeface="Poppins"/>
                <a:ea typeface="Poppins"/>
                <a:cs typeface="Poppins"/>
                <a:sym typeface="Poppins"/>
              </a:rPr>
              <a:t>Goal of Section 504: more accessible society going forward</a:t>
            </a:r>
            <a:endParaRPr b="1" dirty="0">
              <a:solidFill>
                <a:schemeClr val="dk1"/>
              </a:solidFill>
              <a:latin typeface="Poppins"/>
              <a:ea typeface="Poppins"/>
              <a:cs typeface="Poppins"/>
              <a:sym typeface="Poppins"/>
            </a:endParaRPr>
          </a:p>
        </p:txBody>
      </p:sp>
      <p:sp>
        <p:nvSpPr>
          <p:cNvPr id="132" name="Google Shape;132;p23">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2949</Words>
  <Application>Microsoft Office PowerPoint</Application>
  <PresentationFormat>On-screen Show (16:9)</PresentationFormat>
  <Paragraphs>321</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Poppins</vt:lpstr>
      <vt:lpstr>Arial</vt:lpstr>
      <vt:lpstr>Simple Light</vt:lpstr>
      <vt:lpstr>Disability Community Briefing:  Defending Section 504 &amp; Civil Rights</vt:lpstr>
      <vt:lpstr>Presenters</vt:lpstr>
      <vt:lpstr>Topics to Be Covered</vt:lpstr>
      <vt:lpstr>History of Section 504 Rules</vt:lpstr>
      <vt:lpstr>History of Section 504 Rules (Part 2)</vt:lpstr>
      <vt:lpstr>Section 504 Rules – Brief History (Part 3)</vt:lpstr>
      <vt:lpstr>Section 504 Rules – Brief History (Part 4)</vt:lpstr>
      <vt:lpstr>Section 504 and the Built Environment:  Foundational Compromise</vt:lpstr>
      <vt:lpstr>Section 504 and the Built Environment:  Foundational Compromise (Part 2)</vt:lpstr>
      <vt:lpstr>Department of Energy Proposal re: Section 504</vt:lpstr>
      <vt:lpstr>Department of Energy Proposal re Title VI</vt:lpstr>
      <vt:lpstr>“Unintentional” Discrimination Under Title VI Description and Examples</vt:lpstr>
      <vt:lpstr>Department of Energy Proposal re Title IX</vt:lpstr>
      <vt:lpstr>Department of Energy Proposal re Age Discrimination</vt:lpstr>
      <vt:lpstr>How to File a Comment to Defend Section 504</vt:lpstr>
      <vt:lpstr>How to File a Comment to Defend Section 504 (Part 2)</vt:lpstr>
      <vt:lpstr>How to File a Comment to Defend Section 504 (Part 3)</vt:lpstr>
      <vt:lpstr>How to File a Comment to Defend Section 504 (Part 4)</vt:lpstr>
      <vt:lpstr>How to File a Comment to Defend Section 504 (Part 5)</vt:lpstr>
      <vt:lpstr>How to File a Comment to Defend Section 504 (Part 6)</vt:lpstr>
      <vt:lpstr>How to File a Comment to Defend Section 504 (Part 7)</vt:lpstr>
      <vt:lpstr>How to File a Comment to Defend Section 504 (Part 8)</vt:lpstr>
      <vt:lpstr>How to File a Comment to Defend Section 504 (Part 9)</vt:lpstr>
      <vt:lpstr>How to File a Comment to Defend Section 504 (Part 10)</vt:lpstr>
      <vt:lpstr>How to File a Comment to Defend Section 504 (Part 11)</vt:lpstr>
      <vt:lpstr>How to File a Comment to Defend Section 504 (Part 12)</vt:lpstr>
      <vt:lpstr>How to File Comments to Defend Section 504 and Civil Rights</vt:lpstr>
      <vt:lpstr>How to File Comments to Defend Title IX </vt:lpstr>
      <vt:lpstr>How to File Comments to Defend Title IX (Continued)</vt:lpstr>
      <vt:lpstr>How to File Comments to Defend the Age Discrimination Act</vt:lpstr>
      <vt:lpstr>We Still Have Rights!</vt:lpstr>
      <vt:lpstr>Make Our Voices Heard!</vt:lpstr>
      <vt:lpstr>Make Our Voices Heard – Protest!</vt:lpstr>
      <vt:lpstr>Make Our Voices Heard – Protest! (Continued)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Alexandra Cline</cp:lastModifiedBy>
  <cp:revision>1</cp:revision>
  <dcterms:modified xsi:type="dcterms:W3CDTF">2025-06-10T21:25:01Z</dcterms:modified>
</cp:coreProperties>
</file>