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5143500" type="screen16x9"/>
  <p:notesSz cx="6858000" cy="9144000"/>
  <p:embeddedFontLst>
    <p:embeddedFont>
      <p:font typeface="Poppins"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f9208d2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f9208d2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f337249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f337249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6141ec07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6141ec07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f337249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f337249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cbadb103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cbadb1033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141ec078f_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6141ec078f_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cbadb1033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cbadb1033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f337249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f337249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cbadb1033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cbadb1033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09c3b23f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09c3b23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09c3b23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609c3b23f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bf9208d2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bf9208d2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609c3b23f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609c3b23f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609c3b23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609c3b23f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cbadb1033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cbadb1033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141ec078f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6141ec078f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b6cb35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b6cb35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fac3ba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efac3ba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b6cb354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b6cb354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cbadb1033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cbadb1033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cbadb103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cbadb103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cbadb1033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cbadb1033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bf9208d2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bf9208d2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cbadb1033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cbadb1033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cbadb1033_3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cbadb1033_3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cbadb1033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cbadb1033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bf9208d2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bf9208d2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bf9208d2c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bf9208d2c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cbadb103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cbadb1033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bf9208d2c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bf9208d2c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141ec078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6141ec078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bf9208d2c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bf9208d2c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newrepublic.com/article/161425/trans-student-athletes-white-supremacy-mothers" TargetMode="External"/><Relationship Id="rId4" Type="http://schemas.openxmlformats.org/officeDocument/2006/relationships/hyperlink" Target="https://www.outsports.com/2020/2/12/21135174/adf-connecticut-federal-lawsuit-transgender-girls-sports-high-schoo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gov/media/document/fiscal-year-2026-budget-summary-110043.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torage.courtlistener.com/recap/gov.uscourts.mad.281941/gov.uscourts.mad.281941.128.0_1.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s://storage.courtlistener.com/recap/gov.uscourts.dcd.278391/gov.uscourts.dcd.278391.68.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a.gov/elected-official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dredf.org/hands-off-our-medicaid/" TargetMode="External"/><Relationship Id="rId5" Type="http://schemas.openxmlformats.org/officeDocument/2006/relationships/hyperlink" Target="https://exceptionalchildren.org/lac?vvsrc=/Campaigns/121668/Respond" TargetMode="External"/><Relationship Id="rId4" Type="http://schemas.openxmlformats.org/officeDocument/2006/relationships/hyperlink" Target="https://copaa.salsalabs.org/OpposePlanstoCloseEDProtectStudentswithDisabilities/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ndrn.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ncil.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regulations.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d.gov/media/document/504-discipline-guidance-2022-21258.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8" y="102902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990"/>
              <a:buFont typeface="Arial"/>
              <a:buNone/>
            </a:pPr>
            <a:r>
              <a:rPr lang="en" sz="3580" b="1">
                <a:latin typeface="Poppins"/>
                <a:ea typeface="Poppins"/>
                <a:cs typeface="Poppins"/>
                <a:sym typeface="Poppins"/>
              </a:rPr>
              <a:t>Disability Community Briefing: </a:t>
            </a:r>
            <a:br>
              <a:rPr lang="en" sz="3580">
                <a:latin typeface="Poppins"/>
                <a:ea typeface="Poppins"/>
                <a:cs typeface="Poppins"/>
                <a:sym typeface="Poppins"/>
              </a:rPr>
            </a:br>
            <a:r>
              <a:rPr lang="en" sz="3580">
                <a:latin typeface="Poppins"/>
                <a:ea typeface="Poppins"/>
                <a:cs typeface="Poppins"/>
                <a:sym typeface="Poppins"/>
              </a:rPr>
              <a:t>Defending Students with Disabilities in the Age of Trump</a:t>
            </a:r>
            <a:endParaRPr sz="3580">
              <a:latin typeface="Poppins"/>
              <a:ea typeface="Poppins"/>
              <a:cs typeface="Poppins"/>
              <a:sym typeface="Poppins"/>
            </a:endParaRPr>
          </a:p>
        </p:txBody>
      </p:sp>
      <p:sp>
        <p:nvSpPr>
          <p:cNvPr id="71" name="Google Shape;71;p15"/>
          <p:cNvSpPr txBox="1">
            <a:spLocks noGrp="1"/>
          </p:cNvSpPr>
          <p:nvPr>
            <p:ph type="subTitle" idx="1"/>
          </p:nvPr>
        </p:nvSpPr>
        <p:spPr>
          <a:xfrm>
            <a:off x="311700" y="327277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June 5, 2025</a:t>
            </a:r>
            <a:endParaRPr>
              <a:solidFill>
                <a:schemeClr val="dk1"/>
              </a:solidFill>
              <a:latin typeface="Poppins"/>
              <a:ea typeface="Poppins"/>
              <a:cs typeface="Poppins"/>
              <a:sym typeface="Poppins"/>
            </a:endParaRPr>
          </a:p>
        </p:txBody>
      </p:sp>
      <p:sp>
        <p:nvSpPr>
          <p:cNvPr id="2" name="Slide Number Placeholder 1">
            <a:extLst>
              <a:ext uri="{FF2B5EF4-FFF2-40B4-BE49-F238E27FC236}">
                <a16:creationId xmlns:a16="http://schemas.microsoft.com/office/drawing/2014/main" id="{F96CC7C4-4A26-0DCC-115E-A72727A9E042}"/>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142150"/>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n" sz="2200" b="1" dirty="0">
                <a:latin typeface="Poppins"/>
                <a:ea typeface="Poppins"/>
                <a:cs typeface="Poppins"/>
                <a:sym typeface="Poppins"/>
              </a:rPr>
              <a:t>Civil Rights of Trans and Nonbinary Students</a:t>
            </a:r>
            <a:endParaRPr sz="2200" dirty="0">
              <a:latin typeface="Poppins"/>
              <a:ea typeface="Poppins"/>
              <a:cs typeface="Poppins"/>
              <a:sym typeface="Poppins"/>
            </a:endParaRPr>
          </a:p>
        </p:txBody>
      </p:sp>
      <p:sp>
        <p:nvSpPr>
          <p:cNvPr id="139" name="Google Shape;139;p24"/>
          <p:cNvSpPr txBox="1">
            <a:spLocks noGrp="1"/>
          </p:cNvSpPr>
          <p:nvPr>
            <p:ph type="body" idx="1"/>
          </p:nvPr>
        </p:nvSpPr>
        <p:spPr>
          <a:xfrm>
            <a:off x="311700" y="647650"/>
            <a:ext cx="6003300" cy="42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u="sng" dirty="0">
                <a:solidFill>
                  <a:schemeClr val="dk1"/>
                </a:solidFill>
                <a:latin typeface="Poppins"/>
                <a:ea typeface="Poppins"/>
                <a:cs typeface="Poppins"/>
                <a:sym typeface="Poppins"/>
              </a:rPr>
              <a:t>Remember</a:t>
            </a:r>
            <a:r>
              <a:rPr lang="en" sz="1900" b="1" dirty="0">
                <a:solidFill>
                  <a:schemeClr val="dk1"/>
                </a:solidFill>
                <a:latin typeface="Poppins"/>
                <a:ea typeface="Poppins"/>
                <a:cs typeface="Poppins"/>
                <a:sym typeface="Poppins"/>
              </a:rPr>
              <a:t>: trans &amp; nonbinary students have civil rights at school</a:t>
            </a:r>
            <a:endParaRPr sz="1900" b="1"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Char char="●"/>
            </a:pPr>
            <a:r>
              <a:rPr lang="en" sz="1700" dirty="0">
                <a:solidFill>
                  <a:schemeClr val="dk1"/>
                </a:solidFill>
                <a:latin typeface="Poppins"/>
                <a:ea typeface="Poppins"/>
                <a:cs typeface="Poppins"/>
                <a:sym typeface="Poppins"/>
              </a:rPr>
              <a:t>Title IX protects students from discrimination based on sex, including stereotypes–broad remedy</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Char char="●"/>
            </a:pPr>
            <a:r>
              <a:rPr lang="en" sz="1700" dirty="0">
                <a:solidFill>
                  <a:schemeClr val="dk1"/>
                </a:solidFill>
                <a:latin typeface="Poppins"/>
                <a:ea typeface="Poppins"/>
                <a:cs typeface="Poppins"/>
                <a:sym typeface="Poppins"/>
              </a:rPr>
              <a:t>White House and Department of ED cannot undo Title IX, limited authority delegated by Congress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Schools still must protect students who are trans, nonbinary, and intersex </a:t>
            </a:r>
            <a:endParaRPr sz="17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400" dirty="0">
              <a:solidFill>
                <a:schemeClr val="dk1"/>
              </a:solidFill>
              <a:latin typeface="Poppins"/>
              <a:ea typeface="Poppins"/>
              <a:cs typeface="Poppins"/>
              <a:sym typeface="Poppins"/>
            </a:endParaRPr>
          </a:p>
          <a:p>
            <a:pPr marL="0" lvl="0" indent="0" algn="l" rtl="0">
              <a:spcBef>
                <a:spcPts val="0"/>
              </a:spcBef>
              <a:spcAft>
                <a:spcPts val="0"/>
              </a:spcAft>
              <a:buNone/>
            </a:pPr>
            <a:r>
              <a:rPr lang="en" sz="1900" dirty="0">
                <a:solidFill>
                  <a:schemeClr val="dk1"/>
                </a:solidFill>
                <a:latin typeface="Poppins"/>
                <a:ea typeface="Poppins"/>
                <a:cs typeface="Poppins"/>
                <a:sym typeface="Poppins"/>
              </a:rPr>
              <a:t>All youth, including trans and nonbinary students, deserve:</a:t>
            </a:r>
            <a:endParaRPr sz="19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Opportunity to learn and grow up as truest selves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Inclusion in every part of school</a:t>
            </a:r>
            <a:endParaRPr sz="1700" b="1" dirty="0">
              <a:solidFill>
                <a:schemeClr val="dk1"/>
              </a:solidFill>
              <a:latin typeface="Poppins"/>
              <a:ea typeface="Poppins"/>
              <a:cs typeface="Poppins"/>
              <a:sym typeface="Poppins"/>
            </a:endParaRPr>
          </a:p>
        </p:txBody>
      </p:sp>
      <p:sp>
        <p:nvSpPr>
          <p:cNvPr id="140" name="Google Shape;140;p2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41" name="Google Shape;141;p24" descr="A graphic of a diverse group of people with various disabilities, all smiling together"/>
          <p:cNvPicPr preferRelativeResize="0"/>
          <p:nvPr/>
        </p:nvPicPr>
        <p:blipFill>
          <a:blip r:embed="rId3">
            <a:alphaModFix/>
          </a:blip>
          <a:stretch>
            <a:fillRect/>
          </a:stretch>
        </p:blipFill>
        <p:spPr>
          <a:xfrm>
            <a:off x="6315100" y="1600225"/>
            <a:ext cx="2623875" cy="1943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86683"/>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Civil Rights of Trans and Nonbinary Students </a:t>
            </a:r>
            <a:r>
              <a:rPr lang="en" sz="2000" b="1" dirty="0">
                <a:latin typeface="Poppins"/>
                <a:ea typeface="Poppins"/>
                <a:cs typeface="Poppins"/>
                <a:sym typeface="Poppins"/>
              </a:rPr>
              <a:t>(Continued)</a:t>
            </a:r>
            <a:endParaRPr sz="2400" dirty="0">
              <a:latin typeface="Poppins"/>
              <a:ea typeface="Poppins"/>
              <a:cs typeface="Poppins"/>
              <a:sym typeface="Poppins"/>
            </a:endParaRPr>
          </a:p>
        </p:txBody>
      </p:sp>
      <p:sp>
        <p:nvSpPr>
          <p:cNvPr id="147" name="Google Shape;147;p25"/>
          <p:cNvSpPr txBox="1">
            <a:spLocks noGrp="1"/>
          </p:cNvSpPr>
          <p:nvPr>
            <p:ph type="body" idx="1"/>
          </p:nvPr>
        </p:nvSpPr>
        <p:spPr>
          <a:xfrm>
            <a:off x="226208" y="982091"/>
            <a:ext cx="8520600" cy="42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latin typeface="Poppins"/>
                <a:ea typeface="Poppins"/>
                <a:cs typeface="Poppins"/>
                <a:sym typeface="Poppins"/>
              </a:rPr>
              <a:t>Safety and opportunity at school go hand and hand for:</a:t>
            </a:r>
            <a:endParaRPr sz="19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LGBTQI+ students</a:t>
            </a:r>
            <a:endParaRPr sz="16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Black and Brown students</a:t>
            </a:r>
            <a:endParaRPr sz="16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Girls and women</a:t>
            </a:r>
            <a:endParaRPr sz="16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Disabled students</a:t>
            </a:r>
            <a:endParaRPr sz="16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Many disabled students are trans and nonbinary</a:t>
            </a:r>
            <a:endParaRPr sz="16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Many trans and nonbinary students have disabilities</a:t>
            </a:r>
            <a:endParaRPr sz="1600" dirty="0">
              <a:solidFill>
                <a:schemeClr val="dk1"/>
              </a:solidFill>
              <a:latin typeface="Poppins"/>
              <a:ea typeface="Poppins"/>
              <a:cs typeface="Poppins"/>
              <a:sym typeface="Poppins"/>
            </a:endParaRPr>
          </a:p>
          <a:p>
            <a:pPr marL="0" lvl="0" indent="0" algn="l" rtl="0">
              <a:spcBef>
                <a:spcPts val="0"/>
              </a:spcBef>
              <a:spcAft>
                <a:spcPts val="0"/>
              </a:spcAft>
              <a:buNone/>
            </a:pPr>
            <a:r>
              <a:rPr lang="en" sz="1900" dirty="0">
                <a:solidFill>
                  <a:schemeClr val="dk1"/>
                </a:solidFill>
                <a:latin typeface="Poppins"/>
                <a:ea typeface="Poppins"/>
                <a:cs typeface="Poppins"/>
                <a:sym typeface="Poppins"/>
              </a:rPr>
              <a:t>Anti-trans </a:t>
            </a:r>
            <a:r>
              <a:rPr lang="en" sz="1900" b="1" dirty="0">
                <a:solidFill>
                  <a:schemeClr val="dk1"/>
                </a:solidFill>
                <a:latin typeface="Poppins"/>
                <a:ea typeface="Poppins"/>
                <a:cs typeface="Poppins"/>
                <a:sym typeface="Poppins"/>
              </a:rPr>
              <a:t>school sports bans rely on sex testing and body policing</a:t>
            </a:r>
            <a:r>
              <a:rPr lang="en" sz="1900" dirty="0">
                <a:solidFill>
                  <a:schemeClr val="dk1"/>
                </a:solidFill>
                <a:latin typeface="Poppins"/>
                <a:ea typeface="Poppins"/>
                <a:cs typeface="Poppins"/>
                <a:sym typeface="Poppins"/>
              </a:rPr>
              <a:t> </a:t>
            </a:r>
            <a:endParaRPr sz="19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Char char="●"/>
            </a:pPr>
            <a:r>
              <a:rPr lang="en" sz="1600" dirty="0">
                <a:solidFill>
                  <a:schemeClr val="dk1"/>
                </a:solidFill>
                <a:latin typeface="Poppins"/>
                <a:ea typeface="Poppins"/>
                <a:cs typeface="Poppins"/>
                <a:sym typeface="Poppins"/>
              </a:rPr>
              <a:t>adults inappropriately scrutinizing students’ bodies</a:t>
            </a:r>
            <a:endParaRPr sz="16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Char char="●"/>
            </a:pPr>
            <a:r>
              <a:rPr lang="en" sz="1600" dirty="0">
                <a:solidFill>
                  <a:schemeClr val="dk1"/>
                </a:solidFill>
                <a:latin typeface="Poppins"/>
                <a:ea typeface="Poppins"/>
                <a:cs typeface="Poppins"/>
                <a:sym typeface="Poppins"/>
              </a:rPr>
              <a:t>we know Black and brown women &amp; girls targeted worst for body policing</a:t>
            </a:r>
            <a:endParaRPr sz="1600" dirty="0">
              <a:solidFill>
                <a:schemeClr val="dk1"/>
              </a:solidFill>
              <a:latin typeface="Poppins"/>
              <a:ea typeface="Poppins"/>
              <a:cs typeface="Poppins"/>
              <a:sym typeface="Poppins"/>
            </a:endParaRPr>
          </a:p>
          <a:p>
            <a:pPr marL="0" lvl="0" indent="0" algn="l" rtl="0">
              <a:spcBef>
                <a:spcPts val="1000"/>
              </a:spcBef>
              <a:spcAft>
                <a:spcPts val="0"/>
              </a:spcAft>
              <a:buNone/>
            </a:pPr>
            <a:r>
              <a:rPr lang="en" sz="1900" dirty="0">
                <a:solidFill>
                  <a:schemeClr val="dk1"/>
                </a:solidFill>
                <a:latin typeface="Poppins"/>
                <a:ea typeface="Poppins"/>
                <a:cs typeface="Poppins"/>
                <a:sym typeface="Poppins"/>
              </a:rPr>
              <a:t>Anti-trans policies attempting to enforce a narrow definition of sex</a:t>
            </a:r>
            <a:endParaRPr sz="1900" dirty="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increased policing of cisgender girls who do not conform to gender stereotypes</a:t>
            </a:r>
            <a:endParaRPr sz="1600" b="1" dirty="0">
              <a:solidFill>
                <a:schemeClr val="dk1"/>
              </a:solidFill>
              <a:latin typeface="Poppins"/>
              <a:ea typeface="Poppins"/>
              <a:cs typeface="Poppins"/>
              <a:sym typeface="Poppins"/>
            </a:endParaRPr>
          </a:p>
        </p:txBody>
      </p:sp>
      <p:sp>
        <p:nvSpPr>
          <p:cNvPr id="148" name="Google Shape;148;p2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155850" y="80325"/>
            <a:ext cx="88323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White House Attacks on Trans &amp; Nonbinary Students</a:t>
            </a:r>
            <a:endParaRPr sz="1866">
              <a:latin typeface="Poppins"/>
              <a:ea typeface="Poppins"/>
              <a:cs typeface="Poppins"/>
              <a:sym typeface="Poppins"/>
            </a:endParaRPr>
          </a:p>
        </p:txBody>
      </p:sp>
      <p:sp>
        <p:nvSpPr>
          <p:cNvPr id="154" name="Google Shape;154;p26"/>
          <p:cNvSpPr txBox="1">
            <a:spLocks noGrp="1"/>
          </p:cNvSpPr>
          <p:nvPr>
            <p:ph type="body" idx="1"/>
          </p:nvPr>
        </p:nvSpPr>
        <p:spPr>
          <a:xfrm>
            <a:off x="155850" y="564900"/>
            <a:ext cx="8832300" cy="457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u="sng" dirty="0">
                <a:solidFill>
                  <a:schemeClr val="dk1"/>
                </a:solidFill>
                <a:latin typeface="Poppins"/>
                <a:ea typeface="Poppins"/>
                <a:cs typeface="Poppins"/>
                <a:sym typeface="Poppins"/>
              </a:rPr>
              <a:t>Short version</a:t>
            </a:r>
            <a:r>
              <a:rPr lang="en" sz="1700" dirty="0">
                <a:solidFill>
                  <a:schemeClr val="dk1"/>
                </a:solidFill>
                <a:latin typeface="Poppins"/>
                <a:ea typeface="Poppins"/>
                <a:cs typeface="Poppins"/>
                <a:sym typeface="Poppins"/>
              </a:rPr>
              <a:t>: </a:t>
            </a:r>
            <a:endParaRPr sz="17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Series of destructive attacks against core US institutions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Goal: </a:t>
            </a:r>
            <a:r>
              <a:rPr lang="en" sz="1700" b="1" dirty="0">
                <a:solidFill>
                  <a:schemeClr val="dk1"/>
                </a:solidFill>
                <a:latin typeface="Poppins"/>
                <a:ea typeface="Poppins"/>
                <a:cs typeface="Poppins"/>
                <a:sym typeface="Poppins"/>
              </a:rPr>
              <a:t>end existence of safe and inclusive public K-12 schools, eliminate equal opportunity</a:t>
            </a:r>
            <a:endParaRPr sz="1700" dirty="0">
              <a:solidFill>
                <a:schemeClr val="dk1"/>
              </a:solidFill>
              <a:latin typeface="Poppins"/>
              <a:ea typeface="Poppins"/>
              <a:cs typeface="Poppins"/>
              <a:sym typeface="Poppins"/>
            </a:endParaRPr>
          </a:p>
          <a:p>
            <a:pPr marL="0" lvl="0" indent="0" algn="l" rtl="0">
              <a:spcBef>
                <a:spcPts val="1000"/>
              </a:spcBef>
              <a:spcAft>
                <a:spcPts val="0"/>
              </a:spcAft>
              <a:buNone/>
            </a:pPr>
            <a:r>
              <a:rPr lang="en" sz="1700" i="1" dirty="0">
                <a:solidFill>
                  <a:schemeClr val="dk1"/>
                </a:solidFill>
                <a:latin typeface="Poppins"/>
                <a:ea typeface="Poppins"/>
                <a:cs typeface="Poppins"/>
                <a:sym typeface="Poppins"/>
              </a:rPr>
              <a:t>Tactics include:</a:t>
            </a:r>
            <a:r>
              <a:rPr lang="en" sz="1700" dirty="0">
                <a:solidFill>
                  <a:schemeClr val="dk1"/>
                </a:solidFill>
                <a:latin typeface="Poppins"/>
                <a:ea typeface="Poppins"/>
                <a:cs typeface="Poppins"/>
                <a:sym typeface="Poppins"/>
              </a:rPr>
              <a:t> </a:t>
            </a:r>
            <a:endParaRPr sz="17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Weaponizing federal civil rights laws to harm LGBTQI+ and BIPOC students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Using confusion, disinformation, and fear to target, bully, and scapegoat trans, nonbinary, and intersex students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Emboldening worst actors who support a bigoted, discriminatory regime</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Char char="●"/>
            </a:pPr>
            <a:r>
              <a:rPr lang="en" sz="1700" dirty="0">
                <a:solidFill>
                  <a:schemeClr val="dk1"/>
                </a:solidFill>
                <a:latin typeface="Poppins"/>
                <a:ea typeface="Poppins"/>
                <a:cs typeface="Poppins"/>
                <a:sym typeface="Poppins"/>
              </a:rPr>
              <a:t>Manufactured panic by extreme far-right</a:t>
            </a:r>
            <a:endParaRPr sz="1700" dirty="0">
              <a:solidFill>
                <a:schemeClr val="dk1"/>
              </a:solidFill>
              <a:latin typeface="Poppins"/>
              <a:ea typeface="Poppins"/>
              <a:cs typeface="Poppins"/>
              <a:sym typeface="Poppins"/>
            </a:endParaRPr>
          </a:p>
          <a:p>
            <a:pPr marL="0" lvl="0" indent="0" algn="l" rtl="0">
              <a:lnSpc>
                <a:spcPct val="100000"/>
              </a:lnSpc>
              <a:spcBef>
                <a:spcPts val="1000"/>
              </a:spcBef>
              <a:spcAft>
                <a:spcPts val="0"/>
              </a:spcAft>
              <a:buNone/>
            </a:pPr>
            <a:endParaRPr sz="1700" dirty="0">
              <a:solidFill>
                <a:schemeClr val="dk1"/>
              </a:solidFill>
              <a:latin typeface="Poppins"/>
              <a:ea typeface="Poppins"/>
              <a:cs typeface="Poppins"/>
              <a:sym typeface="Poppins"/>
            </a:endParaRPr>
          </a:p>
          <a:p>
            <a:pPr marL="0" lvl="0" indent="0" algn="ctr" rtl="0">
              <a:lnSpc>
                <a:spcPct val="100000"/>
              </a:lnSpc>
              <a:spcBef>
                <a:spcPts val="0"/>
              </a:spcBef>
              <a:spcAft>
                <a:spcPts val="0"/>
              </a:spcAft>
              <a:buNone/>
            </a:pPr>
            <a:r>
              <a:rPr lang="en" sz="1700" i="1" dirty="0">
                <a:solidFill>
                  <a:schemeClr val="dk1"/>
                </a:solidFill>
                <a:latin typeface="Poppins"/>
                <a:ea typeface="Poppins"/>
                <a:cs typeface="Poppins"/>
                <a:sym typeface="Poppins"/>
              </a:rPr>
              <a:t>Trans and nonbinary students go to school </a:t>
            </a:r>
            <a:endParaRPr sz="1700" i="1" dirty="0">
              <a:solidFill>
                <a:schemeClr val="dk1"/>
              </a:solidFill>
              <a:latin typeface="Poppins"/>
              <a:ea typeface="Poppins"/>
              <a:cs typeface="Poppins"/>
              <a:sym typeface="Poppins"/>
            </a:endParaRPr>
          </a:p>
          <a:p>
            <a:pPr marL="0" lvl="0" indent="0" algn="ctr" rtl="0">
              <a:lnSpc>
                <a:spcPct val="100000"/>
              </a:lnSpc>
              <a:spcBef>
                <a:spcPts val="0"/>
              </a:spcBef>
              <a:spcAft>
                <a:spcPts val="0"/>
              </a:spcAft>
              <a:buNone/>
            </a:pPr>
            <a:r>
              <a:rPr lang="en" sz="1700" i="1" dirty="0">
                <a:solidFill>
                  <a:schemeClr val="dk1"/>
                </a:solidFill>
                <a:latin typeface="Poppins"/>
                <a:ea typeface="Poppins"/>
                <a:cs typeface="Poppins"/>
                <a:sym typeface="Poppins"/>
              </a:rPr>
              <a:t>like every other young person. The “controversy” is fake.</a:t>
            </a:r>
            <a:endParaRPr sz="1700" i="1" dirty="0">
              <a:solidFill>
                <a:schemeClr val="dk1"/>
              </a:solidFill>
              <a:latin typeface="Poppins"/>
              <a:ea typeface="Poppins"/>
              <a:cs typeface="Poppins"/>
              <a:sym typeface="Poppins"/>
            </a:endParaRPr>
          </a:p>
        </p:txBody>
      </p:sp>
      <p:sp>
        <p:nvSpPr>
          <p:cNvPr id="155" name="Google Shape;155;p2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155850" y="0"/>
            <a:ext cx="88323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2700" b="1" dirty="0">
                <a:latin typeface="Poppins"/>
                <a:ea typeface="Poppins"/>
                <a:cs typeface="Poppins"/>
                <a:sym typeface="Poppins"/>
              </a:rPr>
              <a:t>White House Attacks on Trans &amp; Nonbinary Students </a:t>
            </a:r>
            <a:br>
              <a:rPr lang="en" sz="2200" b="1" dirty="0">
                <a:latin typeface="Poppins"/>
                <a:ea typeface="Poppins"/>
                <a:cs typeface="Poppins"/>
                <a:sym typeface="Poppins"/>
              </a:rPr>
            </a:br>
            <a:r>
              <a:rPr lang="en" sz="2200" b="1" dirty="0">
                <a:latin typeface="Poppins"/>
                <a:ea typeface="Poppins"/>
                <a:cs typeface="Poppins"/>
                <a:sym typeface="Poppins"/>
              </a:rPr>
              <a:t>(Continued)</a:t>
            </a:r>
            <a:endParaRPr sz="2200" dirty="0">
              <a:latin typeface="Poppins"/>
              <a:ea typeface="Poppins"/>
              <a:cs typeface="Poppins"/>
              <a:sym typeface="Poppins"/>
            </a:endParaRPr>
          </a:p>
        </p:txBody>
      </p:sp>
      <p:sp>
        <p:nvSpPr>
          <p:cNvPr id="161" name="Google Shape;161;p27"/>
          <p:cNvSpPr txBox="1">
            <a:spLocks noGrp="1"/>
          </p:cNvSpPr>
          <p:nvPr>
            <p:ph type="body" idx="1"/>
          </p:nvPr>
        </p:nvSpPr>
        <p:spPr>
          <a:xfrm>
            <a:off x="189000" y="869850"/>
            <a:ext cx="8832300" cy="42861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Anti Trans Sports Ban Executive Order, 2/5/25</a:t>
            </a:r>
            <a:endParaRPr sz="21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Pushing schools and athletic orgs to ban trans girls and women from sports</a:t>
            </a:r>
            <a:endParaRPr sz="1600" dirty="0">
              <a:solidFill>
                <a:schemeClr val="dk1"/>
              </a:solidFill>
              <a:latin typeface="Poppins"/>
              <a:ea typeface="Poppins"/>
              <a:cs typeface="Poppins"/>
              <a:sym typeface="Poppins"/>
            </a:endParaRPr>
          </a:p>
          <a:p>
            <a:pPr marL="457200" lvl="0" indent="-361950" algn="l" rtl="0">
              <a:spcBef>
                <a:spcPts val="100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Interfering with Curriculum Executive Order, 1/29/25</a:t>
            </a:r>
            <a:endParaRPr sz="21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Pushing schools to ignore and distort race and gender in country’s history</a:t>
            </a:r>
            <a:endParaRPr sz="16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Erases and harms transgender, nonbinary, and intersex students</a:t>
            </a:r>
            <a:endParaRPr sz="1600" dirty="0">
              <a:solidFill>
                <a:schemeClr val="dk1"/>
              </a:solidFill>
              <a:latin typeface="Poppins"/>
              <a:ea typeface="Poppins"/>
              <a:cs typeface="Poppins"/>
              <a:sym typeface="Poppins"/>
            </a:endParaRPr>
          </a:p>
          <a:p>
            <a:pPr marL="457200" lvl="0" indent="-361950" algn="l" rtl="0">
              <a:spcBef>
                <a:spcPts val="100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Anti-LGBTQI “Sex Definition” Executive Order, 1/20/25</a:t>
            </a:r>
            <a:endParaRPr sz="21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Directs federal agencies to use baseless, harmful definition of “sex” </a:t>
            </a:r>
            <a:endParaRPr sz="16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Effort to roll back regulations and policies protecting transgender, nonbinary, and intersex people</a:t>
            </a:r>
            <a:endParaRPr sz="1600" dirty="0">
              <a:solidFill>
                <a:schemeClr val="dk1"/>
              </a:solidFill>
              <a:latin typeface="Poppins"/>
              <a:ea typeface="Poppins"/>
              <a:cs typeface="Poppins"/>
              <a:sym typeface="Poppins"/>
            </a:endParaRPr>
          </a:p>
          <a:p>
            <a:pPr marL="0" lvl="0" indent="0" algn="l" rtl="0">
              <a:spcBef>
                <a:spcPts val="0"/>
              </a:spcBef>
              <a:spcAft>
                <a:spcPts val="0"/>
              </a:spcAft>
              <a:buNone/>
            </a:pPr>
            <a:endParaRPr sz="1500" i="1" dirty="0">
              <a:solidFill>
                <a:schemeClr val="dk1"/>
              </a:solidFill>
              <a:latin typeface="Poppins"/>
              <a:ea typeface="Poppins"/>
              <a:cs typeface="Poppins"/>
              <a:sym typeface="Poppins"/>
            </a:endParaRPr>
          </a:p>
          <a:p>
            <a:pPr marL="0" lvl="0" indent="0" algn="l" rtl="0">
              <a:spcBef>
                <a:spcPts val="0"/>
              </a:spcBef>
              <a:spcAft>
                <a:spcPts val="0"/>
              </a:spcAft>
              <a:buNone/>
            </a:pPr>
            <a:r>
              <a:rPr lang="en" sz="1500" i="1" dirty="0">
                <a:solidFill>
                  <a:schemeClr val="dk1"/>
                </a:solidFill>
                <a:latin typeface="Poppins"/>
                <a:ea typeface="Poppins"/>
                <a:cs typeface="Poppins"/>
                <a:sym typeface="Poppins"/>
              </a:rPr>
              <a:t>Note: this material does </a:t>
            </a:r>
            <a:r>
              <a:rPr lang="en" sz="1500" dirty="0">
                <a:solidFill>
                  <a:schemeClr val="dk1"/>
                </a:solidFill>
                <a:latin typeface="Poppins"/>
                <a:ea typeface="Poppins"/>
                <a:cs typeface="Poppins"/>
                <a:sym typeface="Poppins"/>
              </a:rPr>
              <a:t>not</a:t>
            </a:r>
            <a:r>
              <a:rPr lang="en" sz="1500" i="1" dirty="0">
                <a:solidFill>
                  <a:schemeClr val="dk1"/>
                </a:solidFill>
                <a:latin typeface="Poppins"/>
                <a:ea typeface="Poppins"/>
                <a:cs typeface="Poppins"/>
                <a:sym typeface="Poppins"/>
              </a:rPr>
              <a:t> repeat misleading names of orders. It does not cover trans healthcare (gender affirming care) or policies involving the US military &amp; veterans</a:t>
            </a:r>
            <a:endParaRPr sz="1500" i="1" dirty="0">
              <a:solidFill>
                <a:schemeClr val="dk1"/>
              </a:solidFill>
              <a:latin typeface="Poppins"/>
              <a:ea typeface="Poppins"/>
              <a:cs typeface="Poppins"/>
              <a:sym typeface="Poppins"/>
            </a:endParaRPr>
          </a:p>
        </p:txBody>
      </p:sp>
      <p:sp>
        <p:nvSpPr>
          <p:cNvPr id="162" name="Google Shape;162;p2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6"/>
        <p:cNvGrpSpPr/>
        <p:nvPr/>
      </p:nvGrpSpPr>
      <p:grpSpPr>
        <a:xfrm>
          <a:off x="0" y="0"/>
          <a:ext cx="0" cy="0"/>
          <a:chOff x="0" y="0"/>
          <a:chExt cx="0" cy="0"/>
        </a:xfrm>
      </p:grpSpPr>
      <p:pic>
        <p:nvPicPr>
          <p:cNvPr id="168" name="Google Shape;168;p28" descr="Heading reads &quot;Anti-Tans Sports Bans&quot; with the National Women's Law Center logo in the corner."/>
          <p:cNvPicPr preferRelativeResize="0"/>
          <p:nvPr/>
        </p:nvPicPr>
        <p:blipFill rotWithShape="1">
          <a:blip r:embed="rId3">
            <a:alphaModFix/>
          </a:blip>
          <a:srcRect b="91295"/>
          <a:stretch/>
        </p:blipFill>
        <p:spPr>
          <a:xfrm>
            <a:off x="0" y="0"/>
            <a:ext cx="9144000" cy="596942"/>
          </a:xfrm>
          <a:prstGeom prst="rect">
            <a:avLst/>
          </a:prstGeom>
          <a:noFill/>
          <a:ln>
            <a:noFill/>
          </a:ln>
        </p:spPr>
      </p:pic>
      <p:sp>
        <p:nvSpPr>
          <p:cNvPr id="167" name="Google Shape;167;p28"/>
          <p:cNvSpPr txBox="1">
            <a:spLocks noGrp="1"/>
          </p:cNvSpPr>
          <p:nvPr>
            <p:ph type="title" idx="4294967295"/>
          </p:nvPr>
        </p:nvSpPr>
        <p:spPr>
          <a:xfrm>
            <a:off x="870150" y="764000"/>
            <a:ext cx="7403700" cy="44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chemeClr val="lt1"/>
                </a:solidFill>
                <a:effectLst/>
                <a:uLnTx/>
                <a:uFillTx/>
                <a:latin typeface="Arial"/>
                <a:ea typeface="Arial"/>
                <a:cs typeface="Arial"/>
                <a:sym typeface="Arial"/>
              </a:rPr>
              <a:t>Exploiting Trans Students &amp; Fake Moral Panic</a:t>
            </a:r>
          </a:p>
        </p:txBody>
      </p:sp>
      <p:sp>
        <p:nvSpPr>
          <p:cNvPr id="169" name="Google Shape;169;p28"/>
          <p:cNvSpPr txBox="1"/>
          <p:nvPr/>
        </p:nvSpPr>
        <p:spPr>
          <a:xfrm>
            <a:off x="249050" y="1291850"/>
            <a:ext cx="5505600" cy="28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u="sng">
                <a:solidFill>
                  <a:schemeClr val="lt1"/>
                </a:solidFill>
              </a:rPr>
              <a:t>Recent history</a:t>
            </a:r>
            <a:r>
              <a:rPr lang="en" sz="1500">
                <a:solidFill>
                  <a:schemeClr val="lt1"/>
                </a:solidFill>
              </a:rPr>
              <a:t>: Targeting trans students as scapegoats traces back to </a:t>
            </a:r>
            <a:r>
              <a:rPr lang="en" sz="1500" i="1">
                <a:solidFill>
                  <a:schemeClr val="lt1"/>
                </a:solidFill>
              </a:rPr>
              <a:t>Soule</a:t>
            </a:r>
            <a:r>
              <a:rPr lang="en" sz="1500">
                <a:solidFill>
                  <a:schemeClr val="lt1"/>
                </a:solidFill>
              </a:rPr>
              <a:t> case filed by hate group ADF</a:t>
            </a:r>
            <a:endParaRPr sz="150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rPr>
              <a:t>"Historian Gillian Frank has </a:t>
            </a:r>
            <a:r>
              <a:rPr lang="en" sz="1500" u="sng">
                <a:solidFill>
                  <a:srgbClr val="4A86E8"/>
                </a:solidFill>
                <a:hlinkClick r:id="rId4">
                  <a:extLst>
                    <a:ext uri="{A12FA001-AC4F-418D-AE19-62706E023703}">
                      <ahyp:hlinkClr xmlns:ahyp="http://schemas.microsoft.com/office/drawing/2018/hyperlinkcolor" val="tx"/>
                    </a:ext>
                  </a:extLst>
                </a:hlinkClick>
              </a:rPr>
              <a:t>noted</a:t>
            </a:r>
            <a:r>
              <a:rPr lang="en" sz="1500">
                <a:solidFill>
                  <a:schemeClr val="lt1"/>
                </a:solidFill>
              </a:rPr>
              <a:t> the parallels between the myths about trans women making bathrooms unsafe for cis women and girls... and the racist myths pushed by segregationists stoking fears about integration's purported threat to white women's virtue and purity. The idea of protecting girls is meant to win, and with it, they can fuel a stigmatizing moral panic about trans people." - Melissa Gira Grant, The Soapbox, 2021, (</a:t>
            </a:r>
            <a:r>
              <a:rPr lang="en" sz="1500" u="sng">
                <a:solidFill>
                  <a:srgbClr val="4A86E8"/>
                </a:solidFill>
                <a:hlinkClick r:id="rId5">
                  <a:extLst>
                    <a:ext uri="{A12FA001-AC4F-418D-AE19-62706E023703}">
                      <ahyp:hlinkClr xmlns:ahyp="http://schemas.microsoft.com/office/drawing/2018/hyperlinkcolor" val="tx"/>
                    </a:ext>
                  </a:extLst>
                </a:hlinkClick>
              </a:rPr>
              <a:t>link</a:t>
            </a:r>
            <a:r>
              <a:rPr lang="en" sz="1500">
                <a:solidFill>
                  <a:schemeClr val="lt1"/>
                </a:solidFill>
              </a:rPr>
              <a:t>)</a:t>
            </a:r>
            <a:endParaRPr sz="1500">
              <a:solidFill>
                <a:schemeClr val="lt1"/>
              </a:solidFill>
            </a:endParaRPr>
          </a:p>
        </p:txBody>
      </p:sp>
      <p:sp>
        <p:nvSpPr>
          <p:cNvPr id="170" name="Google Shape;170;p28"/>
          <p:cNvSpPr txBox="1"/>
          <p:nvPr/>
        </p:nvSpPr>
        <p:spPr>
          <a:xfrm>
            <a:off x="172850" y="4102400"/>
            <a:ext cx="5830500" cy="831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b="1">
                <a:solidFill>
                  <a:schemeClr val="lt1"/>
                </a:solidFill>
              </a:rPr>
              <a:t>There is one best, evidence-supported intervention to mitigate crisis level health risks to trans youth: social support, from even one adult. Sometimes that life sustaining adult is a coach.</a:t>
            </a:r>
            <a:endParaRPr b="1">
              <a:solidFill>
                <a:schemeClr val="lt1"/>
              </a:solidFill>
            </a:endParaRPr>
          </a:p>
        </p:txBody>
      </p:sp>
      <p:pic>
        <p:nvPicPr>
          <p:cNvPr id="171" name="Google Shape;171;p28" descr="Screenshot of a post on X that reads &quot;In 2018, the cis girl on the left came in 8th in a HS track event. The trans girl on the right came in 1st. The cis girl went on to earn 5 state titles, qualify for nationals 4 times, and not runs D1. The trans girl was pushed out of sports all together. Guess who's suing who?&quot;"/>
          <p:cNvPicPr preferRelativeResize="0"/>
          <p:nvPr/>
        </p:nvPicPr>
        <p:blipFill rotWithShape="1">
          <a:blip r:embed="rId6">
            <a:alphaModFix/>
          </a:blip>
          <a:srcRect t="1874"/>
          <a:stretch/>
        </p:blipFill>
        <p:spPr>
          <a:xfrm>
            <a:off x="5927150" y="1377450"/>
            <a:ext cx="3094126" cy="3222050"/>
          </a:xfrm>
          <a:prstGeom prst="rect">
            <a:avLst/>
          </a:prstGeom>
          <a:noFill/>
          <a:ln>
            <a:noFill/>
          </a:ln>
        </p:spPr>
      </p:pic>
      <p:sp>
        <p:nvSpPr>
          <p:cNvPr id="2" name="Slide Number Placeholder 1">
            <a:extLst>
              <a:ext uri="{FF2B5EF4-FFF2-40B4-BE49-F238E27FC236}">
                <a16:creationId xmlns:a16="http://schemas.microsoft.com/office/drawing/2014/main" id="{968DAA27-17FF-CEE7-F949-553569E7878C}"/>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19810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Education Actions </a:t>
            </a:r>
            <a:endParaRPr dirty="0">
              <a:latin typeface="Poppins"/>
              <a:ea typeface="Poppins"/>
              <a:cs typeface="Poppins"/>
              <a:sym typeface="Poppins"/>
            </a:endParaRPr>
          </a:p>
        </p:txBody>
      </p:sp>
      <p:sp>
        <p:nvSpPr>
          <p:cNvPr id="177" name="Google Shape;177;p29"/>
          <p:cNvSpPr txBox="1">
            <a:spLocks noGrp="1"/>
          </p:cNvSpPr>
          <p:nvPr>
            <p:ph type="body" idx="1"/>
          </p:nvPr>
        </p:nvSpPr>
        <p:spPr>
          <a:xfrm>
            <a:off x="311700" y="567317"/>
            <a:ext cx="8520600" cy="44895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Poppins"/>
              <a:buChar char="●"/>
            </a:pPr>
            <a:endParaRPr lang="en" sz="1900" dirty="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January 24, 2025: ED dismisses complaints about K-12 book bans amid an unprecedented wave of state-level censorship efforts, targeting books about:</a:t>
            </a:r>
            <a:endParaRPr sz="1900" dirty="0">
              <a:solidFill>
                <a:schemeClr val="dk1"/>
              </a:solidFill>
              <a:latin typeface="Poppins"/>
              <a:ea typeface="Poppins"/>
              <a:cs typeface="Poppins"/>
              <a:sym typeface="Poppins"/>
            </a:endParaRPr>
          </a:p>
          <a:p>
            <a:pPr marL="914400" lvl="1" indent="-323850" algn="l" rtl="0">
              <a:spcBef>
                <a:spcPts val="100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LGBTQIA+ people and history; racism, segregation, and colonization; reproductive rights and sexual health; sexual harassment, violence, and abuse; student civil rights</a:t>
            </a:r>
            <a:endParaRPr sz="1500" dirty="0">
              <a:solidFill>
                <a:schemeClr val="dk1"/>
              </a:solidFill>
              <a:latin typeface="Poppins"/>
              <a:ea typeface="Poppins"/>
              <a:cs typeface="Poppins"/>
              <a:sym typeface="Poppins"/>
            </a:endParaRPr>
          </a:p>
          <a:p>
            <a:pPr marL="457200" lvl="0" indent="-349250" algn="l" rtl="0">
              <a:spcBef>
                <a:spcPts val="100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March 28, 2025: ED guidance letter directing schools to forcibly out (and endanger) trans and nonbinary youth</a:t>
            </a:r>
            <a:endParaRPr sz="1900" dirty="0">
              <a:solidFill>
                <a:schemeClr val="dk1"/>
              </a:solidFill>
              <a:latin typeface="Poppins"/>
              <a:ea typeface="Poppins"/>
              <a:cs typeface="Poppins"/>
              <a:sym typeface="Poppins"/>
            </a:endParaRPr>
          </a:p>
          <a:p>
            <a:pPr marL="457200" lvl="0" indent="-349250" algn="l" rtl="0">
              <a:spcBef>
                <a:spcPts val="1000"/>
              </a:spcBef>
              <a:spcAft>
                <a:spcPts val="1000"/>
              </a:spcAft>
              <a:buClr>
                <a:schemeClr val="dk1"/>
              </a:buClr>
              <a:buSzPts val="1900"/>
              <a:buFont typeface="Poppins"/>
              <a:buChar char="●"/>
            </a:pPr>
            <a:r>
              <a:rPr lang="en" sz="1900" dirty="0">
                <a:solidFill>
                  <a:schemeClr val="dk1"/>
                </a:solidFill>
                <a:latin typeface="Poppins"/>
                <a:ea typeface="Poppins"/>
                <a:cs typeface="Poppins"/>
                <a:sym typeface="Poppins"/>
              </a:rPr>
              <a:t>April 4, 2025, DOJ and ED special investigation team to intimidate schools that support and include trans students in sports, restrooms, etc.</a:t>
            </a:r>
            <a:endParaRPr sz="1900" dirty="0">
              <a:solidFill>
                <a:schemeClr val="dk1"/>
              </a:solidFill>
              <a:latin typeface="Poppins"/>
              <a:ea typeface="Poppins"/>
              <a:cs typeface="Poppins"/>
              <a:sym typeface="Poppins"/>
            </a:endParaRPr>
          </a:p>
        </p:txBody>
      </p:sp>
      <p:sp>
        <p:nvSpPr>
          <p:cNvPr id="178" name="Google Shape;178;p2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166582" y="86683"/>
            <a:ext cx="87000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Other Federal Agencies Bullying Trans &amp; Nonbinary Students</a:t>
            </a:r>
            <a:endParaRPr dirty="0">
              <a:latin typeface="Poppins"/>
              <a:ea typeface="Poppins"/>
              <a:cs typeface="Poppins"/>
              <a:sym typeface="Poppins"/>
            </a:endParaRPr>
          </a:p>
        </p:txBody>
      </p:sp>
      <p:sp>
        <p:nvSpPr>
          <p:cNvPr id="184" name="Google Shape;184;p30"/>
          <p:cNvSpPr txBox="1">
            <a:spLocks noGrp="1"/>
          </p:cNvSpPr>
          <p:nvPr>
            <p:ph type="body" idx="1"/>
          </p:nvPr>
        </p:nvSpPr>
        <p:spPr>
          <a:xfrm>
            <a:off x="122842" y="968237"/>
            <a:ext cx="5673300" cy="42861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ts val="1900"/>
              <a:buFont typeface="Poppins"/>
              <a:buChar char="●"/>
            </a:pPr>
            <a:endParaRPr lang="en" sz="1900" dirty="0">
              <a:solidFill>
                <a:schemeClr val="dk1"/>
              </a:solidFill>
              <a:latin typeface="Poppins"/>
              <a:ea typeface="Poppins"/>
              <a:cs typeface="Poppins"/>
              <a:sym typeface="Poppins"/>
            </a:endParaRPr>
          </a:p>
          <a:p>
            <a:pPr marL="457200" lvl="0" indent="-349250" algn="l" rtl="0">
              <a:lnSpc>
                <a:spcPct val="100000"/>
              </a:lnSpc>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Health &amp; Human Services: failed attempt to bully Maine schools</a:t>
            </a:r>
            <a:endParaRPr sz="1900" dirty="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Settlement restored child nutrition funds</a:t>
            </a:r>
            <a:endParaRPr sz="19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900" dirty="0">
              <a:solidFill>
                <a:schemeClr val="dk1"/>
              </a:solidFill>
              <a:latin typeface="Poppins"/>
              <a:ea typeface="Poppins"/>
              <a:cs typeface="Poppins"/>
              <a:sym typeface="Poppins"/>
            </a:endParaRPr>
          </a:p>
          <a:p>
            <a:pPr marL="457200" lvl="0" indent="-349250" algn="l" rtl="0">
              <a:lnSpc>
                <a:spcPct val="100000"/>
              </a:lnSpc>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Department of Energy (DOE)</a:t>
            </a:r>
            <a:endParaRPr sz="1900" dirty="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Ignoring correct process</a:t>
            </a:r>
            <a:endParaRPr sz="1900" dirty="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Targeting Title IX requirement schools allow girls to join boys’ teams if there is no team for girls, etc.</a:t>
            </a:r>
            <a:endParaRPr sz="1900" dirty="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Note: DREDF webinar next week to comment on DOE rules</a:t>
            </a:r>
            <a:endParaRPr sz="19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900" dirty="0">
              <a:solidFill>
                <a:schemeClr val="dk1"/>
              </a:solidFill>
              <a:latin typeface="Poppins"/>
              <a:ea typeface="Poppins"/>
              <a:cs typeface="Poppins"/>
              <a:sym typeface="Poppins"/>
            </a:endParaRPr>
          </a:p>
        </p:txBody>
      </p:sp>
      <p:sp>
        <p:nvSpPr>
          <p:cNvPr id="185" name="Google Shape;185;p3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86" name="Google Shape;186;p30" descr="Screenshot of a Regulations.gov page showing a proposed rule titled “Rescinding New Construction Requirements Related to Nondiscrimination in Federally Assisted Programs or Activities,” posted by the Department of Energy on May 16, 2025. Public comments are open until June 16, 2025, at 11:59 PM EDT"/>
          <p:cNvPicPr preferRelativeResize="0"/>
          <p:nvPr/>
        </p:nvPicPr>
        <p:blipFill rotWithShape="1">
          <a:blip r:embed="rId3">
            <a:alphaModFix/>
          </a:blip>
          <a:srcRect l="41180" r="7738"/>
          <a:stretch/>
        </p:blipFill>
        <p:spPr>
          <a:xfrm>
            <a:off x="5925275" y="1397575"/>
            <a:ext cx="2996725" cy="246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Department of Education – Student Loans and Assistance</a:t>
            </a:r>
            <a:endParaRPr sz="2400" dirty="0">
              <a:latin typeface="Poppins"/>
              <a:ea typeface="Poppins"/>
              <a:cs typeface="Poppins"/>
              <a:sym typeface="Poppins"/>
            </a:endParaRPr>
          </a:p>
        </p:txBody>
      </p:sp>
      <p:sp>
        <p:nvSpPr>
          <p:cNvPr id="192" name="Google Shape;192;p31"/>
          <p:cNvSpPr txBox="1">
            <a:spLocks noGrp="1"/>
          </p:cNvSpPr>
          <p:nvPr>
            <p:ph type="body" idx="1"/>
          </p:nvPr>
        </p:nvSpPr>
        <p:spPr>
          <a:xfrm>
            <a:off x="311700" y="770800"/>
            <a:ext cx="8520600" cy="42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dirty="0">
                <a:solidFill>
                  <a:schemeClr val="dk1"/>
                </a:solidFill>
                <a:latin typeface="Poppins"/>
                <a:ea typeface="Poppins"/>
                <a:cs typeface="Poppins"/>
                <a:sym typeface="Poppins"/>
              </a:rPr>
              <a:t>Department of ED, Federal Student Aid (FSA) runs:</a:t>
            </a:r>
            <a:endParaRPr sz="21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Public Service Loan Forgiveness (PSLF)</a:t>
            </a:r>
            <a:endParaRPr sz="21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Income-Driven Repayment (IDR) Plans</a:t>
            </a:r>
            <a:endParaRPr sz="21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Total &amp; Permanent Disability (TPD) Discharge</a:t>
            </a:r>
            <a:endParaRPr sz="21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0" lvl="0" indent="0" algn="l" rtl="0">
              <a:spcBef>
                <a:spcPts val="0"/>
              </a:spcBef>
              <a:spcAft>
                <a:spcPts val="0"/>
              </a:spcAft>
              <a:buNone/>
            </a:pPr>
            <a:r>
              <a:rPr lang="en" sz="2100" dirty="0">
                <a:solidFill>
                  <a:schemeClr val="dk1"/>
                </a:solidFill>
                <a:latin typeface="Poppins"/>
                <a:ea typeface="Poppins"/>
                <a:cs typeface="Poppins"/>
                <a:sym typeface="Poppins"/>
              </a:rPr>
              <a:t>March 2025: more than 300 staff cut from FSA</a:t>
            </a:r>
            <a:endParaRPr sz="21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2743200" lvl="0" indent="0" algn="l" rtl="0">
              <a:spcBef>
                <a:spcPts val="0"/>
              </a:spcBef>
              <a:spcAft>
                <a:spcPts val="0"/>
              </a:spcAft>
              <a:buNone/>
            </a:pPr>
            <a:r>
              <a:rPr lang="en" sz="1900" dirty="0">
                <a:solidFill>
                  <a:schemeClr val="dk1"/>
                </a:solidFill>
                <a:latin typeface="Poppins"/>
                <a:ea typeface="Poppins"/>
                <a:cs typeface="Poppins"/>
                <a:sym typeface="Poppins"/>
              </a:rPr>
              <a:t>Student loans are a disability issue! Disabled people, disability rights advocates, special ed teachers, nonprofit staff – we all need student loans and affordable payment plans!</a:t>
            </a:r>
            <a:endParaRPr sz="1900" dirty="0">
              <a:solidFill>
                <a:schemeClr val="dk1"/>
              </a:solidFill>
              <a:latin typeface="Poppins"/>
              <a:ea typeface="Poppins"/>
              <a:cs typeface="Poppins"/>
              <a:sym typeface="Poppins"/>
            </a:endParaRPr>
          </a:p>
        </p:txBody>
      </p:sp>
      <p:sp>
        <p:nvSpPr>
          <p:cNvPr id="193" name="Google Shape;193;p3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48491" y="174290"/>
            <a:ext cx="9240982"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50000"/>
              <a:buFont typeface="Arial"/>
              <a:buNone/>
            </a:pPr>
            <a:r>
              <a:rPr lang="en" sz="2400" b="1" dirty="0">
                <a:latin typeface="Poppins"/>
                <a:ea typeface="Poppins"/>
                <a:cs typeface="Poppins"/>
                <a:sym typeface="Poppins"/>
              </a:rPr>
              <a:t>Department of Education – Student Loans and Assistance</a:t>
            </a:r>
            <a:endParaRPr sz="2400" b="1" dirty="0">
              <a:latin typeface="Poppins"/>
              <a:ea typeface="Poppins"/>
              <a:cs typeface="Poppins"/>
              <a:sym typeface="Poppins"/>
            </a:endParaRPr>
          </a:p>
          <a:p>
            <a:pPr marL="0" lvl="0" indent="0" algn="ctr" rtl="0">
              <a:lnSpc>
                <a:spcPct val="115000"/>
              </a:lnSpc>
              <a:spcBef>
                <a:spcPts val="0"/>
              </a:spcBef>
              <a:spcAft>
                <a:spcPts val="0"/>
              </a:spcAft>
              <a:buClr>
                <a:schemeClr val="dk1"/>
              </a:buClr>
              <a:buSzPct val="50000"/>
              <a:buFont typeface="Arial"/>
              <a:buNone/>
            </a:pPr>
            <a:r>
              <a:rPr lang="en" sz="2200" b="1" dirty="0">
                <a:latin typeface="Poppins"/>
                <a:ea typeface="Poppins"/>
                <a:cs typeface="Poppins"/>
                <a:sym typeface="Poppins"/>
              </a:rPr>
              <a:t>(Part 2)</a:t>
            </a:r>
            <a:endParaRPr sz="2200" b="1" dirty="0">
              <a:latin typeface="Poppins"/>
              <a:ea typeface="Poppins"/>
              <a:cs typeface="Poppins"/>
              <a:sym typeface="Poppins"/>
            </a:endParaRPr>
          </a:p>
        </p:txBody>
      </p:sp>
      <p:sp>
        <p:nvSpPr>
          <p:cNvPr id="199" name="Google Shape;199;p32"/>
          <p:cNvSpPr txBox="1">
            <a:spLocks noGrp="1"/>
          </p:cNvSpPr>
          <p:nvPr>
            <p:ph type="body" idx="1"/>
          </p:nvPr>
        </p:nvSpPr>
        <p:spPr>
          <a:xfrm>
            <a:off x="311700" y="770800"/>
            <a:ext cx="4989000" cy="42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Public Service Loan Forgiveness</a:t>
            </a:r>
            <a:endParaRPr sz="2100" dirty="0">
              <a:solidFill>
                <a:schemeClr val="dk1"/>
              </a:solidFill>
              <a:latin typeface="Poppins"/>
              <a:ea typeface="Poppins"/>
              <a:cs typeface="Poppins"/>
              <a:sym typeface="Poppins"/>
            </a:endParaRPr>
          </a:p>
          <a:p>
            <a:pPr marL="914400" lvl="1"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Historically dysfunctional</a:t>
            </a:r>
            <a:endParaRPr sz="2100" dirty="0">
              <a:solidFill>
                <a:schemeClr val="dk1"/>
              </a:solidFill>
              <a:latin typeface="Poppins"/>
              <a:ea typeface="Poppins"/>
              <a:cs typeface="Poppins"/>
              <a:sym typeface="Poppins"/>
            </a:endParaRPr>
          </a:p>
          <a:p>
            <a:pPr marL="914400" lvl="1"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Biden Administration took steps to fix -&gt; +1 million debt free</a:t>
            </a:r>
            <a:endParaRPr sz="2100" dirty="0">
              <a:solidFill>
                <a:schemeClr val="dk1"/>
              </a:solidFill>
              <a:latin typeface="Poppins"/>
              <a:ea typeface="Poppins"/>
              <a:cs typeface="Poppins"/>
              <a:sym typeface="Poppins"/>
            </a:endParaRPr>
          </a:p>
          <a:p>
            <a:pPr marL="914400" lvl="1"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New option called “BuyBack” allows borrowers to cure past ineligible payments</a:t>
            </a:r>
            <a:endParaRPr sz="21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4114800" lvl="0" indent="0" algn="l" rtl="0">
              <a:spcBef>
                <a:spcPts val="0"/>
              </a:spcBef>
              <a:spcAft>
                <a:spcPts val="0"/>
              </a:spcAft>
              <a:buNone/>
            </a:pPr>
            <a:endParaRPr sz="2100" dirty="0">
              <a:solidFill>
                <a:schemeClr val="dk1"/>
              </a:solidFill>
              <a:latin typeface="Poppins"/>
              <a:ea typeface="Poppins"/>
              <a:cs typeface="Poppins"/>
              <a:sym typeface="Poppins"/>
            </a:endParaRPr>
          </a:p>
        </p:txBody>
      </p:sp>
      <p:sp>
        <p:nvSpPr>
          <p:cNvPr id="200" name="Google Shape;200;p3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01" name="Google Shape;201;p32" descr="4 boxes with checkmarks and text inside of them, reading: &quot;Direct Loans&quot;, &quot;IDR&quot;, &quot;Public Service Employer [30 hours]&quot;, and &quot;120 payments&quot;.">
            <a:extLst>
              <a:ext uri="{C183D7F6-B498-43B3-948B-1728B52AA6E4}">
                <adec:decorative xmlns:adec="http://schemas.microsoft.com/office/drawing/2017/decorative" val="0"/>
              </a:ext>
            </a:extLst>
          </p:cNvPr>
          <p:cNvGrpSpPr/>
          <p:nvPr/>
        </p:nvGrpSpPr>
        <p:grpSpPr>
          <a:xfrm>
            <a:off x="5482223" y="843338"/>
            <a:ext cx="2796795" cy="3811873"/>
            <a:chOff x="1023925" y="372306"/>
            <a:chExt cx="3729060" cy="5082498"/>
          </a:xfrm>
        </p:grpSpPr>
        <p:sp>
          <p:nvSpPr>
            <p:cNvPr id="202" name="Google Shape;202;p32"/>
            <p:cNvSpPr/>
            <p:nvPr/>
          </p:nvSpPr>
          <p:spPr>
            <a:xfrm>
              <a:off x="1173085" y="768242"/>
              <a:ext cx="3579900" cy="650100"/>
            </a:xfrm>
            <a:prstGeom prst="rect">
              <a:avLst/>
            </a:prstGeom>
            <a:solidFill>
              <a:srgbClr val="FFFFFF">
                <a:alpha val="40000"/>
              </a:srgbClr>
            </a:solidFill>
            <a:ln w="9525" cap="flat" cmpd="sng">
              <a:solidFill>
                <a:srgbClr val="215C88"/>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3" name="Google Shape;203;p32"/>
            <p:cNvSpPr txBox="1"/>
            <p:nvPr/>
          </p:nvSpPr>
          <p:spPr>
            <a:xfrm>
              <a:off x="1173085" y="768242"/>
              <a:ext cx="3579900" cy="650100"/>
            </a:xfrm>
            <a:prstGeom prst="rect">
              <a:avLst/>
            </a:prstGeom>
            <a:noFill/>
            <a:ln>
              <a:noFill/>
            </a:ln>
          </p:spPr>
          <p:txBody>
            <a:bodyPr spcFirstLastPara="1" wrap="square" lIns="568300" tIns="62850" rIns="62850" bIns="62850" anchor="ctr" anchorCtr="0">
              <a:noAutofit/>
            </a:bodyPr>
            <a:lstStyle/>
            <a:p>
              <a:pPr marL="0" marR="0" lvl="0" indent="0" algn="l" rtl="0">
                <a:lnSpc>
                  <a:spcPct val="90000"/>
                </a:lnSpc>
                <a:spcBef>
                  <a:spcPts val="0"/>
                </a:spcBef>
                <a:spcAft>
                  <a:spcPts val="0"/>
                </a:spcAft>
                <a:buClr>
                  <a:srgbClr val="1C3759"/>
                </a:buClr>
                <a:buSzPts val="1700"/>
                <a:buFont typeface="Arial"/>
                <a:buNone/>
              </a:pPr>
              <a:r>
                <a:rPr lang="en" sz="1700" b="0" i="0" u="none" strike="noStrike" cap="none" dirty="0">
                  <a:solidFill>
                    <a:srgbClr val="1C3759"/>
                  </a:solidFill>
                  <a:latin typeface="Arial"/>
                  <a:ea typeface="Arial"/>
                  <a:cs typeface="Arial"/>
                  <a:sym typeface="Arial"/>
                </a:rPr>
                <a:t>Direct Loans</a:t>
              </a:r>
              <a:endParaRPr sz="1100" b="0" i="0" u="none" strike="noStrike" cap="none" dirty="0">
                <a:solidFill>
                  <a:srgbClr val="000000"/>
                </a:solidFill>
                <a:latin typeface="Arial"/>
                <a:ea typeface="Arial"/>
                <a:cs typeface="Arial"/>
                <a:sym typeface="Arial"/>
              </a:endParaRPr>
            </a:p>
          </p:txBody>
        </p:sp>
        <p:sp>
          <p:nvSpPr>
            <p:cNvPr id="204" name="Google Shape;204;p32"/>
            <p:cNvSpPr/>
            <p:nvPr/>
          </p:nvSpPr>
          <p:spPr>
            <a:xfrm>
              <a:off x="1023925" y="372306"/>
              <a:ext cx="783000" cy="1174500"/>
            </a:xfrm>
            <a:prstGeom prst="rect">
              <a:avLst/>
            </a:prstGeom>
            <a:blipFill rotWithShape="1">
              <a:blip r:embed="rId3">
                <a:alphaModFix/>
              </a:blip>
              <a:stretch>
                <a:fillRect l="-24998" r="-24978"/>
              </a:stretch>
            </a:blip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5" name="Google Shape;205;p32"/>
            <p:cNvSpPr/>
            <p:nvPr/>
          </p:nvSpPr>
          <p:spPr>
            <a:xfrm>
              <a:off x="1173085" y="2069509"/>
              <a:ext cx="3579900" cy="652800"/>
            </a:xfrm>
            <a:prstGeom prst="rect">
              <a:avLst/>
            </a:prstGeom>
            <a:solidFill>
              <a:srgbClr val="FFFFFF">
                <a:alpha val="40000"/>
              </a:srgbClr>
            </a:solidFill>
            <a:ln w="9525" cap="flat" cmpd="sng">
              <a:solidFill>
                <a:srgbClr val="215C88"/>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6" name="Google Shape;206;p32"/>
            <p:cNvSpPr txBox="1"/>
            <p:nvPr/>
          </p:nvSpPr>
          <p:spPr>
            <a:xfrm>
              <a:off x="1173085" y="2069509"/>
              <a:ext cx="3579900" cy="652800"/>
            </a:xfrm>
            <a:prstGeom prst="rect">
              <a:avLst/>
            </a:prstGeom>
            <a:noFill/>
            <a:ln>
              <a:noFill/>
            </a:ln>
          </p:spPr>
          <p:txBody>
            <a:bodyPr spcFirstLastPara="1" wrap="square" lIns="568300" tIns="62850" rIns="62850" bIns="62850" anchor="ctr" anchorCtr="0">
              <a:noAutofit/>
            </a:bodyPr>
            <a:lstStyle/>
            <a:p>
              <a:pPr marL="0" marR="0" lvl="0" indent="0" algn="l" rtl="0">
                <a:lnSpc>
                  <a:spcPct val="90000"/>
                </a:lnSpc>
                <a:spcBef>
                  <a:spcPts val="0"/>
                </a:spcBef>
                <a:spcAft>
                  <a:spcPts val="0"/>
                </a:spcAft>
                <a:buClr>
                  <a:srgbClr val="1C3759"/>
                </a:buClr>
                <a:buSzPts val="1700"/>
                <a:buFont typeface="Arial"/>
                <a:buNone/>
              </a:pPr>
              <a:r>
                <a:rPr lang="en" sz="1700" b="0" i="0" u="none" strike="noStrike" cap="none" dirty="0">
                  <a:solidFill>
                    <a:srgbClr val="1C3759"/>
                  </a:solidFill>
                  <a:latin typeface="Arial"/>
                  <a:ea typeface="Arial"/>
                  <a:cs typeface="Arial"/>
                  <a:sym typeface="Arial"/>
                </a:rPr>
                <a:t>IDR</a:t>
              </a:r>
              <a:endParaRPr sz="1100" b="0" i="0" u="none" strike="noStrike" cap="none" dirty="0">
                <a:solidFill>
                  <a:srgbClr val="000000"/>
                </a:solidFill>
                <a:latin typeface="Arial"/>
                <a:ea typeface="Arial"/>
                <a:cs typeface="Arial"/>
                <a:sym typeface="Arial"/>
              </a:endParaRPr>
            </a:p>
          </p:txBody>
        </p:sp>
        <p:sp>
          <p:nvSpPr>
            <p:cNvPr id="207" name="Google Shape;207;p32"/>
            <p:cNvSpPr/>
            <p:nvPr/>
          </p:nvSpPr>
          <p:spPr>
            <a:xfrm>
              <a:off x="1023925" y="1674972"/>
              <a:ext cx="783000" cy="1174500"/>
            </a:xfrm>
            <a:prstGeom prst="rect">
              <a:avLst/>
            </a:prstGeom>
            <a:blipFill rotWithShape="1">
              <a:blip r:embed="rId3">
                <a:alphaModFix/>
              </a:blip>
              <a:stretch>
                <a:fillRect l="-24998" r="-24978"/>
              </a:stretch>
            </a:blip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8" name="Google Shape;208;p32"/>
            <p:cNvSpPr/>
            <p:nvPr/>
          </p:nvSpPr>
          <p:spPr>
            <a:xfrm>
              <a:off x="1173085" y="3311285"/>
              <a:ext cx="3579900" cy="774600"/>
            </a:xfrm>
            <a:prstGeom prst="rect">
              <a:avLst/>
            </a:prstGeom>
            <a:solidFill>
              <a:srgbClr val="FFFFFF">
                <a:alpha val="40000"/>
              </a:srgbClr>
            </a:solidFill>
            <a:ln w="9525" cap="flat" cmpd="sng">
              <a:solidFill>
                <a:srgbClr val="215C88"/>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9" name="Google Shape;209;p32"/>
            <p:cNvSpPr txBox="1"/>
            <p:nvPr/>
          </p:nvSpPr>
          <p:spPr>
            <a:xfrm>
              <a:off x="1173085" y="3311285"/>
              <a:ext cx="3579900" cy="774600"/>
            </a:xfrm>
            <a:prstGeom prst="rect">
              <a:avLst/>
            </a:prstGeom>
            <a:noFill/>
            <a:ln>
              <a:noFill/>
            </a:ln>
          </p:spPr>
          <p:txBody>
            <a:bodyPr spcFirstLastPara="1" wrap="square" lIns="568300" tIns="62850" rIns="62850" bIns="62850" anchor="ctr" anchorCtr="0">
              <a:noAutofit/>
            </a:bodyPr>
            <a:lstStyle/>
            <a:p>
              <a:pPr marL="0" marR="0" lvl="0" indent="0" algn="l" rtl="0">
                <a:lnSpc>
                  <a:spcPct val="90000"/>
                </a:lnSpc>
                <a:spcBef>
                  <a:spcPts val="0"/>
                </a:spcBef>
                <a:spcAft>
                  <a:spcPts val="0"/>
                </a:spcAft>
                <a:buClr>
                  <a:srgbClr val="1C3759"/>
                </a:buClr>
                <a:buSzPts val="1700"/>
                <a:buFont typeface="Arial"/>
                <a:buNone/>
              </a:pPr>
              <a:r>
                <a:rPr lang="en" sz="1700" b="0" i="0" u="none" strike="noStrike" cap="none">
                  <a:solidFill>
                    <a:srgbClr val="1C3759"/>
                  </a:solidFill>
                  <a:latin typeface="Arial"/>
                  <a:ea typeface="Arial"/>
                  <a:cs typeface="Arial"/>
                  <a:sym typeface="Arial"/>
                </a:rPr>
                <a:t>Public Service Employer [30 hours]</a:t>
              </a:r>
              <a:endParaRPr sz="1100" b="0" i="0" u="none" strike="noStrike" cap="none">
                <a:solidFill>
                  <a:srgbClr val="000000"/>
                </a:solidFill>
                <a:latin typeface="Arial"/>
                <a:ea typeface="Arial"/>
                <a:cs typeface="Arial"/>
                <a:sym typeface="Arial"/>
              </a:endParaRPr>
            </a:p>
          </p:txBody>
        </p:sp>
        <p:sp>
          <p:nvSpPr>
            <p:cNvPr id="210" name="Google Shape;210;p32"/>
            <p:cNvSpPr/>
            <p:nvPr/>
          </p:nvSpPr>
          <p:spPr>
            <a:xfrm>
              <a:off x="1023925" y="2977638"/>
              <a:ext cx="783000" cy="1174500"/>
            </a:xfrm>
            <a:prstGeom prst="rect">
              <a:avLst/>
            </a:prstGeom>
            <a:blipFill rotWithShape="1">
              <a:blip r:embed="rId3">
                <a:alphaModFix/>
              </a:blip>
              <a:stretch>
                <a:fillRect l="-24998" r="-24978"/>
              </a:stretch>
            </a:blip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1" name="Google Shape;211;p32"/>
            <p:cNvSpPr/>
            <p:nvPr/>
          </p:nvSpPr>
          <p:spPr>
            <a:xfrm>
              <a:off x="1173085" y="4700153"/>
              <a:ext cx="3579900" cy="602100"/>
            </a:xfrm>
            <a:prstGeom prst="rect">
              <a:avLst/>
            </a:prstGeom>
            <a:solidFill>
              <a:srgbClr val="FFFFFF">
                <a:alpha val="40000"/>
              </a:srgbClr>
            </a:solidFill>
            <a:ln w="9525" cap="flat" cmpd="sng">
              <a:solidFill>
                <a:srgbClr val="215C88"/>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 name="Google Shape;212;p32"/>
            <p:cNvSpPr txBox="1"/>
            <p:nvPr/>
          </p:nvSpPr>
          <p:spPr>
            <a:xfrm>
              <a:off x="1173085" y="4700153"/>
              <a:ext cx="3579900" cy="602100"/>
            </a:xfrm>
            <a:prstGeom prst="rect">
              <a:avLst/>
            </a:prstGeom>
            <a:noFill/>
            <a:ln>
              <a:noFill/>
            </a:ln>
          </p:spPr>
          <p:txBody>
            <a:bodyPr spcFirstLastPara="1" wrap="square" lIns="568300" tIns="62850" rIns="62850" bIns="62850" anchor="ctr" anchorCtr="0">
              <a:noAutofit/>
            </a:bodyPr>
            <a:lstStyle/>
            <a:p>
              <a:pPr marL="0" marR="0" lvl="0" indent="0" algn="l" rtl="0">
                <a:lnSpc>
                  <a:spcPct val="90000"/>
                </a:lnSpc>
                <a:spcBef>
                  <a:spcPts val="0"/>
                </a:spcBef>
                <a:spcAft>
                  <a:spcPts val="0"/>
                </a:spcAft>
                <a:buClr>
                  <a:srgbClr val="1C3759"/>
                </a:buClr>
                <a:buSzPts val="1700"/>
                <a:buFont typeface="Arial"/>
                <a:buNone/>
              </a:pPr>
              <a:r>
                <a:rPr lang="en" sz="1700" b="0" i="0" u="none" strike="noStrike" cap="none">
                  <a:solidFill>
                    <a:srgbClr val="1C3759"/>
                  </a:solidFill>
                  <a:latin typeface="Arial"/>
                  <a:ea typeface="Arial"/>
                  <a:cs typeface="Arial"/>
                  <a:sym typeface="Arial"/>
                </a:rPr>
                <a:t>120 payments</a:t>
              </a:r>
              <a:endParaRPr sz="1100" b="0" i="0" u="none" strike="noStrike" cap="none">
                <a:solidFill>
                  <a:srgbClr val="000000"/>
                </a:solidFill>
                <a:latin typeface="Arial"/>
                <a:ea typeface="Arial"/>
                <a:cs typeface="Arial"/>
                <a:sym typeface="Arial"/>
              </a:endParaRPr>
            </a:p>
          </p:txBody>
        </p:sp>
        <p:sp>
          <p:nvSpPr>
            <p:cNvPr id="213" name="Google Shape;213;p32"/>
            <p:cNvSpPr/>
            <p:nvPr/>
          </p:nvSpPr>
          <p:spPr>
            <a:xfrm>
              <a:off x="1023925" y="4280304"/>
              <a:ext cx="783000" cy="1174500"/>
            </a:xfrm>
            <a:prstGeom prst="rect">
              <a:avLst/>
            </a:prstGeom>
            <a:blipFill rotWithShape="1">
              <a:blip r:embed="rId3">
                <a:alphaModFix/>
              </a:blip>
              <a:stretch>
                <a:fillRect l="-24998" r="-24978"/>
              </a:stretch>
            </a:blipFill>
            <a:ln w="12700" cap="flat" cmpd="sng">
              <a:solidFill>
                <a:srgbClr val="FFFFF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31172" y="198100"/>
            <a:ext cx="9206344"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50000"/>
              <a:buFont typeface="Arial"/>
              <a:buNone/>
            </a:pPr>
            <a:r>
              <a:rPr lang="en" sz="2400" b="1" dirty="0">
                <a:latin typeface="Poppins"/>
                <a:ea typeface="Poppins"/>
                <a:cs typeface="Poppins"/>
                <a:sym typeface="Poppins"/>
              </a:rPr>
              <a:t>Department of Education – Student Loans and Assistance</a:t>
            </a:r>
            <a:endParaRPr sz="2400" b="1" dirty="0">
              <a:latin typeface="Poppins"/>
              <a:ea typeface="Poppins"/>
              <a:cs typeface="Poppins"/>
              <a:sym typeface="Poppins"/>
            </a:endParaRPr>
          </a:p>
          <a:p>
            <a:pPr marL="0" lvl="0" indent="0" algn="ctr" rtl="0">
              <a:lnSpc>
                <a:spcPct val="115000"/>
              </a:lnSpc>
              <a:spcBef>
                <a:spcPts val="0"/>
              </a:spcBef>
              <a:spcAft>
                <a:spcPts val="0"/>
              </a:spcAft>
              <a:buClr>
                <a:schemeClr val="dk1"/>
              </a:buClr>
              <a:buSzPct val="50000"/>
              <a:buFont typeface="Arial"/>
              <a:buNone/>
            </a:pPr>
            <a:r>
              <a:rPr lang="en" sz="2200" b="1" dirty="0">
                <a:latin typeface="Poppins"/>
                <a:ea typeface="Poppins"/>
                <a:cs typeface="Poppins"/>
                <a:sym typeface="Poppins"/>
              </a:rPr>
              <a:t>(Part 3)</a:t>
            </a:r>
            <a:endParaRPr sz="2200" b="1" dirty="0">
              <a:latin typeface="Poppins"/>
              <a:ea typeface="Poppins"/>
              <a:cs typeface="Poppins"/>
              <a:sym typeface="Poppins"/>
            </a:endParaRPr>
          </a:p>
        </p:txBody>
      </p:sp>
      <p:sp>
        <p:nvSpPr>
          <p:cNvPr id="219" name="Google Shape;219;p33"/>
          <p:cNvSpPr txBox="1">
            <a:spLocks noGrp="1"/>
          </p:cNvSpPr>
          <p:nvPr>
            <p:ph type="body" idx="1"/>
          </p:nvPr>
        </p:nvSpPr>
        <p:spPr>
          <a:xfrm>
            <a:off x="311700" y="770800"/>
            <a:ext cx="4989000" cy="42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IDR Plans</a:t>
            </a:r>
            <a:endParaRPr sz="2400" dirty="0">
              <a:solidFill>
                <a:schemeClr val="dk1"/>
              </a:solidFill>
              <a:latin typeface="Poppins"/>
              <a:ea typeface="Poppins"/>
              <a:cs typeface="Poppins"/>
              <a:sym typeface="Poppins"/>
            </a:endParaRPr>
          </a:p>
          <a:p>
            <a:pPr marL="914400" lvl="1"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Affordable payments, debt cancellation</a:t>
            </a:r>
            <a:endParaRPr sz="2400" dirty="0">
              <a:solidFill>
                <a:schemeClr val="dk1"/>
              </a:solidFill>
              <a:latin typeface="Poppins"/>
              <a:ea typeface="Poppins"/>
              <a:cs typeface="Poppins"/>
              <a:sym typeface="Poppins"/>
            </a:endParaRPr>
          </a:p>
          <a:p>
            <a:pPr marL="914400" lvl="1"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Biden Administration took steps to fix -&gt; +1.4 million debt free</a:t>
            </a:r>
            <a:endParaRPr sz="2400" dirty="0">
              <a:solidFill>
                <a:schemeClr val="dk1"/>
              </a:solidFill>
              <a:latin typeface="Poppins"/>
              <a:ea typeface="Poppins"/>
              <a:cs typeface="Poppins"/>
              <a:sym typeface="Poppins"/>
            </a:endParaRPr>
          </a:p>
          <a:p>
            <a:pPr marL="914400" lvl="1"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Biden introduced newest plan, SAVE Plan</a:t>
            </a:r>
            <a:endParaRPr sz="24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4114800" lvl="0" indent="0" algn="l" rtl="0">
              <a:spcBef>
                <a:spcPts val="0"/>
              </a:spcBef>
              <a:spcAft>
                <a:spcPts val="0"/>
              </a:spcAft>
              <a:buNone/>
            </a:pPr>
            <a:endParaRPr sz="2100" dirty="0">
              <a:solidFill>
                <a:schemeClr val="dk1"/>
              </a:solidFill>
              <a:latin typeface="Poppins"/>
              <a:ea typeface="Poppins"/>
              <a:cs typeface="Poppins"/>
              <a:sym typeface="Poppins"/>
            </a:endParaRPr>
          </a:p>
        </p:txBody>
      </p:sp>
      <p:sp>
        <p:nvSpPr>
          <p:cNvPr id="220" name="Google Shape;220;p3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21" name="Google Shape;221;p33" descr="A stylized line chart with a blue upward trend, a sharp dip, and a recovery above a red horizontal line. The area under the solid line is shaded in blue. The final segment of the line is dashed, indicating a projected increase."/>
          <p:cNvPicPr preferRelativeResize="0"/>
          <p:nvPr/>
        </p:nvPicPr>
        <p:blipFill rotWithShape="1">
          <a:blip r:embed="rId3">
            <a:alphaModFix/>
          </a:blip>
          <a:srcRect/>
          <a:stretch/>
        </p:blipFill>
        <p:spPr>
          <a:xfrm>
            <a:off x="5508123" y="1902890"/>
            <a:ext cx="3227651" cy="1724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33975"/>
            <a:ext cx="3840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100" b="1">
                <a:latin typeface="Poppins"/>
                <a:ea typeface="Poppins"/>
                <a:cs typeface="Poppins"/>
                <a:sym typeface="Poppins"/>
              </a:rPr>
              <a:t>Welcome!</a:t>
            </a:r>
            <a:endParaRPr sz="3100" b="1">
              <a:latin typeface="Poppins"/>
              <a:ea typeface="Poppins"/>
              <a:cs typeface="Poppins"/>
              <a:sym typeface="Poppins"/>
            </a:endParaRPr>
          </a:p>
        </p:txBody>
      </p:sp>
      <p:sp>
        <p:nvSpPr>
          <p:cNvPr id="77" name="Google Shape;77;p16"/>
          <p:cNvSpPr txBox="1">
            <a:spLocks noGrp="1"/>
          </p:cNvSpPr>
          <p:nvPr>
            <p:ph type="body" idx="1"/>
          </p:nvPr>
        </p:nvSpPr>
        <p:spPr>
          <a:xfrm>
            <a:off x="311700" y="1377825"/>
            <a:ext cx="4825500" cy="34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chemeClr val="dk1"/>
                </a:solidFill>
                <a:latin typeface="Poppins"/>
                <a:ea typeface="Poppins"/>
                <a:cs typeface="Poppins"/>
                <a:sym typeface="Poppins"/>
              </a:rPr>
              <a:t>Disability Community Briefing</a:t>
            </a:r>
            <a:endParaRPr sz="2300" b="1">
              <a:solidFill>
                <a:schemeClr val="dk1"/>
              </a:solidFill>
              <a:latin typeface="Poppins"/>
              <a:ea typeface="Poppins"/>
              <a:cs typeface="Poppins"/>
              <a:sym typeface="Poppins"/>
            </a:endParaRPr>
          </a:p>
          <a:p>
            <a:pPr marL="0" lvl="0" indent="0" algn="l" rtl="0">
              <a:spcBef>
                <a:spcPts val="1200"/>
              </a:spcBef>
              <a:spcAft>
                <a:spcPts val="1200"/>
              </a:spcAft>
              <a:buNone/>
            </a:pPr>
            <a:r>
              <a:rPr lang="en" sz="2300">
                <a:solidFill>
                  <a:schemeClr val="dk1"/>
                </a:solidFill>
                <a:latin typeface="Poppins"/>
                <a:ea typeface="Poppins"/>
                <a:cs typeface="Poppins"/>
                <a:sym typeface="Poppins"/>
              </a:rPr>
              <a:t>Defending students from the current Administration’s attacks on students and the Department of Education</a:t>
            </a:r>
            <a:endParaRPr sz="2300" b="1">
              <a:solidFill>
                <a:schemeClr val="dk1"/>
              </a:solidFill>
              <a:latin typeface="Poppins"/>
              <a:ea typeface="Poppins"/>
              <a:cs typeface="Poppins"/>
              <a:sym typeface="Poppins"/>
            </a:endParaRPr>
          </a:p>
        </p:txBody>
      </p:sp>
      <p:sp>
        <p:nvSpPr>
          <p:cNvPr id="78" name="Google Shape;78;p1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9" name="Google Shape;79;p16"/>
          <p:cNvSpPr txBox="1">
            <a:spLocks noGrp="1"/>
          </p:cNvSpPr>
          <p:nvPr>
            <p:ph type="body" idx="1"/>
          </p:nvPr>
        </p:nvSpPr>
        <p:spPr>
          <a:xfrm>
            <a:off x="311700" y="4335300"/>
            <a:ext cx="4984500" cy="808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500">
                <a:solidFill>
                  <a:schemeClr val="dk1"/>
                </a:solidFill>
                <a:latin typeface="Poppins"/>
                <a:ea typeface="Poppins"/>
                <a:cs typeface="Poppins"/>
                <a:sym typeface="Poppins"/>
              </a:rPr>
              <a:t>Photo of Jennifer Keelan participating in Capital Crawl, taken by Tom Olin</a:t>
            </a:r>
            <a:endParaRPr sz="1500" b="1">
              <a:solidFill>
                <a:schemeClr val="dk1"/>
              </a:solidFill>
              <a:latin typeface="Poppins"/>
              <a:ea typeface="Poppins"/>
              <a:cs typeface="Poppins"/>
              <a:sym typeface="Poppins"/>
            </a:endParaRPr>
          </a:p>
        </p:txBody>
      </p:sp>
      <p:pic>
        <p:nvPicPr>
          <p:cNvPr id="80" name="Google Shape;80;p16" descr="Photo of Jennifer Keelan as a child, reaching the top of the steps during the Capital Crawl. She is wearing a bandana and smiling, while someone hugs her from behind."/>
          <p:cNvPicPr preferRelativeResize="0"/>
          <p:nvPr/>
        </p:nvPicPr>
        <p:blipFill>
          <a:blip r:embed="rId3">
            <a:alphaModFix/>
          </a:blip>
          <a:stretch>
            <a:fillRect/>
          </a:stretch>
        </p:blipFill>
        <p:spPr>
          <a:xfrm>
            <a:off x="5614500" y="2232"/>
            <a:ext cx="3529500" cy="51390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86591" y="135223"/>
            <a:ext cx="9317182"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50000"/>
              <a:buFont typeface="Arial"/>
              <a:buNone/>
            </a:pPr>
            <a:r>
              <a:rPr lang="en" sz="2400" b="1" dirty="0">
                <a:latin typeface="Poppins"/>
                <a:ea typeface="Poppins"/>
                <a:cs typeface="Poppins"/>
                <a:sym typeface="Poppins"/>
              </a:rPr>
              <a:t>Department of Education – Student Loans and Assistance </a:t>
            </a:r>
            <a:br>
              <a:rPr lang="en" sz="2200" b="1" dirty="0">
                <a:latin typeface="Poppins"/>
                <a:ea typeface="Poppins"/>
                <a:cs typeface="Poppins"/>
                <a:sym typeface="Poppins"/>
              </a:rPr>
            </a:br>
            <a:r>
              <a:rPr lang="en" sz="2200" b="1" dirty="0">
                <a:latin typeface="Poppins"/>
                <a:ea typeface="Poppins"/>
                <a:cs typeface="Poppins"/>
                <a:sym typeface="Poppins"/>
              </a:rPr>
              <a:t>(Part 4)</a:t>
            </a:r>
            <a:endParaRPr sz="2200" dirty="0">
              <a:latin typeface="Poppins"/>
              <a:ea typeface="Poppins"/>
              <a:cs typeface="Poppins"/>
              <a:sym typeface="Poppins"/>
            </a:endParaRPr>
          </a:p>
        </p:txBody>
      </p:sp>
      <p:sp>
        <p:nvSpPr>
          <p:cNvPr id="227" name="Google Shape;227;p34"/>
          <p:cNvSpPr txBox="1">
            <a:spLocks noGrp="1"/>
          </p:cNvSpPr>
          <p:nvPr>
            <p:ph type="body" idx="1"/>
          </p:nvPr>
        </p:nvSpPr>
        <p:spPr>
          <a:xfrm>
            <a:off x="311700" y="867250"/>
            <a:ext cx="5564400" cy="437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dirty="0">
                <a:solidFill>
                  <a:schemeClr val="dk1"/>
                </a:solidFill>
                <a:latin typeface="Poppins"/>
                <a:ea typeface="Poppins"/>
                <a:cs typeface="Poppins"/>
                <a:sym typeface="Poppins"/>
              </a:rPr>
              <a:t>IDR SAVE Plan</a:t>
            </a:r>
            <a:endParaRPr sz="21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Aug. 2023: Introduced </a:t>
            </a:r>
            <a:endParaRPr sz="20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Spring 2024: 18 states sue</a:t>
            </a:r>
            <a:endParaRPr sz="20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Feb. 2025: court blocks SAVE</a:t>
            </a:r>
            <a:endParaRPr sz="20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8 million SAVE borrowers in “forbearance” – this means no payments required, no interest, no credit toward forgiveness</a:t>
            </a:r>
            <a:endParaRPr sz="18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Feb. to Mar. 2025: IDR application offline, then back online after American Federation of Teachers sued</a:t>
            </a:r>
            <a:endParaRPr sz="2100" dirty="0">
              <a:solidFill>
                <a:schemeClr val="dk1"/>
              </a:solidFill>
              <a:latin typeface="Poppins"/>
              <a:ea typeface="Poppins"/>
              <a:cs typeface="Poppins"/>
              <a:sym typeface="Poppins"/>
            </a:endParaRPr>
          </a:p>
          <a:p>
            <a:pPr marL="0" lvl="0" indent="0" algn="l" rtl="0">
              <a:spcBef>
                <a:spcPts val="0"/>
              </a:spcBef>
              <a:spcAft>
                <a:spcPts val="0"/>
              </a:spcAft>
              <a:buNone/>
            </a:pPr>
            <a:endParaRPr sz="2100" dirty="0">
              <a:solidFill>
                <a:schemeClr val="dk1"/>
              </a:solidFill>
              <a:latin typeface="Poppins"/>
              <a:ea typeface="Poppins"/>
              <a:cs typeface="Poppins"/>
              <a:sym typeface="Poppins"/>
            </a:endParaRPr>
          </a:p>
          <a:p>
            <a:pPr marL="4114800" lvl="0" indent="0" algn="l" rtl="0">
              <a:spcBef>
                <a:spcPts val="0"/>
              </a:spcBef>
              <a:spcAft>
                <a:spcPts val="0"/>
              </a:spcAft>
              <a:buNone/>
            </a:pPr>
            <a:endParaRPr sz="2100" dirty="0">
              <a:solidFill>
                <a:schemeClr val="dk1"/>
              </a:solidFill>
              <a:latin typeface="Poppins"/>
              <a:ea typeface="Poppins"/>
              <a:cs typeface="Poppins"/>
              <a:sym typeface="Poppins"/>
            </a:endParaRPr>
          </a:p>
        </p:txBody>
      </p:sp>
      <p:sp>
        <p:nvSpPr>
          <p:cNvPr id="228" name="Google Shape;228;p3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29" name="Google Shape;229;p34" descr="A stylized line chart with a blue upward trend, a sharp dip, and a recovery above a red horizontal line. The area under the solid line is shaded in blue. The final segment of the line is dashed, indicating a projected increase."/>
          <p:cNvPicPr preferRelativeResize="0"/>
          <p:nvPr/>
        </p:nvPicPr>
        <p:blipFill rotWithShape="1">
          <a:blip r:embed="rId3">
            <a:alphaModFix/>
          </a:blip>
          <a:srcRect/>
          <a:stretch/>
        </p:blipFill>
        <p:spPr>
          <a:xfrm>
            <a:off x="5793498" y="1902890"/>
            <a:ext cx="3227651" cy="1724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311700" y="190641"/>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50000"/>
              <a:buFont typeface="Arial"/>
              <a:buNone/>
            </a:pPr>
            <a:r>
              <a:rPr lang="en" sz="2400" b="1" dirty="0">
                <a:latin typeface="Poppins"/>
                <a:ea typeface="Poppins"/>
                <a:cs typeface="Poppins"/>
                <a:sym typeface="Poppins"/>
              </a:rPr>
              <a:t>Department of Education – Student Loans and Assistance</a:t>
            </a:r>
            <a:endParaRPr sz="2400" b="1" dirty="0">
              <a:latin typeface="Poppins"/>
              <a:ea typeface="Poppins"/>
              <a:cs typeface="Poppins"/>
              <a:sym typeface="Poppins"/>
            </a:endParaRPr>
          </a:p>
          <a:p>
            <a:pPr marL="0" lvl="0" indent="0" algn="ctr" rtl="0">
              <a:lnSpc>
                <a:spcPct val="115000"/>
              </a:lnSpc>
              <a:spcBef>
                <a:spcPts val="0"/>
              </a:spcBef>
              <a:spcAft>
                <a:spcPts val="0"/>
              </a:spcAft>
              <a:buClr>
                <a:schemeClr val="dk1"/>
              </a:buClr>
              <a:buSzPct val="50000"/>
              <a:buFont typeface="Arial"/>
              <a:buNone/>
            </a:pPr>
            <a:r>
              <a:rPr lang="en" sz="2200" b="1" dirty="0">
                <a:latin typeface="Poppins"/>
                <a:ea typeface="Poppins"/>
                <a:cs typeface="Poppins"/>
                <a:sym typeface="Poppins"/>
              </a:rPr>
              <a:t>(Part 5)</a:t>
            </a:r>
            <a:endParaRPr sz="2200" b="1" dirty="0">
              <a:latin typeface="Poppins"/>
              <a:ea typeface="Poppins"/>
              <a:cs typeface="Poppins"/>
              <a:sym typeface="Poppins"/>
            </a:endParaRPr>
          </a:p>
        </p:txBody>
      </p:sp>
      <p:sp>
        <p:nvSpPr>
          <p:cNvPr id="235" name="Google Shape;235;p35"/>
          <p:cNvSpPr txBox="1">
            <a:spLocks noGrp="1"/>
          </p:cNvSpPr>
          <p:nvPr>
            <p:ph type="body" idx="1"/>
          </p:nvPr>
        </p:nvSpPr>
        <p:spPr>
          <a:xfrm>
            <a:off x="311700" y="867250"/>
            <a:ext cx="8520600" cy="4667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Poppins"/>
              <a:buChar char="●"/>
            </a:pPr>
            <a:r>
              <a:rPr lang="en" sz="2200" dirty="0">
                <a:solidFill>
                  <a:schemeClr val="dk1"/>
                </a:solidFill>
                <a:latin typeface="Poppins"/>
                <a:ea typeface="Poppins"/>
                <a:cs typeface="Poppins"/>
                <a:sym typeface="Poppins"/>
              </a:rPr>
              <a:t>PSLF</a:t>
            </a:r>
            <a:endParaRPr sz="22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About 50,000 BuyBack applications waiting for review</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March EO and summer rulemaking</a:t>
            </a:r>
            <a:endParaRPr sz="1800" dirty="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dirty="0">
                <a:solidFill>
                  <a:schemeClr val="dk1"/>
                </a:solidFill>
                <a:latin typeface="Poppins"/>
                <a:ea typeface="Poppins"/>
                <a:cs typeface="Poppins"/>
                <a:sym typeface="Poppins"/>
              </a:rPr>
              <a:t>IDR Plans</a:t>
            </a:r>
            <a:endParaRPr sz="22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About 2 million applications waiting to be processed</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Reconciliation bill would eliminate ICR, PAYE, and SAVE plans and replace with new RAP*</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Summer rulemaking</a:t>
            </a:r>
            <a:endParaRPr sz="1800" dirty="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dirty="0">
                <a:solidFill>
                  <a:schemeClr val="dk1"/>
                </a:solidFill>
                <a:latin typeface="Poppins"/>
                <a:ea typeface="Poppins"/>
                <a:cs typeface="Poppins"/>
                <a:sym typeface="Poppins"/>
              </a:rPr>
              <a:t>No staff to help borrowers solve their problems</a:t>
            </a:r>
            <a:endParaRPr sz="2200" dirty="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dirty="0">
                <a:solidFill>
                  <a:schemeClr val="dk1"/>
                </a:solidFill>
                <a:latin typeface="Poppins"/>
                <a:ea typeface="Poppins"/>
                <a:cs typeface="Poppins"/>
                <a:sym typeface="Poppins"/>
              </a:rPr>
              <a:t>SAVE litigation continues (brought by states and by American Federation of Teachers)</a:t>
            </a:r>
            <a:endParaRPr sz="2100" dirty="0">
              <a:solidFill>
                <a:schemeClr val="dk1"/>
              </a:solidFill>
              <a:latin typeface="Poppins"/>
              <a:ea typeface="Poppins"/>
              <a:cs typeface="Poppins"/>
              <a:sym typeface="Poppins"/>
            </a:endParaRPr>
          </a:p>
        </p:txBody>
      </p:sp>
      <p:sp>
        <p:nvSpPr>
          <p:cNvPr id="236" name="Google Shape;236;p3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311700" y="86683"/>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n" sz="2200" b="1" dirty="0">
                <a:latin typeface="Poppins"/>
                <a:ea typeface="Poppins"/>
                <a:cs typeface="Poppins"/>
                <a:sym typeface="Poppins"/>
              </a:rPr>
              <a:t>Department of Education – What Might Happen Next</a:t>
            </a:r>
            <a:endParaRPr sz="2200" dirty="0">
              <a:latin typeface="Poppins"/>
              <a:ea typeface="Poppins"/>
              <a:cs typeface="Poppins"/>
              <a:sym typeface="Poppins"/>
            </a:endParaRPr>
          </a:p>
        </p:txBody>
      </p:sp>
      <p:sp>
        <p:nvSpPr>
          <p:cNvPr id="242" name="Google Shape;242;p36"/>
          <p:cNvSpPr txBox="1">
            <a:spLocks noGrp="1"/>
          </p:cNvSpPr>
          <p:nvPr>
            <p:ph type="body" idx="1"/>
          </p:nvPr>
        </p:nvSpPr>
        <p:spPr>
          <a:xfrm>
            <a:off x="226208" y="551117"/>
            <a:ext cx="8520600" cy="450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Poppins"/>
              <a:buChar char="●"/>
            </a:pPr>
            <a:r>
              <a:rPr lang="en" u="sng" dirty="0">
                <a:solidFill>
                  <a:schemeClr val="dk1"/>
                </a:solidFill>
                <a:latin typeface="Poppins"/>
                <a:ea typeface="Poppins"/>
                <a:cs typeface="Poppins"/>
                <a:sym typeface="Poppins"/>
              </a:rPr>
              <a:t>Administration wants to</a:t>
            </a:r>
            <a:r>
              <a:rPr lang="en" dirty="0">
                <a:solidFill>
                  <a:schemeClr val="dk1"/>
                </a:solidFill>
                <a:latin typeface="Poppins"/>
                <a:ea typeface="Poppins"/>
                <a:cs typeface="Poppins"/>
                <a:sym typeface="Poppins"/>
              </a:rPr>
              <a:t>:</a:t>
            </a:r>
            <a:endParaRPr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move parts of ED to the Department of Health and Human Services</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move student aid to Small Business Administration</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eliminate Head Start</a:t>
            </a:r>
            <a:endParaRPr sz="1800"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u="sng" dirty="0">
                <a:solidFill>
                  <a:schemeClr val="dk1"/>
                </a:solidFill>
                <a:latin typeface="Poppins"/>
                <a:ea typeface="Poppins"/>
                <a:cs typeface="Poppins"/>
                <a:sym typeface="Poppins"/>
              </a:rPr>
              <a:t>Budget Reconciliation (huge topic)</a:t>
            </a:r>
            <a:r>
              <a:rPr lang="en" dirty="0">
                <a:solidFill>
                  <a:schemeClr val="dk1"/>
                </a:solidFill>
                <a:latin typeface="Poppins"/>
                <a:ea typeface="Poppins"/>
                <a:cs typeface="Poppins"/>
                <a:sym typeface="Poppins"/>
              </a:rPr>
              <a:t>:</a:t>
            </a:r>
            <a:endParaRPr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“School choice” via federal voucher tax credit</a:t>
            </a:r>
            <a:endParaRPr sz="1800" dirty="0">
              <a:solidFill>
                <a:schemeClr val="dk1"/>
              </a:solidFill>
              <a:latin typeface="Poppins"/>
              <a:ea typeface="Poppins"/>
              <a:cs typeface="Poppins"/>
              <a:sym typeface="Poppins"/>
            </a:endParaRPr>
          </a:p>
          <a:p>
            <a:pPr marL="1371600" lvl="2"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Increased discrimination against disabled students</a:t>
            </a:r>
            <a:endParaRPr sz="1800" dirty="0">
              <a:solidFill>
                <a:schemeClr val="dk1"/>
              </a:solidFill>
              <a:latin typeface="Poppins"/>
              <a:ea typeface="Poppins"/>
              <a:cs typeface="Poppins"/>
              <a:sym typeface="Poppins"/>
            </a:endParaRPr>
          </a:p>
          <a:p>
            <a:pPr marL="1371600" lvl="2"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Decrease Medicaid $ for special education health services</a:t>
            </a:r>
            <a:endParaRPr sz="1800"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u="sng" dirty="0">
                <a:solidFill>
                  <a:schemeClr val="dk1"/>
                </a:solidFill>
                <a:latin typeface="Poppins"/>
                <a:ea typeface="Poppins"/>
                <a:cs typeface="Poppins"/>
                <a:sym typeface="Poppins"/>
              </a:rPr>
              <a:t>FY 2026 </a:t>
            </a:r>
            <a:r>
              <a:rPr lang="en" u="sng" dirty="0">
                <a:solidFill>
                  <a:schemeClr val="hlink"/>
                </a:solidFill>
                <a:latin typeface="Poppins"/>
                <a:ea typeface="Poppins"/>
                <a:cs typeface="Poppins"/>
                <a:sym typeface="Poppins"/>
                <a:hlinkClick r:id="rId3"/>
              </a:rPr>
              <a:t>ED Budget</a:t>
            </a:r>
            <a:endParaRPr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&gt; 15% cut overall</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$4.5 billion cuts to K-12 programs including for homeless youth</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huge cuts to federal work-study</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Pell grants cut from $7,395 to $5,710</a:t>
            </a:r>
            <a:endParaRPr sz="1800" dirty="0">
              <a:solidFill>
                <a:schemeClr val="dk1"/>
              </a:solidFill>
              <a:latin typeface="Poppins"/>
              <a:ea typeface="Poppins"/>
              <a:cs typeface="Poppins"/>
              <a:sym typeface="Poppins"/>
            </a:endParaRPr>
          </a:p>
        </p:txBody>
      </p:sp>
      <p:sp>
        <p:nvSpPr>
          <p:cNvPr id="243" name="Google Shape;243;p3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311700" y="75854"/>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sz="2200" b="1" dirty="0">
                <a:latin typeface="Poppins"/>
                <a:ea typeface="Poppins"/>
                <a:cs typeface="Poppins"/>
                <a:sym typeface="Poppins"/>
              </a:rPr>
              <a:t>Department of Education – What Might Happen Next </a:t>
            </a:r>
            <a:r>
              <a:rPr lang="en" sz="2000" b="1" dirty="0">
                <a:latin typeface="Poppins"/>
                <a:ea typeface="Poppins"/>
                <a:cs typeface="Poppins"/>
                <a:sym typeface="Poppins"/>
              </a:rPr>
              <a:t>(Continued)</a:t>
            </a:r>
            <a:endParaRPr sz="2200" dirty="0">
              <a:latin typeface="Poppins"/>
              <a:ea typeface="Poppins"/>
              <a:cs typeface="Poppins"/>
              <a:sym typeface="Poppins"/>
            </a:endParaRPr>
          </a:p>
        </p:txBody>
      </p:sp>
      <p:sp>
        <p:nvSpPr>
          <p:cNvPr id="249" name="Google Shape;249;p37"/>
          <p:cNvSpPr txBox="1">
            <a:spLocks noGrp="1"/>
          </p:cNvSpPr>
          <p:nvPr>
            <p:ph type="body" idx="1"/>
          </p:nvPr>
        </p:nvSpPr>
        <p:spPr>
          <a:xfrm>
            <a:off x="311700" y="1038900"/>
            <a:ext cx="4633800" cy="4104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Litigators are fighting back:</a:t>
            </a:r>
            <a:endParaRPr sz="21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At least 7 cases filed to challenge Administration actions against Department of ED</a:t>
            </a:r>
            <a:endParaRPr sz="1600" dirty="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District of Massachusetts </a:t>
            </a:r>
            <a:r>
              <a:rPr lang="en" sz="1600" u="sng" dirty="0">
                <a:solidFill>
                  <a:schemeClr val="hlink"/>
                </a:solidFill>
                <a:latin typeface="Poppins"/>
                <a:ea typeface="Poppins"/>
                <a:cs typeface="Poppins"/>
                <a:sym typeface="Poppins"/>
                <a:hlinkClick r:id="rId3"/>
              </a:rPr>
              <a:t>granted preliminary injunction</a:t>
            </a:r>
            <a:r>
              <a:rPr lang="en" sz="1600" dirty="0">
                <a:solidFill>
                  <a:schemeClr val="dk1"/>
                </a:solidFill>
                <a:latin typeface="Poppins"/>
                <a:ea typeface="Poppins"/>
                <a:cs typeface="Poppins"/>
                <a:sym typeface="Poppins"/>
              </a:rPr>
              <a:t> in case brought by 21 states re staff cuts</a:t>
            </a:r>
            <a:endParaRPr sz="1600" dirty="0">
              <a:solidFill>
                <a:schemeClr val="dk1"/>
              </a:solidFill>
              <a:latin typeface="Poppins"/>
              <a:ea typeface="Poppins"/>
              <a:cs typeface="Poppins"/>
              <a:sym typeface="Poppins"/>
            </a:endParaRPr>
          </a:p>
          <a:p>
            <a:pPr marL="1371600" lvl="2" indent="-330200" algn="l" rtl="0">
              <a:spcBef>
                <a:spcPts val="0"/>
              </a:spcBef>
              <a:spcAft>
                <a:spcPts val="0"/>
              </a:spcAft>
              <a:buClr>
                <a:schemeClr val="dk1"/>
              </a:buClr>
              <a:buSzPts val="1600"/>
              <a:buFont typeface="Poppins"/>
              <a:buChar char="■"/>
            </a:pPr>
            <a:r>
              <a:rPr lang="en" sz="1600" dirty="0">
                <a:solidFill>
                  <a:schemeClr val="dk1"/>
                </a:solidFill>
                <a:latin typeface="Poppins"/>
                <a:ea typeface="Poppins"/>
                <a:cs typeface="Poppins"/>
                <a:sym typeface="Poppins"/>
              </a:rPr>
              <a:t>BUT District of D.C. </a:t>
            </a:r>
            <a:r>
              <a:rPr lang="en" sz="1600" u="sng" dirty="0">
                <a:solidFill>
                  <a:schemeClr val="hlink"/>
                </a:solidFill>
                <a:latin typeface="Poppins"/>
                <a:ea typeface="Poppins"/>
                <a:cs typeface="Poppins"/>
                <a:sym typeface="Poppins"/>
                <a:hlinkClick r:id="rId4"/>
              </a:rPr>
              <a:t>denied preliminary injunction</a:t>
            </a:r>
            <a:r>
              <a:rPr lang="en" sz="1600" dirty="0">
                <a:solidFill>
                  <a:schemeClr val="dk1"/>
                </a:solidFill>
                <a:latin typeface="Poppins"/>
                <a:ea typeface="Poppins"/>
                <a:cs typeface="Poppins"/>
                <a:sym typeface="Poppins"/>
              </a:rPr>
              <a:t> in case brought by students, parents, and COPAA re staff cuts</a:t>
            </a:r>
            <a:endParaRPr sz="1600" dirty="0">
              <a:solidFill>
                <a:schemeClr val="dk1"/>
              </a:solidFill>
              <a:latin typeface="Poppins"/>
              <a:ea typeface="Poppins"/>
              <a:cs typeface="Poppins"/>
              <a:sym typeface="Poppins"/>
            </a:endParaRPr>
          </a:p>
        </p:txBody>
      </p:sp>
      <p:sp>
        <p:nvSpPr>
          <p:cNvPr id="250" name="Google Shape;250;p3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51" name="Google Shape;251;p37" descr="A judge’s gavel resting on a sound block with a blurred statue of Lady Justice holding scales in the background."/>
          <p:cNvPicPr preferRelativeResize="0"/>
          <p:nvPr/>
        </p:nvPicPr>
        <p:blipFill>
          <a:blip r:embed="rId5">
            <a:alphaModFix/>
          </a:blip>
          <a:stretch>
            <a:fillRect/>
          </a:stretch>
        </p:blipFill>
        <p:spPr>
          <a:xfrm>
            <a:off x="5511300" y="1455298"/>
            <a:ext cx="3256626" cy="2114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311700" y="198100"/>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n" sz="2200" b="1" dirty="0">
                <a:latin typeface="Poppins"/>
                <a:ea typeface="Poppins"/>
                <a:cs typeface="Poppins"/>
                <a:sym typeface="Poppins"/>
              </a:rPr>
              <a:t>Students of Immigrant Families</a:t>
            </a:r>
            <a:endParaRPr sz="2200" dirty="0">
              <a:latin typeface="Poppins"/>
              <a:ea typeface="Poppins"/>
              <a:cs typeface="Poppins"/>
              <a:sym typeface="Poppins"/>
            </a:endParaRPr>
          </a:p>
        </p:txBody>
      </p:sp>
      <p:sp>
        <p:nvSpPr>
          <p:cNvPr id="257" name="Google Shape;257;p38"/>
          <p:cNvSpPr txBox="1">
            <a:spLocks noGrp="1"/>
          </p:cNvSpPr>
          <p:nvPr>
            <p:ph type="body" idx="1"/>
          </p:nvPr>
        </p:nvSpPr>
        <p:spPr>
          <a:xfrm>
            <a:off x="311700" y="770800"/>
            <a:ext cx="8520600" cy="4286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January 20, 2025: Executive Order stating that undocumented immigrants must register</a:t>
            </a:r>
            <a:endParaRPr sz="1900" dirty="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February 2025 to present: media campaign targeting undocumented immigrants, “self-deport” or face fines and imprisonment</a:t>
            </a:r>
            <a:endParaRPr sz="1900" dirty="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March 12, 2025: Department of Homeland Security (DHS) sets out process for registration, effective April 11, 2025</a:t>
            </a:r>
            <a:endParaRPr sz="1900" dirty="0">
              <a:solidFill>
                <a:schemeClr val="dk1"/>
              </a:solidFill>
              <a:latin typeface="Poppins"/>
              <a:ea typeface="Poppins"/>
              <a:cs typeface="Poppins"/>
              <a:sym typeface="Poppins"/>
            </a:endParaRPr>
          </a:p>
          <a:p>
            <a:pPr marL="914400" lvl="0" indent="0" algn="l" rtl="0">
              <a:spcBef>
                <a:spcPts val="1200"/>
              </a:spcBef>
              <a:spcAft>
                <a:spcPts val="0"/>
              </a:spcAft>
              <a:buNone/>
            </a:pPr>
            <a:r>
              <a:rPr lang="en" sz="1900" b="1" dirty="0">
                <a:solidFill>
                  <a:schemeClr val="dk1"/>
                </a:solidFill>
                <a:latin typeface="Poppins"/>
                <a:ea typeface="Poppins"/>
                <a:cs typeface="Poppins"/>
                <a:sym typeface="Poppins"/>
              </a:rPr>
              <a:t>Coming forward to register will be extremely dangerous for most undocumented community members. It could lead to detention, deportation, and possibly criminal prosecution.</a:t>
            </a:r>
            <a:endParaRPr sz="1900" b="1" dirty="0">
              <a:solidFill>
                <a:schemeClr val="dk1"/>
              </a:solidFill>
              <a:latin typeface="Poppins"/>
              <a:ea typeface="Poppins"/>
              <a:cs typeface="Poppins"/>
              <a:sym typeface="Poppins"/>
            </a:endParaRPr>
          </a:p>
          <a:p>
            <a:pPr marL="914400" lvl="0" indent="0" algn="l" rtl="0">
              <a:spcBef>
                <a:spcPts val="1200"/>
              </a:spcBef>
              <a:spcAft>
                <a:spcPts val="1200"/>
              </a:spcAft>
              <a:buNone/>
            </a:pPr>
            <a:r>
              <a:rPr lang="en" sz="1900" dirty="0">
                <a:solidFill>
                  <a:schemeClr val="dk1"/>
                </a:solidFill>
                <a:latin typeface="Poppins"/>
                <a:ea typeface="Poppins"/>
                <a:cs typeface="Poppins"/>
                <a:sym typeface="Poppins"/>
              </a:rPr>
              <a:t>– National Immigration Law Center</a:t>
            </a:r>
            <a:endParaRPr sz="1900" dirty="0">
              <a:solidFill>
                <a:schemeClr val="dk1"/>
              </a:solidFill>
              <a:latin typeface="Poppins"/>
              <a:ea typeface="Poppins"/>
              <a:cs typeface="Poppins"/>
              <a:sym typeface="Poppins"/>
            </a:endParaRPr>
          </a:p>
        </p:txBody>
      </p:sp>
      <p:sp>
        <p:nvSpPr>
          <p:cNvPr id="258" name="Google Shape;258;p3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Students of Immigrant Families (Part 2)</a:t>
            </a:r>
            <a:endParaRPr sz="2400" dirty="0">
              <a:latin typeface="Poppins"/>
              <a:ea typeface="Poppins"/>
              <a:cs typeface="Poppins"/>
              <a:sym typeface="Poppins"/>
            </a:endParaRPr>
          </a:p>
        </p:txBody>
      </p:sp>
      <p:sp>
        <p:nvSpPr>
          <p:cNvPr id="264" name="Google Shape;264;p39"/>
          <p:cNvSpPr txBox="1">
            <a:spLocks noGrp="1"/>
          </p:cNvSpPr>
          <p:nvPr>
            <p:ph type="body" idx="1"/>
          </p:nvPr>
        </p:nvSpPr>
        <p:spPr>
          <a:xfrm>
            <a:off x="311700" y="1155250"/>
            <a:ext cx="8520600" cy="3901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January 24, 2025: DHS directive rescinding decade-old guidance re ICE enforcement in “sensitive” areas – </a:t>
            </a:r>
            <a:r>
              <a:rPr lang="en" sz="2400" i="1" u="sng" dirty="0">
                <a:solidFill>
                  <a:schemeClr val="dk1"/>
                </a:solidFill>
                <a:latin typeface="Poppins"/>
                <a:ea typeface="Poppins"/>
                <a:cs typeface="Poppins"/>
                <a:sym typeface="Poppins"/>
              </a:rPr>
              <a:t>including schools and churches</a:t>
            </a:r>
            <a:endParaRPr sz="2400" i="1" u="sng" dirty="0">
              <a:solidFill>
                <a:schemeClr val="dk1"/>
              </a:solidFill>
              <a:latin typeface="Poppins"/>
              <a:ea typeface="Poppins"/>
              <a:cs typeface="Poppins"/>
              <a:sym typeface="Poppins"/>
            </a:endParaRPr>
          </a:p>
          <a:p>
            <a:pPr marL="914400" marR="1020490" lvl="0" indent="0" algn="l" rtl="0">
              <a:spcBef>
                <a:spcPts val="1200"/>
              </a:spcBef>
              <a:spcAft>
                <a:spcPts val="1200"/>
              </a:spcAft>
              <a:buNone/>
            </a:pPr>
            <a:r>
              <a:rPr lang="en" sz="2000" dirty="0">
                <a:solidFill>
                  <a:schemeClr val="dk1"/>
                </a:solidFill>
                <a:latin typeface="Poppins"/>
                <a:ea typeface="Poppins"/>
                <a:cs typeface="Poppins"/>
                <a:sym typeface="Poppins"/>
              </a:rPr>
              <a:t>“Criminals will no longer be able to hide in America’s schools and churches to avoid arrest.” – Benjamine Huffman, Acting Secretary, Department of Homeland Security</a:t>
            </a:r>
            <a:endParaRPr sz="2000" dirty="0">
              <a:solidFill>
                <a:schemeClr val="dk1"/>
              </a:solidFill>
              <a:latin typeface="Poppins"/>
              <a:ea typeface="Poppins"/>
              <a:cs typeface="Poppins"/>
              <a:sym typeface="Poppins"/>
            </a:endParaRPr>
          </a:p>
        </p:txBody>
      </p:sp>
      <p:sp>
        <p:nvSpPr>
          <p:cNvPr id="265" name="Google Shape;265;p3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Students of Immigrant Families (Part 3)</a:t>
            </a:r>
            <a:endParaRPr sz="2400" dirty="0">
              <a:latin typeface="Poppins"/>
              <a:ea typeface="Poppins"/>
              <a:cs typeface="Poppins"/>
              <a:sym typeface="Poppins"/>
            </a:endParaRPr>
          </a:p>
        </p:txBody>
      </p:sp>
      <p:sp>
        <p:nvSpPr>
          <p:cNvPr id="271" name="Google Shape;271;p40"/>
          <p:cNvSpPr txBox="1">
            <a:spLocks noGrp="1"/>
          </p:cNvSpPr>
          <p:nvPr>
            <p:ph type="body" idx="1"/>
          </p:nvPr>
        </p:nvSpPr>
        <p:spPr>
          <a:xfrm>
            <a:off x="311700" y="770800"/>
            <a:ext cx="8520600" cy="428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Impacts on millions of children in immigrant families (one in four children nationwide):</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increased fear and stress affecting daily life</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problems sleeping and eating</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headaches and stomachaches</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mental health conditions like depression and anxiety</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decreased performance in school</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reluctance to access programs and services</a:t>
            </a:r>
            <a:endParaRPr sz="2000" dirty="0">
              <a:solidFill>
                <a:schemeClr val="dk1"/>
              </a:solidFill>
              <a:latin typeface="Poppins"/>
              <a:ea typeface="Poppins"/>
              <a:cs typeface="Poppins"/>
              <a:sym typeface="Poppins"/>
            </a:endParaRPr>
          </a:p>
          <a:p>
            <a:pPr marL="1371600" lvl="1"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long-term health consequences</a:t>
            </a:r>
            <a:endParaRPr sz="2000" dirty="0">
              <a:solidFill>
                <a:schemeClr val="dk1"/>
              </a:solidFill>
              <a:latin typeface="Poppins"/>
              <a:ea typeface="Poppins"/>
              <a:cs typeface="Poppins"/>
              <a:sym typeface="Poppins"/>
            </a:endParaRPr>
          </a:p>
          <a:p>
            <a:pPr marL="0" lvl="0" indent="0" algn="l" rtl="0">
              <a:spcBef>
                <a:spcPts val="1200"/>
              </a:spcBef>
              <a:spcAft>
                <a:spcPts val="1200"/>
              </a:spcAft>
              <a:buNone/>
            </a:pPr>
            <a:r>
              <a:rPr lang="en" sz="2000" dirty="0">
                <a:solidFill>
                  <a:schemeClr val="dk1"/>
                </a:solidFill>
                <a:latin typeface="Poppins"/>
                <a:ea typeface="Poppins"/>
                <a:cs typeface="Poppins"/>
                <a:sym typeface="Poppins"/>
              </a:rPr>
              <a:t>Source: KFF</a:t>
            </a:r>
            <a:endParaRPr sz="2000" dirty="0">
              <a:solidFill>
                <a:schemeClr val="dk1"/>
              </a:solidFill>
              <a:latin typeface="Poppins"/>
              <a:ea typeface="Poppins"/>
              <a:cs typeface="Poppins"/>
              <a:sym typeface="Poppins"/>
            </a:endParaRPr>
          </a:p>
        </p:txBody>
      </p:sp>
      <p:sp>
        <p:nvSpPr>
          <p:cNvPr id="272" name="Google Shape;272;p4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11700" y="380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Autistic and Neurodiverse Students</a:t>
            </a:r>
            <a:endParaRPr sz="2400" dirty="0">
              <a:latin typeface="Poppins"/>
              <a:ea typeface="Poppins"/>
              <a:cs typeface="Poppins"/>
              <a:sym typeface="Poppins"/>
            </a:endParaRPr>
          </a:p>
        </p:txBody>
      </p:sp>
      <p:sp>
        <p:nvSpPr>
          <p:cNvPr id="278" name="Google Shape;278;p41"/>
          <p:cNvSpPr txBox="1">
            <a:spLocks noGrp="1"/>
          </p:cNvSpPr>
          <p:nvPr>
            <p:ph type="body" idx="1"/>
          </p:nvPr>
        </p:nvSpPr>
        <p:spPr>
          <a:xfrm>
            <a:off x="311700" y="1106425"/>
            <a:ext cx="8520600" cy="3950400"/>
          </a:xfrm>
          <a:prstGeom prst="rect">
            <a:avLst/>
          </a:prstGeom>
        </p:spPr>
        <p:txBody>
          <a:bodyPr spcFirstLastPara="1" wrap="square" lIns="91425" tIns="91425" rIns="91425" bIns="91425" anchor="t" anchorCtr="0">
            <a:noAutofit/>
          </a:bodyPr>
          <a:lstStyle/>
          <a:p>
            <a:pPr marL="0" marR="1020490" lvl="0" indent="0" algn="l" rtl="0">
              <a:spcBef>
                <a:spcPts val="0"/>
              </a:spcBef>
              <a:spcAft>
                <a:spcPts val="0"/>
              </a:spcAft>
              <a:buNone/>
            </a:pPr>
            <a:r>
              <a:rPr lang="en" sz="2000" dirty="0">
                <a:solidFill>
                  <a:schemeClr val="dk1"/>
                </a:solidFill>
                <a:latin typeface="Poppins"/>
                <a:ea typeface="Poppins"/>
                <a:cs typeface="Poppins"/>
                <a:sym typeface="Poppins"/>
              </a:rPr>
              <a:t>"Autism destroys families, and more importantly, it destroys our greatest resource, which is our children … And these are kids who will never pay taxes, they’ll never hold a job, they’ll never play baseball, they’ll never write a poem, they’ll never go out on a date. Many of them will never use a toilet unassisted.” </a:t>
            </a:r>
            <a:endParaRPr sz="2000" dirty="0">
              <a:solidFill>
                <a:schemeClr val="dk1"/>
              </a:solidFill>
              <a:latin typeface="Poppins"/>
              <a:ea typeface="Poppins"/>
              <a:cs typeface="Poppins"/>
              <a:sym typeface="Poppins"/>
            </a:endParaRPr>
          </a:p>
          <a:p>
            <a:pPr marL="0" lvl="0" indent="0" algn="r" rtl="0">
              <a:spcBef>
                <a:spcPts val="1200"/>
              </a:spcBef>
              <a:spcAft>
                <a:spcPts val="1200"/>
              </a:spcAft>
              <a:buNone/>
            </a:pPr>
            <a:r>
              <a:rPr lang="en" sz="2000" dirty="0">
                <a:solidFill>
                  <a:schemeClr val="dk1"/>
                </a:solidFill>
                <a:latin typeface="Poppins"/>
                <a:ea typeface="Poppins"/>
                <a:cs typeface="Poppins"/>
                <a:sym typeface="Poppins"/>
              </a:rPr>
              <a:t>– Robert F. Kennedy Jr., </a:t>
            </a:r>
            <a:br>
              <a:rPr lang="en" sz="2000" dirty="0">
                <a:solidFill>
                  <a:schemeClr val="dk1"/>
                </a:solidFill>
                <a:latin typeface="Poppins"/>
                <a:ea typeface="Poppins"/>
                <a:cs typeface="Poppins"/>
                <a:sym typeface="Poppins"/>
              </a:rPr>
            </a:br>
            <a:r>
              <a:rPr lang="en" sz="2000" dirty="0">
                <a:solidFill>
                  <a:schemeClr val="dk1"/>
                </a:solidFill>
                <a:latin typeface="Poppins"/>
                <a:ea typeface="Poppins"/>
                <a:cs typeface="Poppins"/>
                <a:sym typeface="Poppins"/>
              </a:rPr>
              <a:t>United States Secretary of Health and Human Services</a:t>
            </a:r>
            <a:endParaRPr sz="2000" dirty="0">
              <a:solidFill>
                <a:schemeClr val="dk1"/>
              </a:solidFill>
              <a:latin typeface="Poppins"/>
              <a:ea typeface="Poppins"/>
              <a:cs typeface="Poppins"/>
              <a:sym typeface="Poppins"/>
            </a:endParaRPr>
          </a:p>
        </p:txBody>
      </p:sp>
      <p:sp>
        <p:nvSpPr>
          <p:cNvPr id="279" name="Google Shape;279;p4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311700" y="19810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We Still Have Rights!</a:t>
            </a:r>
            <a:endParaRPr sz="2400" dirty="0">
              <a:latin typeface="Poppins"/>
              <a:ea typeface="Poppins"/>
              <a:cs typeface="Poppins"/>
              <a:sym typeface="Poppins"/>
            </a:endParaRPr>
          </a:p>
        </p:txBody>
      </p:sp>
      <p:sp>
        <p:nvSpPr>
          <p:cNvPr id="285" name="Google Shape;285;p42"/>
          <p:cNvSpPr txBox="1">
            <a:spLocks noGrp="1"/>
          </p:cNvSpPr>
          <p:nvPr>
            <p:ph type="body" idx="1"/>
          </p:nvPr>
        </p:nvSpPr>
        <p:spPr>
          <a:xfrm>
            <a:off x="311700" y="673100"/>
            <a:ext cx="8520600" cy="438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Poppins"/>
                <a:ea typeface="Poppins"/>
                <a:cs typeface="Poppins"/>
                <a:sym typeface="Poppins"/>
              </a:rPr>
              <a:t>Laws like ADA, Section 504, and IDEA still exist!</a:t>
            </a:r>
            <a:endParaRPr dirty="0">
              <a:solidFill>
                <a:schemeClr val="dk1"/>
              </a:solidFill>
              <a:latin typeface="Poppins"/>
              <a:ea typeface="Poppins"/>
              <a:cs typeface="Poppins"/>
              <a:sym typeface="Poppins"/>
            </a:endParaRPr>
          </a:p>
          <a:p>
            <a:pPr marL="457200" lvl="0" indent="-342900" algn="l" rtl="0">
              <a:spcBef>
                <a:spcPts val="120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The White House and the Department of ED cannot change statutes</a:t>
            </a:r>
            <a:endParaRPr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Students can still: </a:t>
            </a:r>
            <a:endParaRPr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Ask for accommodations at school </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a discrimination complaint with OCR, U.S. Department of Education or state/local administrative agencies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Participate in the IEP process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a due process complaint</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a compliance complaint with their state department of education</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a case in state or federal court</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Consult an attorney to assist with any of the above</a:t>
            </a:r>
            <a:endParaRPr sz="1700"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Don’t forget state laws – for example, CA AB 2657 (2018)</a:t>
            </a:r>
            <a:endParaRPr sz="1800" dirty="0">
              <a:solidFill>
                <a:schemeClr val="dk1"/>
              </a:solidFill>
              <a:latin typeface="Poppins"/>
              <a:ea typeface="Poppins"/>
              <a:cs typeface="Poppins"/>
              <a:sym typeface="Poppins"/>
            </a:endParaRPr>
          </a:p>
        </p:txBody>
      </p:sp>
      <p:sp>
        <p:nvSpPr>
          <p:cNvPr id="286" name="Google Shape;286;p4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311700" y="1223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Make Our Voices Heard! Action Alert</a:t>
            </a:r>
            <a:endParaRPr sz="2400" dirty="0">
              <a:latin typeface="Poppins"/>
              <a:ea typeface="Poppins"/>
              <a:cs typeface="Poppins"/>
              <a:sym typeface="Poppins"/>
            </a:endParaRPr>
          </a:p>
        </p:txBody>
      </p:sp>
      <p:sp>
        <p:nvSpPr>
          <p:cNvPr id="292" name="Google Shape;292;p43"/>
          <p:cNvSpPr txBox="1">
            <a:spLocks noGrp="1"/>
          </p:cNvSpPr>
          <p:nvPr>
            <p:ph type="body" idx="1"/>
          </p:nvPr>
        </p:nvSpPr>
        <p:spPr>
          <a:xfrm>
            <a:off x="311700" y="770717"/>
            <a:ext cx="8520600" cy="428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Find your elected representatives and contact them!</a:t>
            </a:r>
            <a:endParaRPr sz="2000" dirty="0">
              <a:solidFill>
                <a:schemeClr val="dk1"/>
              </a:solidFill>
              <a:latin typeface="Poppins"/>
              <a:ea typeface="Poppins"/>
              <a:cs typeface="Poppins"/>
              <a:sym typeface="Poppins"/>
            </a:endParaRPr>
          </a:p>
          <a:p>
            <a:pPr marL="914400" lvl="1" indent="-323850" algn="l" rtl="0">
              <a:spcBef>
                <a:spcPts val="0"/>
              </a:spcBef>
              <a:spcAft>
                <a:spcPts val="0"/>
              </a:spcAft>
              <a:buSzPts val="1500"/>
              <a:buFont typeface="Poppins"/>
              <a:buChar char="○"/>
            </a:pPr>
            <a:r>
              <a:rPr lang="en" sz="1500" dirty="0">
                <a:solidFill>
                  <a:schemeClr val="dk1"/>
                </a:solidFill>
                <a:latin typeface="Poppins"/>
                <a:ea typeface="Poppins"/>
                <a:cs typeface="Poppins"/>
                <a:sym typeface="Poppins"/>
              </a:rPr>
              <a:t>Use this tool to find your reps, </a:t>
            </a:r>
            <a:r>
              <a:rPr lang="en" sz="1500" u="sng" dirty="0">
                <a:solidFill>
                  <a:schemeClr val="hlink"/>
                </a:solidFill>
                <a:latin typeface="Poppins"/>
                <a:ea typeface="Poppins"/>
                <a:cs typeface="Poppins"/>
                <a:sym typeface="Poppins"/>
                <a:hlinkClick r:id="rId3"/>
              </a:rPr>
              <a:t>https://www.usa.gov/elected-officials</a:t>
            </a:r>
            <a:endParaRPr sz="1500" dirty="0">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Tell your elected representatives to defend students and ED</a:t>
            </a:r>
            <a:endParaRPr sz="2000" dirty="0">
              <a:solidFill>
                <a:schemeClr val="dk1"/>
              </a:solidFill>
              <a:latin typeface="Poppins"/>
              <a:ea typeface="Poppins"/>
              <a:cs typeface="Poppins"/>
              <a:sym typeface="Poppins"/>
            </a:endParaRPr>
          </a:p>
          <a:p>
            <a:pPr marL="914400" lvl="1" indent="-323850" algn="l" rtl="0">
              <a:spcBef>
                <a:spcPts val="0"/>
              </a:spcBef>
              <a:spcAft>
                <a:spcPts val="0"/>
              </a:spcAft>
              <a:buSzPts val="1500"/>
              <a:buFont typeface="Poppins"/>
              <a:buChar char="○"/>
            </a:pPr>
            <a:r>
              <a:rPr lang="en" sz="1500" dirty="0">
                <a:solidFill>
                  <a:schemeClr val="dk1"/>
                </a:solidFill>
                <a:latin typeface="Poppins"/>
                <a:ea typeface="Poppins"/>
                <a:cs typeface="Poppins"/>
                <a:sym typeface="Poppins"/>
              </a:rPr>
              <a:t>You can write your own email or you can use tools by COPAA </a:t>
            </a:r>
            <a:r>
              <a:rPr lang="en" sz="1500" u="sng" dirty="0">
                <a:solidFill>
                  <a:schemeClr val="hlink"/>
                </a:solidFill>
                <a:latin typeface="Poppins"/>
                <a:ea typeface="Poppins"/>
                <a:cs typeface="Poppins"/>
                <a:sym typeface="Poppins"/>
                <a:hlinkClick r:id="rId4"/>
              </a:rPr>
              <a:t>https://copaa.salsalabs.org/OpposePlanstoCloseEDProtectStudentswithDisabilities/index.html</a:t>
            </a:r>
            <a:r>
              <a:rPr lang="en" sz="1500" dirty="0">
                <a:latin typeface="Poppins"/>
                <a:ea typeface="Poppins"/>
                <a:cs typeface="Poppins"/>
                <a:sym typeface="Poppins"/>
              </a:rPr>
              <a:t> a</a:t>
            </a:r>
            <a:r>
              <a:rPr lang="en" sz="1500" dirty="0">
                <a:solidFill>
                  <a:schemeClr val="dk1"/>
                </a:solidFill>
                <a:latin typeface="Poppins"/>
                <a:ea typeface="Poppins"/>
                <a:cs typeface="Poppins"/>
                <a:sym typeface="Poppins"/>
              </a:rPr>
              <a:t>nd the Council for Exceptional Children, </a:t>
            </a:r>
            <a:r>
              <a:rPr lang="en" sz="1500" u="sng" dirty="0">
                <a:solidFill>
                  <a:schemeClr val="hlink"/>
                </a:solidFill>
                <a:latin typeface="Poppins"/>
                <a:ea typeface="Poppins"/>
                <a:cs typeface="Poppins"/>
                <a:sym typeface="Poppins"/>
                <a:hlinkClick r:id="rId5"/>
              </a:rPr>
              <a:t>https://exceptionalchildren.org/lac?vvsrc=/Campaigns/121668/Respond</a:t>
            </a:r>
            <a:r>
              <a:rPr lang="en" sz="1500" dirty="0">
                <a:latin typeface="Poppins"/>
                <a:ea typeface="Poppins"/>
                <a:cs typeface="Poppins"/>
                <a:sym typeface="Poppins"/>
              </a:rPr>
              <a:t> </a:t>
            </a:r>
            <a:endParaRPr sz="1500" dirty="0">
              <a:latin typeface="Poppins"/>
              <a:ea typeface="Poppins"/>
              <a:cs typeface="Poppins"/>
              <a:sym typeface="Poppins"/>
            </a:endParaRPr>
          </a:p>
          <a:p>
            <a:pPr marL="457200" lvl="0" indent="-355600" algn="l" rtl="0">
              <a:spcBef>
                <a:spcPts val="1000"/>
              </a:spcBef>
              <a:spcAft>
                <a:spcPts val="0"/>
              </a:spcAft>
              <a:buSzPts val="2000"/>
              <a:buFont typeface="Poppins"/>
              <a:buChar char="●"/>
            </a:pPr>
            <a:r>
              <a:rPr lang="en" sz="2000" dirty="0">
                <a:solidFill>
                  <a:schemeClr val="dk1"/>
                </a:solidFill>
                <a:latin typeface="Poppins"/>
                <a:ea typeface="Poppins"/>
                <a:cs typeface="Poppins"/>
                <a:sym typeface="Poppins"/>
              </a:rPr>
              <a:t>And tell your reps to defend Medicaid against billions in cuts!!</a:t>
            </a:r>
            <a:endParaRPr sz="2000"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Medicaid supports students with disabilities at school with screening, early intervention, occupational therapy, mental health counseling, specialized medical equipment, and transportation</a:t>
            </a:r>
            <a:endParaRPr sz="1500" dirty="0">
              <a:solidFill>
                <a:schemeClr val="dk1"/>
              </a:solidFill>
              <a:latin typeface="Poppins"/>
              <a:ea typeface="Poppins"/>
              <a:cs typeface="Poppins"/>
              <a:sym typeface="Poppins"/>
            </a:endParaRPr>
          </a:p>
          <a:p>
            <a:pPr marL="914400" lvl="1" indent="-323850" algn="l" rtl="0">
              <a:spcBef>
                <a:spcPts val="0"/>
              </a:spcBef>
              <a:spcAft>
                <a:spcPts val="0"/>
              </a:spcAft>
              <a:buSzPts val="1500"/>
              <a:buFont typeface="Poppins"/>
              <a:buChar char="○"/>
            </a:pPr>
            <a:r>
              <a:rPr lang="en" sz="1500" dirty="0">
                <a:solidFill>
                  <a:schemeClr val="dk1"/>
                </a:solidFill>
                <a:latin typeface="Poppins"/>
                <a:ea typeface="Poppins"/>
                <a:cs typeface="Poppins"/>
                <a:sym typeface="Poppins"/>
              </a:rPr>
              <a:t>Get more information on DREDF’s page, </a:t>
            </a:r>
            <a:r>
              <a:rPr lang="en" sz="1500" u="sng" dirty="0">
                <a:solidFill>
                  <a:schemeClr val="hlink"/>
                </a:solidFill>
                <a:latin typeface="Poppins"/>
                <a:ea typeface="Poppins"/>
                <a:cs typeface="Poppins"/>
                <a:sym typeface="Poppins"/>
                <a:hlinkClick r:id="rId6"/>
              </a:rPr>
              <a:t>https://dredf.org/hands-off-our-medicaid/</a:t>
            </a:r>
            <a:r>
              <a:rPr lang="en" sz="1500" dirty="0">
                <a:latin typeface="Poppins"/>
                <a:ea typeface="Poppins"/>
                <a:cs typeface="Poppins"/>
                <a:sym typeface="Poppins"/>
              </a:rPr>
              <a:t> </a:t>
            </a:r>
            <a:endParaRPr sz="1500" dirty="0">
              <a:latin typeface="Poppins"/>
              <a:ea typeface="Poppins"/>
              <a:cs typeface="Poppins"/>
              <a:sym typeface="Poppins"/>
            </a:endParaRPr>
          </a:p>
        </p:txBody>
      </p:sp>
      <p:sp>
        <p:nvSpPr>
          <p:cNvPr id="293" name="Google Shape;293;p4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69200" y="2154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 sz="2500" b="1">
                <a:latin typeface="Poppins"/>
                <a:ea typeface="Poppins"/>
                <a:cs typeface="Poppins"/>
                <a:sym typeface="Poppins"/>
              </a:rPr>
              <a:t>Presenters</a:t>
            </a:r>
            <a:endParaRPr sz="2500">
              <a:latin typeface="Poppins"/>
              <a:ea typeface="Poppins"/>
              <a:cs typeface="Poppins"/>
              <a:sym typeface="Poppins"/>
            </a:endParaRPr>
          </a:p>
        </p:txBody>
      </p:sp>
      <p:sp>
        <p:nvSpPr>
          <p:cNvPr id="86" name="Google Shape;86;p17"/>
          <p:cNvSpPr txBox="1">
            <a:spLocks noGrp="1"/>
          </p:cNvSpPr>
          <p:nvPr>
            <p:ph type="body" idx="1"/>
          </p:nvPr>
        </p:nvSpPr>
        <p:spPr>
          <a:xfrm>
            <a:off x="311700" y="847675"/>
            <a:ext cx="3999900" cy="411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Karma Quick-Panwala</a:t>
            </a:r>
            <a:r>
              <a:rPr lang="en" sz="1700">
                <a:solidFill>
                  <a:schemeClr val="dk1"/>
                </a:solidFill>
                <a:latin typeface="Poppins"/>
                <a:ea typeface="Poppins"/>
                <a:cs typeface="Poppins"/>
                <a:sym typeface="Poppins"/>
              </a:rPr>
              <a:t> (she/her), Director of Children and Family Advocacy, Disability Rights Education &amp; Defense Fund</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0"/>
              </a:spcAft>
              <a:buNone/>
            </a:pPr>
            <a:r>
              <a:rPr lang="en" sz="1700" b="1">
                <a:solidFill>
                  <a:schemeClr val="dk1"/>
                </a:solidFill>
                <a:latin typeface="Poppins"/>
                <a:ea typeface="Poppins"/>
                <a:cs typeface="Poppins"/>
                <a:sym typeface="Poppins"/>
              </a:rPr>
              <a:t>Catherine E. Lhamon </a:t>
            </a:r>
            <a:r>
              <a:rPr lang="en" sz="1700">
                <a:solidFill>
                  <a:schemeClr val="dk1"/>
                </a:solidFill>
                <a:latin typeface="Poppins"/>
                <a:ea typeface="Poppins"/>
                <a:cs typeface="Poppins"/>
                <a:sym typeface="Poppins"/>
              </a:rPr>
              <a:t>(she/her), incoming Executive Director, Edley Center on Democracy &amp; the Rule of Law; Previous: Assistant Secretary, OCR, Department of Education</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1200"/>
              </a:spcAft>
              <a:buClr>
                <a:schemeClr val="dk1"/>
              </a:buClr>
              <a:buSzPts val="1100"/>
              <a:buFont typeface="Arial"/>
              <a:buNone/>
            </a:pPr>
            <a:r>
              <a:rPr lang="en" sz="1700" b="1">
                <a:solidFill>
                  <a:schemeClr val="dk1"/>
                </a:solidFill>
                <a:latin typeface="Poppins"/>
                <a:ea typeface="Poppins"/>
                <a:cs typeface="Poppins"/>
                <a:sym typeface="Poppins"/>
              </a:rPr>
              <a:t>Auden Perino </a:t>
            </a:r>
            <a:r>
              <a:rPr lang="en" sz="1700">
                <a:solidFill>
                  <a:schemeClr val="dk1"/>
                </a:solidFill>
                <a:latin typeface="Poppins"/>
                <a:ea typeface="Poppins"/>
                <a:cs typeface="Poppins"/>
                <a:sym typeface="Poppins"/>
              </a:rPr>
              <a:t>(they/them), Senior Counsel for LGBTQI+ Equality, National Women’s Law Center</a:t>
            </a:r>
            <a:endParaRPr sz="1700">
              <a:solidFill>
                <a:schemeClr val="dk1"/>
              </a:solidFill>
              <a:latin typeface="Poppins"/>
              <a:ea typeface="Poppins"/>
              <a:cs typeface="Poppins"/>
              <a:sym typeface="Poppins"/>
            </a:endParaRPr>
          </a:p>
        </p:txBody>
      </p:sp>
      <p:sp>
        <p:nvSpPr>
          <p:cNvPr id="87" name="Google Shape;87;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8" name="Google Shape;88;p17"/>
          <p:cNvSpPr txBox="1">
            <a:spLocks noGrp="1"/>
          </p:cNvSpPr>
          <p:nvPr>
            <p:ph type="body" idx="2"/>
          </p:nvPr>
        </p:nvSpPr>
        <p:spPr>
          <a:xfrm>
            <a:off x="4676475" y="292625"/>
            <a:ext cx="3999900" cy="4667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Santiago Orosco </a:t>
            </a:r>
            <a:r>
              <a:rPr lang="en" sz="1700">
                <a:solidFill>
                  <a:schemeClr val="dk1"/>
                </a:solidFill>
                <a:latin typeface="Poppins"/>
                <a:ea typeface="Poppins"/>
                <a:cs typeface="Poppins"/>
                <a:sym typeface="Poppins"/>
              </a:rPr>
              <a:t>(he/they or él/elle), Director of Organizing, New Disabled South</a:t>
            </a:r>
            <a:endParaRPr sz="17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7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Winston Berkman-Breen</a:t>
            </a:r>
            <a:r>
              <a:rPr lang="en" sz="1700">
                <a:solidFill>
                  <a:schemeClr val="dk1"/>
                </a:solidFill>
                <a:latin typeface="Poppins"/>
                <a:ea typeface="Poppins"/>
                <a:cs typeface="Poppins"/>
                <a:sym typeface="Poppins"/>
              </a:rPr>
              <a:t> (he/him), Legal Director, Student Borrower Protection Center</a:t>
            </a:r>
            <a:endParaRPr sz="17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7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Julea Seliavski </a:t>
            </a:r>
            <a:r>
              <a:rPr lang="en" sz="1700">
                <a:solidFill>
                  <a:schemeClr val="dk1"/>
                </a:solidFill>
                <a:latin typeface="Poppins"/>
                <a:ea typeface="Poppins"/>
                <a:cs typeface="Poppins"/>
                <a:sym typeface="Poppins"/>
              </a:rPr>
              <a:t>(they/them), Co-President, National Disabled Law Students Association</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1200"/>
              </a:spcAft>
              <a:buNone/>
            </a:pPr>
            <a:r>
              <a:rPr lang="en" sz="1700" b="1">
                <a:solidFill>
                  <a:schemeClr val="dk1"/>
                </a:solidFill>
                <a:latin typeface="Poppins"/>
                <a:ea typeface="Poppins"/>
                <a:cs typeface="Poppins"/>
                <a:sym typeface="Poppins"/>
              </a:rPr>
              <a:t>Mary J. Goodwin-Oquendo</a:t>
            </a:r>
            <a:r>
              <a:rPr lang="en" sz="1700">
                <a:solidFill>
                  <a:schemeClr val="dk1"/>
                </a:solidFill>
                <a:latin typeface="Poppins"/>
                <a:ea typeface="Poppins"/>
                <a:cs typeface="Poppins"/>
                <a:sym typeface="Poppins"/>
              </a:rPr>
              <a:t> (she/her), Founder and President, The Goodwin-Oquendo Law Firm; Adjunct Professor, Fordham Law School</a:t>
            </a:r>
            <a:endParaRPr sz="1700">
              <a:solidFill>
                <a:schemeClr val="dk1"/>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311700" y="14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Make Our Voices Heard – Protest!</a:t>
            </a:r>
            <a:endParaRPr sz="2400" dirty="0">
              <a:latin typeface="Poppins"/>
              <a:ea typeface="Poppins"/>
              <a:cs typeface="Poppins"/>
              <a:sym typeface="Poppins"/>
            </a:endParaRPr>
          </a:p>
        </p:txBody>
      </p:sp>
      <p:sp>
        <p:nvSpPr>
          <p:cNvPr id="299" name="Google Shape;299;p44"/>
          <p:cNvSpPr txBox="1">
            <a:spLocks noGrp="1"/>
          </p:cNvSpPr>
          <p:nvPr>
            <p:ph type="body" idx="1"/>
          </p:nvPr>
        </p:nvSpPr>
        <p:spPr>
          <a:xfrm>
            <a:off x="226208" y="857400"/>
            <a:ext cx="8520600" cy="428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Join a disability community protest!</a:t>
            </a:r>
            <a:endParaRPr sz="20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June 16, 2025, Sacramento, California</a:t>
            </a:r>
            <a:endParaRPr sz="20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Gather: 11 am, State Capitol, West Steps</a:t>
            </a:r>
            <a:endParaRPr sz="18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ADA anniversary = disability community events</a:t>
            </a:r>
            <a:endParaRPr sz="20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July 21, 2025, National Council on Independent Living rally</a:t>
            </a:r>
            <a:endParaRPr sz="1800" dirty="0">
              <a:solidFill>
                <a:schemeClr val="dk1"/>
              </a:solidFill>
              <a:latin typeface="Poppins"/>
              <a:ea typeface="Poppins"/>
              <a:cs typeface="Poppins"/>
              <a:sym typeface="Poppins"/>
            </a:endParaRPr>
          </a:p>
          <a:p>
            <a:pPr marL="1371600" lvl="2"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Gather: 2:00 pm 11th + G Streets NW, Washington, D.C.</a:t>
            </a:r>
            <a:endParaRPr dirty="0">
              <a:solidFill>
                <a:schemeClr val="dk1"/>
              </a:solidFill>
              <a:latin typeface="Poppins"/>
              <a:ea typeface="Poppins"/>
              <a:cs typeface="Poppins"/>
              <a:sym typeface="Poppins"/>
            </a:endParaRPr>
          </a:p>
          <a:p>
            <a:pPr marL="1371600" lvl="2"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March: 3:00 pm</a:t>
            </a:r>
            <a:endParaRPr dirty="0">
              <a:solidFill>
                <a:schemeClr val="dk1"/>
              </a:solidFill>
              <a:latin typeface="Poppins"/>
              <a:ea typeface="Poppins"/>
              <a:cs typeface="Poppins"/>
              <a:sym typeface="Poppins"/>
            </a:endParaRPr>
          </a:p>
          <a:p>
            <a:pPr marL="1371600" lvl="2"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Rally: 4:00 pm US Capitol</a:t>
            </a:r>
            <a:endParaRPr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Contact your state and local disability organizations and ask about local rallies! Or organize one yourself!</a:t>
            </a:r>
            <a:endParaRPr sz="1800" dirty="0">
              <a:solidFill>
                <a:schemeClr val="dk1"/>
              </a:solidFill>
              <a:latin typeface="Poppins"/>
              <a:ea typeface="Poppins"/>
              <a:cs typeface="Poppins"/>
              <a:sym typeface="Poppins"/>
            </a:endParaRPr>
          </a:p>
          <a:p>
            <a:pPr marL="1371600" lvl="2" indent="-317500" algn="l" rtl="0">
              <a:spcBef>
                <a:spcPts val="0"/>
              </a:spcBef>
              <a:spcAft>
                <a:spcPts val="0"/>
              </a:spcAft>
              <a:buSzPts val="1400"/>
              <a:buFont typeface="Poppins"/>
              <a:buChar char="■"/>
            </a:pPr>
            <a:r>
              <a:rPr lang="en" dirty="0">
                <a:solidFill>
                  <a:schemeClr val="dk1"/>
                </a:solidFill>
                <a:latin typeface="Poppins"/>
                <a:ea typeface="Poppins"/>
                <a:cs typeface="Poppins"/>
                <a:sym typeface="Poppins"/>
              </a:rPr>
              <a:t>State protection and advocacy agencies, </a:t>
            </a:r>
            <a:r>
              <a:rPr lang="en" u="sng" dirty="0">
                <a:solidFill>
                  <a:schemeClr val="hlink"/>
                </a:solidFill>
                <a:latin typeface="Poppins"/>
                <a:ea typeface="Poppins"/>
                <a:cs typeface="Poppins"/>
                <a:sym typeface="Poppins"/>
                <a:hlinkClick r:id="rId3"/>
              </a:rPr>
              <a:t>https://www.ndrn.org/</a:t>
            </a:r>
            <a:endParaRPr dirty="0">
              <a:latin typeface="Poppins"/>
              <a:ea typeface="Poppins"/>
              <a:cs typeface="Poppins"/>
              <a:sym typeface="Poppins"/>
            </a:endParaRPr>
          </a:p>
          <a:p>
            <a:pPr marL="1371600" lvl="2" indent="-317500" algn="l" rtl="0">
              <a:spcBef>
                <a:spcPts val="0"/>
              </a:spcBef>
              <a:spcAft>
                <a:spcPts val="0"/>
              </a:spcAft>
              <a:buSzPts val="1400"/>
              <a:buFont typeface="Poppins"/>
              <a:buChar char="■"/>
            </a:pPr>
            <a:r>
              <a:rPr lang="en" dirty="0">
                <a:solidFill>
                  <a:schemeClr val="dk1"/>
                </a:solidFill>
                <a:latin typeface="Poppins"/>
                <a:ea typeface="Poppins"/>
                <a:cs typeface="Poppins"/>
                <a:sym typeface="Poppins"/>
              </a:rPr>
              <a:t>Independent living centers, </a:t>
            </a:r>
            <a:r>
              <a:rPr lang="en" u="sng" dirty="0">
                <a:solidFill>
                  <a:schemeClr val="hlink"/>
                </a:solidFill>
                <a:latin typeface="Poppins"/>
                <a:ea typeface="Poppins"/>
                <a:cs typeface="Poppins"/>
                <a:sym typeface="Poppins"/>
                <a:hlinkClick r:id="rId4"/>
              </a:rPr>
              <a:t>https://ncil.org/</a:t>
            </a:r>
            <a:endParaRPr dirty="0">
              <a:latin typeface="Poppins"/>
              <a:ea typeface="Poppins"/>
              <a:cs typeface="Poppins"/>
              <a:sym typeface="Poppins"/>
            </a:endParaRPr>
          </a:p>
          <a:p>
            <a:pPr marL="0" lvl="0" indent="0" algn="l" rtl="0">
              <a:spcBef>
                <a:spcPts val="1200"/>
              </a:spcBef>
              <a:spcAft>
                <a:spcPts val="1200"/>
              </a:spcAft>
              <a:buNone/>
            </a:pPr>
            <a:endParaRPr dirty="0">
              <a:latin typeface="Poppins"/>
              <a:ea typeface="Poppins"/>
              <a:cs typeface="Poppins"/>
              <a:sym typeface="Poppins"/>
            </a:endParaRPr>
          </a:p>
        </p:txBody>
      </p:sp>
      <p:sp>
        <p:nvSpPr>
          <p:cNvPr id="300" name="Google Shape;300;p4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Upcoming Webinars</a:t>
            </a:r>
            <a:endParaRPr sz="2400" dirty="0">
              <a:latin typeface="Poppins"/>
              <a:ea typeface="Poppins"/>
              <a:cs typeface="Poppins"/>
              <a:sym typeface="Poppins"/>
            </a:endParaRPr>
          </a:p>
        </p:txBody>
      </p:sp>
      <p:sp>
        <p:nvSpPr>
          <p:cNvPr id="306" name="Google Shape;306;p45"/>
          <p:cNvSpPr txBox="1">
            <a:spLocks noGrp="1"/>
          </p:cNvSpPr>
          <p:nvPr>
            <p:ph type="body" idx="1"/>
          </p:nvPr>
        </p:nvSpPr>
        <p:spPr>
          <a:xfrm>
            <a:off x="311700" y="580900"/>
            <a:ext cx="8520600" cy="42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Poppins"/>
              <a:ea typeface="Poppins"/>
              <a:cs typeface="Poppins"/>
              <a:sym typeface="Poppins"/>
            </a:endParaRPr>
          </a:p>
          <a:p>
            <a:pPr marL="0" lvl="0" indent="0" algn="l" rtl="0">
              <a:spcBef>
                <a:spcPts val="1200"/>
              </a:spcBef>
              <a:spcAft>
                <a:spcPts val="0"/>
              </a:spcAft>
              <a:buNone/>
            </a:pPr>
            <a:r>
              <a:rPr lang="en" sz="2000" dirty="0">
                <a:solidFill>
                  <a:schemeClr val="dk1"/>
                </a:solidFill>
                <a:latin typeface="Poppins"/>
                <a:ea typeface="Poppins"/>
                <a:cs typeface="Poppins"/>
                <a:sym typeface="Poppins"/>
              </a:rPr>
              <a:t>Defending Section 504 Regulations: June 10, 2025</a:t>
            </a:r>
            <a:endParaRPr sz="2000" dirty="0">
              <a:solidFill>
                <a:schemeClr val="dk1"/>
              </a:solidFill>
              <a:latin typeface="Poppins"/>
              <a:ea typeface="Poppins"/>
              <a:cs typeface="Poppins"/>
              <a:sym typeface="Poppins"/>
            </a:endParaRPr>
          </a:p>
          <a:p>
            <a:pPr marL="457200" lvl="0" indent="-342900" algn="l" rtl="0">
              <a:spcBef>
                <a:spcPts val="120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10:30 am to 12 pm Pacific Time / 1:30 pm to 3 pm Eastern Time</a:t>
            </a:r>
            <a:endParaRPr sz="2000"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Learn how to file comments on </a:t>
            </a:r>
            <a:r>
              <a:rPr lang="en" sz="2000" u="sng" dirty="0">
                <a:solidFill>
                  <a:schemeClr val="hlink"/>
                </a:solidFill>
                <a:latin typeface="Poppins"/>
                <a:ea typeface="Poppins"/>
                <a:cs typeface="Poppins"/>
                <a:sym typeface="Poppins"/>
                <a:hlinkClick r:id="rId3"/>
              </a:rPr>
              <a:t>Regulations.gov</a:t>
            </a:r>
            <a:endParaRPr sz="2000" dirty="0">
              <a:solidFill>
                <a:schemeClr val="dk1"/>
              </a:solidFill>
              <a:latin typeface="Poppins"/>
              <a:ea typeface="Poppins"/>
              <a:cs typeface="Poppins"/>
              <a:sym typeface="Poppins"/>
            </a:endParaRPr>
          </a:p>
          <a:p>
            <a:pPr marL="0" lvl="0" indent="0" algn="l" rtl="0">
              <a:spcBef>
                <a:spcPts val="1200"/>
              </a:spcBef>
              <a:spcAft>
                <a:spcPts val="0"/>
              </a:spcAft>
              <a:buNone/>
            </a:pPr>
            <a:endParaRPr sz="2000" dirty="0">
              <a:solidFill>
                <a:schemeClr val="dk1"/>
              </a:solidFill>
              <a:latin typeface="Poppins"/>
              <a:ea typeface="Poppins"/>
              <a:cs typeface="Poppins"/>
              <a:sym typeface="Poppins"/>
            </a:endParaRPr>
          </a:p>
          <a:p>
            <a:pPr marL="0" lvl="0" indent="0" algn="l" rtl="0">
              <a:spcBef>
                <a:spcPts val="1200"/>
              </a:spcBef>
              <a:spcAft>
                <a:spcPts val="0"/>
              </a:spcAft>
              <a:buNone/>
            </a:pPr>
            <a:r>
              <a:rPr lang="en" sz="2000" dirty="0">
                <a:solidFill>
                  <a:schemeClr val="dk1"/>
                </a:solidFill>
                <a:latin typeface="Poppins"/>
                <a:ea typeface="Poppins"/>
                <a:cs typeface="Poppins"/>
                <a:sym typeface="Poppins"/>
              </a:rPr>
              <a:t>Defending Medicaid in the Senate: TBD</a:t>
            </a:r>
            <a:endParaRPr sz="2000" dirty="0">
              <a:solidFill>
                <a:schemeClr val="dk1"/>
              </a:solidFill>
              <a:latin typeface="Poppins"/>
              <a:ea typeface="Poppins"/>
              <a:cs typeface="Poppins"/>
              <a:sym typeface="Poppins"/>
            </a:endParaRPr>
          </a:p>
          <a:p>
            <a:pPr marL="0" lvl="0" indent="0" algn="l" rtl="0">
              <a:spcBef>
                <a:spcPts val="1200"/>
              </a:spcBef>
              <a:spcAft>
                <a:spcPts val="0"/>
              </a:spcAft>
              <a:buNone/>
            </a:pPr>
            <a:endParaRPr sz="2000" dirty="0">
              <a:solidFill>
                <a:schemeClr val="dk1"/>
              </a:solidFill>
              <a:latin typeface="Poppins"/>
              <a:ea typeface="Poppins"/>
              <a:cs typeface="Poppins"/>
              <a:sym typeface="Poppins"/>
            </a:endParaRPr>
          </a:p>
          <a:p>
            <a:pPr marL="0" lvl="0" indent="0" algn="l" rtl="0">
              <a:spcBef>
                <a:spcPts val="1200"/>
              </a:spcBef>
              <a:spcAft>
                <a:spcPts val="0"/>
              </a:spcAft>
              <a:buNone/>
            </a:pPr>
            <a:endParaRPr sz="2000" dirty="0">
              <a:solidFill>
                <a:schemeClr val="dk1"/>
              </a:solidFill>
              <a:latin typeface="Poppins"/>
              <a:ea typeface="Poppins"/>
              <a:cs typeface="Poppins"/>
              <a:sym typeface="Poppins"/>
            </a:endParaRPr>
          </a:p>
          <a:p>
            <a:pPr marL="0" lvl="0" indent="0" algn="ctr" rtl="0">
              <a:spcBef>
                <a:spcPts val="1200"/>
              </a:spcBef>
              <a:spcAft>
                <a:spcPts val="1200"/>
              </a:spcAft>
              <a:buNone/>
            </a:pPr>
            <a:r>
              <a:rPr lang="en" sz="2000" i="1" dirty="0">
                <a:solidFill>
                  <a:schemeClr val="dk1"/>
                </a:solidFill>
                <a:latin typeface="Poppins"/>
                <a:ea typeface="Poppins"/>
                <a:cs typeface="Poppins"/>
                <a:sym typeface="Poppins"/>
              </a:rPr>
              <a:t>Watch your email and social media for announcements</a:t>
            </a:r>
            <a:endParaRPr sz="2000" i="1" dirty="0">
              <a:solidFill>
                <a:schemeClr val="dk1"/>
              </a:solidFill>
              <a:latin typeface="Poppins"/>
              <a:ea typeface="Poppins"/>
              <a:cs typeface="Poppins"/>
              <a:sym typeface="Poppins"/>
            </a:endParaRPr>
          </a:p>
        </p:txBody>
      </p:sp>
      <p:sp>
        <p:nvSpPr>
          <p:cNvPr id="307" name="Google Shape;307;p4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E384E"/>
        </a:solidFill>
        <a:effectLst/>
      </p:bgPr>
    </p:bg>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1922550" y="2285400"/>
            <a:ext cx="5298900" cy="572700"/>
          </a:xfrm>
          <a:prstGeom prst="rect">
            <a:avLst/>
          </a:prstGeom>
          <a:solidFill>
            <a:schemeClr val="lt1"/>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3080" b="1">
                <a:latin typeface="Poppins"/>
                <a:ea typeface="Poppins"/>
                <a:cs typeface="Poppins"/>
                <a:sym typeface="Poppins"/>
              </a:rPr>
              <a:t>Questions?</a:t>
            </a:r>
            <a:endParaRPr sz="3080">
              <a:latin typeface="Poppins"/>
              <a:ea typeface="Poppins"/>
              <a:cs typeface="Poppins"/>
              <a:sym typeface="Poppins"/>
            </a:endParaRPr>
          </a:p>
        </p:txBody>
      </p:sp>
      <p:sp>
        <p:nvSpPr>
          <p:cNvPr id="2" name="Slide Number Placeholder 1">
            <a:extLst>
              <a:ext uri="{FF2B5EF4-FFF2-40B4-BE49-F238E27FC236}">
                <a16:creationId xmlns:a16="http://schemas.microsoft.com/office/drawing/2014/main" id="{C55DDB15-67F9-54E6-90C9-93313ECB7EB2}"/>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Topics to Be Covered</a:t>
            </a:r>
            <a:endParaRPr sz="2200">
              <a:latin typeface="Poppins"/>
              <a:ea typeface="Poppins"/>
              <a:cs typeface="Poppins"/>
              <a:sym typeface="Poppins"/>
            </a:endParaRPr>
          </a:p>
        </p:txBody>
      </p:sp>
      <p:sp>
        <p:nvSpPr>
          <p:cNvPr id="94" name="Google Shape;94;p18"/>
          <p:cNvSpPr txBox="1">
            <a:spLocks noGrp="1"/>
          </p:cNvSpPr>
          <p:nvPr>
            <p:ph type="body" idx="1"/>
          </p:nvPr>
        </p:nvSpPr>
        <p:spPr>
          <a:xfrm>
            <a:off x="311700" y="1017725"/>
            <a:ext cx="3999900" cy="38289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What is the Department of Education? Why is it important?</a:t>
            </a:r>
            <a:endParaRPr sz="210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What has happened to the Department so far?</a:t>
            </a:r>
            <a:endParaRPr sz="2100">
              <a:solidFill>
                <a:schemeClr val="dk1"/>
              </a:solidFill>
              <a:latin typeface="Poppins"/>
              <a:ea typeface="Poppins"/>
              <a:cs typeface="Poppins"/>
              <a:sym typeface="Poppins"/>
            </a:endParaRPr>
          </a:p>
          <a:p>
            <a:pPr marL="914400" lvl="1"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Staff and funding cuts</a:t>
            </a:r>
            <a:endParaRPr sz="2000">
              <a:solidFill>
                <a:schemeClr val="dk1"/>
              </a:solidFill>
              <a:latin typeface="Poppins"/>
              <a:ea typeface="Poppins"/>
              <a:cs typeface="Poppins"/>
              <a:sym typeface="Poppins"/>
            </a:endParaRPr>
          </a:p>
          <a:p>
            <a:pPr marL="914400" lvl="1"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Removal of discipline guidance</a:t>
            </a:r>
            <a:endParaRPr sz="200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What students are particularly targeted?</a:t>
            </a:r>
            <a:endParaRPr sz="2100">
              <a:solidFill>
                <a:schemeClr val="dk1"/>
              </a:solidFill>
              <a:latin typeface="Poppins"/>
              <a:ea typeface="Poppins"/>
              <a:cs typeface="Poppins"/>
              <a:sym typeface="Poppins"/>
            </a:endParaRPr>
          </a:p>
        </p:txBody>
      </p:sp>
      <p:sp>
        <p:nvSpPr>
          <p:cNvPr id="95" name="Google Shape;95;p1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96" name="Google Shape;96;p18"/>
          <p:cNvSpPr txBox="1">
            <a:spLocks noGrp="1"/>
          </p:cNvSpPr>
          <p:nvPr>
            <p:ph type="body" idx="2"/>
          </p:nvPr>
        </p:nvSpPr>
        <p:spPr>
          <a:xfrm>
            <a:off x="4794500" y="953550"/>
            <a:ext cx="3999900" cy="3416400"/>
          </a:xfrm>
          <a:prstGeom prst="rect">
            <a:avLst/>
          </a:prstGeom>
        </p:spPr>
        <p:txBody>
          <a:bodyPr spcFirstLastPara="1" wrap="square" lIns="91425" tIns="91425" rIns="91425" bIns="91425" anchor="t" anchorCtr="0">
            <a:normAutofit fontScale="92500"/>
          </a:bodyPr>
          <a:lstStyle/>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Why student loans are a disability issue</a:t>
            </a:r>
            <a:endParaRPr sz="210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What might happen next?</a:t>
            </a:r>
            <a:endParaRPr sz="210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We still have rights!</a:t>
            </a:r>
            <a:endParaRPr sz="210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How we make our voices heard</a:t>
            </a:r>
            <a:endParaRPr sz="2100">
              <a:solidFill>
                <a:schemeClr val="dk1"/>
              </a:solidFill>
              <a:latin typeface="Poppins"/>
              <a:ea typeface="Poppins"/>
              <a:cs typeface="Poppins"/>
              <a:sym typeface="Poppins"/>
            </a:endParaRPr>
          </a:p>
          <a:p>
            <a:pPr marL="914400" lvl="1"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Action Alert</a:t>
            </a:r>
            <a:endParaRPr sz="2000">
              <a:solidFill>
                <a:schemeClr val="dk1"/>
              </a:solidFill>
              <a:latin typeface="Poppins"/>
              <a:ea typeface="Poppins"/>
              <a:cs typeface="Poppins"/>
              <a:sym typeface="Poppins"/>
            </a:endParaRPr>
          </a:p>
          <a:p>
            <a:pPr marL="914400" lvl="1"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July 2025 Protests</a:t>
            </a:r>
            <a:endParaRPr sz="200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a:solidFill>
                  <a:schemeClr val="dk1"/>
                </a:solidFill>
                <a:latin typeface="Poppins"/>
                <a:ea typeface="Poppins"/>
                <a:cs typeface="Poppins"/>
                <a:sym typeface="Poppins"/>
              </a:rPr>
              <a:t>Questions &amp; Answers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26208" y="142101"/>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Education – Core Functions for Students</a:t>
            </a:r>
            <a:endParaRPr b="1" dirty="0">
              <a:latin typeface="Poppins"/>
              <a:ea typeface="Poppins"/>
              <a:cs typeface="Poppins"/>
              <a:sym typeface="Poppins"/>
            </a:endParaRPr>
          </a:p>
        </p:txBody>
      </p:sp>
      <p:sp>
        <p:nvSpPr>
          <p:cNvPr id="102" name="Google Shape;102;p19"/>
          <p:cNvSpPr txBox="1">
            <a:spLocks noGrp="1"/>
          </p:cNvSpPr>
          <p:nvPr>
            <p:ph type="body" idx="1"/>
          </p:nvPr>
        </p:nvSpPr>
        <p:spPr>
          <a:xfrm>
            <a:off x="311700" y="1283662"/>
            <a:ext cx="8520600" cy="3873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Enforcement of civil rights laws</a:t>
            </a:r>
            <a:endParaRPr sz="24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Laws that bar discrimination based on race, ethnicity, sex, age and disability</a:t>
            </a:r>
            <a:endParaRPr sz="18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Enforcement of laws that help students with disabilities </a:t>
            </a:r>
            <a:endParaRPr sz="24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Section 504 of the Rehabilitation Act</a:t>
            </a:r>
            <a:endParaRPr sz="18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Individuals with Disabilities Education Act (IDEA)</a:t>
            </a:r>
            <a:endParaRPr sz="18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2400" dirty="0">
                <a:solidFill>
                  <a:schemeClr val="dk1"/>
                </a:solidFill>
                <a:latin typeface="Poppins"/>
                <a:ea typeface="Poppins"/>
                <a:cs typeface="Poppins"/>
                <a:sym typeface="Poppins"/>
              </a:rPr>
              <a:t>Research and data collection </a:t>
            </a:r>
            <a:endParaRPr sz="24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Civil Rights Data Collection</a:t>
            </a:r>
            <a:endParaRPr sz="1800" dirty="0">
              <a:solidFill>
                <a:schemeClr val="dk1"/>
              </a:solidFill>
              <a:latin typeface="Poppins"/>
              <a:ea typeface="Poppins"/>
              <a:cs typeface="Poppins"/>
              <a:sym typeface="Poppins"/>
            </a:endParaRPr>
          </a:p>
        </p:txBody>
      </p:sp>
      <p:sp>
        <p:nvSpPr>
          <p:cNvPr id="103" name="Google Shape;103;p1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42467"/>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Department of Education – Core Functions for Students (Continued)</a:t>
            </a:r>
            <a:endParaRPr dirty="0">
              <a:latin typeface="Poppins"/>
              <a:ea typeface="Poppins"/>
              <a:cs typeface="Poppins"/>
              <a:sym typeface="Poppins"/>
            </a:endParaRPr>
          </a:p>
        </p:txBody>
      </p:sp>
      <p:sp>
        <p:nvSpPr>
          <p:cNvPr id="109" name="Google Shape;109;p20"/>
          <p:cNvSpPr txBox="1">
            <a:spLocks noGrp="1"/>
          </p:cNvSpPr>
          <p:nvPr>
            <p:ph type="body" idx="1"/>
          </p:nvPr>
        </p:nvSpPr>
        <p:spPr>
          <a:xfrm>
            <a:off x="311700" y="1386025"/>
            <a:ext cx="4065600" cy="42861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Funding for students and schools</a:t>
            </a:r>
            <a:endParaRPr sz="24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Title I and Head Start funds</a:t>
            </a:r>
            <a:endParaRPr sz="18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IDEA funds</a:t>
            </a:r>
            <a:endParaRPr sz="18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Student loans and aid, student loan repayment programs</a:t>
            </a:r>
            <a:endParaRPr sz="24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110" name="Google Shape;110;p2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11" name="Google Shape;111;p20" descr="Photo of a child sitting on an older masculine-presenting person's lap - they are both looking at a laptop screen."/>
          <p:cNvPicPr preferRelativeResize="0"/>
          <p:nvPr/>
        </p:nvPicPr>
        <p:blipFill>
          <a:blip r:embed="rId3">
            <a:alphaModFix/>
          </a:blip>
          <a:stretch>
            <a:fillRect/>
          </a:stretch>
        </p:blipFill>
        <p:spPr>
          <a:xfrm>
            <a:off x="4840275" y="1492750"/>
            <a:ext cx="3786150" cy="202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708900" y="142150"/>
            <a:ext cx="51234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sz="2400" b="1" dirty="0">
                <a:latin typeface="Poppins"/>
                <a:ea typeface="Poppins"/>
                <a:cs typeface="Poppins"/>
                <a:sym typeface="Poppins"/>
              </a:rPr>
              <a:t>Department of Education – Staff and Funding Cuts</a:t>
            </a:r>
            <a:endParaRPr sz="2400" dirty="0">
              <a:latin typeface="Poppins"/>
              <a:ea typeface="Poppins"/>
              <a:cs typeface="Poppins"/>
              <a:sym typeface="Poppins"/>
            </a:endParaRPr>
          </a:p>
        </p:txBody>
      </p:sp>
      <p:sp>
        <p:nvSpPr>
          <p:cNvPr id="117" name="Google Shape;117;p21"/>
          <p:cNvSpPr txBox="1">
            <a:spLocks noGrp="1"/>
          </p:cNvSpPr>
          <p:nvPr>
            <p:ph type="body" idx="1"/>
          </p:nvPr>
        </p:nvSpPr>
        <p:spPr>
          <a:xfrm>
            <a:off x="3866700" y="1165700"/>
            <a:ext cx="4965600" cy="3891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March 20, 2025: Executive Order to close Department</a:t>
            </a:r>
            <a:endParaRPr sz="20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This requires Congress to say yes</a:t>
            </a:r>
            <a:endParaRPr sz="20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dirty="0">
                <a:solidFill>
                  <a:schemeClr val="dk1"/>
                </a:solidFill>
                <a:latin typeface="Poppins"/>
                <a:ea typeface="Poppins"/>
                <a:cs typeface="Poppins"/>
                <a:sym typeface="Poppins"/>
              </a:rPr>
              <a:t>Staff cut in half nationwide</a:t>
            </a:r>
            <a:endParaRPr sz="20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1,300 fired, another 600 resigned / retired</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Hundreds of staff cut from Office for Civil Rights (OCR) and Federal Student Aid (FSA)</a:t>
            </a:r>
            <a:endParaRPr sz="18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dirty="0">
                <a:solidFill>
                  <a:schemeClr val="dk1"/>
                </a:solidFill>
                <a:latin typeface="Poppins"/>
                <a:ea typeface="Poppins"/>
                <a:cs typeface="Poppins"/>
                <a:sym typeface="Poppins"/>
              </a:rPr>
              <a:t>Note: also staff cuts at Bureau of Indian Education</a:t>
            </a:r>
            <a:endParaRPr sz="1800" dirty="0">
              <a:solidFill>
                <a:schemeClr val="dk1"/>
              </a:solidFill>
              <a:latin typeface="Poppins"/>
              <a:ea typeface="Poppins"/>
              <a:cs typeface="Poppins"/>
              <a:sym typeface="Poppins"/>
            </a:endParaRPr>
          </a:p>
        </p:txBody>
      </p:sp>
      <p:sp>
        <p:nvSpPr>
          <p:cNvPr id="118" name="Google Shape;118;p2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19" name="Google Shape;119;p21" descr="A photo of a child writing an equation on a chalkboard"/>
          <p:cNvPicPr preferRelativeResize="0"/>
          <p:nvPr/>
        </p:nvPicPr>
        <p:blipFill>
          <a:blip r:embed="rId3">
            <a:alphaModFix/>
          </a:blip>
          <a:stretch>
            <a:fillRect/>
          </a:stretch>
        </p:blipFill>
        <p:spPr>
          <a:xfrm>
            <a:off x="-4" y="0"/>
            <a:ext cx="3417609" cy="5143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Education – Staff and Funding Cuts (Continued)</a:t>
            </a:r>
            <a:endParaRPr dirty="0">
              <a:latin typeface="Poppins"/>
              <a:ea typeface="Poppins"/>
              <a:cs typeface="Poppins"/>
              <a:sym typeface="Poppins"/>
            </a:endParaRPr>
          </a:p>
        </p:txBody>
      </p:sp>
      <p:sp>
        <p:nvSpPr>
          <p:cNvPr id="125" name="Google Shape;125;p22"/>
          <p:cNvSpPr txBox="1">
            <a:spLocks noGrp="1"/>
          </p:cNvSpPr>
          <p:nvPr>
            <p:ph type="body" idx="1"/>
          </p:nvPr>
        </p:nvSpPr>
        <p:spPr>
          <a:xfrm>
            <a:off x="311700" y="887940"/>
            <a:ext cx="8520600" cy="42861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endParaRPr lang="en" sz="21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Offices closed</a:t>
            </a:r>
            <a:endParaRPr sz="21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Half the field offices closed</a:t>
            </a:r>
            <a:endParaRPr sz="19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7  of 12 regional OCR offices closed, 5 left</a:t>
            </a:r>
            <a:endParaRPr sz="1900" dirty="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Complaints on hold</a:t>
            </a:r>
            <a:endParaRPr sz="19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About 10,000 OCR complaint on hold</a:t>
            </a:r>
            <a:endParaRPr sz="1900" dirty="0">
              <a:solidFill>
                <a:schemeClr val="dk1"/>
              </a:solidFill>
              <a:latin typeface="Poppins"/>
              <a:ea typeface="Poppins"/>
              <a:cs typeface="Poppins"/>
              <a:sym typeface="Poppins"/>
            </a:endParaRPr>
          </a:p>
          <a:p>
            <a:pPr marL="1371600" lvl="2"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About 6,000 disability</a:t>
            </a:r>
            <a:endParaRPr sz="19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Preference to investigations ordered by Administration</a:t>
            </a:r>
            <a:endParaRPr sz="19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Funds cut</a:t>
            </a:r>
            <a:endParaRPr sz="21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$1 billion mental health</a:t>
            </a:r>
            <a:endParaRPr sz="19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$600 million teacher training</a:t>
            </a:r>
            <a:endParaRPr sz="1900" dirty="0">
              <a:solidFill>
                <a:schemeClr val="dk1"/>
              </a:solidFill>
              <a:latin typeface="Poppins"/>
              <a:ea typeface="Poppins"/>
              <a:cs typeface="Poppins"/>
              <a:sym typeface="Poppins"/>
            </a:endParaRPr>
          </a:p>
        </p:txBody>
      </p:sp>
      <p:sp>
        <p:nvSpPr>
          <p:cNvPr id="126" name="Google Shape;126;p2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latin typeface="Poppins"/>
                <a:ea typeface="Poppins"/>
                <a:cs typeface="Poppins"/>
                <a:sym typeface="Poppins"/>
              </a:rPr>
              <a:t>Department of Education – Discipline Guidance</a:t>
            </a:r>
            <a:endParaRPr sz="2400" dirty="0">
              <a:latin typeface="Poppins"/>
              <a:ea typeface="Poppins"/>
              <a:cs typeface="Poppins"/>
              <a:sym typeface="Poppins"/>
            </a:endParaRPr>
          </a:p>
        </p:txBody>
      </p:sp>
      <p:sp>
        <p:nvSpPr>
          <p:cNvPr id="132" name="Google Shape;132;p23"/>
          <p:cNvSpPr txBox="1">
            <a:spLocks noGrp="1"/>
          </p:cNvSpPr>
          <p:nvPr>
            <p:ph type="body" idx="1"/>
          </p:nvPr>
        </p:nvSpPr>
        <p:spPr>
          <a:xfrm>
            <a:off x="311700" y="867250"/>
            <a:ext cx="8520600" cy="42861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April 23, 2025: Executive Order on school discipline</a:t>
            </a:r>
            <a:endParaRPr sz="21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Removed 2014 guidance on discipline and race </a:t>
            </a:r>
            <a:endParaRPr sz="19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Following guidance is itself discrimination</a:t>
            </a:r>
            <a:endParaRPr sz="19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dirty="0">
                <a:solidFill>
                  <a:schemeClr val="dk1"/>
                </a:solidFill>
                <a:latin typeface="Poppins"/>
                <a:ea typeface="Poppins"/>
                <a:cs typeface="Poppins"/>
                <a:sym typeface="Poppins"/>
              </a:rPr>
              <a:t>Discourages school districts from taking affirmative steps to reduce disproportionate discipline, such as:</a:t>
            </a:r>
            <a:endParaRPr sz="1900" dirty="0">
              <a:solidFill>
                <a:schemeClr val="dk1"/>
              </a:solidFill>
              <a:latin typeface="Poppins"/>
              <a:ea typeface="Poppins"/>
              <a:cs typeface="Poppins"/>
              <a:sym typeface="Poppins"/>
            </a:endParaRPr>
          </a:p>
          <a:p>
            <a:pPr marL="1371600" lvl="2"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Positive behavior supports and interventions</a:t>
            </a:r>
            <a:endParaRPr sz="1700" dirty="0">
              <a:solidFill>
                <a:schemeClr val="dk1"/>
              </a:solidFill>
              <a:latin typeface="Poppins"/>
              <a:ea typeface="Poppins"/>
              <a:cs typeface="Poppins"/>
              <a:sym typeface="Poppins"/>
            </a:endParaRPr>
          </a:p>
          <a:p>
            <a:pPr marL="1371600" lvl="2"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Rewriting discipline policies re “willful defiance”</a:t>
            </a:r>
            <a:endParaRPr sz="1700" dirty="0">
              <a:solidFill>
                <a:schemeClr val="dk1"/>
              </a:solidFill>
              <a:latin typeface="Poppins"/>
              <a:ea typeface="Poppins"/>
              <a:cs typeface="Poppins"/>
              <a:sym typeface="Poppins"/>
            </a:endParaRPr>
          </a:p>
          <a:p>
            <a:pPr marL="13716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b="1" dirty="0">
                <a:solidFill>
                  <a:schemeClr val="dk1"/>
                </a:solidFill>
                <a:latin typeface="Poppins"/>
                <a:ea typeface="Poppins"/>
                <a:cs typeface="Poppins"/>
                <a:sym typeface="Poppins"/>
              </a:rPr>
              <a:t>Important:</a:t>
            </a:r>
            <a:r>
              <a:rPr lang="en" sz="1700" dirty="0">
                <a:solidFill>
                  <a:schemeClr val="dk1"/>
                </a:solidFill>
                <a:latin typeface="Poppins"/>
                <a:ea typeface="Poppins"/>
                <a:cs typeface="Poppins"/>
                <a:sym typeface="Poppins"/>
              </a:rPr>
              <a:t> July 2022 Guidance on Discipline and Students with Disabilities is still in effect, available here: </a:t>
            </a:r>
            <a:r>
              <a:rPr lang="en" sz="1700" u="sng" dirty="0">
                <a:solidFill>
                  <a:schemeClr val="hlink"/>
                </a:solidFill>
                <a:latin typeface="Poppins"/>
                <a:ea typeface="Poppins"/>
                <a:cs typeface="Poppins"/>
                <a:sym typeface="Poppins"/>
                <a:hlinkClick r:id="rId3"/>
              </a:rPr>
              <a:t>https://www.ed.gov/media/document/504-discipline-guidance-2022-21258.pdf</a:t>
            </a:r>
            <a:endParaRPr sz="1700"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100" dirty="0">
              <a:solidFill>
                <a:schemeClr val="dk1"/>
              </a:solidFill>
              <a:latin typeface="Poppins"/>
              <a:ea typeface="Poppins"/>
              <a:cs typeface="Poppins"/>
              <a:sym typeface="Poppins"/>
            </a:endParaRPr>
          </a:p>
        </p:txBody>
      </p:sp>
      <p:sp>
        <p:nvSpPr>
          <p:cNvPr id="133" name="Google Shape;133;p2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2539</Words>
  <Application>Microsoft Office PowerPoint</Application>
  <PresentationFormat>On-screen Show (16:9)</PresentationFormat>
  <Paragraphs>297</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Poppins</vt:lpstr>
      <vt:lpstr>Arial</vt:lpstr>
      <vt:lpstr>Simple Light</vt:lpstr>
      <vt:lpstr>Disability Community Briefing:  Defending Students with Disabilities in the Age of Trump</vt:lpstr>
      <vt:lpstr>Welcome!</vt:lpstr>
      <vt:lpstr>Presenters</vt:lpstr>
      <vt:lpstr>Topics to Be Covered</vt:lpstr>
      <vt:lpstr>Department of Education – Core Functions for Students</vt:lpstr>
      <vt:lpstr>Department of Education – Core Functions for Students (Continued)</vt:lpstr>
      <vt:lpstr>Department of Education – Staff and Funding Cuts</vt:lpstr>
      <vt:lpstr>Department of Education – Staff and Funding Cuts (Continued)</vt:lpstr>
      <vt:lpstr>Department of Education – Discipline Guidance</vt:lpstr>
      <vt:lpstr>Civil Rights of Trans and Nonbinary Students</vt:lpstr>
      <vt:lpstr>Civil Rights of Trans and Nonbinary Students (Continued)</vt:lpstr>
      <vt:lpstr>White House Attacks on Trans &amp; Nonbinary Students</vt:lpstr>
      <vt:lpstr>White House Attacks on Trans &amp; Nonbinary Students  (Continued)</vt:lpstr>
      <vt:lpstr>Exploiting Trans Students &amp; Fake Moral Panic</vt:lpstr>
      <vt:lpstr>Department of Education Actions </vt:lpstr>
      <vt:lpstr>Other Federal Agencies Bullying Trans &amp; Nonbinary Students</vt:lpstr>
      <vt:lpstr>Department of Education – Student Loans and Assistance</vt:lpstr>
      <vt:lpstr>Department of Education – Student Loans and Assistance (Part 2)</vt:lpstr>
      <vt:lpstr>Department of Education – Student Loans and Assistance (Part 3)</vt:lpstr>
      <vt:lpstr>Department of Education – Student Loans and Assistance  (Part 4)</vt:lpstr>
      <vt:lpstr>Department of Education – Student Loans and Assistance (Part 5)</vt:lpstr>
      <vt:lpstr>Department of Education – What Might Happen Next</vt:lpstr>
      <vt:lpstr>Department of Education – What Might Happen Next (Continued)</vt:lpstr>
      <vt:lpstr>Students of Immigrant Families</vt:lpstr>
      <vt:lpstr>Students of Immigrant Families (Part 2)</vt:lpstr>
      <vt:lpstr>Students of Immigrant Families (Part 3)</vt:lpstr>
      <vt:lpstr>Autistic and Neurodiverse Students</vt:lpstr>
      <vt:lpstr>We Still Have Rights!</vt:lpstr>
      <vt:lpstr>Make Our Voices Heard! Action Alert</vt:lpstr>
      <vt:lpstr>Make Our Voices Heard – Protest!</vt:lpstr>
      <vt:lpstr>Upcoming Webinars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Alexandra Cline</cp:lastModifiedBy>
  <cp:revision>5</cp:revision>
  <dcterms:modified xsi:type="dcterms:W3CDTF">2025-06-06T22:21:20Z</dcterms:modified>
</cp:coreProperties>
</file>