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3" r:id="rId8"/>
    <p:sldId id="264" r:id="rId9"/>
    <p:sldId id="265" r:id="rId10"/>
    <p:sldId id="266" r:id="rId11"/>
    <p:sldId id="262"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Atkinson Hyperlegible" panose="020B0604020202020204" charset="0"/>
      <p:regular r:id="rId32"/>
      <p:bold r:id="rId33"/>
      <p:italic r:id="rId34"/>
      <p:boldItalic r:id="rId35"/>
    </p:embeddedFont>
    <p:embeddedFont>
      <p:font typeface="Garamond" panose="02020404030301010803" pitchFamily="18" charset="0"/>
      <p:regular r:id="rId36"/>
      <p:bold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pOpc8WqWMAvzVOB8DMEjR4hWJ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756cbf0bd1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3756cbf0bd1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56cbf0bd1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3756cbf0bd1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6" name="Google Shape;146;g3756cbf0bd1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762020a0d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3762020a0d7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5" name="Google Shape;185;g3762020a0d7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756cbf0bd1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3756cbf0bd1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756cbf0bd1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g3756cbf0bd1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762020a0d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3762020a0d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756cbf0bd1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3756cbf0bd1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3756cbf0bd1_0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756cbf0bd1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3756cbf0bd1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756cbf0bd1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3756cbf0bd1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3756cbf0bd1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756cbf0bd1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3756cbf0bd1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a:latin typeface="Arial"/>
              <a:ea typeface="Arial"/>
              <a:cs typeface="Arial"/>
              <a:sym typeface="Arial"/>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756cbf0bd1_0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g3756cbf0bd1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756cbf0bd1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3756cbf0bd1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756cbf0bd1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3756cbf0bd1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756cbf0bd1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3756cbf0bd1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756cbf0bd1_0_1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3756cbf0bd1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756cbf0bd1_0_1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3756cbf0bd1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756cbf0bd1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3756cbf0bd1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3756cbf0bd1_0_1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756cbf0bd1_0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3756cbf0bd1_0_1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g3756cbf0bd1_0_1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64f958ab97_1_6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264f958ab97_1_6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762020a0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3762020a0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756cbf0bd1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3756cbf0bd1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756cbf0bd1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g3756cbf0bd1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756cbf0bd1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g3756cbf0bd1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58"/>
          <p:cNvSpPr/>
          <p:nvPr/>
        </p:nvSpPr>
        <p:spPr>
          <a:xfrm>
            <a:off x="0" y="0"/>
            <a:ext cx="12192000" cy="3429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6" name="Google Shape;16;p58"/>
          <p:cNvSpPr txBox="1">
            <a:spLocks noGrp="1"/>
          </p:cNvSpPr>
          <p:nvPr>
            <p:ph type="ctrTitle"/>
          </p:nvPr>
        </p:nvSpPr>
        <p:spPr>
          <a:xfrm>
            <a:off x="484552" y="447675"/>
            <a:ext cx="8397511" cy="271462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5400"/>
              <a:buFont typeface="Atkinson Hyperlegible"/>
              <a:buNone/>
              <a:defRPr sz="5400" b="0" i="0">
                <a:solidFill>
                  <a:schemeClr val="lt1"/>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8"/>
          <p:cNvSpPr txBox="1">
            <a:spLocks noGrp="1"/>
          </p:cNvSpPr>
          <p:nvPr>
            <p:ph type="subTitle" idx="1"/>
          </p:nvPr>
        </p:nvSpPr>
        <p:spPr>
          <a:xfrm>
            <a:off x="484552" y="3602037"/>
            <a:ext cx="8397511" cy="2460625"/>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Clr>
                <a:schemeClr val="dk1"/>
              </a:buClr>
              <a:buSzPts val="2400"/>
              <a:buNone/>
              <a:defRPr sz="2400" b="0" i="0">
                <a:latin typeface="Atkinson Hyperlegible"/>
                <a:ea typeface="Atkinson Hyperlegible"/>
                <a:cs typeface="Atkinson Hyperlegible"/>
                <a:sym typeface="Atkinson Hyperlegible"/>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8"/>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9"/>
        <p:cNvGrpSpPr/>
        <p:nvPr/>
      </p:nvGrpSpPr>
      <p:grpSpPr>
        <a:xfrm>
          <a:off x="0" y="0"/>
          <a:ext cx="0" cy="0"/>
          <a:chOff x="0" y="0"/>
          <a:chExt cx="0" cy="0"/>
        </a:xfrm>
      </p:grpSpPr>
      <p:grpSp>
        <p:nvGrpSpPr>
          <p:cNvPr id="70" name="Google Shape;70;p66"/>
          <p:cNvGrpSpPr/>
          <p:nvPr/>
        </p:nvGrpSpPr>
        <p:grpSpPr>
          <a:xfrm>
            <a:off x="2" y="0"/>
            <a:ext cx="6095998" cy="6858002"/>
            <a:chOff x="1" y="4563942"/>
            <a:chExt cx="12192005" cy="2294060"/>
          </a:xfrm>
        </p:grpSpPr>
        <p:sp>
          <p:nvSpPr>
            <p:cNvPr id="71" name="Google Shape;71;p66"/>
            <p:cNvSpPr/>
            <p:nvPr/>
          </p:nvSpPr>
          <p:spPr>
            <a:xfrm>
              <a:off x="10" y="4563942"/>
              <a:ext cx="12191996" cy="229406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72" name="Google Shape;72;p66"/>
            <p:cNvSpPr/>
            <p:nvPr/>
          </p:nvSpPr>
          <p:spPr>
            <a:xfrm>
              <a:off x="1" y="4563942"/>
              <a:ext cx="12192000" cy="2294060"/>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sp>
        <p:nvSpPr>
          <p:cNvPr id="73" name="Google Shape;73;p66"/>
          <p:cNvSpPr/>
          <p:nvPr/>
        </p:nvSpPr>
        <p:spPr>
          <a:xfrm>
            <a:off x="0" y="0"/>
            <a:ext cx="6095999" cy="229114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74" name="Google Shape;74;p66"/>
          <p:cNvSpPr txBox="1">
            <a:spLocks noGrp="1"/>
          </p:cNvSpPr>
          <p:nvPr>
            <p:ph type="title"/>
          </p:nvPr>
        </p:nvSpPr>
        <p:spPr>
          <a:xfrm>
            <a:off x="484552" y="457200"/>
            <a:ext cx="5211519"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600"/>
              <a:buFont typeface="Atkinson Hyperlegible"/>
              <a:buNone/>
              <a:defRPr sz="3600" b="0" i="0">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6"/>
          <p:cNvSpPr>
            <a:spLocks noGrp="1"/>
          </p:cNvSpPr>
          <p:nvPr>
            <p:ph type="pic" idx="2"/>
          </p:nvPr>
        </p:nvSpPr>
        <p:spPr>
          <a:xfrm>
            <a:off x="6270162" y="457201"/>
            <a:ext cx="5085226" cy="5403850"/>
          </a:xfrm>
          <a:prstGeom prst="rect">
            <a:avLst/>
          </a:prstGeom>
          <a:noFill/>
          <a:ln>
            <a:noFill/>
          </a:ln>
        </p:spPr>
      </p:sp>
      <p:sp>
        <p:nvSpPr>
          <p:cNvPr id="76" name="Google Shape;76;p66"/>
          <p:cNvSpPr txBox="1">
            <a:spLocks noGrp="1"/>
          </p:cNvSpPr>
          <p:nvPr>
            <p:ph type="body" idx="1"/>
          </p:nvPr>
        </p:nvSpPr>
        <p:spPr>
          <a:xfrm>
            <a:off x="484552" y="2514600"/>
            <a:ext cx="5211519" cy="33543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2400"/>
              <a:buNone/>
              <a:defRPr sz="2400" b="0" i="0">
                <a:latin typeface="Atkinson Hyperlegible"/>
                <a:ea typeface="Atkinson Hyperlegible"/>
                <a:cs typeface="Atkinson Hyperlegible"/>
                <a:sym typeface="Atkinson Hyperlegible"/>
              </a:defRPr>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66"/>
          <p:cNvSpPr txBox="1">
            <a:spLocks noGrp="1"/>
          </p:cNvSpPr>
          <p:nvPr>
            <p:ph type="dt" idx="10"/>
          </p:nvPr>
        </p:nvSpPr>
        <p:spPr>
          <a:xfrm>
            <a:off x="146221" y="6357208"/>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78" name="Google Shape;78;p66"/>
          <p:cNvSpPr txBox="1">
            <a:spLocks noGrp="1"/>
          </p:cNvSpPr>
          <p:nvPr>
            <p:ph type="ftr" idx="11"/>
          </p:nvPr>
        </p:nvSpPr>
        <p:spPr>
          <a:xfrm>
            <a:off x="6270162"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79" name="Google Shape;79;p66"/>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67"/>
          <p:cNvSpPr txBox="1">
            <a:spLocks noGrp="1"/>
          </p:cNvSpPr>
          <p:nvPr>
            <p:ph type="title"/>
          </p:nvPr>
        </p:nvSpPr>
        <p:spPr>
          <a:xfrm>
            <a:off x="484552" y="365125"/>
            <a:ext cx="10869248" cy="168751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b="0" i="0">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7"/>
          <p:cNvSpPr txBox="1">
            <a:spLocks noGrp="1"/>
          </p:cNvSpPr>
          <p:nvPr>
            <p:ph type="body" idx="1"/>
          </p:nvPr>
        </p:nvSpPr>
        <p:spPr>
          <a:xfrm rot="5400000">
            <a:off x="4118951" y="-1057886"/>
            <a:ext cx="3600450" cy="1086924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800"/>
              <a:buNone/>
              <a:defRPr b="0" i="0">
                <a:latin typeface="Atkinson Hyperlegible"/>
                <a:ea typeface="Atkinson Hyperlegible"/>
                <a:cs typeface="Atkinson Hyperlegible"/>
                <a:sym typeface="Atkinson Hyperlegible"/>
              </a:defRPr>
            </a:lvl1pPr>
            <a:lvl2pPr marL="914400" lvl="1" indent="-228600" algn="l">
              <a:lnSpc>
                <a:spcPct val="120000"/>
              </a:lnSpc>
              <a:spcBef>
                <a:spcPts val="500"/>
              </a:spcBef>
              <a:spcAft>
                <a:spcPts val="0"/>
              </a:spcAft>
              <a:buClr>
                <a:schemeClr val="dk1"/>
              </a:buClr>
              <a:buSzPts val="1800"/>
              <a:buNone/>
              <a:defRPr/>
            </a:lvl2pPr>
            <a:lvl3pPr marL="1371600" lvl="2" indent="-228600" algn="l">
              <a:lnSpc>
                <a:spcPct val="120000"/>
              </a:lnSpc>
              <a:spcBef>
                <a:spcPts val="500"/>
              </a:spcBef>
              <a:spcAft>
                <a:spcPts val="0"/>
              </a:spcAft>
              <a:buClr>
                <a:schemeClr val="dk1"/>
              </a:buClr>
              <a:buSzPts val="1800"/>
              <a:buNone/>
              <a:defRPr/>
            </a:lvl3pPr>
            <a:lvl4pPr marL="1828800" lvl="3" indent="-228600" algn="l">
              <a:lnSpc>
                <a:spcPct val="120000"/>
              </a:lnSpc>
              <a:spcBef>
                <a:spcPts val="500"/>
              </a:spcBef>
              <a:spcAft>
                <a:spcPts val="0"/>
              </a:spcAft>
              <a:buClr>
                <a:schemeClr val="dk1"/>
              </a:buClr>
              <a:buSzPts val="1800"/>
              <a:buNone/>
              <a:defRPr/>
            </a:lvl4pPr>
            <a:lvl5pPr marL="2286000" lvl="4" indent="-228600" algn="l">
              <a:lnSpc>
                <a:spcPct val="12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67"/>
          <p:cNvSpPr txBox="1">
            <a:spLocks noGrp="1"/>
          </p:cNvSpPr>
          <p:nvPr>
            <p:ph type="dt" idx="10"/>
          </p:nvPr>
        </p:nvSpPr>
        <p:spPr>
          <a:xfrm>
            <a:off x="146221" y="6357208"/>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84" name="Google Shape;84;p67"/>
          <p:cNvSpPr txBox="1">
            <a:spLocks noGrp="1"/>
          </p:cNvSpPr>
          <p:nvPr>
            <p:ph type="ftr" idx="11"/>
          </p:nvPr>
        </p:nvSpPr>
        <p:spPr>
          <a:xfrm>
            <a:off x="6270162"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85" name="Google Shape;85;p67"/>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68"/>
          <p:cNvSpPr/>
          <p:nvPr/>
        </p:nvSpPr>
        <p:spPr>
          <a:xfrm>
            <a:off x="9144000" y="0"/>
            <a:ext cx="3048000" cy="685466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88" name="Google Shape;88;p68"/>
          <p:cNvSpPr txBox="1">
            <a:spLocks noGrp="1"/>
          </p:cNvSpPr>
          <p:nvPr>
            <p:ph type="title"/>
          </p:nvPr>
        </p:nvSpPr>
        <p:spPr>
          <a:xfrm rot="5400000">
            <a:off x="7747642" y="2151705"/>
            <a:ext cx="5811838" cy="223867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b="0" i="0">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68"/>
          <p:cNvSpPr txBox="1">
            <a:spLocks noGrp="1"/>
          </p:cNvSpPr>
          <p:nvPr>
            <p:ph type="body" idx="1"/>
          </p:nvPr>
        </p:nvSpPr>
        <p:spPr>
          <a:xfrm rot="5400000">
            <a:off x="1765664" y="-915987"/>
            <a:ext cx="5811838" cy="837406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800"/>
              <a:buNone/>
              <a:defRPr b="0" i="0">
                <a:latin typeface="Atkinson Hyperlegible"/>
                <a:ea typeface="Atkinson Hyperlegible"/>
                <a:cs typeface="Atkinson Hyperlegible"/>
                <a:sym typeface="Atkinson Hyperlegible"/>
              </a:defRPr>
            </a:lvl1pPr>
            <a:lvl2pPr marL="914400" lvl="1" indent="-228600" algn="l">
              <a:lnSpc>
                <a:spcPct val="120000"/>
              </a:lnSpc>
              <a:spcBef>
                <a:spcPts val="500"/>
              </a:spcBef>
              <a:spcAft>
                <a:spcPts val="0"/>
              </a:spcAft>
              <a:buClr>
                <a:schemeClr val="dk1"/>
              </a:buClr>
              <a:buSzPts val="1800"/>
              <a:buNone/>
              <a:defRPr/>
            </a:lvl2pPr>
            <a:lvl3pPr marL="1371600" lvl="2" indent="-228600" algn="l">
              <a:lnSpc>
                <a:spcPct val="120000"/>
              </a:lnSpc>
              <a:spcBef>
                <a:spcPts val="500"/>
              </a:spcBef>
              <a:spcAft>
                <a:spcPts val="0"/>
              </a:spcAft>
              <a:buClr>
                <a:schemeClr val="dk1"/>
              </a:buClr>
              <a:buSzPts val="1800"/>
              <a:buNone/>
              <a:defRPr/>
            </a:lvl3pPr>
            <a:lvl4pPr marL="1828800" lvl="3" indent="-228600" algn="l">
              <a:lnSpc>
                <a:spcPct val="120000"/>
              </a:lnSpc>
              <a:spcBef>
                <a:spcPts val="500"/>
              </a:spcBef>
              <a:spcAft>
                <a:spcPts val="0"/>
              </a:spcAft>
              <a:buClr>
                <a:schemeClr val="dk1"/>
              </a:buClr>
              <a:buSzPts val="1800"/>
              <a:buNone/>
              <a:defRPr/>
            </a:lvl4pPr>
            <a:lvl5pPr marL="2286000" lvl="4" indent="-228600" algn="l">
              <a:lnSpc>
                <a:spcPct val="12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68"/>
          <p:cNvSpPr txBox="1">
            <a:spLocks noGrp="1"/>
          </p:cNvSpPr>
          <p:nvPr>
            <p:ph type="dt" idx="10"/>
          </p:nvPr>
        </p:nvSpPr>
        <p:spPr>
          <a:xfrm>
            <a:off x="146221" y="6357208"/>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91" name="Google Shape;91;p68"/>
          <p:cNvSpPr txBox="1">
            <a:spLocks noGrp="1"/>
          </p:cNvSpPr>
          <p:nvPr>
            <p:ph type="ftr" idx="11"/>
          </p:nvPr>
        </p:nvSpPr>
        <p:spPr>
          <a:xfrm>
            <a:off x="322811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92" name="Google Shape;92;p68"/>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200"/>
              <a:buFont typeface="Arial"/>
              <a:buNone/>
              <a:defRPr sz="2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2200"/>
              <a:buFont typeface="Arial"/>
              <a:buNone/>
              <a:defRPr sz="2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2200"/>
              <a:buFont typeface="Arial"/>
              <a:buNone/>
              <a:defRPr sz="2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2200"/>
              <a:buFont typeface="Arial"/>
              <a:buNone/>
              <a:defRPr sz="2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2200"/>
              <a:buFont typeface="Arial"/>
              <a:buNone/>
              <a:defRPr sz="2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2200"/>
              <a:buFont typeface="Arial"/>
              <a:buNone/>
              <a:defRPr sz="2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2200"/>
              <a:buFont typeface="Arial"/>
              <a:buNone/>
              <a:defRPr sz="2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2200"/>
              <a:buFont typeface="Arial"/>
              <a:buNone/>
              <a:defRPr sz="2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2200"/>
              <a:buFont typeface="Arial"/>
              <a:buNone/>
              <a:defRPr sz="2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9"/>
        <p:cNvGrpSpPr/>
        <p:nvPr/>
      </p:nvGrpSpPr>
      <p:grpSpPr>
        <a:xfrm>
          <a:off x="0" y="0"/>
          <a:ext cx="0" cy="0"/>
          <a:chOff x="0" y="0"/>
          <a:chExt cx="0" cy="0"/>
        </a:xfrm>
      </p:grpSpPr>
      <p:sp>
        <p:nvSpPr>
          <p:cNvPr id="20" name="Google Shape;20;p57"/>
          <p:cNvSpPr txBox="1">
            <a:spLocks noGrp="1"/>
          </p:cNvSpPr>
          <p:nvPr>
            <p:ph type="dt" idx="10"/>
          </p:nvPr>
        </p:nvSpPr>
        <p:spPr>
          <a:xfrm>
            <a:off x="146221" y="6357208"/>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21" name="Google Shape;21;p57"/>
          <p:cNvSpPr txBox="1">
            <a:spLocks noGrp="1"/>
          </p:cNvSpPr>
          <p:nvPr>
            <p:ph type="ftr" idx="11"/>
          </p:nvPr>
        </p:nvSpPr>
        <p:spPr>
          <a:xfrm>
            <a:off x="6270162"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22" name="Google Shape;22;p57"/>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59"/>
          <p:cNvSpPr txBox="1">
            <a:spLocks noGrp="1"/>
          </p:cNvSpPr>
          <p:nvPr>
            <p:ph type="title"/>
          </p:nvPr>
        </p:nvSpPr>
        <p:spPr>
          <a:xfrm>
            <a:off x="484552" y="365125"/>
            <a:ext cx="10869248" cy="168751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b="0" i="0">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9"/>
          <p:cNvSpPr txBox="1">
            <a:spLocks noGrp="1"/>
          </p:cNvSpPr>
          <p:nvPr>
            <p:ph type="body" idx="1"/>
          </p:nvPr>
        </p:nvSpPr>
        <p:spPr>
          <a:xfrm>
            <a:off x="484552" y="2576513"/>
            <a:ext cx="10869248" cy="360045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800"/>
              <a:buNone/>
              <a:defRPr b="0" i="0">
                <a:latin typeface="Atkinson Hyperlegible"/>
                <a:ea typeface="Atkinson Hyperlegible"/>
                <a:cs typeface="Atkinson Hyperlegible"/>
                <a:sym typeface="Atkinson Hyperlegible"/>
              </a:defRPr>
            </a:lvl1pPr>
            <a:lvl2pPr marL="914400" lvl="1" indent="-228600" algn="l">
              <a:lnSpc>
                <a:spcPct val="120000"/>
              </a:lnSpc>
              <a:spcBef>
                <a:spcPts val="500"/>
              </a:spcBef>
              <a:spcAft>
                <a:spcPts val="0"/>
              </a:spcAft>
              <a:buClr>
                <a:schemeClr val="dk1"/>
              </a:buClr>
              <a:buSzPts val="1800"/>
              <a:buNone/>
              <a:defRPr/>
            </a:lvl2pPr>
            <a:lvl3pPr marL="1371600" lvl="2" indent="-228600" algn="l">
              <a:lnSpc>
                <a:spcPct val="120000"/>
              </a:lnSpc>
              <a:spcBef>
                <a:spcPts val="500"/>
              </a:spcBef>
              <a:spcAft>
                <a:spcPts val="0"/>
              </a:spcAft>
              <a:buClr>
                <a:schemeClr val="dk1"/>
              </a:buClr>
              <a:buSzPts val="1800"/>
              <a:buNone/>
              <a:defRPr/>
            </a:lvl3pPr>
            <a:lvl4pPr marL="1828800" lvl="3" indent="-228600" algn="l">
              <a:lnSpc>
                <a:spcPct val="120000"/>
              </a:lnSpc>
              <a:spcBef>
                <a:spcPts val="500"/>
              </a:spcBef>
              <a:spcAft>
                <a:spcPts val="0"/>
              </a:spcAft>
              <a:buClr>
                <a:schemeClr val="dk1"/>
              </a:buClr>
              <a:buSzPts val="1800"/>
              <a:buNone/>
              <a:defRPr/>
            </a:lvl4pPr>
            <a:lvl5pPr marL="2286000" lvl="4" indent="-228600" algn="l">
              <a:lnSpc>
                <a:spcPct val="12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9"/>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60"/>
          <p:cNvSpPr txBox="1">
            <a:spLocks noGrp="1"/>
          </p:cNvSpPr>
          <p:nvPr>
            <p:ph type="title"/>
          </p:nvPr>
        </p:nvSpPr>
        <p:spPr>
          <a:xfrm>
            <a:off x="484552" y="365760"/>
            <a:ext cx="11264536" cy="168751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b="0" i="0">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0"/>
          <p:cNvSpPr txBox="1">
            <a:spLocks noGrp="1"/>
          </p:cNvSpPr>
          <p:nvPr>
            <p:ph type="body" idx="1"/>
          </p:nvPr>
        </p:nvSpPr>
        <p:spPr>
          <a:xfrm>
            <a:off x="484552" y="2552699"/>
            <a:ext cx="5323703" cy="362426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800"/>
              <a:buNone/>
              <a:defRPr b="0" i="0">
                <a:latin typeface="Atkinson Hyperlegible"/>
                <a:ea typeface="Atkinson Hyperlegible"/>
                <a:cs typeface="Atkinson Hyperlegible"/>
                <a:sym typeface="Atkinson Hyperlegible"/>
              </a:defRPr>
            </a:lvl1pPr>
            <a:lvl2pPr marL="914400" lvl="1" indent="-228600" algn="l">
              <a:lnSpc>
                <a:spcPct val="120000"/>
              </a:lnSpc>
              <a:spcBef>
                <a:spcPts val="500"/>
              </a:spcBef>
              <a:spcAft>
                <a:spcPts val="0"/>
              </a:spcAft>
              <a:buClr>
                <a:schemeClr val="dk1"/>
              </a:buClr>
              <a:buSzPts val="1800"/>
              <a:buNone/>
              <a:defRPr/>
            </a:lvl2pPr>
            <a:lvl3pPr marL="1371600" lvl="2" indent="-228600" algn="l">
              <a:lnSpc>
                <a:spcPct val="120000"/>
              </a:lnSpc>
              <a:spcBef>
                <a:spcPts val="500"/>
              </a:spcBef>
              <a:spcAft>
                <a:spcPts val="0"/>
              </a:spcAft>
              <a:buClr>
                <a:schemeClr val="dk1"/>
              </a:buClr>
              <a:buSzPts val="1800"/>
              <a:buNone/>
              <a:defRPr/>
            </a:lvl3pPr>
            <a:lvl4pPr marL="1828800" lvl="3" indent="-228600" algn="l">
              <a:lnSpc>
                <a:spcPct val="120000"/>
              </a:lnSpc>
              <a:spcBef>
                <a:spcPts val="500"/>
              </a:spcBef>
              <a:spcAft>
                <a:spcPts val="0"/>
              </a:spcAft>
              <a:buClr>
                <a:schemeClr val="dk1"/>
              </a:buClr>
              <a:buSzPts val="1800"/>
              <a:buNone/>
              <a:defRPr/>
            </a:lvl4pPr>
            <a:lvl5pPr marL="2286000" lvl="4" indent="-228600" algn="l">
              <a:lnSpc>
                <a:spcPct val="12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0"/>
          <p:cNvSpPr txBox="1">
            <a:spLocks noGrp="1"/>
          </p:cNvSpPr>
          <p:nvPr>
            <p:ph type="body" idx="2"/>
          </p:nvPr>
        </p:nvSpPr>
        <p:spPr>
          <a:xfrm>
            <a:off x="6270162" y="2552699"/>
            <a:ext cx="5323703" cy="362426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800"/>
              <a:buNone/>
              <a:defRPr b="0" i="0">
                <a:latin typeface="Atkinson Hyperlegible"/>
                <a:ea typeface="Atkinson Hyperlegible"/>
                <a:cs typeface="Atkinson Hyperlegible"/>
                <a:sym typeface="Atkinson Hyperlegible"/>
              </a:defRPr>
            </a:lvl1pPr>
            <a:lvl2pPr marL="914400" lvl="1" indent="-228600" algn="l">
              <a:lnSpc>
                <a:spcPct val="120000"/>
              </a:lnSpc>
              <a:spcBef>
                <a:spcPts val="500"/>
              </a:spcBef>
              <a:spcAft>
                <a:spcPts val="0"/>
              </a:spcAft>
              <a:buClr>
                <a:schemeClr val="dk1"/>
              </a:buClr>
              <a:buSzPts val="1800"/>
              <a:buNone/>
              <a:defRPr/>
            </a:lvl2pPr>
            <a:lvl3pPr marL="1371600" lvl="2" indent="-228600" algn="l">
              <a:lnSpc>
                <a:spcPct val="120000"/>
              </a:lnSpc>
              <a:spcBef>
                <a:spcPts val="500"/>
              </a:spcBef>
              <a:spcAft>
                <a:spcPts val="0"/>
              </a:spcAft>
              <a:buClr>
                <a:schemeClr val="dk1"/>
              </a:buClr>
              <a:buSzPts val="1800"/>
              <a:buNone/>
              <a:defRPr/>
            </a:lvl3pPr>
            <a:lvl4pPr marL="1828800" lvl="3" indent="-228600" algn="l">
              <a:lnSpc>
                <a:spcPct val="120000"/>
              </a:lnSpc>
              <a:spcBef>
                <a:spcPts val="500"/>
              </a:spcBef>
              <a:spcAft>
                <a:spcPts val="0"/>
              </a:spcAft>
              <a:buClr>
                <a:schemeClr val="dk1"/>
              </a:buClr>
              <a:buSzPts val="1800"/>
              <a:buNone/>
              <a:defRPr/>
            </a:lvl4pPr>
            <a:lvl5pPr marL="2286000" lvl="4" indent="-228600" algn="l">
              <a:lnSpc>
                <a:spcPct val="12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0"/>
          <p:cNvSpPr txBox="1">
            <a:spLocks noGrp="1"/>
          </p:cNvSpPr>
          <p:nvPr>
            <p:ph type="dt" idx="10"/>
          </p:nvPr>
        </p:nvSpPr>
        <p:spPr>
          <a:xfrm>
            <a:off x="146221" y="6357208"/>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32" name="Google Shape;32;p60"/>
          <p:cNvSpPr txBox="1">
            <a:spLocks noGrp="1"/>
          </p:cNvSpPr>
          <p:nvPr>
            <p:ph type="ftr" idx="11"/>
          </p:nvPr>
        </p:nvSpPr>
        <p:spPr>
          <a:xfrm>
            <a:off x="6270162"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33" name="Google Shape;33;p60"/>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1">
  <p:cSld name="Title Slide">
    <p:spTree>
      <p:nvGrpSpPr>
        <p:cNvPr id="1" name="Shape 34"/>
        <p:cNvGrpSpPr/>
        <p:nvPr/>
      </p:nvGrpSpPr>
      <p:grpSpPr>
        <a:xfrm>
          <a:off x="0" y="0"/>
          <a:ext cx="0" cy="0"/>
          <a:chOff x="0" y="0"/>
          <a:chExt cx="0" cy="0"/>
        </a:xfrm>
      </p:grpSpPr>
      <p:sp>
        <p:nvSpPr>
          <p:cNvPr id="35" name="Google Shape;35;g264f958ab97_1_147"/>
          <p:cNvSpPr txBox="1">
            <a:spLocks noGrp="1"/>
          </p:cNvSpPr>
          <p:nvPr>
            <p:ph type="ctrTitle"/>
          </p:nvPr>
        </p:nvSpPr>
        <p:spPr>
          <a:xfrm>
            <a:off x="0" y="-5208"/>
            <a:ext cx="8090400" cy="6863100"/>
          </a:xfrm>
          <a:prstGeom prst="rect">
            <a:avLst/>
          </a:prstGeom>
          <a:solidFill>
            <a:srgbClr val="F2F2F2">
              <a:alpha val="46274"/>
            </a:srgbClr>
          </a:solidFill>
          <a:ln>
            <a:noFill/>
          </a:ln>
        </p:spPr>
        <p:txBody>
          <a:bodyPr spcFirstLastPara="1" wrap="square" lIns="720000" tIns="0" rIns="2088000" bIns="2160000" anchor="b" anchorCtr="0">
            <a:noAutofit/>
          </a:bodyPr>
          <a:lstStyle>
            <a:lvl1pPr lvl="0" algn="l">
              <a:lnSpc>
                <a:spcPct val="90000"/>
              </a:lnSpc>
              <a:spcBef>
                <a:spcPts val="0"/>
              </a:spcBef>
              <a:spcAft>
                <a:spcPts val="0"/>
              </a:spcAft>
              <a:buClr>
                <a:srgbClr val="3F3F3F"/>
              </a:buClr>
              <a:buSzPts val="6000"/>
              <a:buFont typeface="Garamond"/>
              <a:buNone/>
              <a:defRPr sz="6000" b="0" i="0">
                <a:solidFill>
                  <a:srgbClr val="3F3F3F"/>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264f958ab97_1_147"/>
          <p:cNvSpPr txBox="1">
            <a:spLocks noGrp="1"/>
          </p:cNvSpPr>
          <p:nvPr>
            <p:ph type="subTitle" idx="1"/>
          </p:nvPr>
        </p:nvSpPr>
        <p:spPr>
          <a:xfrm>
            <a:off x="739644" y="4834783"/>
            <a:ext cx="5124300" cy="999600"/>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SzPts val="2400"/>
              <a:buNone/>
              <a:defRPr sz="2400" b="0" i="0">
                <a:solidFill>
                  <a:srgbClr val="3F3F3F"/>
                </a:solidFill>
                <a:latin typeface="Atkinson Hyperlegible"/>
                <a:ea typeface="Atkinson Hyperlegible"/>
                <a:cs typeface="Atkinson Hyperlegible"/>
                <a:sym typeface="Atkinson Hyperlegible"/>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7"/>
        <p:cNvGrpSpPr/>
        <p:nvPr/>
      </p:nvGrpSpPr>
      <p:grpSpPr>
        <a:xfrm>
          <a:off x="0" y="0"/>
          <a:ext cx="0" cy="0"/>
          <a:chOff x="0" y="0"/>
          <a:chExt cx="0" cy="0"/>
        </a:xfrm>
      </p:grpSpPr>
      <p:sp>
        <p:nvSpPr>
          <p:cNvPr id="38" name="Google Shape;38;p62"/>
          <p:cNvSpPr/>
          <p:nvPr/>
        </p:nvSpPr>
        <p:spPr>
          <a:xfrm>
            <a:off x="0" y="0"/>
            <a:ext cx="12192000" cy="3429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39" name="Google Shape;39;p62"/>
          <p:cNvSpPr txBox="1">
            <a:spLocks noGrp="1"/>
          </p:cNvSpPr>
          <p:nvPr>
            <p:ph type="title"/>
          </p:nvPr>
        </p:nvSpPr>
        <p:spPr>
          <a:xfrm>
            <a:off x="484552" y="457200"/>
            <a:ext cx="10862898" cy="272415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5400"/>
              <a:buFont typeface="Atkinson Hyperlegible"/>
              <a:buNone/>
              <a:defRPr sz="5400" b="0" i="0">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2"/>
          <p:cNvSpPr txBox="1">
            <a:spLocks noGrp="1"/>
          </p:cNvSpPr>
          <p:nvPr>
            <p:ph type="body" idx="1"/>
          </p:nvPr>
        </p:nvSpPr>
        <p:spPr>
          <a:xfrm>
            <a:off x="484552" y="3695701"/>
            <a:ext cx="10862898" cy="239395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2400"/>
              <a:buNone/>
              <a:defRPr sz="2400" b="0" i="0">
                <a:solidFill>
                  <a:schemeClr val="dk1"/>
                </a:solidFill>
                <a:latin typeface="Atkinson Hyperlegible"/>
                <a:ea typeface="Atkinson Hyperlegible"/>
                <a:cs typeface="Atkinson Hyperlegible"/>
                <a:sym typeface="Atkinson Hyperlegible"/>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62"/>
          <p:cNvSpPr txBox="1">
            <a:spLocks noGrp="1"/>
          </p:cNvSpPr>
          <p:nvPr>
            <p:ph type="dt" idx="10"/>
          </p:nvPr>
        </p:nvSpPr>
        <p:spPr>
          <a:xfrm>
            <a:off x="146221" y="6357208"/>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42" name="Google Shape;42;p62"/>
          <p:cNvSpPr txBox="1">
            <a:spLocks noGrp="1"/>
          </p:cNvSpPr>
          <p:nvPr>
            <p:ph type="ftr" idx="11"/>
          </p:nvPr>
        </p:nvSpPr>
        <p:spPr>
          <a:xfrm>
            <a:off x="6270162"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43" name="Google Shape;43;p62"/>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3"/>
          <p:cNvSpPr txBox="1">
            <a:spLocks noGrp="1"/>
          </p:cNvSpPr>
          <p:nvPr>
            <p:ph type="title"/>
          </p:nvPr>
        </p:nvSpPr>
        <p:spPr>
          <a:xfrm>
            <a:off x="484552" y="365759"/>
            <a:ext cx="10870836" cy="169164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b="0" i="0">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3"/>
          <p:cNvSpPr txBox="1">
            <a:spLocks noGrp="1"/>
          </p:cNvSpPr>
          <p:nvPr>
            <p:ph type="body" idx="1"/>
          </p:nvPr>
        </p:nvSpPr>
        <p:spPr>
          <a:xfrm>
            <a:off x="484552" y="2436473"/>
            <a:ext cx="533202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2400"/>
              <a:buNone/>
              <a:defRPr sz="2400" b="0" i="0">
                <a:latin typeface="Atkinson Hyperlegible"/>
                <a:ea typeface="Atkinson Hyperlegible"/>
                <a:cs typeface="Atkinson Hyperlegible"/>
                <a:sym typeface="Atkinson Hyperlegible"/>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63"/>
          <p:cNvSpPr txBox="1">
            <a:spLocks noGrp="1"/>
          </p:cNvSpPr>
          <p:nvPr>
            <p:ph type="body" idx="2"/>
          </p:nvPr>
        </p:nvSpPr>
        <p:spPr>
          <a:xfrm>
            <a:off x="484552" y="3409051"/>
            <a:ext cx="5332026" cy="278061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800"/>
              <a:buNone/>
              <a:defRPr b="0" i="0">
                <a:latin typeface="Atkinson Hyperlegible"/>
                <a:ea typeface="Atkinson Hyperlegible"/>
                <a:cs typeface="Atkinson Hyperlegible"/>
                <a:sym typeface="Atkinson Hyperlegible"/>
              </a:defRPr>
            </a:lvl1pPr>
            <a:lvl2pPr marL="914400" lvl="1" indent="-228600" algn="l">
              <a:lnSpc>
                <a:spcPct val="120000"/>
              </a:lnSpc>
              <a:spcBef>
                <a:spcPts val="500"/>
              </a:spcBef>
              <a:spcAft>
                <a:spcPts val="0"/>
              </a:spcAft>
              <a:buClr>
                <a:schemeClr val="dk1"/>
              </a:buClr>
              <a:buSzPts val="1800"/>
              <a:buNone/>
              <a:defRPr/>
            </a:lvl2pPr>
            <a:lvl3pPr marL="1371600" lvl="2" indent="-228600" algn="l">
              <a:lnSpc>
                <a:spcPct val="120000"/>
              </a:lnSpc>
              <a:spcBef>
                <a:spcPts val="500"/>
              </a:spcBef>
              <a:spcAft>
                <a:spcPts val="0"/>
              </a:spcAft>
              <a:buClr>
                <a:schemeClr val="dk1"/>
              </a:buClr>
              <a:buSzPts val="1800"/>
              <a:buNone/>
              <a:defRPr/>
            </a:lvl3pPr>
            <a:lvl4pPr marL="1828800" lvl="3" indent="-228600" algn="l">
              <a:lnSpc>
                <a:spcPct val="120000"/>
              </a:lnSpc>
              <a:spcBef>
                <a:spcPts val="500"/>
              </a:spcBef>
              <a:spcAft>
                <a:spcPts val="0"/>
              </a:spcAft>
              <a:buClr>
                <a:schemeClr val="dk1"/>
              </a:buClr>
              <a:buSzPts val="1800"/>
              <a:buNone/>
              <a:defRPr/>
            </a:lvl4pPr>
            <a:lvl5pPr marL="2286000" lvl="4" indent="-228600" algn="l">
              <a:lnSpc>
                <a:spcPct val="12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3"/>
          <p:cNvSpPr txBox="1">
            <a:spLocks noGrp="1"/>
          </p:cNvSpPr>
          <p:nvPr>
            <p:ph type="body" idx="3"/>
          </p:nvPr>
        </p:nvSpPr>
        <p:spPr>
          <a:xfrm>
            <a:off x="6270162" y="2436473"/>
            <a:ext cx="535828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2400"/>
              <a:buNone/>
              <a:defRPr sz="2400" b="0" i="0">
                <a:latin typeface="Atkinson Hyperlegible"/>
                <a:ea typeface="Atkinson Hyperlegible"/>
                <a:cs typeface="Atkinson Hyperlegible"/>
                <a:sym typeface="Atkinson Hyperlegible"/>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63"/>
          <p:cNvSpPr txBox="1">
            <a:spLocks noGrp="1"/>
          </p:cNvSpPr>
          <p:nvPr>
            <p:ph type="body" idx="4"/>
          </p:nvPr>
        </p:nvSpPr>
        <p:spPr>
          <a:xfrm>
            <a:off x="6270162" y="3409051"/>
            <a:ext cx="5358285" cy="278061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800"/>
              <a:buNone/>
              <a:defRPr b="0" i="0">
                <a:latin typeface="Atkinson Hyperlegible"/>
                <a:ea typeface="Atkinson Hyperlegible"/>
                <a:cs typeface="Atkinson Hyperlegible"/>
                <a:sym typeface="Atkinson Hyperlegible"/>
              </a:defRPr>
            </a:lvl1pPr>
            <a:lvl2pPr marL="914400" lvl="1" indent="-228600" algn="l">
              <a:lnSpc>
                <a:spcPct val="120000"/>
              </a:lnSpc>
              <a:spcBef>
                <a:spcPts val="500"/>
              </a:spcBef>
              <a:spcAft>
                <a:spcPts val="0"/>
              </a:spcAft>
              <a:buClr>
                <a:schemeClr val="dk1"/>
              </a:buClr>
              <a:buSzPts val="1800"/>
              <a:buNone/>
              <a:defRPr/>
            </a:lvl2pPr>
            <a:lvl3pPr marL="1371600" lvl="2" indent="-228600" algn="l">
              <a:lnSpc>
                <a:spcPct val="120000"/>
              </a:lnSpc>
              <a:spcBef>
                <a:spcPts val="500"/>
              </a:spcBef>
              <a:spcAft>
                <a:spcPts val="0"/>
              </a:spcAft>
              <a:buClr>
                <a:schemeClr val="dk1"/>
              </a:buClr>
              <a:buSzPts val="1800"/>
              <a:buNone/>
              <a:defRPr/>
            </a:lvl3pPr>
            <a:lvl4pPr marL="1828800" lvl="3" indent="-228600" algn="l">
              <a:lnSpc>
                <a:spcPct val="120000"/>
              </a:lnSpc>
              <a:spcBef>
                <a:spcPts val="500"/>
              </a:spcBef>
              <a:spcAft>
                <a:spcPts val="0"/>
              </a:spcAft>
              <a:buClr>
                <a:schemeClr val="dk1"/>
              </a:buClr>
              <a:buSzPts val="1800"/>
              <a:buNone/>
              <a:defRPr/>
            </a:lvl4pPr>
            <a:lvl5pPr marL="2286000" lvl="4" indent="-228600" algn="l">
              <a:lnSpc>
                <a:spcPct val="12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3"/>
          <p:cNvSpPr txBox="1">
            <a:spLocks noGrp="1"/>
          </p:cNvSpPr>
          <p:nvPr>
            <p:ph type="dt" idx="10"/>
          </p:nvPr>
        </p:nvSpPr>
        <p:spPr>
          <a:xfrm>
            <a:off x="146221" y="6357208"/>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51" name="Google Shape;51;p63"/>
          <p:cNvSpPr txBox="1">
            <a:spLocks noGrp="1"/>
          </p:cNvSpPr>
          <p:nvPr>
            <p:ph type="ftr" idx="11"/>
          </p:nvPr>
        </p:nvSpPr>
        <p:spPr>
          <a:xfrm>
            <a:off x="6270162"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52" name="Google Shape;52;p63"/>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4"/>
          <p:cNvSpPr txBox="1">
            <a:spLocks noGrp="1"/>
          </p:cNvSpPr>
          <p:nvPr>
            <p:ph type="title"/>
          </p:nvPr>
        </p:nvSpPr>
        <p:spPr>
          <a:xfrm>
            <a:off x="484552" y="365125"/>
            <a:ext cx="10869248" cy="168751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b="0" i="0">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4"/>
          <p:cNvSpPr txBox="1">
            <a:spLocks noGrp="1"/>
          </p:cNvSpPr>
          <p:nvPr>
            <p:ph type="dt" idx="10"/>
          </p:nvPr>
        </p:nvSpPr>
        <p:spPr>
          <a:xfrm>
            <a:off x="146221" y="6357208"/>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56" name="Google Shape;56;p64"/>
          <p:cNvSpPr txBox="1">
            <a:spLocks noGrp="1"/>
          </p:cNvSpPr>
          <p:nvPr>
            <p:ph type="ftr" idx="11"/>
          </p:nvPr>
        </p:nvSpPr>
        <p:spPr>
          <a:xfrm>
            <a:off x="6270162"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57" name="Google Shape;57;p64"/>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8"/>
        <p:cNvGrpSpPr/>
        <p:nvPr/>
      </p:nvGrpSpPr>
      <p:grpSpPr>
        <a:xfrm>
          <a:off x="0" y="0"/>
          <a:ext cx="0" cy="0"/>
          <a:chOff x="0" y="0"/>
          <a:chExt cx="0" cy="0"/>
        </a:xfrm>
      </p:grpSpPr>
      <p:grpSp>
        <p:nvGrpSpPr>
          <p:cNvPr id="59" name="Google Shape;59;p65"/>
          <p:cNvGrpSpPr/>
          <p:nvPr/>
        </p:nvGrpSpPr>
        <p:grpSpPr>
          <a:xfrm>
            <a:off x="2" y="0"/>
            <a:ext cx="6095998" cy="6858002"/>
            <a:chOff x="1" y="4563942"/>
            <a:chExt cx="12192005" cy="2294060"/>
          </a:xfrm>
        </p:grpSpPr>
        <p:sp>
          <p:nvSpPr>
            <p:cNvPr id="60" name="Google Shape;60;p65"/>
            <p:cNvSpPr/>
            <p:nvPr/>
          </p:nvSpPr>
          <p:spPr>
            <a:xfrm>
              <a:off x="10" y="4563942"/>
              <a:ext cx="12191996" cy="229406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61" name="Google Shape;61;p65"/>
            <p:cNvSpPr/>
            <p:nvPr/>
          </p:nvSpPr>
          <p:spPr>
            <a:xfrm>
              <a:off x="1" y="4563942"/>
              <a:ext cx="12192000" cy="2294060"/>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sp>
        <p:nvSpPr>
          <p:cNvPr id="62" name="Google Shape;62;p65"/>
          <p:cNvSpPr/>
          <p:nvPr/>
        </p:nvSpPr>
        <p:spPr>
          <a:xfrm>
            <a:off x="0" y="0"/>
            <a:ext cx="6095999" cy="229114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63" name="Google Shape;63;p65"/>
          <p:cNvSpPr txBox="1">
            <a:spLocks noGrp="1"/>
          </p:cNvSpPr>
          <p:nvPr>
            <p:ph type="title"/>
          </p:nvPr>
        </p:nvSpPr>
        <p:spPr>
          <a:xfrm>
            <a:off x="484552" y="457200"/>
            <a:ext cx="5287234"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600"/>
              <a:buFont typeface="Atkinson Hyperlegible"/>
              <a:buNone/>
              <a:defRPr sz="3600" b="0" i="0">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5"/>
          <p:cNvSpPr txBox="1">
            <a:spLocks noGrp="1"/>
          </p:cNvSpPr>
          <p:nvPr>
            <p:ph type="body" idx="1"/>
          </p:nvPr>
        </p:nvSpPr>
        <p:spPr>
          <a:xfrm>
            <a:off x="6270162" y="457201"/>
            <a:ext cx="5085226" cy="540385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3200"/>
              <a:buNone/>
              <a:defRPr sz="3200" b="0" i="0">
                <a:latin typeface="Atkinson Hyperlegible"/>
                <a:ea typeface="Atkinson Hyperlegible"/>
                <a:cs typeface="Atkinson Hyperlegible"/>
                <a:sym typeface="Atkinson Hyperlegible"/>
              </a:defRPr>
            </a:lvl1pPr>
            <a:lvl2pPr marL="914400" lvl="1" indent="-228600" algn="l">
              <a:lnSpc>
                <a:spcPct val="120000"/>
              </a:lnSpc>
              <a:spcBef>
                <a:spcPts val="500"/>
              </a:spcBef>
              <a:spcAft>
                <a:spcPts val="0"/>
              </a:spcAft>
              <a:buClr>
                <a:schemeClr val="dk1"/>
              </a:buClr>
              <a:buSzPts val="2800"/>
              <a:buNone/>
              <a:defRPr sz="2800"/>
            </a:lvl2pPr>
            <a:lvl3pPr marL="1371600" lvl="2" indent="-228600" algn="l">
              <a:lnSpc>
                <a:spcPct val="120000"/>
              </a:lnSpc>
              <a:spcBef>
                <a:spcPts val="500"/>
              </a:spcBef>
              <a:spcAft>
                <a:spcPts val="0"/>
              </a:spcAft>
              <a:buClr>
                <a:schemeClr val="dk1"/>
              </a:buClr>
              <a:buSzPts val="2400"/>
              <a:buNone/>
              <a:defRPr sz="2400"/>
            </a:lvl3pPr>
            <a:lvl4pPr marL="1828800" lvl="3" indent="-228600" algn="l">
              <a:lnSpc>
                <a:spcPct val="120000"/>
              </a:lnSpc>
              <a:spcBef>
                <a:spcPts val="500"/>
              </a:spcBef>
              <a:spcAft>
                <a:spcPts val="0"/>
              </a:spcAft>
              <a:buClr>
                <a:schemeClr val="dk1"/>
              </a:buClr>
              <a:buSzPts val="2000"/>
              <a:buNone/>
              <a:defRPr sz="2000"/>
            </a:lvl4pPr>
            <a:lvl5pPr marL="2286000" lvl="4" indent="-228600" algn="l">
              <a:lnSpc>
                <a:spcPct val="120000"/>
              </a:lnSpc>
              <a:spcBef>
                <a:spcPts val="500"/>
              </a:spcBef>
              <a:spcAft>
                <a:spcPts val="0"/>
              </a:spcAft>
              <a:buClr>
                <a:schemeClr val="dk1"/>
              </a:buClr>
              <a:buSzPts val="20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65"/>
          <p:cNvSpPr txBox="1">
            <a:spLocks noGrp="1"/>
          </p:cNvSpPr>
          <p:nvPr>
            <p:ph type="body" idx="2"/>
          </p:nvPr>
        </p:nvSpPr>
        <p:spPr>
          <a:xfrm>
            <a:off x="484552" y="2514600"/>
            <a:ext cx="5287234" cy="33543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2400"/>
              <a:buNone/>
              <a:defRPr sz="2400" b="0" i="0">
                <a:latin typeface="Atkinson Hyperlegible"/>
                <a:ea typeface="Atkinson Hyperlegible"/>
                <a:cs typeface="Atkinson Hyperlegible"/>
                <a:sym typeface="Atkinson Hyperlegible"/>
              </a:defRPr>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65"/>
          <p:cNvSpPr txBox="1">
            <a:spLocks noGrp="1"/>
          </p:cNvSpPr>
          <p:nvPr>
            <p:ph type="dt" idx="10"/>
          </p:nvPr>
        </p:nvSpPr>
        <p:spPr>
          <a:xfrm>
            <a:off x="146221" y="6357208"/>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67" name="Google Shape;67;p65"/>
          <p:cNvSpPr txBox="1">
            <a:spLocks noGrp="1"/>
          </p:cNvSpPr>
          <p:nvPr>
            <p:ph type="ftr" idx="11"/>
          </p:nvPr>
        </p:nvSpPr>
        <p:spPr>
          <a:xfrm>
            <a:off x="6270162"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68" name="Google Shape;68;p65"/>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Google Shape;10;p56"/>
          <p:cNvSpPr/>
          <p:nvPr/>
        </p:nvSpPr>
        <p:spPr>
          <a:xfrm>
            <a:off x="0" y="0"/>
            <a:ext cx="12192000" cy="229114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1" name="Google Shape;11;p56"/>
          <p:cNvSpPr txBox="1">
            <a:spLocks noGrp="1"/>
          </p:cNvSpPr>
          <p:nvPr>
            <p:ph type="title"/>
          </p:nvPr>
        </p:nvSpPr>
        <p:spPr>
          <a:xfrm>
            <a:off x="484552" y="365125"/>
            <a:ext cx="10869248" cy="1687513"/>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5400"/>
              <a:buFont typeface="Atkinson Hyperlegible"/>
              <a:buNone/>
              <a:defRPr sz="5400" b="0" i="0" u="none" strike="noStrike" cap="none">
                <a:solidFill>
                  <a:schemeClr val="lt1"/>
                </a:solidFill>
                <a:latin typeface="Atkinson Hyperlegible"/>
                <a:ea typeface="Atkinson Hyperlegible"/>
                <a:cs typeface="Atkinson Hyperlegible"/>
                <a:sym typeface="Atkinson Hyperlegibl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56"/>
          <p:cNvSpPr txBox="1">
            <a:spLocks noGrp="1"/>
          </p:cNvSpPr>
          <p:nvPr>
            <p:ph type="body" idx="1"/>
          </p:nvPr>
        </p:nvSpPr>
        <p:spPr>
          <a:xfrm>
            <a:off x="484552" y="2576513"/>
            <a:ext cx="10869248" cy="36004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dk1"/>
              </a:buClr>
              <a:buSzPts val="2200"/>
              <a:buFont typeface="Arial"/>
              <a:buNone/>
              <a:defRPr sz="2200" b="0" i="0" u="none" strike="noStrike" cap="none">
                <a:solidFill>
                  <a:schemeClr val="dk1"/>
                </a:solidFill>
                <a:latin typeface="Atkinson Hyperlegible"/>
                <a:ea typeface="Atkinson Hyperlegible"/>
                <a:cs typeface="Atkinson Hyperlegible"/>
                <a:sym typeface="Atkinson Hyperlegible"/>
              </a:defRPr>
            </a:lvl1pPr>
            <a:lvl2pPr marL="914400" marR="0" lvl="1" indent="-228600" algn="l" rtl="0">
              <a:lnSpc>
                <a:spcPct val="120000"/>
              </a:lnSpc>
              <a:spcBef>
                <a:spcPts val="500"/>
              </a:spcBef>
              <a:spcAft>
                <a:spcPts val="0"/>
              </a:spcAft>
              <a:buClr>
                <a:schemeClr val="dk1"/>
              </a:buClr>
              <a:buSzPts val="2200"/>
              <a:buFont typeface="Arial"/>
              <a:buNone/>
              <a:defRPr sz="2200" b="0" i="0" u="none" strike="noStrike" cap="none">
                <a:solidFill>
                  <a:schemeClr val="dk1"/>
                </a:solidFill>
                <a:latin typeface="Atkinson Hyperlegible"/>
                <a:ea typeface="Atkinson Hyperlegible"/>
                <a:cs typeface="Atkinson Hyperlegible"/>
                <a:sym typeface="Atkinson Hyperlegible"/>
              </a:defRPr>
            </a:lvl2pPr>
            <a:lvl3pPr marL="1371600" marR="0" lvl="2" indent="-228600" algn="l" rtl="0">
              <a:lnSpc>
                <a:spcPct val="120000"/>
              </a:lnSpc>
              <a:spcBef>
                <a:spcPts val="500"/>
              </a:spcBef>
              <a:spcAft>
                <a:spcPts val="0"/>
              </a:spcAft>
              <a:buClr>
                <a:schemeClr val="dk1"/>
              </a:buClr>
              <a:buSzPts val="2200"/>
              <a:buFont typeface="Arial"/>
              <a:buNone/>
              <a:defRPr sz="2200" b="0" i="0" u="none" strike="noStrike" cap="none">
                <a:solidFill>
                  <a:schemeClr val="dk1"/>
                </a:solidFill>
                <a:latin typeface="Atkinson Hyperlegible"/>
                <a:ea typeface="Atkinson Hyperlegible"/>
                <a:cs typeface="Atkinson Hyperlegible"/>
                <a:sym typeface="Atkinson Hyperlegible"/>
              </a:defRPr>
            </a:lvl3pPr>
            <a:lvl4pPr marL="1828800" marR="0" lvl="3" indent="-228600" algn="l" rtl="0">
              <a:lnSpc>
                <a:spcPct val="120000"/>
              </a:lnSpc>
              <a:spcBef>
                <a:spcPts val="500"/>
              </a:spcBef>
              <a:spcAft>
                <a:spcPts val="0"/>
              </a:spcAft>
              <a:buClr>
                <a:schemeClr val="dk1"/>
              </a:buClr>
              <a:buSzPts val="2200"/>
              <a:buFont typeface="Arial"/>
              <a:buNone/>
              <a:defRPr sz="2200" b="0" i="0" u="none" strike="noStrike" cap="none">
                <a:solidFill>
                  <a:schemeClr val="dk1"/>
                </a:solidFill>
                <a:latin typeface="Atkinson Hyperlegible"/>
                <a:ea typeface="Atkinson Hyperlegible"/>
                <a:cs typeface="Atkinson Hyperlegible"/>
                <a:sym typeface="Atkinson Hyperlegible"/>
              </a:defRPr>
            </a:lvl4pPr>
            <a:lvl5pPr marL="2286000" marR="0" lvl="4" indent="-228600" algn="l" rtl="0">
              <a:lnSpc>
                <a:spcPct val="120000"/>
              </a:lnSpc>
              <a:spcBef>
                <a:spcPts val="500"/>
              </a:spcBef>
              <a:spcAft>
                <a:spcPts val="0"/>
              </a:spcAft>
              <a:buClr>
                <a:schemeClr val="dk1"/>
              </a:buClr>
              <a:buSzPts val="2200"/>
              <a:buFont typeface="Arial"/>
              <a:buNone/>
              <a:defRPr sz="22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3" name="Google Shape;13;p56"/>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1pPr>
            <a:lvl2pPr marL="0" marR="0" lvl="1" indent="0" algn="r" rtl="0">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2pPr>
            <a:lvl3pPr marL="0" marR="0" lvl="2" indent="0" algn="r" rtl="0">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3pPr>
            <a:lvl4pPr marL="0" marR="0" lvl="3" indent="0" algn="r" rtl="0">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4pPr>
            <a:lvl5pPr marL="0" marR="0" lvl="4" indent="0" algn="r" rtl="0">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5pPr>
            <a:lvl6pPr marL="0" marR="0" lvl="5" indent="0" algn="r" rtl="0">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6pPr>
            <a:lvl7pPr marL="0" marR="0" lvl="6" indent="0" algn="r" rtl="0">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7pPr>
            <a:lvl8pPr marL="0" marR="0" lvl="7" indent="0" algn="r" rtl="0">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8pPr>
            <a:lvl9pPr marL="0" marR="0" lvl="8" indent="0" algn="r" rtl="0">
              <a:lnSpc>
                <a:spcPct val="100000"/>
              </a:lnSpc>
              <a:spcBef>
                <a:spcPts val="0"/>
              </a:spcBef>
              <a:spcAft>
                <a:spcPts val="0"/>
              </a:spcAft>
              <a:buClr>
                <a:srgbClr val="000000"/>
              </a:buClr>
              <a:buSzPts val="2200"/>
              <a:buFont typeface="Arial"/>
              <a:buNone/>
              <a:defRPr sz="22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federalregister.gov/documents/2025/07/01/2025-12233/modifications-to-the-regulations-implementing-section-503-of-the-rehabilitation-act-of-1973-a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gulations.gov/document/OFCCP-2025-0003-000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99" name="Google Shape;99;p2">
            <a:extLst>
              <a:ext uri="{C183D7F6-B498-43B3-948B-1728B52AA6E4}">
                <adec:decorative xmlns:adec="http://schemas.microsoft.com/office/drawing/2017/decorative" val="1"/>
              </a:ext>
            </a:extLst>
          </p:cNvPr>
          <p:cNvSpPr/>
          <p:nvPr/>
        </p:nvSpPr>
        <p:spPr>
          <a:xfrm>
            <a:off x="0" y="0"/>
            <a:ext cx="5038800" cy="5172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00" name="Google Shape;100;p2"/>
          <p:cNvSpPr txBox="1">
            <a:spLocks noGrp="1"/>
          </p:cNvSpPr>
          <p:nvPr>
            <p:ph type="ctrTitle"/>
          </p:nvPr>
        </p:nvSpPr>
        <p:spPr>
          <a:xfrm>
            <a:off x="364250" y="380375"/>
            <a:ext cx="4310100" cy="4474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800"/>
              <a:buFont typeface="Atkinson Hyperlegible"/>
              <a:buNone/>
            </a:pPr>
            <a:r>
              <a:rPr lang="en-US" sz="3700" dirty="0"/>
              <a:t>What is Section 503 of the Rehabilitation Act?</a:t>
            </a:r>
            <a:endParaRPr sz="3700" dirty="0"/>
          </a:p>
          <a:p>
            <a:pPr marL="0" lvl="0" indent="0" algn="ctr" rtl="0">
              <a:lnSpc>
                <a:spcPct val="100000"/>
              </a:lnSpc>
              <a:spcBef>
                <a:spcPts val="0"/>
              </a:spcBef>
              <a:spcAft>
                <a:spcPts val="0"/>
              </a:spcAft>
              <a:buClr>
                <a:schemeClr val="lt1"/>
              </a:buClr>
              <a:buSzPts val="3800"/>
              <a:buFont typeface="Atkinson Hyperlegible"/>
              <a:buNone/>
            </a:pPr>
            <a:r>
              <a:rPr lang="en-US" sz="3000" dirty="0"/>
              <a:t>And How Can We Defend it?</a:t>
            </a:r>
            <a:endParaRPr sz="3000" dirty="0"/>
          </a:p>
          <a:p>
            <a:pPr marL="0" lvl="0" indent="0" algn="ctr" rtl="0">
              <a:lnSpc>
                <a:spcPct val="100000"/>
              </a:lnSpc>
              <a:spcBef>
                <a:spcPts val="0"/>
              </a:spcBef>
              <a:spcAft>
                <a:spcPts val="0"/>
              </a:spcAft>
              <a:buClr>
                <a:schemeClr val="lt1"/>
              </a:buClr>
              <a:buSzPts val="3800"/>
              <a:buFont typeface="Atkinson Hyperlegible"/>
              <a:buNone/>
            </a:pPr>
            <a:endParaRPr sz="3000" dirty="0"/>
          </a:p>
          <a:p>
            <a:pPr marL="0" lvl="0" indent="0" algn="ctr" rtl="0">
              <a:lnSpc>
                <a:spcPct val="100000"/>
              </a:lnSpc>
              <a:spcBef>
                <a:spcPts val="0"/>
              </a:spcBef>
              <a:spcAft>
                <a:spcPts val="0"/>
              </a:spcAft>
              <a:buClr>
                <a:schemeClr val="lt1"/>
              </a:buClr>
              <a:buSzPts val="3800"/>
              <a:buFont typeface="Atkinson Hyperlegible"/>
              <a:buNone/>
            </a:pPr>
            <a:r>
              <a:rPr lang="en-US" sz="3000" dirty="0"/>
              <a:t>August 19, 2025</a:t>
            </a:r>
            <a:endParaRPr sz="3000" dirty="0"/>
          </a:p>
        </p:txBody>
      </p:sp>
      <p:pic>
        <p:nvPicPr>
          <p:cNvPr id="101" name="Google Shape;101;p2" descr="Two individuals looking at something on a desk, one is using a wheelchair"/>
          <p:cNvPicPr preferRelativeResize="0"/>
          <p:nvPr/>
        </p:nvPicPr>
        <p:blipFill>
          <a:blip r:embed="rId3">
            <a:alphaModFix/>
          </a:blip>
          <a:stretch>
            <a:fillRect/>
          </a:stretch>
        </p:blipFill>
        <p:spPr>
          <a:xfrm>
            <a:off x="4961625" y="0"/>
            <a:ext cx="7230377" cy="5172899"/>
          </a:xfrm>
          <a:prstGeom prst="rect">
            <a:avLst/>
          </a:prstGeom>
          <a:solidFill>
            <a:schemeClr val="lt1"/>
          </a:solidFill>
          <a:ln>
            <a:noFill/>
          </a:ln>
        </p:spPr>
      </p:pic>
      <p:pic>
        <p:nvPicPr>
          <p:cNvPr id="98" name="Google Shape;98;p2" descr="Disability Rights Education and Defense Fund logo"/>
          <p:cNvPicPr preferRelativeResize="0"/>
          <p:nvPr/>
        </p:nvPicPr>
        <p:blipFill rotWithShape="1">
          <a:blip r:embed="rId4">
            <a:alphaModFix/>
          </a:blip>
          <a:srcRect/>
          <a:stretch/>
        </p:blipFill>
        <p:spPr>
          <a:xfrm>
            <a:off x="5910923" y="5172899"/>
            <a:ext cx="6214500" cy="1500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756cbf0bd1_0_4">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10</a:t>
            </a:fld>
            <a:endParaRPr/>
          </a:p>
        </p:txBody>
      </p:sp>
      <p:sp>
        <p:nvSpPr>
          <p:cNvPr id="180" name="Google Shape;180;g3756cbf0bd1_0_4"/>
          <p:cNvSpPr txBox="1">
            <a:spLocks noGrp="1"/>
          </p:cNvSpPr>
          <p:nvPr>
            <p:ph type="title" idx="4294967295"/>
          </p:nvPr>
        </p:nvSpPr>
        <p:spPr>
          <a:xfrm>
            <a:off x="447183" y="216937"/>
            <a:ext cx="10958150" cy="167499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0"/>
              </a:spcAft>
              <a:buClr>
                <a:schemeClr val="dk2"/>
              </a:buClr>
              <a:buSzPct val="100000"/>
              <a:buFont typeface="Atkinson Hyperlegible"/>
              <a:buNone/>
              <a:tabLst/>
              <a:defRPr/>
            </a:pPr>
            <a:r>
              <a:rPr kumimoji="0" lang="en-US" sz="36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2013 Regulations Implementing Section 503 (part 3)</a:t>
            </a:r>
          </a:p>
          <a:p>
            <a:pPr marL="0" marR="0" lvl="0" indent="0" algn="ctr" defTabSz="914400" rtl="0" eaLnBrk="1" fontAlgn="auto" latinLnBrk="0" hangingPunct="1">
              <a:lnSpc>
                <a:spcPct val="100000"/>
              </a:lnSpc>
              <a:spcBef>
                <a:spcPts val="0"/>
              </a:spcBef>
              <a:spcAft>
                <a:spcPts val="0"/>
              </a:spcAft>
              <a:buClr>
                <a:schemeClr val="dk2"/>
              </a:buClr>
              <a:buSzPct val="100000"/>
              <a:buFont typeface="Atkinson Hyperlegible"/>
              <a:buNone/>
              <a:tabLst/>
              <a:defRPr/>
            </a:pPr>
            <a:r>
              <a:rPr kumimoji="0" lang="en-US" sz="36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41 C.F.R. Part 60–741</a:t>
            </a:r>
          </a:p>
          <a:p>
            <a:pPr marL="0" marR="0" lvl="0" indent="0" algn="ctr" defTabSz="914400" rtl="0" eaLnBrk="1" fontAlgn="auto" latinLnBrk="0" hangingPunct="1">
              <a:lnSpc>
                <a:spcPct val="100000"/>
              </a:lnSpc>
              <a:spcBef>
                <a:spcPts val="0"/>
              </a:spcBef>
              <a:spcAft>
                <a:spcPts val="0"/>
              </a:spcAft>
              <a:buClr>
                <a:schemeClr val="dk2"/>
              </a:buClr>
              <a:buSzPct val="100000"/>
              <a:buFont typeface="Atkinson Hyperlegible"/>
              <a:buNone/>
              <a:tabLst/>
              <a:defRPr/>
            </a:pPr>
            <a:endParaRPr kumimoji="0" lang="en-US" sz="28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endParaRPr>
          </a:p>
          <a:p>
            <a:pPr marL="0" marR="0" lvl="0" indent="0" algn="ctr" defTabSz="914400" rtl="0" eaLnBrk="1" fontAlgn="auto" latinLnBrk="0" hangingPunct="1">
              <a:lnSpc>
                <a:spcPct val="100000"/>
              </a:lnSpc>
              <a:spcBef>
                <a:spcPts val="0"/>
              </a:spcBef>
              <a:spcAft>
                <a:spcPts val="0"/>
              </a:spcAft>
              <a:buClr>
                <a:schemeClr val="dk2"/>
              </a:buClr>
              <a:buSzPct val="100000"/>
              <a:buFont typeface="Atkinson Hyperlegible"/>
              <a:buNone/>
              <a:tabLst/>
              <a:defRPr/>
            </a:pPr>
            <a:r>
              <a:rPr kumimoji="0" lang="en-US" sz="3100" b="0"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Contractors with 50+ employees &amp; $50,000+ contract</a:t>
            </a:r>
            <a:endParaRPr kumimoji="0" lang="en-US" sz="31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endParaRPr>
          </a:p>
        </p:txBody>
      </p:sp>
      <p:sp>
        <p:nvSpPr>
          <p:cNvPr id="181" name="Google Shape;181;g3756cbf0bd1_0_4"/>
          <p:cNvSpPr txBox="1"/>
          <p:nvPr/>
        </p:nvSpPr>
        <p:spPr>
          <a:xfrm>
            <a:off x="946050" y="1983950"/>
            <a:ext cx="10299900" cy="442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a:solidFill>
                  <a:schemeClr val="dk1"/>
                </a:solidFill>
                <a:latin typeface="Atkinson Hyperlegible"/>
                <a:ea typeface="Atkinson Hyperlegible"/>
                <a:cs typeface="Atkinson Hyperlegible"/>
                <a:sym typeface="Atkinson Hyperlegible"/>
              </a:rPr>
              <a:t>Required elements of Section 503 affirmative action program:</a:t>
            </a:r>
            <a:endParaRPr sz="2100" dirty="0">
              <a:solidFill>
                <a:schemeClr val="dk1"/>
              </a:solidFill>
              <a:latin typeface="Atkinson Hyperlegible"/>
              <a:ea typeface="Atkinson Hyperlegible"/>
              <a:cs typeface="Atkinson Hyperlegible"/>
              <a:sym typeface="Atkinson Hyperlegible"/>
            </a:endParaRPr>
          </a:p>
          <a:p>
            <a:pPr marL="457200" lvl="0" indent="-361950" algn="l" rtl="0">
              <a:spcBef>
                <a:spcPts val="1000"/>
              </a:spcBef>
              <a:spcAft>
                <a:spcPts val="0"/>
              </a:spcAft>
              <a:buClr>
                <a:schemeClr val="dk1"/>
              </a:buClr>
              <a:buSzPts val="2100"/>
              <a:buFont typeface="Atkinson Hyperlegible"/>
              <a:buChar char="●"/>
            </a:pPr>
            <a:r>
              <a:rPr lang="en-US" sz="2100" dirty="0">
                <a:solidFill>
                  <a:schemeClr val="dk1"/>
                </a:solidFill>
                <a:latin typeface="Atkinson Hyperlegible"/>
                <a:ea typeface="Atkinson Hyperlegible"/>
                <a:cs typeface="Atkinson Hyperlegible"/>
                <a:sym typeface="Atkinson Hyperlegible"/>
              </a:rPr>
              <a:t>Equal opportunity statement in accessible places and formats, 41 C.F.R. § 60-741.44(a)</a:t>
            </a:r>
            <a:endParaRPr sz="2100" dirty="0">
              <a:solidFill>
                <a:schemeClr val="dk1"/>
              </a:solidFill>
              <a:latin typeface="Atkinson Hyperlegible"/>
              <a:ea typeface="Atkinson Hyperlegible"/>
              <a:cs typeface="Atkinson Hyperlegible"/>
              <a:sym typeface="Atkinson Hyperlegible"/>
            </a:endParaRPr>
          </a:p>
          <a:p>
            <a:pPr marL="457200" lvl="0" indent="-361950" algn="l" rtl="0">
              <a:spcBef>
                <a:spcPts val="1000"/>
              </a:spcBef>
              <a:spcAft>
                <a:spcPts val="0"/>
              </a:spcAft>
              <a:buClr>
                <a:schemeClr val="dk1"/>
              </a:buClr>
              <a:buSzPts val="2100"/>
              <a:buFont typeface="Atkinson Hyperlegible"/>
              <a:buChar char="●"/>
            </a:pPr>
            <a:r>
              <a:rPr lang="en-US" sz="2100" dirty="0">
                <a:solidFill>
                  <a:schemeClr val="dk1"/>
                </a:solidFill>
                <a:latin typeface="Atkinson Hyperlegible"/>
                <a:ea typeface="Atkinson Hyperlegible"/>
                <a:cs typeface="Atkinson Hyperlegible"/>
                <a:sym typeface="Atkinson Hyperlegible"/>
              </a:rPr>
              <a:t>Review of personnel processes to avoid stereotype, ensure access (including in technology), provide reasonable accommodation, avoid unnecessary “screen out,” prevent harassment, etc., 41 C.F.R. § 60-741.44(b), (c), (d), (e)</a:t>
            </a:r>
            <a:endParaRPr sz="2100" dirty="0">
              <a:solidFill>
                <a:schemeClr val="dk1"/>
              </a:solidFill>
              <a:latin typeface="Atkinson Hyperlegible"/>
              <a:ea typeface="Atkinson Hyperlegible"/>
              <a:cs typeface="Atkinson Hyperlegible"/>
              <a:sym typeface="Atkinson Hyperlegible"/>
            </a:endParaRPr>
          </a:p>
          <a:p>
            <a:pPr marL="457200" lvl="0" indent="-361950" algn="l" rtl="0">
              <a:spcBef>
                <a:spcPts val="1000"/>
              </a:spcBef>
              <a:spcAft>
                <a:spcPts val="0"/>
              </a:spcAft>
              <a:buClr>
                <a:schemeClr val="dk1"/>
              </a:buClr>
              <a:buSzPts val="2100"/>
              <a:buFont typeface="Atkinson Hyperlegible"/>
              <a:buChar char="●"/>
            </a:pPr>
            <a:r>
              <a:rPr lang="en-US" sz="2100" dirty="0">
                <a:solidFill>
                  <a:schemeClr val="dk1"/>
                </a:solidFill>
                <a:latin typeface="Atkinson Hyperlegible"/>
                <a:ea typeface="Atkinson Hyperlegible"/>
                <a:cs typeface="Atkinson Hyperlegible"/>
                <a:sym typeface="Atkinson Hyperlegible"/>
              </a:rPr>
              <a:t>“Appropriate outreach and positive recruitment activities” such as to disability-related entities, students with disabilities, etc., 41 C.F.R. § 60-741.44(f)</a:t>
            </a:r>
            <a:endParaRPr sz="2100" dirty="0">
              <a:solidFill>
                <a:schemeClr val="dk1"/>
              </a:solidFill>
              <a:latin typeface="Atkinson Hyperlegible"/>
              <a:ea typeface="Atkinson Hyperlegible"/>
              <a:cs typeface="Atkinson Hyperlegible"/>
              <a:sym typeface="Atkinson Hyperlegible"/>
            </a:endParaRPr>
          </a:p>
          <a:p>
            <a:pPr marL="457200" lvl="0" indent="0" algn="l" rtl="0">
              <a:spcBef>
                <a:spcPts val="0"/>
              </a:spcBef>
              <a:spcAft>
                <a:spcPts val="0"/>
              </a:spcAft>
              <a:buNone/>
            </a:pPr>
            <a:endParaRPr sz="2100" dirty="0">
              <a:solidFill>
                <a:schemeClr val="dk1"/>
              </a:solidFill>
              <a:latin typeface="Atkinson Hyperlegible"/>
              <a:ea typeface="Atkinson Hyperlegible"/>
              <a:cs typeface="Atkinson Hyperlegible"/>
              <a:sym typeface="Atkinson Hyperlegible"/>
            </a:endParaRPr>
          </a:p>
          <a:p>
            <a:pPr marL="0" lvl="0" indent="0" algn="l" rtl="0">
              <a:spcBef>
                <a:spcPts val="1000"/>
              </a:spcBef>
              <a:spcAft>
                <a:spcPts val="0"/>
              </a:spcAft>
              <a:buNone/>
            </a:pPr>
            <a:r>
              <a:rPr lang="en-US" sz="2100" b="1" dirty="0">
                <a:solidFill>
                  <a:schemeClr val="dk1"/>
                </a:solidFill>
                <a:latin typeface="Atkinson Hyperlegible"/>
                <a:ea typeface="Atkinson Hyperlegible"/>
                <a:cs typeface="Atkinson Hyperlegible"/>
                <a:sym typeface="Atkinson Hyperlegible"/>
              </a:rPr>
              <a:t>NEW IN 2013:</a:t>
            </a:r>
            <a:r>
              <a:rPr lang="en-US" sz="2100" dirty="0">
                <a:solidFill>
                  <a:schemeClr val="dk1"/>
                </a:solidFill>
                <a:latin typeface="Atkinson Hyperlegible"/>
                <a:ea typeface="Atkinson Hyperlegible"/>
                <a:cs typeface="Atkinson Hyperlegible"/>
                <a:sym typeface="Atkinson Hyperlegible"/>
              </a:rPr>
              <a:t> </a:t>
            </a:r>
            <a:r>
              <a:rPr lang="en-US" sz="2100" b="1" dirty="0">
                <a:solidFill>
                  <a:schemeClr val="dk1"/>
                </a:solidFill>
                <a:latin typeface="Atkinson Hyperlegible"/>
                <a:ea typeface="Atkinson Hyperlegible"/>
                <a:cs typeface="Atkinson Hyperlegible"/>
                <a:sym typeface="Atkinson Hyperlegible"/>
              </a:rPr>
              <a:t>Annual analysis of data</a:t>
            </a:r>
            <a:r>
              <a:rPr lang="en-US" sz="2100" dirty="0">
                <a:solidFill>
                  <a:schemeClr val="dk1"/>
                </a:solidFill>
                <a:latin typeface="Atkinson Hyperlegible"/>
                <a:ea typeface="Atkinson Hyperlegible"/>
                <a:cs typeface="Atkinson Hyperlegible"/>
                <a:sym typeface="Atkinson Hyperlegible"/>
              </a:rPr>
              <a:t> about applicants and employees – # of applicants with disabilities; # of job openings &amp; jobs filled; total # of applicants; # of applicants with disabilities hired; total # of applicants hired, 41 C.F.R. § 60-741.44(k)</a:t>
            </a:r>
            <a:endParaRPr sz="2100" dirty="0">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g3756cbf0bd1_0_45">
            <a:extLst>
              <a:ext uri="{C183D7F6-B498-43B3-948B-1728B52AA6E4}">
                <adec:decorative xmlns:adec="http://schemas.microsoft.com/office/drawing/2017/decorative" val="1"/>
              </a:ext>
            </a:extLst>
          </p:cNvPr>
          <p:cNvSpPr/>
          <p:nvPr/>
        </p:nvSpPr>
        <p:spPr>
          <a:xfrm>
            <a:off x="0" y="76200"/>
            <a:ext cx="12192000" cy="2835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50" name="Google Shape;150;g3756cbf0bd1_0_45">
            <a:extLst>
              <a:ext uri="{C183D7F6-B498-43B3-948B-1728B52AA6E4}">
                <adec:decorative xmlns:adec="http://schemas.microsoft.com/office/drawing/2017/decorative" val="1"/>
              </a:ext>
            </a:extLst>
          </p:cNvPr>
          <p:cNvSpPr/>
          <p:nvPr/>
        </p:nvSpPr>
        <p:spPr>
          <a:xfrm>
            <a:off x="0" y="0"/>
            <a:ext cx="12192000" cy="2911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51" name="Google Shape;151;g3756cbf0bd1_0_45"/>
          <p:cNvSpPr txBox="1">
            <a:spLocks noGrp="1"/>
          </p:cNvSpPr>
          <p:nvPr>
            <p:ph type="title"/>
          </p:nvPr>
        </p:nvSpPr>
        <p:spPr>
          <a:xfrm>
            <a:off x="718500" y="416550"/>
            <a:ext cx="10755000" cy="2154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200"/>
              <a:buFont typeface="Atkinson Hyperlegible"/>
              <a:buNone/>
            </a:pPr>
            <a:r>
              <a:rPr lang="en-US" sz="4000" dirty="0"/>
              <a:t>Why does workforce data and analysis matter?</a:t>
            </a:r>
            <a:endParaRPr sz="6200" dirty="0"/>
          </a:p>
        </p:txBody>
      </p:sp>
      <p:sp>
        <p:nvSpPr>
          <p:cNvPr id="152" name="Google Shape;152;g3756cbf0bd1_0_45">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sz="900">
                <a:solidFill>
                  <a:srgbClr val="FFFFFF"/>
                </a:solidFill>
              </a:rPr>
              <a:t>11</a:t>
            </a:fld>
            <a:endParaRPr sz="900">
              <a:solidFill>
                <a:srgbClr val="FFFFFF"/>
              </a:solidFill>
            </a:endParaRPr>
          </a:p>
        </p:txBody>
      </p:sp>
      <p:sp>
        <p:nvSpPr>
          <p:cNvPr id="153" name="Google Shape;153;g3756cbf0bd1_0_45"/>
          <p:cNvSpPr txBox="1"/>
          <p:nvPr/>
        </p:nvSpPr>
        <p:spPr>
          <a:xfrm>
            <a:off x="759450" y="3151700"/>
            <a:ext cx="10673100" cy="34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100" dirty="0">
                <a:solidFill>
                  <a:schemeClr val="dk1"/>
                </a:solidFill>
                <a:latin typeface="Atkinson Hyperlegible"/>
                <a:ea typeface="Atkinson Hyperlegible"/>
                <a:cs typeface="Atkinson Hyperlegible"/>
                <a:sym typeface="Atkinson Hyperlegible"/>
              </a:rPr>
              <a:t>“When you can measure what you are speaking about, and express it in numbers, you know something about it,” </a:t>
            </a:r>
            <a:br>
              <a:rPr lang="en-US" sz="3100" dirty="0">
                <a:solidFill>
                  <a:schemeClr val="dk1"/>
                </a:solidFill>
                <a:latin typeface="Atkinson Hyperlegible"/>
                <a:ea typeface="Atkinson Hyperlegible"/>
                <a:cs typeface="Atkinson Hyperlegible"/>
                <a:sym typeface="Atkinson Hyperlegible"/>
              </a:rPr>
            </a:br>
            <a:endParaRPr dirty="0">
              <a:solidFill>
                <a:schemeClr val="dk1"/>
              </a:solidFill>
              <a:latin typeface="Atkinson Hyperlegible"/>
              <a:ea typeface="Atkinson Hyperlegible"/>
              <a:cs typeface="Atkinson Hyperlegible"/>
              <a:sym typeface="Atkinson Hyperlegible"/>
            </a:endParaRPr>
          </a:p>
          <a:p>
            <a:pPr marL="5486400" lvl="0" indent="-381000" algn="l" rtl="0">
              <a:spcBef>
                <a:spcPts val="0"/>
              </a:spcBef>
              <a:spcAft>
                <a:spcPts val="0"/>
              </a:spcAft>
              <a:buClr>
                <a:schemeClr val="dk1"/>
              </a:buClr>
              <a:buSzPts val="2400"/>
              <a:buFont typeface="Atkinson Hyperlegible"/>
              <a:buChar char="-"/>
            </a:pPr>
            <a:r>
              <a:rPr lang="en-US" sz="2400" dirty="0">
                <a:solidFill>
                  <a:schemeClr val="dk1"/>
                </a:solidFill>
                <a:latin typeface="Atkinson Hyperlegible"/>
                <a:ea typeface="Atkinson Hyperlegible"/>
                <a:cs typeface="Atkinson Hyperlegible"/>
                <a:sym typeface="Atkinson Hyperlegible"/>
              </a:rPr>
              <a:t>Lord Kelvin, British physicist (1889)</a:t>
            </a:r>
            <a:endParaRPr sz="24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7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r>
              <a:rPr lang="en-US" sz="3000" dirty="0">
                <a:solidFill>
                  <a:schemeClr val="dk1"/>
                </a:solidFill>
                <a:latin typeface="Atkinson Hyperlegible"/>
                <a:ea typeface="Atkinson Hyperlegible"/>
                <a:cs typeface="Atkinson Hyperlegible"/>
                <a:sym typeface="Atkinson Hyperlegible"/>
              </a:rPr>
              <a:t>“What gets measured gets done,” </a:t>
            </a:r>
            <a:br>
              <a:rPr lang="en-US" sz="3000" dirty="0">
                <a:solidFill>
                  <a:schemeClr val="dk1"/>
                </a:solidFill>
                <a:latin typeface="Atkinson Hyperlegible"/>
                <a:ea typeface="Atkinson Hyperlegible"/>
                <a:cs typeface="Atkinson Hyperlegible"/>
                <a:sym typeface="Atkinson Hyperlegible"/>
              </a:rPr>
            </a:br>
            <a:endParaRPr dirty="0">
              <a:solidFill>
                <a:schemeClr val="dk1"/>
              </a:solidFill>
              <a:latin typeface="Atkinson Hyperlegible"/>
              <a:ea typeface="Atkinson Hyperlegible"/>
              <a:cs typeface="Atkinson Hyperlegible"/>
              <a:sym typeface="Atkinson Hyperlegible"/>
            </a:endParaRPr>
          </a:p>
          <a:p>
            <a:pPr marL="3657600" lvl="0" indent="-381000" algn="l" rtl="0">
              <a:spcBef>
                <a:spcPts val="0"/>
              </a:spcBef>
              <a:spcAft>
                <a:spcPts val="0"/>
              </a:spcAft>
              <a:buClr>
                <a:schemeClr val="dk1"/>
              </a:buClr>
              <a:buSzPts val="2400"/>
              <a:buFont typeface="Atkinson Hyperlegible"/>
              <a:buChar char="-"/>
            </a:pPr>
            <a:r>
              <a:rPr lang="en-US" sz="2400" dirty="0">
                <a:solidFill>
                  <a:schemeClr val="dk1"/>
                </a:solidFill>
                <a:latin typeface="Atkinson Hyperlegible"/>
                <a:ea typeface="Atkinson Hyperlegible"/>
                <a:cs typeface="Atkinson Hyperlegible"/>
                <a:sym typeface="Atkinson Hyperlegible"/>
              </a:rPr>
              <a:t>Pat A. Shiu, Director of OFCCP, in Ability Magazine</a:t>
            </a:r>
            <a:endParaRPr sz="2400" dirty="0">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g3762020a0d7_0_12"/>
          <p:cNvSpPr txBox="1">
            <a:spLocks noGrp="1"/>
          </p:cNvSpPr>
          <p:nvPr>
            <p:ph type="title"/>
          </p:nvPr>
        </p:nvSpPr>
        <p:spPr>
          <a:xfrm flipH="1">
            <a:off x="597025" y="138300"/>
            <a:ext cx="10174800" cy="215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Atkinson Hyperlegible"/>
              <a:buNone/>
            </a:pPr>
            <a:r>
              <a:rPr lang="en-US" sz="4000" b="1" dirty="0"/>
              <a:t>Impact of 2013 Section 503 Regulations</a:t>
            </a:r>
            <a:endParaRPr sz="4000" b="1" dirty="0"/>
          </a:p>
        </p:txBody>
      </p:sp>
      <p:sp>
        <p:nvSpPr>
          <p:cNvPr id="188" name="Google Shape;188;g3762020a0d7_0_12">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sz="900">
                <a:solidFill>
                  <a:srgbClr val="FFFFFF"/>
                </a:solidFill>
              </a:rPr>
              <a:t>12</a:t>
            </a:fld>
            <a:endParaRPr sz="900">
              <a:solidFill>
                <a:srgbClr val="FFFFFF"/>
              </a:solidFill>
            </a:endParaRPr>
          </a:p>
        </p:txBody>
      </p:sp>
      <p:pic>
        <p:nvPicPr>
          <p:cNvPr id="189" name="Google Shape;189;g3762020a0d7_0_12" descr="Feminine-presenting person sits at a table with a laptop in front of them"/>
          <p:cNvPicPr preferRelativeResize="0"/>
          <p:nvPr/>
        </p:nvPicPr>
        <p:blipFill>
          <a:blip r:embed="rId3">
            <a:alphaModFix/>
          </a:blip>
          <a:stretch>
            <a:fillRect/>
          </a:stretch>
        </p:blipFill>
        <p:spPr>
          <a:xfrm>
            <a:off x="5331678" y="2282225"/>
            <a:ext cx="6860324" cy="45757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756cbf0bd1_0_60">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13</a:t>
            </a:fld>
            <a:endParaRPr/>
          </a:p>
        </p:txBody>
      </p:sp>
      <p:sp>
        <p:nvSpPr>
          <p:cNvPr id="195" name="Google Shape;195;g3756cbf0bd1_0_60"/>
          <p:cNvSpPr txBox="1">
            <a:spLocks noGrp="1"/>
          </p:cNvSpPr>
          <p:nvPr>
            <p:ph type="title" idx="4294967295"/>
          </p:nvPr>
        </p:nvSpPr>
        <p:spPr>
          <a:xfrm>
            <a:off x="1295225" y="445295"/>
            <a:ext cx="8904900" cy="1110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40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Impact of 2013 Regulations</a:t>
            </a:r>
          </a:p>
        </p:txBody>
      </p:sp>
      <p:sp>
        <p:nvSpPr>
          <p:cNvPr id="196" name="Google Shape;196;g3756cbf0bd1_0_60"/>
          <p:cNvSpPr txBox="1"/>
          <p:nvPr/>
        </p:nvSpPr>
        <p:spPr>
          <a:xfrm>
            <a:off x="969375" y="1239025"/>
            <a:ext cx="9795600" cy="52536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2200">
                <a:solidFill>
                  <a:schemeClr val="dk1"/>
                </a:solidFill>
                <a:latin typeface="Atkinson Hyperlegible"/>
                <a:ea typeface="Atkinson Hyperlegible"/>
                <a:cs typeface="Atkinson Hyperlegible"/>
                <a:sym typeface="Atkinson Hyperlegible"/>
              </a:rPr>
              <a:t>Most contractors surveyed (57.1%) changed their affirmative action goals in response to the 2013 regulations (“to a great extent” or “somewhat”) </a:t>
            </a:r>
            <a:endParaRPr sz="2200">
              <a:solidFill>
                <a:schemeClr val="dk1"/>
              </a:solidFill>
              <a:latin typeface="Atkinson Hyperlegible"/>
              <a:ea typeface="Atkinson Hyperlegible"/>
              <a:cs typeface="Atkinson Hyperlegible"/>
              <a:sym typeface="Atkinson Hyperlegible"/>
            </a:endParaRPr>
          </a:p>
          <a:p>
            <a:pPr marL="0" lvl="0" indent="0" algn="l" rtl="0">
              <a:spcBef>
                <a:spcPts val="1000"/>
              </a:spcBef>
              <a:spcAft>
                <a:spcPts val="0"/>
              </a:spcAft>
              <a:buNone/>
            </a:pPr>
            <a:r>
              <a:rPr lang="en-US" sz="2200">
                <a:solidFill>
                  <a:schemeClr val="dk1"/>
                </a:solidFill>
                <a:latin typeface="Atkinson Hyperlegible"/>
                <a:ea typeface="Atkinson Hyperlegible"/>
                <a:cs typeface="Atkinson Hyperlegible"/>
                <a:sym typeface="Atkinson Hyperlegible"/>
              </a:rPr>
              <a:t>Large majorities of contractors reported they are using or plan to use the disability self-identification data to:</a:t>
            </a:r>
            <a:endParaRPr sz="2200">
              <a:solidFill>
                <a:schemeClr val="dk1"/>
              </a:solidFill>
              <a:latin typeface="Atkinson Hyperlegible"/>
              <a:ea typeface="Atkinson Hyperlegible"/>
              <a:cs typeface="Atkinson Hyperlegible"/>
              <a:sym typeface="Atkinson Hyperlegible"/>
            </a:endParaRPr>
          </a:p>
          <a:p>
            <a:pPr marL="457200" lvl="0" indent="-368300" algn="l" rtl="0">
              <a:spcBef>
                <a:spcPts val="1000"/>
              </a:spcBef>
              <a:spcAft>
                <a:spcPts val="0"/>
              </a:spcAft>
              <a:buClr>
                <a:schemeClr val="dk1"/>
              </a:buClr>
              <a:buSzPts val="2200"/>
              <a:buFont typeface="Atkinson Hyperlegible"/>
              <a:buChar char="●"/>
            </a:pPr>
            <a:r>
              <a:rPr lang="en-US" sz="2200">
                <a:solidFill>
                  <a:schemeClr val="dk1"/>
                </a:solidFill>
                <a:latin typeface="Atkinson Hyperlegible"/>
                <a:ea typeface="Atkinson Hyperlegible"/>
                <a:cs typeface="Atkinson Hyperlegible"/>
                <a:sym typeface="Atkinson Hyperlegible"/>
              </a:rPr>
              <a:t>assess progress toward the 7% utilization goal (90%)</a:t>
            </a:r>
            <a:endParaRPr sz="220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a:solidFill>
                  <a:schemeClr val="dk1"/>
                </a:solidFill>
                <a:latin typeface="Atkinson Hyperlegible"/>
                <a:ea typeface="Atkinson Hyperlegible"/>
                <a:cs typeface="Atkinson Hyperlegible"/>
                <a:sym typeface="Atkinson Hyperlegible"/>
              </a:rPr>
              <a:t>gauge success in outreach and recruitment (87%)</a:t>
            </a:r>
            <a:endParaRPr sz="220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a:solidFill>
                  <a:schemeClr val="dk1"/>
                </a:solidFill>
                <a:latin typeface="Atkinson Hyperlegible"/>
                <a:ea typeface="Atkinson Hyperlegible"/>
                <a:cs typeface="Atkinson Hyperlegible"/>
                <a:sym typeface="Atkinson Hyperlegible"/>
              </a:rPr>
              <a:t>assess progress in hiring (86%)</a:t>
            </a:r>
            <a:endParaRPr sz="220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a:solidFill>
                  <a:schemeClr val="dk1"/>
                </a:solidFill>
                <a:latin typeface="Atkinson Hyperlegible"/>
                <a:ea typeface="Atkinson Hyperlegible"/>
                <a:cs typeface="Atkinson Hyperlegible"/>
                <a:sym typeface="Atkinson Hyperlegible"/>
              </a:rPr>
              <a:t>assess progress in retention (66%)</a:t>
            </a:r>
            <a:endParaRPr sz="220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a:solidFill>
                  <a:schemeClr val="dk1"/>
                </a:solidFill>
                <a:latin typeface="Atkinson Hyperlegible"/>
                <a:ea typeface="Atkinson Hyperlegible"/>
                <a:cs typeface="Atkinson Hyperlegible"/>
                <a:sym typeface="Atkinson Hyperlegible"/>
              </a:rPr>
              <a:t>review progress in advancement (61%)</a:t>
            </a:r>
            <a:endParaRPr sz="2200">
              <a:solidFill>
                <a:schemeClr val="dk1"/>
              </a:solidFill>
              <a:latin typeface="Atkinson Hyperlegible"/>
              <a:ea typeface="Atkinson Hyperlegible"/>
              <a:cs typeface="Atkinson Hyperlegible"/>
              <a:sym typeface="Atkinson Hyperlegible"/>
            </a:endParaRPr>
          </a:p>
          <a:p>
            <a:pPr marL="0" lvl="0" indent="0" algn="l" rtl="0">
              <a:spcBef>
                <a:spcPts val="1000"/>
              </a:spcBef>
              <a:spcAft>
                <a:spcPts val="0"/>
              </a:spcAft>
              <a:buNone/>
            </a:pPr>
            <a:r>
              <a:rPr lang="en-US" sz="2200">
                <a:solidFill>
                  <a:schemeClr val="dk1"/>
                </a:solidFill>
                <a:latin typeface="Atkinson Hyperlegible"/>
                <a:ea typeface="Atkinson Hyperlegible"/>
                <a:cs typeface="Atkinson Hyperlegible"/>
                <a:sym typeface="Atkinson Hyperlegible"/>
              </a:rPr>
              <a:t>Most contractors initiated or increased recruitment efforts and improved employment policies for people with disabilities</a:t>
            </a:r>
            <a:endParaRPr sz="2200">
              <a:solidFill>
                <a:schemeClr val="dk1"/>
              </a:solidFill>
              <a:latin typeface="Atkinson Hyperlegible"/>
              <a:ea typeface="Atkinson Hyperlegible"/>
              <a:cs typeface="Atkinson Hyperlegible"/>
              <a:sym typeface="Atkinson Hyperlegible"/>
            </a:endParaRPr>
          </a:p>
          <a:p>
            <a:pPr marL="0" lvl="0" indent="0" algn="l" rtl="0">
              <a:spcBef>
                <a:spcPts val="1000"/>
              </a:spcBef>
              <a:spcAft>
                <a:spcPts val="0"/>
              </a:spcAft>
              <a:buNone/>
            </a:pPr>
            <a:endParaRPr sz="2200">
              <a:solidFill>
                <a:schemeClr val="dk1"/>
              </a:solidFill>
              <a:latin typeface="Atkinson Hyperlegible"/>
              <a:ea typeface="Atkinson Hyperlegible"/>
              <a:cs typeface="Atkinson Hyperlegible"/>
              <a:sym typeface="Atkinson Hyperlegible"/>
            </a:endParaRPr>
          </a:p>
          <a:p>
            <a:pPr marL="0" lvl="0" indent="0" algn="l" rtl="0">
              <a:spcBef>
                <a:spcPts val="1000"/>
              </a:spcBef>
              <a:spcAft>
                <a:spcPts val="1000"/>
              </a:spcAft>
              <a:buNone/>
            </a:pPr>
            <a:r>
              <a:rPr lang="en-US" sz="2200">
                <a:solidFill>
                  <a:schemeClr val="dk1"/>
                </a:solidFill>
                <a:latin typeface="Atkinson Hyperlegible"/>
                <a:ea typeface="Atkinson Hyperlegible"/>
                <a:cs typeface="Atkinson Hyperlegible"/>
                <a:sym typeface="Atkinson Hyperlegible"/>
              </a:rPr>
              <a:t>Source: Enayati and von Schrader (2020)</a:t>
            </a:r>
            <a:endParaRPr sz="2200">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756cbf0bd1_0_72">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14</a:t>
            </a:fld>
            <a:endParaRPr/>
          </a:p>
        </p:txBody>
      </p:sp>
      <p:sp>
        <p:nvSpPr>
          <p:cNvPr id="202" name="Google Shape;202;g3756cbf0bd1_0_72"/>
          <p:cNvSpPr txBox="1">
            <a:spLocks noGrp="1"/>
          </p:cNvSpPr>
          <p:nvPr>
            <p:ph type="title" idx="4294967295"/>
          </p:nvPr>
        </p:nvSpPr>
        <p:spPr>
          <a:xfrm>
            <a:off x="1295225" y="445295"/>
            <a:ext cx="8904900" cy="1110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40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Impact of 2013 Regulations (part 2)</a:t>
            </a:r>
          </a:p>
        </p:txBody>
      </p:sp>
      <p:sp>
        <p:nvSpPr>
          <p:cNvPr id="203" name="Google Shape;203;g3756cbf0bd1_0_72"/>
          <p:cNvSpPr txBox="1"/>
          <p:nvPr/>
        </p:nvSpPr>
        <p:spPr>
          <a:xfrm>
            <a:off x="849875" y="1197735"/>
            <a:ext cx="9795600" cy="58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dirty="0">
                <a:solidFill>
                  <a:schemeClr val="dk1"/>
                </a:solidFill>
                <a:latin typeface="Atkinson Hyperlegible"/>
                <a:ea typeface="Atkinson Hyperlegible"/>
                <a:cs typeface="Atkinson Hyperlegible"/>
                <a:sym typeface="Atkinson Hyperlegible"/>
              </a:rPr>
              <a:t>Between 2015 and 2020, contractors subject to OFCCP jurisdiction reported 10,103 hires of people with disabilities, about 2,000 hires per year</a:t>
            </a:r>
            <a:endParaRPr sz="23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3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r>
              <a:rPr lang="en-US" sz="2300" dirty="0">
                <a:solidFill>
                  <a:schemeClr val="dk1"/>
                </a:solidFill>
                <a:latin typeface="Atkinson Hyperlegible"/>
                <a:ea typeface="Atkinson Hyperlegible"/>
                <a:cs typeface="Atkinson Hyperlegible"/>
                <a:sym typeface="Atkinson Hyperlegible"/>
              </a:rPr>
              <a:t>Between October 2018 to June 2020, the number of federal contractors reporting to OFCCP that they had met the 7% goal increased substantially, from 85 to 356</a:t>
            </a:r>
            <a:endParaRPr sz="23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300" dirty="0">
              <a:solidFill>
                <a:schemeClr val="dk1"/>
              </a:solidFill>
              <a:latin typeface="Atkinson Hyperlegible"/>
              <a:ea typeface="Atkinson Hyperlegible"/>
              <a:cs typeface="Atkinson Hyperlegible"/>
              <a:sym typeface="Atkinson Hyperlegible"/>
            </a:endParaRPr>
          </a:p>
          <a:p>
            <a:pPr marL="457200" lvl="0" indent="-374650" algn="l" rtl="0">
              <a:spcBef>
                <a:spcPts val="0"/>
              </a:spcBef>
              <a:spcAft>
                <a:spcPts val="0"/>
              </a:spcAft>
              <a:buClr>
                <a:schemeClr val="dk1"/>
              </a:buClr>
              <a:buSzPts val="2300"/>
              <a:buFont typeface="Atkinson Hyperlegible"/>
              <a:buChar char="●"/>
            </a:pPr>
            <a:r>
              <a:rPr lang="en-US" sz="2300" dirty="0">
                <a:solidFill>
                  <a:schemeClr val="dk1"/>
                </a:solidFill>
                <a:latin typeface="Atkinson Hyperlegible"/>
                <a:ea typeface="Atkinson Hyperlegible"/>
                <a:cs typeface="Atkinson Hyperlegible"/>
                <a:sym typeface="Atkinson Hyperlegible"/>
              </a:rPr>
              <a:t>Note: Federal contractors – more than 200,000 nationwide – do not routinely report their data to OFCCP, but do so in the specific situations such as periodic compliance reviews </a:t>
            </a:r>
            <a:endParaRPr sz="23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3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r>
              <a:rPr lang="en-US" sz="2300" dirty="0">
                <a:solidFill>
                  <a:schemeClr val="dk1"/>
                </a:solidFill>
                <a:latin typeface="Atkinson Hyperlegible"/>
                <a:ea typeface="Atkinson Hyperlegible"/>
                <a:cs typeface="Atkinson Hyperlegible"/>
                <a:sym typeface="Atkinson Hyperlegible"/>
              </a:rPr>
              <a:t>Source: National Council on Disability, 2020 Progress Report on National Disability Policy, Increasing Disability Employment</a:t>
            </a:r>
            <a:endParaRPr sz="2300" dirty="0">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3762020a0d7_0_6">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15</a:t>
            </a:fld>
            <a:endParaRPr/>
          </a:p>
        </p:txBody>
      </p:sp>
      <p:sp>
        <p:nvSpPr>
          <p:cNvPr id="209" name="Google Shape;209;g3762020a0d7_0_6"/>
          <p:cNvSpPr txBox="1">
            <a:spLocks noGrp="1"/>
          </p:cNvSpPr>
          <p:nvPr>
            <p:ph type="title" idx="4294967295"/>
          </p:nvPr>
        </p:nvSpPr>
        <p:spPr>
          <a:xfrm>
            <a:off x="1295225" y="445295"/>
            <a:ext cx="8904900" cy="1110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40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Impact of 2013 Regulations (part 3)</a:t>
            </a:r>
          </a:p>
        </p:txBody>
      </p:sp>
      <p:sp>
        <p:nvSpPr>
          <p:cNvPr id="210" name="Google Shape;210;g3762020a0d7_0_6"/>
          <p:cNvSpPr txBox="1"/>
          <p:nvPr/>
        </p:nvSpPr>
        <p:spPr>
          <a:xfrm>
            <a:off x="969375" y="1239025"/>
            <a:ext cx="9795600" cy="52536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2200" i="1" u="sng">
                <a:solidFill>
                  <a:schemeClr val="dk1"/>
                </a:solidFill>
                <a:latin typeface="Atkinson Hyperlegible"/>
                <a:ea typeface="Atkinson Hyperlegible"/>
                <a:cs typeface="Atkinson Hyperlegible"/>
                <a:sym typeface="Atkinson Hyperlegible"/>
              </a:rPr>
              <a:t>See also</a:t>
            </a:r>
            <a:r>
              <a:rPr lang="en-US" sz="2200">
                <a:solidFill>
                  <a:schemeClr val="dk1"/>
                </a:solidFill>
                <a:latin typeface="Atkinson Hyperlegible"/>
                <a:ea typeface="Atkinson Hyperlegible"/>
                <a:cs typeface="Atkinson Hyperlegible"/>
                <a:sym typeface="Atkinson Hyperlegible"/>
              </a:rPr>
              <a:t> federal government employment, affirmative action required by 29 U.S.C. § 791(b)</a:t>
            </a:r>
            <a:endParaRPr sz="2200">
              <a:solidFill>
                <a:schemeClr val="dk1"/>
              </a:solidFill>
              <a:latin typeface="Atkinson Hyperlegible"/>
              <a:ea typeface="Atkinson Hyperlegible"/>
              <a:cs typeface="Atkinson Hyperlegible"/>
              <a:sym typeface="Atkinson Hyperlegible"/>
            </a:endParaRPr>
          </a:p>
          <a:p>
            <a:pPr marL="457200" lvl="0" indent="-368300" algn="l" rtl="0">
              <a:spcBef>
                <a:spcPts val="1000"/>
              </a:spcBef>
              <a:spcAft>
                <a:spcPts val="0"/>
              </a:spcAft>
              <a:buClr>
                <a:schemeClr val="dk1"/>
              </a:buClr>
              <a:buSzPts val="2200"/>
              <a:buFont typeface="Atkinson Hyperlegible"/>
              <a:buChar char="●"/>
            </a:pPr>
            <a:r>
              <a:rPr lang="en-US" sz="2200">
                <a:solidFill>
                  <a:schemeClr val="dk1"/>
                </a:solidFill>
                <a:latin typeface="Atkinson Hyperlegible"/>
                <a:ea typeface="Atkinson Hyperlegible"/>
                <a:cs typeface="Atkinson Hyperlegible"/>
                <a:sym typeface="Atkinson Hyperlegible"/>
              </a:rPr>
              <a:t>more years of employment goals for people with disabilities and more transparent data</a:t>
            </a:r>
            <a:endParaRPr sz="220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a:solidFill>
                  <a:schemeClr val="dk1"/>
                </a:solidFill>
                <a:latin typeface="Atkinson Hyperlegible"/>
                <a:ea typeface="Atkinson Hyperlegible"/>
                <a:cs typeface="Atkinson Hyperlegible"/>
                <a:sym typeface="Atkinson Hyperlegible"/>
              </a:rPr>
              <a:t>October 2003: Management Directive 715 (EEOC)</a:t>
            </a:r>
            <a:endParaRPr sz="220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a:solidFill>
                  <a:schemeClr val="dk1"/>
                </a:solidFill>
                <a:latin typeface="Atkinson Hyperlegible"/>
                <a:ea typeface="Atkinson Hyperlegible"/>
                <a:cs typeface="Atkinson Hyperlegible"/>
                <a:sym typeface="Atkinson Hyperlegible"/>
              </a:rPr>
              <a:t>January 2017: 12% goal for persons with disabilities and 2% goal persons with targeted disabilities (EEOC)</a:t>
            </a:r>
            <a:endParaRPr sz="220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a:solidFill>
                  <a:schemeClr val="dk1"/>
                </a:solidFill>
                <a:latin typeface="Atkinson Hyperlegible"/>
                <a:ea typeface="Atkinson Hyperlegible"/>
                <a:cs typeface="Atkinson Hyperlegible"/>
                <a:sym typeface="Atkinson Hyperlegible"/>
              </a:rPr>
              <a:t>reported outcomes:</a:t>
            </a:r>
            <a:endParaRPr sz="2200">
              <a:solidFill>
                <a:schemeClr val="dk1"/>
              </a:solidFill>
              <a:latin typeface="Atkinson Hyperlegible"/>
              <a:ea typeface="Atkinson Hyperlegible"/>
              <a:cs typeface="Atkinson Hyperlegible"/>
              <a:sym typeface="Atkinson Hyperlegible"/>
            </a:endParaRPr>
          </a:p>
          <a:p>
            <a:pPr marL="914400" lvl="1" indent="-368300" algn="l" rtl="0">
              <a:spcBef>
                <a:spcPts val="0"/>
              </a:spcBef>
              <a:spcAft>
                <a:spcPts val="0"/>
              </a:spcAft>
              <a:buClr>
                <a:schemeClr val="dk1"/>
              </a:buClr>
              <a:buSzPts val="2200"/>
              <a:buFont typeface="Atkinson Hyperlegible"/>
              <a:buChar char="○"/>
            </a:pPr>
            <a:r>
              <a:rPr lang="en-US" sz="2200">
                <a:solidFill>
                  <a:schemeClr val="dk1"/>
                </a:solidFill>
                <a:latin typeface="Atkinson Hyperlegible"/>
                <a:ea typeface="Atkinson Hyperlegible"/>
                <a:cs typeface="Atkinson Hyperlegible"/>
                <a:sym typeface="Atkinson Hyperlegible"/>
              </a:rPr>
              <a:t>from 2011 to 2015, 143,600 persons with disabilities were hired, exceeding goal of 100,000 (GAO)</a:t>
            </a:r>
            <a:endParaRPr sz="2200">
              <a:solidFill>
                <a:schemeClr val="dk1"/>
              </a:solidFill>
              <a:latin typeface="Atkinson Hyperlegible"/>
              <a:ea typeface="Atkinson Hyperlegible"/>
              <a:cs typeface="Atkinson Hyperlegible"/>
              <a:sym typeface="Atkinson Hyperlegible"/>
            </a:endParaRPr>
          </a:p>
          <a:p>
            <a:pPr marL="914400" lvl="1" indent="-368300" algn="l" rtl="0">
              <a:spcBef>
                <a:spcPts val="0"/>
              </a:spcBef>
              <a:spcAft>
                <a:spcPts val="0"/>
              </a:spcAft>
              <a:buClr>
                <a:schemeClr val="dk1"/>
              </a:buClr>
              <a:buSzPts val="2200"/>
              <a:buFont typeface="Atkinson Hyperlegible"/>
              <a:buChar char="○"/>
            </a:pPr>
            <a:r>
              <a:rPr lang="en-US" sz="2200">
                <a:solidFill>
                  <a:schemeClr val="dk1"/>
                </a:solidFill>
                <a:latin typeface="Atkinson Hyperlegible"/>
                <a:ea typeface="Atkinson Hyperlegible"/>
                <a:cs typeface="Atkinson Hyperlegible"/>
                <a:sym typeface="Atkinson Hyperlegible"/>
              </a:rPr>
              <a:t>from 2016 to 2018, the 12% federal sector hiring goal for persons with disabilities was exceeded in 2014 and 2015 and the 2% hiring goal was reached in 2018 (Congressional Research Service)</a:t>
            </a:r>
            <a:endParaRPr sz="2200">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g3756cbf0bd1_0_101">
            <a:extLst>
              <a:ext uri="{C183D7F6-B498-43B3-948B-1728B52AA6E4}">
                <adec:decorative xmlns:adec="http://schemas.microsoft.com/office/drawing/2017/decorative" val="1"/>
              </a:ext>
            </a:extLst>
          </p:cNvPr>
          <p:cNvSpPr/>
          <p:nvPr/>
        </p:nvSpPr>
        <p:spPr>
          <a:xfrm>
            <a:off x="0" y="0"/>
            <a:ext cx="12192000" cy="3429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17" name="Google Shape;217;g3756cbf0bd1_0_101">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18" name="Google Shape;218;g3756cbf0bd1_0_101">
            <a:extLst>
              <a:ext uri="{C183D7F6-B498-43B3-948B-1728B52AA6E4}">
                <adec:decorative xmlns:adec="http://schemas.microsoft.com/office/drawing/2017/decorative" val="1"/>
              </a:ext>
            </a:extLst>
          </p:cNvPr>
          <p:cNvSpPr/>
          <p:nvPr/>
        </p:nvSpPr>
        <p:spPr>
          <a:xfrm>
            <a:off x="0" y="0"/>
            <a:ext cx="4771500" cy="5602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19" name="Google Shape;219;g3756cbf0bd1_0_101"/>
          <p:cNvSpPr txBox="1">
            <a:spLocks noGrp="1"/>
          </p:cNvSpPr>
          <p:nvPr>
            <p:ph type="title"/>
          </p:nvPr>
        </p:nvSpPr>
        <p:spPr>
          <a:xfrm>
            <a:off x="316950" y="395725"/>
            <a:ext cx="3132900" cy="3761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200"/>
              <a:buFont typeface="Atkinson Hyperlegible"/>
              <a:buNone/>
            </a:pPr>
            <a:r>
              <a:rPr lang="en-US" sz="3200" b="1" dirty="0"/>
              <a:t>Proposed Rescissions to Section 503 Regulations</a:t>
            </a:r>
            <a:endParaRPr b="1" dirty="0"/>
          </a:p>
        </p:txBody>
      </p:sp>
      <p:sp>
        <p:nvSpPr>
          <p:cNvPr id="220" name="Google Shape;220;g3756cbf0bd1_0_101">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sz="900">
                <a:solidFill>
                  <a:srgbClr val="FFFFFF"/>
                </a:solidFill>
              </a:rPr>
              <a:t>16</a:t>
            </a:fld>
            <a:endParaRPr sz="900">
              <a:solidFill>
                <a:srgbClr val="FFFFFF"/>
              </a:solidFill>
            </a:endParaRPr>
          </a:p>
        </p:txBody>
      </p:sp>
      <p:pic>
        <p:nvPicPr>
          <p:cNvPr id="221" name="Google Shape;221;g3756cbf0bd1_0_101" descr="A person wearing glasses puts their hand around a small gray dog. They are both sitting on a couch looking out the window."/>
          <p:cNvPicPr preferRelativeResize="0"/>
          <p:nvPr/>
        </p:nvPicPr>
        <p:blipFill>
          <a:blip r:embed="rId3">
            <a:alphaModFix/>
          </a:blip>
          <a:stretch>
            <a:fillRect/>
          </a:stretch>
        </p:blipFill>
        <p:spPr>
          <a:xfrm>
            <a:off x="3785675" y="-37"/>
            <a:ext cx="8406323" cy="5602875"/>
          </a:xfrm>
          <a:prstGeom prst="rect">
            <a:avLst/>
          </a:prstGeom>
          <a:solidFill>
            <a:schemeClr val="lt1"/>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756cbf0bd1_0_111">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17</a:t>
            </a:fld>
            <a:endParaRPr/>
          </a:p>
        </p:txBody>
      </p:sp>
      <p:sp>
        <p:nvSpPr>
          <p:cNvPr id="227" name="Google Shape;227;g3756cbf0bd1_0_111"/>
          <p:cNvSpPr txBox="1">
            <a:spLocks noGrp="1"/>
          </p:cNvSpPr>
          <p:nvPr>
            <p:ph type="title" idx="4294967295"/>
          </p:nvPr>
        </p:nvSpPr>
        <p:spPr>
          <a:xfrm>
            <a:off x="1723262" y="136500"/>
            <a:ext cx="8904900" cy="1110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40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Proposed Rescissions</a:t>
            </a:r>
          </a:p>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40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Docket No. OFCCP-2025-0003</a:t>
            </a:r>
          </a:p>
        </p:txBody>
      </p:sp>
      <p:sp>
        <p:nvSpPr>
          <p:cNvPr id="228" name="Google Shape;228;g3756cbf0bd1_0_111"/>
          <p:cNvSpPr txBox="1"/>
          <p:nvPr/>
        </p:nvSpPr>
        <p:spPr>
          <a:xfrm>
            <a:off x="969375" y="1323300"/>
            <a:ext cx="10785900" cy="5398200"/>
          </a:xfrm>
          <a:prstGeom prst="rect">
            <a:avLst/>
          </a:prstGeom>
          <a:noFill/>
          <a:ln>
            <a:noFill/>
          </a:ln>
        </p:spPr>
        <p:txBody>
          <a:bodyPr spcFirstLastPara="1" wrap="square" lIns="91425" tIns="91425" rIns="91425" bIns="91425" anchor="t" anchorCtr="0">
            <a:noAutofit/>
          </a:bodyPr>
          <a:lstStyle/>
          <a:p>
            <a:pPr marL="457200" lvl="0" indent="-381000" algn="l" rtl="0">
              <a:spcBef>
                <a:spcPts val="1000"/>
              </a:spcBef>
              <a:spcAft>
                <a:spcPts val="0"/>
              </a:spcAft>
              <a:buClr>
                <a:schemeClr val="dk1"/>
              </a:buClr>
              <a:buSzPts val="2400"/>
              <a:buFont typeface="Atkinson Hyperlegible"/>
              <a:buChar char="●"/>
            </a:pPr>
            <a:r>
              <a:rPr lang="en-US" sz="2400" dirty="0">
                <a:solidFill>
                  <a:schemeClr val="dk1"/>
                </a:solidFill>
                <a:latin typeface="Atkinson Hyperlegible"/>
                <a:ea typeface="Atkinson Hyperlegible"/>
                <a:cs typeface="Atkinson Hyperlegible"/>
                <a:sym typeface="Atkinson Hyperlegible"/>
              </a:rPr>
              <a:t>All references to 7% goal for employment of people with disabilities</a:t>
            </a:r>
            <a:endParaRPr sz="2400" dirty="0">
              <a:solidFill>
                <a:schemeClr val="dk1"/>
              </a:solidFill>
              <a:latin typeface="Atkinson Hyperlegible"/>
              <a:ea typeface="Atkinson Hyperlegible"/>
              <a:cs typeface="Atkinson Hyperlegible"/>
              <a:sym typeface="Atkinson Hyperlegible"/>
            </a:endParaRPr>
          </a:p>
          <a:p>
            <a:pPr marL="457200" lvl="0" indent="-381000" algn="l" rtl="0">
              <a:spcBef>
                <a:spcPts val="1000"/>
              </a:spcBef>
              <a:spcAft>
                <a:spcPts val="0"/>
              </a:spcAft>
              <a:buClr>
                <a:schemeClr val="dk1"/>
              </a:buClr>
              <a:buSzPts val="2400"/>
              <a:buFont typeface="Atkinson Hyperlegible"/>
              <a:buChar char="●"/>
            </a:pPr>
            <a:r>
              <a:rPr lang="en-US" sz="2400" dirty="0">
                <a:solidFill>
                  <a:schemeClr val="dk1"/>
                </a:solidFill>
                <a:latin typeface="Atkinson Hyperlegible"/>
                <a:ea typeface="Atkinson Hyperlegible"/>
                <a:cs typeface="Atkinson Hyperlegible"/>
                <a:sym typeface="Atkinson Hyperlegible"/>
              </a:rPr>
              <a:t>All references to invitations to self identify as a person with a disability</a:t>
            </a:r>
            <a:endParaRPr sz="2400" dirty="0">
              <a:solidFill>
                <a:schemeClr val="dk1"/>
              </a:solidFill>
              <a:latin typeface="Atkinson Hyperlegible"/>
              <a:ea typeface="Atkinson Hyperlegible"/>
              <a:cs typeface="Atkinson Hyperlegible"/>
              <a:sym typeface="Atkinson Hyperlegible"/>
            </a:endParaRPr>
          </a:p>
          <a:p>
            <a:pPr marL="457200" lvl="0" indent="-381000" algn="l" rtl="0">
              <a:spcBef>
                <a:spcPts val="1000"/>
              </a:spcBef>
              <a:spcAft>
                <a:spcPts val="0"/>
              </a:spcAft>
              <a:buClr>
                <a:schemeClr val="dk1"/>
              </a:buClr>
              <a:buSzPts val="2400"/>
              <a:buFont typeface="Atkinson Hyperlegible"/>
              <a:buChar char="●"/>
            </a:pPr>
            <a:r>
              <a:rPr lang="en-US" sz="2400" dirty="0">
                <a:solidFill>
                  <a:schemeClr val="dk1"/>
                </a:solidFill>
                <a:latin typeface="Atkinson Hyperlegible"/>
                <a:ea typeface="Atkinson Hyperlegible"/>
                <a:cs typeface="Atkinson Hyperlegible"/>
                <a:sym typeface="Atkinson Hyperlegible"/>
              </a:rPr>
              <a:t>All references to data collection related to people with disabilities</a:t>
            </a:r>
            <a:endParaRPr sz="2400" dirty="0">
              <a:solidFill>
                <a:schemeClr val="dk1"/>
              </a:solidFill>
              <a:latin typeface="Atkinson Hyperlegible"/>
              <a:ea typeface="Atkinson Hyperlegible"/>
              <a:cs typeface="Atkinson Hyperlegible"/>
              <a:sym typeface="Atkinson Hyperlegible"/>
            </a:endParaRPr>
          </a:p>
          <a:p>
            <a:pPr marL="457200" lvl="0" indent="-381000" algn="l" rtl="0">
              <a:spcBef>
                <a:spcPts val="1000"/>
              </a:spcBef>
              <a:spcAft>
                <a:spcPts val="0"/>
              </a:spcAft>
              <a:buClr>
                <a:schemeClr val="dk1"/>
              </a:buClr>
              <a:buSzPts val="2400"/>
              <a:buFont typeface="Atkinson Hyperlegible"/>
              <a:buChar char="●"/>
            </a:pPr>
            <a:r>
              <a:rPr lang="en-US" sz="2400" dirty="0">
                <a:solidFill>
                  <a:schemeClr val="dk1"/>
                </a:solidFill>
                <a:latin typeface="Atkinson Hyperlegible"/>
                <a:ea typeface="Atkinson Hyperlegible"/>
                <a:cs typeface="Atkinson Hyperlegible"/>
                <a:sym typeface="Atkinson Hyperlegible"/>
              </a:rPr>
              <a:t>All references to analysis of data collected about people with disabilities to identify problem areas – and responsive actions to remedy problem areas</a:t>
            </a:r>
            <a:endParaRPr sz="2400" dirty="0">
              <a:solidFill>
                <a:schemeClr val="dk1"/>
              </a:solidFill>
              <a:latin typeface="Atkinson Hyperlegible"/>
              <a:ea typeface="Atkinson Hyperlegible"/>
              <a:cs typeface="Atkinson Hyperlegible"/>
              <a:sym typeface="Atkinson Hyperlegible"/>
            </a:endParaRPr>
          </a:p>
          <a:p>
            <a:pPr marL="0" lvl="0" indent="0" algn="l" rtl="0">
              <a:spcBef>
                <a:spcPts val="1000"/>
              </a:spcBef>
              <a:spcAft>
                <a:spcPts val="0"/>
              </a:spcAft>
              <a:buNone/>
            </a:pPr>
            <a:endParaRPr sz="1500" dirty="0">
              <a:solidFill>
                <a:schemeClr val="dk1"/>
              </a:solidFill>
              <a:latin typeface="Atkinson Hyperlegible"/>
              <a:ea typeface="Atkinson Hyperlegible"/>
              <a:cs typeface="Atkinson Hyperlegible"/>
              <a:sym typeface="Atkinson Hyperlegible"/>
            </a:endParaRPr>
          </a:p>
          <a:p>
            <a:pPr marL="0" lvl="0" indent="0" algn="l" rtl="0">
              <a:spcBef>
                <a:spcPts val="1000"/>
              </a:spcBef>
              <a:spcAft>
                <a:spcPts val="0"/>
              </a:spcAft>
              <a:buNone/>
            </a:pPr>
            <a:r>
              <a:rPr lang="en-US" sz="2400" dirty="0">
                <a:solidFill>
                  <a:schemeClr val="dk1"/>
                </a:solidFill>
                <a:latin typeface="Atkinson Hyperlegible"/>
                <a:ea typeface="Atkinson Hyperlegible"/>
                <a:cs typeface="Atkinson Hyperlegible"/>
                <a:sym typeface="Atkinson Hyperlegible"/>
              </a:rPr>
              <a:t>Read the </a:t>
            </a:r>
            <a:r>
              <a:rPr lang="en-US" sz="2400" u="sng" dirty="0">
                <a:solidFill>
                  <a:schemeClr val="bg2">
                    <a:lumMod val="90000"/>
                    <a:lumOff val="10000"/>
                  </a:schemeClr>
                </a:solidFill>
                <a:latin typeface="Atkinson Hyperlegible"/>
                <a:ea typeface="Atkinson Hyperlegible"/>
                <a:cs typeface="Atkinson Hyperlegible"/>
                <a:sym typeface="Atkinson Hyperlegible"/>
                <a:hlinkClick r:id="rId3">
                  <a:extLst>
                    <a:ext uri="{A12FA001-AC4F-418D-AE19-62706E023703}">
                      <ahyp:hlinkClr xmlns:ahyp="http://schemas.microsoft.com/office/drawing/2018/hyperlinkcolor" val="tx"/>
                    </a:ext>
                  </a:extLst>
                </a:hlinkClick>
              </a:rPr>
              <a:t>proposal published in the Federal Register here</a:t>
            </a:r>
            <a:r>
              <a:rPr lang="en-US" sz="2400" dirty="0">
                <a:solidFill>
                  <a:schemeClr val="dk1"/>
                </a:solidFill>
                <a:latin typeface="Atkinson Hyperlegible"/>
                <a:ea typeface="Atkinson Hyperlegible"/>
                <a:cs typeface="Atkinson Hyperlegible"/>
                <a:sym typeface="Atkinson Hyperlegible"/>
              </a:rPr>
              <a:t>.</a:t>
            </a:r>
            <a:endParaRPr sz="2400" dirty="0">
              <a:solidFill>
                <a:schemeClr val="dk1"/>
              </a:solidFill>
              <a:latin typeface="Atkinson Hyperlegible"/>
              <a:ea typeface="Atkinson Hyperlegible"/>
              <a:cs typeface="Atkinson Hyperlegible"/>
              <a:sym typeface="Atkinson Hyperlegible"/>
            </a:endParaRPr>
          </a:p>
          <a:p>
            <a:pPr marL="0" lvl="0" indent="0" algn="l" rtl="0">
              <a:spcBef>
                <a:spcPts val="1000"/>
              </a:spcBef>
              <a:spcAft>
                <a:spcPts val="1000"/>
              </a:spcAft>
              <a:buNone/>
            </a:pPr>
            <a:r>
              <a:rPr lang="en-US" sz="2400" dirty="0">
                <a:solidFill>
                  <a:schemeClr val="dk1"/>
                </a:solidFill>
                <a:latin typeface="Atkinson Hyperlegible"/>
                <a:ea typeface="Atkinson Hyperlegible"/>
                <a:cs typeface="Atkinson Hyperlegible"/>
                <a:sym typeface="Atkinson Hyperlegible"/>
              </a:rPr>
              <a:t>NOTE: The 2025 proposal also adds procedural regulations. These would replace the procedures which DOL proposes to delete due to the Administration’s rescission of the President Johnson’s 1964-era EO 11246 (regarding contractor affirmative action related to race and sex).</a:t>
            </a:r>
            <a:endParaRPr sz="2400" dirty="0">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g3756cbf0bd1_0_78">
            <a:extLst>
              <a:ext uri="{C183D7F6-B498-43B3-948B-1728B52AA6E4}">
                <adec:decorative xmlns:adec="http://schemas.microsoft.com/office/drawing/2017/decorative" val="1"/>
              </a:ext>
            </a:extLst>
          </p:cNvPr>
          <p:cNvSpPr/>
          <p:nvPr/>
        </p:nvSpPr>
        <p:spPr>
          <a:xfrm>
            <a:off x="0" y="1524000"/>
            <a:ext cx="12192000" cy="3429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35" name="Google Shape;235;g3756cbf0bd1_0_78"/>
          <p:cNvSpPr txBox="1">
            <a:spLocks noGrp="1"/>
          </p:cNvSpPr>
          <p:nvPr>
            <p:ph type="title"/>
          </p:nvPr>
        </p:nvSpPr>
        <p:spPr>
          <a:xfrm>
            <a:off x="818850" y="664375"/>
            <a:ext cx="10554300" cy="3761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200"/>
              <a:buFont typeface="Atkinson Hyperlegible"/>
              <a:buNone/>
            </a:pPr>
            <a:r>
              <a:rPr lang="en-US" b="1" dirty="0"/>
              <a:t>How to oppose the proposed rescissions to the Section 503 regulations</a:t>
            </a:r>
            <a:endParaRPr sz="7200" b="1" dirty="0"/>
          </a:p>
        </p:txBody>
      </p:sp>
      <p:sp>
        <p:nvSpPr>
          <p:cNvPr id="236" name="Google Shape;236;g3756cbf0bd1_0_78">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sz="900">
                <a:solidFill>
                  <a:srgbClr val="FFFFFF"/>
                </a:solidFill>
              </a:rPr>
              <a:t>18</a:t>
            </a:fld>
            <a:endParaRPr sz="9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756cbf0bd1_0_89">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19</a:t>
            </a:fld>
            <a:endParaRPr/>
          </a:p>
        </p:txBody>
      </p:sp>
      <p:sp>
        <p:nvSpPr>
          <p:cNvPr id="242" name="Google Shape;242;g3756cbf0bd1_0_89"/>
          <p:cNvSpPr txBox="1">
            <a:spLocks noGrp="1"/>
          </p:cNvSpPr>
          <p:nvPr>
            <p:ph type="title" idx="4294967295"/>
          </p:nvPr>
        </p:nvSpPr>
        <p:spPr>
          <a:xfrm>
            <a:off x="1595500" y="403030"/>
            <a:ext cx="8904900" cy="918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32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How to Oppose Gutting Section 503</a:t>
            </a:r>
          </a:p>
        </p:txBody>
      </p:sp>
      <p:sp>
        <p:nvSpPr>
          <p:cNvPr id="243" name="Google Shape;243;g3756cbf0bd1_0_89"/>
          <p:cNvSpPr txBox="1"/>
          <p:nvPr/>
        </p:nvSpPr>
        <p:spPr>
          <a:xfrm>
            <a:off x="1150150" y="1102750"/>
            <a:ext cx="9795600" cy="525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First, check the deadline and make sure you have a plan:</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Here the deadline is Tuesday, September 2, 2025 at 11:59 PM EDT (8:59 pm Pacific Time)</a:t>
            </a: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Second, write your comment to the OFCCP about the Section 503 rules.</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Tell OFCCP why you care about affirmative action in employment for people with disabilities. </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Say why they should not get rid of the rules about looking at the data and making a plan to reach the 7% goal.</a:t>
            </a: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lvl="0" indent="0" algn="ctr" rtl="0">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You can download a template from DREDF and edit it to make it your own.</a:t>
            </a: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The most important parts of the comment are:</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Telling OFCCP more about yourself and/or your organization</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Saying why you care about the employment of people with disabilities</a:t>
            </a:r>
            <a:endParaRPr sz="2200" dirty="0">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2</a:t>
            </a:fld>
            <a:endParaRPr/>
          </a:p>
        </p:txBody>
      </p:sp>
      <p:sp>
        <p:nvSpPr>
          <p:cNvPr id="107" name="Google Shape;107;p3"/>
          <p:cNvSpPr txBox="1">
            <a:spLocks noGrp="1"/>
          </p:cNvSpPr>
          <p:nvPr>
            <p:ph type="title" idx="4294967295"/>
          </p:nvPr>
        </p:nvSpPr>
        <p:spPr>
          <a:xfrm>
            <a:off x="866350" y="698887"/>
            <a:ext cx="10459200" cy="10002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243241"/>
              </a:buClr>
              <a:buSzPts val="4400"/>
              <a:buFont typeface="Atkinson Hyperlegible"/>
              <a:buNone/>
              <a:tabLst/>
              <a:defRPr/>
            </a:pPr>
            <a:r>
              <a:rPr kumimoji="0" lang="en-US" sz="4400" b="1" i="0" u="none" strike="noStrike" kern="0" cap="none" spc="0" normalizeH="0" baseline="0" noProof="0" dirty="0">
                <a:ln>
                  <a:noFill/>
                </a:ln>
                <a:solidFill>
                  <a:srgbClr val="243241"/>
                </a:solidFill>
                <a:effectLst/>
                <a:uLnTx/>
                <a:uFillTx/>
                <a:latin typeface="Atkinson Hyperlegible"/>
                <a:ea typeface="Atkinson Hyperlegible"/>
                <a:cs typeface="Atkinson Hyperlegible"/>
                <a:sym typeface="Atkinson Hyperlegible"/>
              </a:rPr>
              <a:t>Today’s Presenters</a:t>
            </a:r>
            <a:endParaRPr kumimoji="0" lang="en-US" sz="14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3"/>
          <p:cNvSpPr txBox="1"/>
          <p:nvPr/>
        </p:nvSpPr>
        <p:spPr>
          <a:xfrm>
            <a:off x="866350" y="1785919"/>
            <a:ext cx="10839600" cy="35658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20000"/>
              </a:lnSpc>
              <a:spcBef>
                <a:spcPts val="1200"/>
              </a:spcBef>
              <a:spcAft>
                <a:spcPts val="0"/>
              </a:spcAft>
              <a:buClr>
                <a:schemeClr val="dk1"/>
              </a:buClr>
              <a:buSzPts val="1400"/>
              <a:buFont typeface="Arial"/>
              <a:buNone/>
            </a:pPr>
            <a:r>
              <a:rPr lang="en-US" sz="2400" b="1" dirty="0">
                <a:solidFill>
                  <a:schemeClr val="dk1"/>
                </a:solidFill>
                <a:latin typeface="Atkinson Hyperlegible"/>
                <a:ea typeface="Atkinson Hyperlegible"/>
                <a:cs typeface="Atkinson Hyperlegible"/>
                <a:sym typeface="Atkinson Hyperlegible"/>
              </a:rPr>
              <a:t>Jennifer Mathis </a:t>
            </a:r>
            <a:r>
              <a:rPr lang="en-US" sz="2400" b="0" i="0" u="none" strike="noStrike" cap="none" dirty="0">
                <a:solidFill>
                  <a:schemeClr val="dk1"/>
                </a:solidFill>
                <a:latin typeface="Atkinson Hyperlegible"/>
                <a:ea typeface="Atkinson Hyperlegible"/>
                <a:cs typeface="Atkinson Hyperlegible"/>
                <a:sym typeface="Atkinson Hyperlegible"/>
              </a:rPr>
              <a:t>(she, her)</a:t>
            </a:r>
            <a:br>
              <a:rPr lang="en-US" sz="2400" b="0" i="0" u="none" strike="noStrike" cap="none" dirty="0">
                <a:solidFill>
                  <a:schemeClr val="dk1"/>
                </a:solidFill>
                <a:latin typeface="Atkinson Hyperlegible"/>
                <a:ea typeface="Atkinson Hyperlegible"/>
                <a:cs typeface="Atkinson Hyperlegible"/>
                <a:sym typeface="Atkinson Hyperlegible"/>
              </a:rPr>
            </a:br>
            <a:r>
              <a:rPr lang="en-US" sz="2400" b="0" i="0" u="none" strike="noStrike" cap="none" dirty="0">
                <a:solidFill>
                  <a:schemeClr val="dk1"/>
                </a:solidFill>
                <a:latin typeface="Atkinson Hyperlegible"/>
                <a:ea typeface="Atkinson Hyperlegible"/>
                <a:cs typeface="Atkinson Hyperlegible"/>
                <a:sym typeface="Atkinson Hyperlegible"/>
              </a:rPr>
              <a:t>Deputy Director, Bazelon Center for Mental Health Law</a:t>
            </a:r>
            <a:endParaRPr sz="2400" dirty="0">
              <a:solidFill>
                <a:schemeClr val="dk1"/>
              </a:solidFill>
              <a:latin typeface="Atkinson Hyperlegible"/>
              <a:ea typeface="Atkinson Hyperlegible"/>
              <a:cs typeface="Atkinson Hyperlegible"/>
              <a:sym typeface="Atkinson Hyperlegible"/>
            </a:endParaRPr>
          </a:p>
          <a:p>
            <a:pPr marL="0" marR="0" lvl="0" indent="0" algn="l" rtl="0">
              <a:lnSpc>
                <a:spcPct val="120000"/>
              </a:lnSpc>
              <a:spcBef>
                <a:spcPts val="1200"/>
              </a:spcBef>
              <a:spcAft>
                <a:spcPts val="0"/>
              </a:spcAft>
              <a:buClr>
                <a:schemeClr val="dk1"/>
              </a:buClr>
              <a:buSzPts val="1400"/>
              <a:buFont typeface="Arial"/>
              <a:buNone/>
            </a:pPr>
            <a:r>
              <a:rPr lang="en-US" sz="2400" b="1" dirty="0">
                <a:solidFill>
                  <a:schemeClr val="dk1"/>
                </a:solidFill>
                <a:latin typeface="Atkinson Hyperlegible"/>
                <a:ea typeface="Atkinson Hyperlegible"/>
                <a:cs typeface="Atkinson Hyperlegible"/>
                <a:sym typeface="Atkinson Hyperlegible"/>
              </a:rPr>
              <a:t>Claudia Center </a:t>
            </a:r>
            <a:r>
              <a:rPr lang="en-US" sz="2400" dirty="0">
                <a:solidFill>
                  <a:schemeClr val="dk1"/>
                </a:solidFill>
                <a:latin typeface="Atkinson Hyperlegible"/>
                <a:ea typeface="Atkinson Hyperlegible"/>
                <a:cs typeface="Atkinson Hyperlegible"/>
                <a:sym typeface="Atkinson Hyperlegible"/>
              </a:rPr>
              <a:t>(she, her)</a:t>
            </a:r>
            <a:br>
              <a:rPr lang="en-US" sz="2400" b="0" i="0" u="none" strike="noStrike" cap="none" dirty="0">
                <a:solidFill>
                  <a:schemeClr val="dk1"/>
                </a:solidFill>
                <a:latin typeface="Atkinson Hyperlegible"/>
                <a:ea typeface="Atkinson Hyperlegible"/>
                <a:cs typeface="Atkinson Hyperlegible"/>
                <a:sym typeface="Atkinson Hyperlegible"/>
              </a:rPr>
            </a:br>
            <a:r>
              <a:rPr lang="en-US" sz="2400" dirty="0">
                <a:solidFill>
                  <a:schemeClr val="dk1"/>
                </a:solidFill>
                <a:latin typeface="Atkinson Hyperlegible"/>
                <a:ea typeface="Atkinson Hyperlegible"/>
                <a:cs typeface="Atkinson Hyperlegible"/>
                <a:sym typeface="Atkinson Hyperlegible"/>
              </a:rPr>
              <a:t>Legal Director</a:t>
            </a:r>
            <a:r>
              <a:rPr lang="en-US" sz="2400" b="0" i="0" u="none" strike="noStrike" cap="none" dirty="0">
                <a:solidFill>
                  <a:schemeClr val="dk1"/>
                </a:solidFill>
                <a:latin typeface="Atkinson Hyperlegible"/>
                <a:ea typeface="Atkinson Hyperlegible"/>
                <a:cs typeface="Atkinson Hyperlegible"/>
                <a:sym typeface="Atkinson Hyperlegible"/>
              </a:rPr>
              <a:t>, Disability Rights Education and Defense Fund</a:t>
            </a:r>
            <a:endParaRPr sz="2400" b="0" i="0" u="none" strike="noStrike" cap="none" dirty="0">
              <a:solidFill>
                <a:schemeClr val="dk1"/>
              </a:solidFill>
              <a:latin typeface="Atkinson Hyperlegible"/>
              <a:ea typeface="Atkinson Hyperlegible"/>
              <a:cs typeface="Atkinson Hyperlegible"/>
              <a:sym typeface="Atkinson Hyperlegible"/>
            </a:endParaRPr>
          </a:p>
          <a:p>
            <a:pPr marL="0" marR="0" lvl="0" indent="0" algn="l" rtl="0">
              <a:lnSpc>
                <a:spcPct val="120000"/>
              </a:lnSpc>
              <a:spcBef>
                <a:spcPts val="1200"/>
              </a:spcBef>
              <a:spcAft>
                <a:spcPts val="0"/>
              </a:spcAft>
              <a:buClr>
                <a:schemeClr val="dk1"/>
              </a:buClr>
              <a:buSzPts val="1400"/>
              <a:buFont typeface="Arial"/>
              <a:buNone/>
            </a:pPr>
            <a:r>
              <a:rPr lang="en-US" sz="2400" dirty="0">
                <a:solidFill>
                  <a:schemeClr val="dk1"/>
                </a:solidFill>
                <a:latin typeface="Atkinson Hyperlegible"/>
                <a:ea typeface="Atkinson Hyperlegible"/>
                <a:cs typeface="Atkinson Hyperlegible"/>
                <a:sym typeface="Atkinson Hyperlegible"/>
              </a:rPr>
              <a:t>Also available for Q&amp;A:</a:t>
            </a:r>
            <a:br>
              <a:rPr lang="en-US" sz="2400" dirty="0">
                <a:solidFill>
                  <a:schemeClr val="dk1"/>
                </a:solidFill>
                <a:latin typeface="Atkinson Hyperlegible"/>
                <a:ea typeface="Atkinson Hyperlegible"/>
                <a:cs typeface="Atkinson Hyperlegible"/>
                <a:sym typeface="Atkinson Hyperlegible"/>
              </a:rPr>
            </a:br>
            <a:r>
              <a:rPr lang="en-US" sz="2400" b="1" dirty="0">
                <a:solidFill>
                  <a:schemeClr val="dk1"/>
                </a:solidFill>
                <a:latin typeface="Atkinson Hyperlegible"/>
                <a:ea typeface="Atkinson Hyperlegible"/>
                <a:cs typeface="Atkinson Hyperlegible"/>
                <a:sym typeface="Atkinson Hyperlegible"/>
              </a:rPr>
              <a:t>Taryn Mackenzie Williams</a:t>
            </a:r>
            <a:r>
              <a:rPr lang="en-US" sz="2400" dirty="0">
                <a:solidFill>
                  <a:schemeClr val="dk1"/>
                </a:solidFill>
                <a:latin typeface="Atkinson Hyperlegible"/>
                <a:ea typeface="Atkinson Hyperlegible"/>
                <a:cs typeface="Atkinson Hyperlegible"/>
                <a:sym typeface="Atkinson Hyperlegible"/>
              </a:rPr>
              <a:t> (she, her), Former Assistant Secretary for Disability Employment Policy at US Department of Labor (tentative)</a:t>
            </a:r>
            <a:endParaRPr sz="2400" dirty="0">
              <a:solidFill>
                <a:schemeClr val="dk1"/>
              </a:solidFill>
              <a:latin typeface="Atkinson Hyperlegible"/>
              <a:ea typeface="Atkinson Hyperlegible"/>
              <a:cs typeface="Atkinson Hyperlegible"/>
              <a:sym typeface="Atkinson Hyperlegible"/>
            </a:endParaRPr>
          </a:p>
          <a:p>
            <a:pPr marL="0" marR="0" lvl="0" indent="0" algn="l" rtl="0">
              <a:lnSpc>
                <a:spcPct val="120000"/>
              </a:lnSpc>
              <a:spcBef>
                <a:spcPts val="1200"/>
              </a:spcBef>
              <a:spcAft>
                <a:spcPts val="0"/>
              </a:spcAft>
              <a:buClr>
                <a:schemeClr val="dk1"/>
              </a:buClr>
              <a:buSzPts val="1400"/>
              <a:buFont typeface="Arial"/>
              <a:buNone/>
            </a:pPr>
            <a:r>
              <a:rPr lang="en-US" sz="2400" b="0" i="0" u="none" strike="noStrike" cap="none" dirty="0">
                <a:solidFill>
                  <a:schemeClr val="dk1"/>
                </a:solidFill>
                <a:latin typeface="Atkinson Hyperlegible"/>
                <a:ea typeface="Atkinson Hyperlegible"/>
                <a:cs typeface="Atkinson Hyperlegible"/>
                <a:sym typeface="Atkinson Hyperlegible"/>
              </a:rPr>
              <a:t> </a:t>
            </a:r>
            <a:endParaRPr sz="1400" b="0" i="0" u="none" strike="noStrike" cap="none" dirty="0">
              <a:solidFill>
                <a:srgbClr val="000000"/>
              </a:solidFill>
              <a:latin typeface="Arial"/>
              <a:ea typeface="Arial"/>
              <a:cs typeface="Arial"/>
              <a:sym typeface="Arial"/>
            </a:endParaRPr>
          </a:p>
        </p:txBody>
      </p:sp>
      <p:pic>
        <p:nvPicPr>
          <p:cNvPr id="109" name="Google Shape;109;p3" descr="Solid black graphic of a head and shoulders"/>
          <p:cNvPicPr preferRelativeResize="0"/>
          <p:nvPr/>
        </p:nvPicPr>
        <p:blipFill rotWithShape="1">
          <a:blip r:embed="rId3">
            <a:alphaModFix/>
          </a:blip>
          <a:srcRect/>
          <a:stretch/>
        </p:blipFill>
        <p:spPr>
          <a:xfrm>
            <a:off x="8906759" y="4259559"/>
            <a:ext cx="2327189" cy="23271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3756cbf0bd1_0_117">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20</a:t>
            </a:fld>
            <a:endParaRPr/>
          </a:p>
        </p:txBody>
      </p:sp>
      <p:sp>
        <p:nvSpPr>
          <p:cNvPr id="249" name="Google Shape;249;g3756cbf0bd1_0_117"/>
          <p:cNvSpPr txBox="1">
            <a:spLocks noGrp="1"/>
          </p:cNvSpPr>
          <p:nvPr>
            <p:ph type="title" idx="4294967295"/>
          </p:nvPr>
        </p:nvSpPr>
        <p:spPr>
          <a:xfrm>
            <a:off x="1295225" y="445295"/>
            <a:ext cx="8904900" cy="1110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32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How to Oppose Gutting Section 503 (part 2)</a:t>
            </a:r>
          </a:p>
        </p:txBody>
      </p:sp>
      <p:sp>
        <p:nvSpPr>
          <p:cNvPr id="250" name="Google Shape;250;g3756cbf0bd1_0_117"/>
          <p:cNvSpPr txBox="1"/>
          <p:nvPr/>
        </p:nvSpPr>
        <p:spPr>
          <a:xfrm>
            <a:off x="653025" y="1272925"/>
            <a:ext cx="3463200" cy="48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Third, file your comment online</a:t>
            </a: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Go to this link, called Modifications to the Regulations Implementing Section 503 of the Rehabilitation Act, </a:t>
            </a:r>
            <a:r>
              <a:rPr lang="en-US" sz="2200" u="sng" dirty="0">
                <a:solidFill>
                  <a:schemeClr val="bg2">
                    <a:lumMod val="90000"/>
                    <a:lumOff val="10000"/>
                  </a:schemeClr>
                </a:solidFill>
                <a:latin typeface="Atkinson Hyperlegible"/>
                <a:ea typeface="Atkinson Hyperlegible"/>
                <a:cs typeface="Atkinson Hyperlegible"/>
                <a:sym typeface="Atkinson Hyperlegible"/>
                <a:hlinkClick r:id="rId3">
                  <a:extLst>
                    <a:ext uri="{A12FA001-AC4F-418D-AE19-62706E023703}">
                      <ahyp:hlinkClr xmlns:ahyp="http://schemas.microsoft.com/office/drawing/2018/hyperlinkcolor" val="tx"/>
                    </a:ext>
                  </a:extLst>
                </a:hlinkClick>
              </a:rPr>
              <a:t>https://www.regulations.gov/document/OFCCP-2025-0003-0001</a:t>
            </a:r>
            <a:endParaRPr sz="2200" dirty="0">
              <a:solidFill>
                <a:schemeClr val="bg2">
                  <a:lumMod val="90000"/>
                  <a:lumOff val="10000"/>
                </a:schemeClr>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Select the blue Comment button</a:t>
            </a: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p:txBody>
      </p:sp>
      <p:pic>
        <p:nvPicPr>
          <p:cNvPr id="251" name="Google Shape;251;g3756cbf0bd1_0_117" descr="A screenshot of a page on regulations.gov that reads &quot;Modifications to the Regulations Implementing Section 503 of the Rehabilitation Act&quot; and has a comment button under it"/>
          <p:cNvPicPr preferRelativeResize="0"/>
          <p:nvPr/>
        </p:nvPicPr>
        <p:blipFill>
          <a:blip r:embed="rId4">
            <a:alphaModFix/>
          </a:blip>
          <a:stretch>
            <a:fillRect/>
          </a:stretch>
        </p:blipFill>
        <p:spPr>
          <a:xfrm>
            <a:off x="4308525" y="1469800"/>
            <a:ext cx="7750224" cy="43391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3756cbf0bd1_0_124">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21</a:t>
            </a:fld>
            <a:endParaRPr/>
          </a:p>
        </p:txBody>
      </p:sp>
      <p:sp>
        <p:nvSpPr>
          <p:cNvPr id="257" name="Google Shape;257;g3756cbf0bd1_0_124"/>
          <p:cNvSpPr txBox="1">
            <a:spLocks noGrp="1"/>
          </p:cNvSpPr>
          <p:nvPr>
            <p:ph type="title" idx="4294967295"/>
          </p:nvPr>
        </p:nvSpPr>
        <p:spPr>
          <a:xfrm>
            <a:off x="1295225" y="445295"/>
            <a:ext cx="8904900" cy="1110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32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How to Oppose Gutting Section 503 (part 3)</a:t>
            </a:r>
          </a:p>
        </p:txBody>
      </p:sp>
      <p:sp>
        <p:nvSpPr>
          <p:cNvPr id="258" name="Google Shape;258;g3756cbf0bd1_0_124"/>
          <p:cNvSpPr txBox="1"/>
          <p:nvPr/>
        </p:nvSpPr>
        <p:spPr>
          <a:xfrm>
            <a:off x="653025" y="1272925"/>
            <a:ext cx="3463200" cy="48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The next screen will look like this, it will say at the beginning, “You are commenting on a Rule by the Office of Federal Contract Compliance Program”.</a:t>
            </a: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You can write your comment right in the Comment box if it fits. To fit, your comment must be less than 5,000 characters. </a:t>
            </a: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p:txBody>
      </p:sp>
      <p:pic>
        <p:nvPicPr>
          <p:cNvPr id="259" name="Google Shape;259;g3756cbf0bd1_0_124" descr="A screenshot of a page on regulations.gov that reads &quot;write a comment&quot; and has the option to type or upload a document under it"/>
          <p:cNvPicPr preferRelativeResize="0"/>
          <p:nvPr/>
        </p:nvPicPr>
        <p:blipFill>
          <a:blip r:embed="rId3">
            <a:alphaModFix/>
          </a:blip>
          <a:stretch>
            <a:fillRect/>
          </a:stretch>
        </p:blipFill>
        <p:spPr>
          <a:xfrm>
            <a:off x="4607550" y="1334845"/>
            <a:ext cx="6847266" cy="44962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3756cbf0bd1_0_132">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22</a:t>
            </a:fld>
            <a:endParaRPr/>
          </a:p>
        </p:txBody>
      </p:sp>
      <p:sp>
        <p:nvSpPr>
          <p:cNvPr id="265" name="Google Shape;265;g3756cbf0bd1_0_132"/>
          <p:cNvSpPr txBox="1">
            <a:spLocks noGrp="1"/>
          </p:cNvSpPr>
          <p:nvPr>
            <p:ph type="title" idx="4294967295"/>
          </p:nvPr>
        </p:nvSpPr>
        <p:spPr>
          <a:xfrm>
            <a:off x="1295225" y="445295"/>
            <a:ext cx="8904900" cy="1110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32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How to Oppose Gutting Section 503 (part 4)</a:t>
            </a:r>
          </a:p>
        </p:txBody>
      </p:sp>
      <p:sp>
        <p:nvSpPr>
          <p:cNvPr id="266" name="Google Shape;266;g3756cbf0bd1_0_132"/>
          <p:cNvSpPr txBox="1"/>
          <p:nvPr/>
        </p:nvSpPr>
        <p:spPr>
          <a:xfrm>
            <a:off x="653025" y="1272925"/>
            <a:ext cx="3463200" cy="48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Atkinson Hyperlegible"/>
                <a:ea typeface="Atkinson Hyperlegible"/>
                <a:cs typeface="Atkinson Hyperlegible"/>
                <a:sym typeface="Atkinson Hyperlegible"/>
              </a:rPr>
              <a:t>You can also write your comments in a document like a Word or PDF file. The document can be longer than 5,000 characters. </a:t>
            </a:r>
            <a:endParaRPr sz="220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r>
              <a:rPr lang="en-US" sz="2200">
                <a:solidFill>
                  <a:schemeClr val="dk1"/>
                </a:solidFill>
                <a:latin typeface="Atkinson Hyperlegible"/>
                <a:ea typeface="Atkinson Hyperlegible"/>
                <a:cs typeface="Atkinson Hyperlegible"/>
                <a:sym typeface="Atkinson Hyperlegible"/>
              </a:rPr>
              <a:t>Then, you can attach the file with your comments. Write a cover note in the Comment box such as “See attached letter.” The comment box is a required field.</a:t>
            </a:r>
            <a:endParaRPr sz="220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a:solidFill>
                <a:schemeClr val="dk1"/>
              </a:solidFill>
              <a:latin typeface="Atkinson Hyperlegible"/>
              <a:ea typeface="Atkinson Hyperlegible"/>
              <a:cs typeface="Atkinson Hyperlegible"/>
              <a:sym typeface="Atkinson Hyperlegible"/>
            </a:endParaRPr>
          </a:p>
        </p:txBody>
      </p:sp>
      <p:pic>
        <p:nvPicPr>
          <p:cNvPr id="267" name="Google Shape;267;g3756cbf0bd1_0_132" descr="A screenshot of a page on regulations.gov that reads &quot;write a comment&quot; and has the option to type or upload a document under it"/>
          <p:cNvPicPr preferRelativeResize="0"/>
          <p:nvPr/>
        </p:nvPicPr>
        <p:blipFill>
          <a:blip r:embed="rId3">
            <a:alphaModFix/>
          </a:blip>
          <a:stretch>
            <a:fillRect/>
          </a:stretch>
        </p:blipFill>
        <p:spPr>
          <a:xfrm>
            <a:off x="4607550" y="1334845"/>
            <a:ext cx="6847266" cy="44962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3756cbf0bd1_0_139">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23</a:t>
            </a:fld>
            <a:endParaRPr/>
          </a:p>
        </p:txBody>
      </p:sp>
      <p:sp>
        <p:nvSpPr>
          <p:cNvPr id="273" name="Google Shape;273;g3756cbf0bd1_0_139"/>
          <p:cNvSpPr txBox="1">
            <a:spLocks noGrp="1"/>
          </p:cNvSpPr>
          <p:nvPr>
            <p:ph type="title" idx="4294967295"/>
          </p:nvPr>
        </p:nvSpPr>
        <p:spPr>
          <a:xfrm>
            <a:off x="1295225" y="445295"/>
            <a:ext cx="8904900" cy="1110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32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How to Oppose Gutting Section 503 (part 5)</a:t>
            </a:r>
          </a:p>
        </p:txBody>
      </p:sp>
      <p:sp>
        <p:nvSpPr>
          <p:cNvPr id="274" name="Google Shape;274;g3756cbf0bd1_0_139"/>
          <p:cNvSpPr txBox="1"/>
          <p:nvPr/>
        </p:nvSpPr>
        <p:spPr>
          <a:xfrm>
            <a:off x="653025" y="1272925"/>
            <a:ext cx="4378500" cy="48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Then you must fill out the rest of the fields:</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Email address (optional)</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Whether you are an individual, organization, or anonymous</a:t>
            </a: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If Organization, fill in: </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Organization Type (drop-down menu)</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Organization Name</a:t>
            </a: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p:txBody>
      </p:sp>
      <p:pic>
        <p:nvPicPr>
          <p:cNvPr id="275" name="Google Shape;275;g3756cbf0bd1_0_139" descr="A screenshot of a page on regulations.gov that includes fields an organization would fill out"/>
          <p:cNvPicPr preferRelativeResize="0"/>
          <p:nvPr/>
        </p:nvPicPr>
        <p:blipFill>
          <a:blip r:embed="rId3">
            <a:alphaModFix/>
          </a:blip>
          <a:stretch>
            <a:fillRect/>
          </a:stretch>
        </p:blipFill>
        <p:spPr>
          <a:xfrm>
            <a:off x="5443625" y="1206157"/>
            <a:ext cx="5880757" cy="49803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756cbf0bd1_0_148">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24</a:t>
            </a:fld>
            <a:endParaRPr/>
          </a:p>
        </p:txBody>
      </p:sp>
      <p:sp>
        <p:nvSpPr>
          <p:cNvPr id="281" name="Google Shape;281;g3756cbf0bd1_0_148"/>
          <p:cNvSpPr txBox="1">
            <a:spLocks noGrp="1"/>
          </p:cNvSpPr>
          <p:nvPr>
            <p:ph type="title" idx="4294967295"/>
          </p:nvPr>
        </p:nvSpPr>
        <p:spPr>
          <a:xfrm>
            <a:off x="1295225" y="445295"/>
            <a:ext cx="8904900" cy="1110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32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How to Oppose Gutting Section 503 (part 6)</a:t>
            </a:r>
          </a:p>
        </p:txBody>
      </p:sp>
      <p:sp>
        <p:nvSpPr>
          <p:cNvPr id="282" name="Google Shape;282;g3756cbf0bd1_0_148"/>
          <p:cNvSpPr txBox="1"/>
          <p:nvPr/>
        </p:nvSpPr>
        <p:spPr>
          <a:xfrm>
            <a:off x="653025" y="1272925"/>
            <a:ext cx="4480200" cy="48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r>
              <a:rPr lang="en-US" sz="2200">
                <a:solidFill>
                  <a:schemeClr val="dk1"/>
                </a:solidFill>
                <a:latin typeface="Atkinson Hyperlegible"/>
                <a:ea typeface="Atkinson Hyperlegible"/>
                <a:cs typeface="Atkinson Hyperlegible"/>
                <a:sym typeface="Atkinson Hyperlegible"/>
              </a:rPr>
              <a:t>If Individual, fill in: </a:t>
            </a:r>
            <a:endParaRPr sz="220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a:solidFill>
                  <a:schemeClr val="dk1"/>
                </a:solidFill>
                <a:latin typeface="Atkinson Hyperlegible"/>
                <a:ea typeface="Atkinson Hyperlegible"/>
                <a:cs typeface="Atkinson Hyperlegible"/>
                <a:sym typeface="Atkinson Hyperlegible"/>
              </a:rPr>
              <a:t>First and Last Name</a:t>
            </a:r>
            <a:endParaRPr sz="220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a:solidFill>
                  <a:schemeClr val="dk1"/>
                </a:solidFill>
                <a:latin typeface="Atkinson Hyperlegible"/>
                <a:ea typeface="Atkinson Hyperlegible"/>
                <a:cs typeface="Atkinson Hyperlegible"/>
                <a:sym typeface="Atkinson Hyperlegible"/>
              </a:rPr>
              <a:t>City, State, Zip, Country, Phone (all optional)</a:t>
            </a:r>
            <a:endParaRPr sz="220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a:solidFill>
                <a:schemeClr val="dk1"/>
              </a:solidFill>
              <a:latin typeface="Atkinson Hyperlegible"/>
              <a:ea typeface="Atkinson Hyperlegible"/>
              <a:cs typeface="Atkinson Hyperlegible"/>
              <a:sym typeface="Atkinson Hyperlegible"/>
            </a:endParaRPr>
          </a:p>
        </p:txBody>
      </p:sp>
      <p:pic>
        <p:nvPicPr>
          <p:cNvPr id="283" name="Google Shape;283;g3756cbf0bd1_0_148" descr="A screenshot of a page on regulations.gov that includes fields an individual would fill out"/>
          <p:cNvPicPr preferRelativeResize="0"/>
          <p:nvPr/>
        </p:nvPicPr>
        <p:blipFill>
          <a:blip r:embed="rId3">
            <a:alphaModFix/>
          </a:blip>
          <a:stretch>
            <a:fillRect/>
          </a:stretch>
        </p:blipFill>
        <p:spPr>
          <a:xfrm>
            <a:off x="5375825" y="1358445"/>
            <a:ext cx="5150952" cy="499790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3756cbf0bd1_0_156">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25</a:t>
            </a:fld>
            <a:endParaRPr/>
          </a:p>
        </p:txBody>
      </p:sp>
      <p:sp>
        <p:nvSpPr>
          <p:cNvPr id="289" name="Google Shape;289;g3756cbf0bd1_0_156"/>
          <p:cNvSpPr txBox="1">
            <a:spLocks noGrp="1"/>
          </p:cNvSpPr>
          <p:nvPr>
            <p:ph type="title" idx="4294967295"/>
          </p:nvPr>
        </p:nvSpPr>
        <p:spPr>
          <a:xfrm>
            <a:off x="1295225" y="445295"/>
            <a:ext cx="8904900" cy="1110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32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How to Oppose Gutting Section 503 (part 7)</a:t>
            </a:r>
          </a:p>
        </p:txBody>
      </p:sp>
      <p:sp>
        <p:nvSpPr>
          <p:cNvPr id="290" name="Google Shape;290;g3756cbf0bd1_0_156"/>
          <p:cNvSpPr txBox="1"/>
          <p:nvPr/>
        </p:nvSpPr>
        <p:spPr>
          <a:xfrm>
            <a:off x="653025" y="1272925"/>
            <a:ext cx="4480200" cy="48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r>
              <a:rPr lang="en-US" sz="2200">
                <a:solidFill>
                  <a:schemeClr val="dk1"/>
                </a:solidFill>
                <a:latin typeface="Atkinson Hyperlegible"/>
                <a:ea typeface="Atkinson Hyperlegible"/>
                <a:cs typeface="Atkinson Hyperlegible"/>
                <a:sym typeface="Atkinson Hyperlegible"/>
              </a:rPr>
              <a:t>Finally, complete the reCAPTCHA (required) and click on the blue Submit Comment button</a:t>
            </a:r>
            <a:endParaRPr sz="220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a:solidFill>
                <a:schemeClr val="dk1"/>
              </a:solidFill>
              <a:latin typeface="Atkinson Hyperlegible"/>
              <a:ea typeface="Atkinson Hyperlegible"/>
              <a:cs typeface="Atkinson Hyperlegible"/>
              <a:sym typeface="Atkinson Hyperlegible"/>
            </a:endParaRPr>
          </a:p>
        </p:txBody>
      </p:sp>
      <p:pic>
        <p:nvPicPr>
          <p:cNvPr id="291" name="Google Shape;291;g3756cbf0bd1_0_156" descr="A screenshot of a page on regulations.gov with the reCAPTCHA box selected"/>
          <p:cNvPicPr preferRelativeResize="0"/>
          <p:nvPr/>
        </p:nvPicPr>
        <p:blipFill>
          <a:blip r:embed="rId3">
            <a:alphaModFix/>
          </a:blip>
          <a:stretch>
            <a:fillRect/>
          </a:stretch>
        </p:blipFill>
        <p:spPr>
          <a:xfrm>
            <a:off x="5285625" y="1555295"/>
            <a:ext cx="5326959" cy="468388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g3756cbf0bd1_0_164">
            <a:extLst>
              <a:ext uri="{C183D7F6-B498-43B3-948B-1728B52AA6E4}">
                <adec:decorative xmlns:adec="http://schemas.microsoft.com/office/drawing/2017/decorative" val="1"/>
              </a:ext>
            </a:extLst>
          </p:cNvPr>
          <p:cNvSpPr/>
          <p:nvPr/>
        </p:nvSpPr>
        <p:spPr>
          <a:xfrm>
            <a:off x="0" y="166575"/>
            <a:ext cx="12192000" cy="2078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98" name="Google Shape;298;g3756cbf0bd1_0_164">
            <a:extLst>
              <a:ext uri="{C183D7F6-B498-43B3-948B-1728B52AA6E4}">
                <adec:decorative xmlns:adec="http://schemas.microsoft.com/office/drawing/2017/decorative" val="1"/>
              </a:ext>
            </a:extLst>
          </p:cNvPr>
          <p:cNvSpPr/>
          <p:nvPr/>
        </p:nvSpPr>
        <p:spPr>
          <a:xfrm>
            <a:off x="0" y="90375"/>
            <a:ext cx="12192000" cy="2154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99" name="Google Shape;299;g3756cbf0bd1_0_164"/>
          <p:cNvSpPr txBox="1">
            <a:spLocks noGrp="1"/>
          </p:cNvSpPr>
          <p:nvPr>
            <p:ph type="title"/>
          </p:nvPr>
        </p:nvSpPr>
        <p:spPr>
          <a:xfrm>
            <a:off x="1066650" y="581350"/>
            <a:ext cx="10058700" cy="1458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200"/>
              <a:buFont typeface="Atkinson Hyperlegible"/>
              <a:buNone/>
            </a:pPr>
            <a:r>
              <a:rPr lang="en-US" sz="5200" b="1" dirty="0"/>
              <a:t>We Still Have Rights!</a:t>
            </a:r>
            <a:endParaRPr sz="7400" b="1" dirty="0"/>
          </a:p>
        </p:txBody>
      </p:sp>
      <p:sp>
        <p:nvSpPr>
          <p:cNvPr id="300" name="Google Shape;300;g3756cbf0bd1_0_164">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sz="900">
                <a:solidFill>
                  <a:srgbClr val="FFFFFF"/>
                </a:solidFill>
              </a:rPr>
              <a:t>26</a:t>
            </a:fld>
            <a:endParaRPr sz="900">
              <a:solidFill>
                <a:srgbClr val="FFFFFF"/>
              </a:solidFill>
            </a:endParaRPr>
          </a:p>
        </p:txBody>
      </p:sp>
      <p:sp>
        <p:nvSpPr>
          <p:cNvPr id="301" name="Google Shape;301;g3756cbf0bd1_0_164"/>
          <p:cNvSpPr txBox="1"/>
          <p:nvPr/>
        </p:nvSpPr>
        <p:spPr>
          <a:xfrm>
            <a:off x="636475" y="2583525"/>
            <a:ext cx="10812300" cy="36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The OFCCP cannot change statutes enacted by Congress or by our state Legislatures</a:t>
            </a: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We can still: </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Watch out for and call out disability discrimination by federal contractors</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Ask for accommodations at work</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File discrimination complaints with federal agencies, including the Equal Employment Opportunities Commission</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File discrimination complaints with state agencies</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File a case in state or federal court</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Consult an attorney to assist with any of the above</a:t>
            </a:r>
            <a:endParaRPr sz="2200" dirty="0">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3756cbf0bd1_0_174">
            <a:extLst>
              <a:ext uri="{C183D7F6-B498-43B3-948B-1728B52AA6E4}">
                <adec:decorative xmlns:adec="http://schemas.microsoft.com/office/drawing/2017/decorative" val="0"/>
              </a:ext>
            </a:extLst>
          </p:cNvPr>
          <p:cNvSpPr txBox="1">
            <a:spLocks noGrp="1"/>
          </p:cNvSpPr>
          <p:nvPr>
            <p:ph type="title"/>
          </p:nvPr>
        </p:nvSpPr>
        <p:spPr>
          <a:xfrm>
            <a:off x="484550" y="696725"/>
            <a:ext cx="10869300" cy="1039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2800"/>
              <a:buFont typeface="Atkinson Hyperlegible"/>
              <a:buNone/>
            </a:pPr>
            <a:r>
              <a:rPr lang="en-US" sz="4800" dirty="0"/>
              <a:t>Make Our Voices Heard!</a:t>
            </a:r>
            <a:endParaRPr sz="6000" dirty="0"/>
          </a:p>
        </p:txBody>
      </p:sp>
      <p:sp>
        <p:nvSpPr>
          <p:cNvPr id="308" name="Google Shape;308;g3756cbf0bd1_0_174"/>
          <p:cNvSpPr txBox="1">
            <a:spLocks noGrp="1"/>
          </p:cNvSpPr>
          <p:nvPr>
            <p:ph type="body" idx="1"/>
          </p:nvPr>
        </p:nvSpPr>
        <p:spPr>
          <a:xfrm>
            <a:off x="484550" y="2576525"/>
            <a:ext cx="8194500" cy="2902500"/>
          </a:xfrm>
          <a:prstGeom prst="rect">
            <a:avLst/>
          </a:prstGeom>
          <a:noFill/>
          <a:ln>
            <a:noFill/>
          </a:ln>
        </p:spPr>
        <p:txBody>
          <a:bodyPr spcFirstLastPara="1" wrap="square" lIns="91425" tIns="45700" rIns="91425" bIns="45700" anchor="t" anchorCtr="0">
            <a:normAutofit/>
          </a:bodyPr>
          <a:lstStyle/>
          <a:p>
            <a:pPr marL="457200" marR="0" lvl="0" indent="-355600" algn="l" rtl="0">
              <a:lnSpc>
                <a:spcPct val="100000"/>
              </a:lnSpc>
              <a:spcBef>
                <a:spcPts val="0"/>
              </a:spcBef>
              <a:spcAft>
                <a:spcPts val="0"/>
              </a:spcAft>
              <a:buSzPts val="2000"/>
              <a:buChar char="●"/>
            </a:pPr>
            <a:r>
              <a:rPr lang="en-US" sz="2400"/>
              <a:t>File comments opposing OFCCP’s proposals</a:t>
            </a:r>
            <a:endParaRPr sz="2400"/>
          </a:p>
          <a:p>
            <a:pPr marL="914400" marR="0" lvl="1" indent="-355600" algn="l" rtl="0">
              <a:lnSpc>
                <a:spcPct val="100000"/>
              </a:lnSpc>
              <a:spcBef>
                <a:spcPts val="0"/>
              </a:spcBef>
              <a:spcAft>
                <a:spcPts val="0"/>
              </a:spcAft>
              <a:buSzPts val="2000"/>
              <a:buChar char="○"/>
            </a:pPr>
            <a:r>
              <a:rPr lang="en-US" sz="2400" b="1"/>
              <a:t>By Tuesday, September 2, </a:t>
            </a:r>
            <a:r>
              <a:rPr lang="en-US" sz="2400" b="1" u="sng"/>
              <a:t>before</a:t>
            </a:r>
            <a:r>
              <a:rPr lang="en-US" sz="2400" b="1"/>
              <a:t> midnight Eastern Time / </a:t>
            </a:r>
            <a:r>
              <a:rPr lang="en-US" sz="2400" b="1" u="sng"/>
              <a:t>before</a:t>
            </a:r>
            <a:r>
              <a:rPr lang="en-US" sz="2400" b="1"/>
              <a:t> 9 pm Pacific Time</a:t>
            </a:r>
            <a:endParaRPr sz="2400"/>
          </a:p>
        </p:txBody>
      </p:sp>
      <p:sp>
        <p:nvSpPr>
          <p:cNvPr id="309" name="Google Shape;309;g3756cbf0bd1_0_174">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64f958ab97_1_601"/>
          <p:cNvSpPr txBox="1">
            <a:spLocks noGrp="1"/>
          </p:cNvSpPr>
          <p:nvPr>
            <p:ph type="ctrTitle"/>
          </p:nvPr>
        </p:nvSpPr>
        <p:spPr>
          <a:xfrm>
            <a:off x="0" y="-5208"/>
            <a:ext cx="5334000" cy="6863100"/>
          </a:xfrm>
          <a:prstGeom prst="rect">
            <a:avLst/>
          </a:prstGeom>
          <a:solidFill>
            <a:srgbClr val="F2F2F2">
              <a:alpha val="46274"/>
            </a:srgbClr>
          </a:solidFill>
          <a:ln>
            <a:noFill/>
          </a:ln>
        </p:spPr>
        <p:txBody>
          <a:bodyPr spcFirstLastPara="1" wrap="square" lIns="720000" tIns="0" rIns="2088000" bIns="2160000" anchor="b" anchorCtr="0">
            <a:noAutofit/>
          </a:bodyPr>
          <a:lstStyle/>
          <a:p>
            <a:pPr marL="0" lvl="0" indent="0" algn="l" rtl="0">
              <a:lnSpc>
                <a:spcPct val="90000"/>
              </a:lnSpc>
              <a:spcBef>
                <a:spcPts val="0"/>
              </a:spcBef>
              <a:spcAft>
                <a:spcPts val="0"/>
              </a:spcAft>
              <a:buClr>
                <a:schemeClr val="dk1"/>
              </a:buClr>
              <a:buSzPts val="4000"/>
              <a:buFont typeface="Atkinson Hyperlegible"/>
              <a:buNone/>
            </a:pPr>
            <a:r>
              <a:rPr lang="en-US" sz="4400">
                <a:solidFill>
                  <a:schemeClr val="dk1"/>
                </a:solidFill>
              </a:rPr>
              <a:t>Nothing about us without us</a:t>
            </a:r>
            <a:endParaRPr sz="6400"/>
          </a:p>
        </p:txBody>
      </p:sp>
      <p:pic>
        <p:nvPicPr>
          <p:cNvPr id="315" name="Google Shape;315;g264f958ab97_1_601" descr="A Deaf Black man wearing glasses looks neutrally at the camera while holding a hand lettered sign declaring “NOTHING about us without US.” The man wears denim overalls and has a black and white beard, septum piercing, and hair pulled back with a bandana. The background features a vibrant mural of a Black woman looking down."/>
          <p:cNvPicPr preferRelativeResize="0"/>
          <p:nvPr/>
        </p:nvPicPr>
        <p:blipFill rotWithShape="1">
          <a:blip r:embed="rId3">
            <a:alphaModFix/>
          </a:blip>
          <a:srcRect/>
          <a:stretch/>
        </p:blipFill>
        <p:spPr>
          <a:xfrm>
            <a:off x="5334000" y="0"/>
            <a:ext cx="6858000" cy="6858000"/>
          </a:xfrm>
          <a:prstGeom prst="rect">
            <a:avLst/>
          </a:prstGeom>
          <a:noFill/>
          <a:ln>
            <a:noFill/>
          </a:ln>
        </p:spPr>
      </p:pic>
      <p:sp>
        <p:nvSpPr>
          <p:cNvPr id="316" name="Google Shape;316;g264f958ab97_1_601"/>
          <p:cNvSpPr txBox="1"/>
          <p:nvPr/>
        </p:nvSpPr>
        <p:spPr>
          <a:xfrm>
            <a:off x="804575" y="6300775"/>
            <a:ext cx="4334100" cy="4002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tkinson Hyperlegible"/>
                <a:ea typeface="Atkinson Hyperlegible"/>
                <a:cs typeface="Atkinson Hyperlegible"/>
                <a:sym typeface="Atkinson Hyperlegible"/>
              </a:rPr>
              <a:t>Photo by Disabled and Here</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7"/>
          <p:cNvSpPr txBox="1">
            <a:spLocks noGrp="1"/>
          </p:cNvSpPr>
          <p:nvPr>
            <p:ph type="title"/>
          </p:nvPr>
        </p:nvSpPr>
        <p:spPr>
          <a:xfrm>
            <a:off x="484552" y="457200"/>
            <a:ext cx="10862898" cy="2724151"/>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5400"/>
              <a:buNone/>
            </a:pPr>
            <a:r>
              <a:rPr lang="en-US" u="none" strike="noStrike" cap="none"/>
              <a:t>Questions</a:t>
            </a:r>
            <a:r>
              <a:rPr lang="en-US"/>
              <a:t> and Answers</a:t>
            </a:r>
            <a:endParaRPr/>
          </a:p>
        </p:txBody>
      </p:sp>
      <p:sp>
        <p:nvSpPr>
          <p:cNvPr id="323" name="Google Shape;323;p17">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484552" y="365125"/>
            <a:ext cx="10869248" cy="16875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Atkinson Hyperlegible"/>
              <a:buNone/>
            </a:pPr>
            <a:r>
              <a:rPr lang="en-US" sz="3600" dirty="0"/>
              <a:t>What is Section 503 of the Rehabilitation Act?</a:t>
            </a:r>
            <a:endParaRPr sz="3600" dirty="0"/>
          </a:p>
          <a:p>
            <a:pPr marL="0" lvl="0" indent="0" algn="l" rtl="0">
              <a:lnSpc>
                <a:spcPct val="100000"/>
              </a:lnSpc>
              <a:spcBef>
                <a:spcPts val="0"/>
              </a:spcBef>
              <a:spcAft>
                <a:spcPts val="0"/>
              </a:spcAft>
              <a:buClr>
                <a:schemeClr val="lt1"/>
              </a:buClr>
              <a:buSzPts val="2800"/>
              <a:buFont typeface="Atkinson Hyperlegible"/>
              <a:buNone/>
            </a:pPr>
            <a:r>
              <a:rPr lang="en-US" sz="3600" dirty="0"/>
              <a:t>And How Can We Defend It?</a:t>
            </a:r>
            <a:br>
              <a:rPr lang="en-US" sz="3800" dirty="0"/>
            </a:br>
            <a:r>
              <a:rPr lang="en-US" sz="4600" dirty="0"/>
              <a:t>Agenda</a:t>
            </a:r>
            <a:endParaRPr sz="4600" dirty="0"/>
          </a:p>
        </p:txBody>
      </p:sp>
      <p:sp>
        <p:nvSpPr>
          <p:cNvPr id="116" name="Google Shape;116;p4"/>
          <p:cNvSpPr txBox="1">
            <a:spLocks noGrp="1"/>
          </p:cNvSpPr>
          <p:nvPr>
            <p:ph type="body" idx="1"/>
          </p:nvPr>
        </p:nvSpPr>
        <p:spPr>
          <a:xfrm>
            <a:off x="484550" y="2576525"/>
            <a:ext cx="10869300" cy="3779700"/>
          </a:xfrm>
          <a:prstGeom prst="rect">
            <a:avLst/>
          </a:prstGeom>
          <a:noFill/>
          <a:ln>
            <a:noFill/>
          </a:ln>
        </p:spPr>
        <p:txBody>
          <a:bodyPr spcFirstLastPara="1" wrap="square" lIns="91425" tIns="45700" rIns="91425" bIns="45700" anchor="t" anchorCtr="0">
            <a:normAutofit fontScale="85000" lnSpcReduction="10000"/>
          </a:bodyPr>
          <a:lstStyle/>
          <a:p>
            <a:pPr marL="457200" marR="0" lvl="0" indent="-342900" algn="l" rtl="0">
              <a:lnSpc>
                <a:spcPct val="150000"/>
              </a:lnSpc>
              <a:spcBef>
                <a:spcPts val="0"/>
              </a:spcBef>
              <a:spcAft>
                <a:spcPts val="0"/>
              </a:spcAft>
              <a:buSzPts val="1800"/>
              <a:buChar char="●"/>
            </a:pPr>
            <a:r>
              <a:rPr lang="en-US" sz="2800" dirty="0"/>
              <a:t>Section 503 and the 2013 Section 503 regulations – Jennifer</a:t>
            </a:r>
            <a:endParaRPr sz="2800" dirty="0"/>
          </a:p>
          <a:p>
            <a:pPr marL="457200" marR="0" lvl="0" indent="-342900" algn="l" rtl="0">
              <a:lnSpc>
                <a:spcPct val="150000"/>
              </a:lnSpc>
              <a:spcBef>
                <a:spcPts val="0"/>
              </a:spcBef>
              <a:spcAft>
                <a:spcPts val="0"/>
              </a:spcAft>
              <a:buSzPts val="1800"/>
              <a:buChar char="●"/>
            </a:pPr>
            <a:r>
              <a:rPr lang="en-US" sz="2800" dirty="0"/>
              <a:t>Proposed rescissions – Claudia</a:t>
            </a:r>
            <a:endParaRPr sz="2800" dirty="0"/>
          </a:p>
          <a:p>
            <a:pPr marL="457200" marR="0" lvl="0" indent="-342900" algn="l" rtl="0">
              <a:lnSpc>
                <a:spcPct val="150000"/>
              </a:lnSpc>
              <a:spcBef>
                <a:spcPts val="0"/>
              </a:spcBef>
              <a:spcAft>
                <a:spcPts val="0"/>
              </a:spcAft>
              <a:buSzPts val="1800"/>
              <a:buChar char="●"/>
            </a:pPr>
            <a:r>
              <a:rPr lang="en-US" sz="2800" dirty="0"/>
              <a:t>Importance of data collection and action requirements – Jennifer, Claudia</a:t>
            </a:r>
            <a:endParaRPr sz="2800" dirty="0"/>
          </a:p>
          <a:p>
            <a:pPr marL="457200" marR="0" lvl="0" indent="-342900" algn="l" rtl="0">
              <a:lnSpc>
                <a:spcPct val="150000"/>
              </a:lnSpc>
              <a:spcBef>
                <a:spcPts val="0"/>
              </a:spcBef>
              <a:spcAft>
                <a:spcPts val="0"/>
              </a:spcAft>
              <a:buSzPts val="1800"/>
              <a:buChar char="●"/>
            </a:pPr>
            <a:r>
              <a:rPr lang="en-US" sz="2800" dirty="0"/>
              <a:t>How to oppose the rescissions – Claudia</a:t>
            </a:r>
            <a:endParaRPr sz="2800" dirty="0"/>
          </a:p>
          <a:p>
            <a:pPr marL="914400" marR="0" lvl="1" indent="-342900" algn="l" rtl="0">
              <a:lnSpc>
                <a:spcPct val="150000"/>
              </a:lnSpc>
              <a:spcBef>
                <a:spcPts val="0"/>
              </a:spcBef>
              <a:spcAft>
                <a:spcPts val="0"/>
              </a:spcAft>
              <a:buSzPts val="1800"/>
              <a:buChar char="○"/>
            </a:pPr>
            <a:r>
              <a:rPr lang="en-US" sz="2800" dirty="0"/>
              <a:t>Template Comment </a:t>
            </a:r>
            <a:endParaRPr sz="2800" dirty="0"/>
          </a:p>
          <a:p>
            <a:pPr marL="914400" marR="0" lvl="1" indent="-342900" algn="l" rtl="0">
              <a:lnSpc>
                <a:spcPct val="150000"/>
              </a:lnSpc>
              <a:spcBef>
                <a:spcPts val="0"/>
              </a:spcBef>
              <a:spcAft>
                <a:spcPts val="0"/>
              </a:spcAft>
              <a:buSzPts val="1800"/>
              <a:buChar char="○"/>
            </a:pPr>
            <a:r>
              <a:rPr lang="en-US" sz="2800" dirty="0"/>
              <a:t>Submitting on Regulations.gov</a:t>
            </a:r>
            <a:endParaRPr sz="2800" dirty="0"/>
          </a:p>
          <a:p>
            <a:pPr marL="457200" marR="0" lvl="0" indent="-342900" algn="l" rtl="0">
              <a:lnSpc>
                <a:spcPct val="150000"/>
              </a:lnSpc>
              <a:spcBef>
                <a:spcPts val="0"/>
              </a:spcBef>
              <a:spcAft>
                <a:spcPts val="0"/>
              </a:spcAft>
              <a:buSzPts val="1800"/>
              <a:buChar char="●"/>
            </a:pPr>
            <a:r>
              <a:rPr lang="en-US" sz="2800" dirty="0"/>
              <a:t>Questions and Answers – Jennifer, Claudia, Taryn</a:t>
            </a:r>
            <a:endParaRPr sz="2800" dirty="0"/>
          </a:p>
        </p:txBody>
      </p:sp>
      <p:sp>
        <p:nvSpPr>
          <p:cNvPr id="117" name="Google Shape;117;p4">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6">
            <a:extLst>
              <a:ext uri="{C183D7F6-B498-43B3-948B-1728B52AA6E4}">
                <adec:decorative xmlns:adec="http://schemas.microsoft.com/office/drawing/2017/decorative" val="1"/>
              </a:ext>
            </a:extLst>
          </p:cNvPr>
          <p:cNvSpPr/>
          <p:nvPr/>
        </p:nvSpPr>
        <p:spPr>
          <a:xfrm>
            <a:off x="0" y="0"/>
            <a:ext cx="12192000" cy="3429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24" name="Google Shape;124;p6">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25" name="Google Shape;125;p6">
            <a:extLst>
              <a:ext uri="{C183D7F6-B498-43B3-948B-1728B52AA6E4}">
                <adec:decorative xmlns:adec="http://schemas.microsoft.com/office/drawing/2017/decorative" val="1"/>
              </a:ext>
            </a:extLst>
          </p:cNvPr>
          <p:cNvSpPr/>
          <p:nvPr/>
        </p:nvSpPr>
        <p:spPr>
          <a:xfrm>
            <a:off x="0" y="0"/>
            <a:ext cx="3605700" cy="6131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26" name="Google Shape;126;p6"/>
          <p:cNvSpPr txBox="1">
            <a:spLocks noGrp="1"/>
          </p:cNvSpPr>
          <p:nvPr>
            <p:ph type="title"/>
          </p:nvPr>
        </p:nvSpPr>
        <p:spPr>
          <a:xfrm>
            <a:off x="236400" y="395725"/>
            <a:ext cx="3132900" cy="3761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200"/>
              <a:buFont typeface="Atkinson Hyperlegible"/>
              <a:buNone/>
            </a:pPr>
            <a:r>
              <a:rPr lang="en-US" sz="4000" dirty="0"/>
              <a:t>Section 503 and the 2013 Regulations</a:t>
            </a:r>
            <a:endParaRPr sz="6600" dirty="0"/>
          </a:p>
        </p:txBody>
      </p:sp>
      <p:sp>
        <p:nvSpPr>
          <p:cNvPr id="127" name="Google Shape;127;p6">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sz="900">
                <a:solidFill>
                  <a:srgbClr val="FFFFFF"/>
                </a:solidFill>
              </a:rPr>
              <a:t>4</a:t>
            </a:fld>
            <a:endParaRPr sz="900">
              <a:solidFill>
                <a:srgbClr val="FFFFFF"/>
              </a:solidFill>
            </a:endParaRPr>
          </a:p>
        </p:txBody>
      </p:sp>
      <p:pic>
        <p:nvPicPr>
          <p:cNvPr id="128" name="Google Shape;128;p6" descr="A group of colleagues sitting together in a conference room with a view of the city in the background"/>
          <p:cNvPicPr preferRelativeResize="0"/>
          <p:nvPr/>
        </p:nvPicPr>
        <p:blipFill>
          <a:blip r:embed="rId3">
            <a:alphaModFix/>
          </a:blip>
          <a:stretch>
            <a:fillRect/>
          </a:stretch>
        </p:blipFill>
        <p:spPr>
          <a:xfrm>
            <a:off x="3605700" y="0"/>
            <a:ext cx="8586301" cy="56084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7">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5</a:t>
            </a:fld>
            <a:endParaRPr/>
          </a:p>
        </p:txBody>
      </p:sp>
      <p:sp>
        <p:nvSpPr>
          <p:cNvPr id="134" name="Google Shape;134;p47"/>
          <p:cNvSpPr txBox="1">
            <a:spLocks noGrp="1"/>
          </p:cNvSpPr>
          <p:nvPr>
            <p:ph type="title" idx="4294967295"/>
          </p:nvPr>
        </p:nvSpPr>
        <p:spPr>
          <a:xfrm>
            <a:off x="1643550" y="480395"/>
            <a:ext cx="8904900" cy="1110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2500"/>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32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Section 503 of the Rehabilitation Act of 1973</a:t>
            </a:r>
          </a:p>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32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29 U.S.C. § 793</a:t>
            </a:r>
          </a:p>
        </p:txBody>
      </p:sp>
      <p:sp>
        <p:nvSpPr>
          <p:cNvPr id="135" name="Google Shape;135;p47"/>
          <p:cNvSpPr txBox="1"/>
          <p:nvPr/>
        </p:nvSpPr>
        <p:spPr>
          <a:xfrm>
            <a:off x="700950" y="1745850"/>
            <a:ext cx="10790100" cy="49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Any party with a contract in excess of $10,000 [now adjusted to $15,000] with any federal department or agency “shall take affirmative action to employ and advance in employment qualified individuals with disabilities.” 29 U.S.C. § 793(a). </a:t>
            </a: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Individuals with disabilities may file a complaint with the Department of Labor. “The Department shall promptly investigate such complaint and shall take such action thereon as the facts and circumstances warrant, consistent with the terms of such contract and the laws and regulations applicable thereto.” 29 U.S.C. § 793(b).</a:t>
            </a:r>
            <a:endParaRPr sz="2200"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457200" marR="0" lvl="0" indent="-368300" algn="l" rtl="0">
              <a:lnSpc>
                <a:spcPct val="100000"/>
              </a:lnSpc>
              <a:spcBef>
                <a:spcPts val="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Note: the agency in the Department of Labor (DOL) that oversees requirements for federal contractors is the Office of Federal Contract Compliance Programs (OFCCP)</a:t>
            </a:r>
            <a:endParaRPr sz="2200" dirty="0">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762020a0d7_0_0">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6</a:t>
            </a:fld>
            <a:endParaRPr/>
          </a:p>
        </p:txBody>
      </p:sp>
      <p:sp>
        <p:nvSpPr>
          <p:cNvPr id="141" name="Google Shape;141;g3762020a0d7_0_0"/>
          <p:cNvSpPr txBox="1">
            <a:spLocks noGrp="1"/>
          </p:cNvSpPr>
          <p:nvPr>
            <p:ph type="title" idx="4294967295"/>
          </p:nvPr>
        </p:nvSpPr>
        <p:spPr>
          <a:xfrm>
            <a:off x="1643550" y="620823"/>
            <a:ext cx="8904900" cy="643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40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Goal of Section 503 </a:t>
            </a:r>
          </a:p>
        </p:txBody>
      </p:sp>
      <p:sp>
        <p:nvSpPr>
          <p:cNvPr id="142" name="Google Shape;142;g3762020a0d7_0_0"/>
          <p:cNvSpPr txBox="1"/>
          <p:nvPr/>
        </p:nvSpPr>
        <p:spPr>
          <a:xfrm>
            <a:off x="1819650" y="1427650"/>
            <a:ext cx="8552700" cy="492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800" dirty="0">
                <a:solidFill>
                  <a:schemeClr val="dk1"/>
                </a:solidFill>
                <a:latin typeface="Atkinson Hyperlegible"/>
                <a:ea typeface="Atkinson Hyperlegible"/>
                <a:cs typeface="Atkinson Hyperlegible"/>
                <a:sym typeface="Atkinson Hyperlegible"/>
              </a:rPr>
              <a:t>The federal government has choices in the entities with which it does business. Having a contract with the federal government is not a right but a privilege. Congress has ordered DOL to require that contractors selected “shall take affirmative action to </a:t>
            </a:r>
            <a:r>
              <a:rPr lang="en-US" sz="2800" b="1" u="sng" dirty="0">
                <a:solidFill>
                  <a:schemeClr val="dk1"/>
                </a:solidFill>
                <a:latin typeface="Atkinson Hyperlegible"/>
                <a:ea typeface="Atkinson Hyperlegible"/>
                <a:cs typeface="Atkinson Hyperlegible"/>
                <a:sym typeface="Atkinson Hyperlegible"/>
              </a:rPr>
              <a:t>employ</a:t>
            </a:r>
            <a:r>
              <a:rPr lang="en-US" sz="2800" dirty="0">
                <a:solidFill>
                  <a:schemeClr val="dk1"/>
                </a:solidFill>
                <a:latin typeface="Atkinson Hyperlegible"/>
                <a:ea typeface="Atkinson Hyperlegible"/>
                <a:cs typeface="Atkinson Hyperlegible"/>
                <a:sym typeface="Atkinson Hyperlegible"/>
              </a:rPr>
              <a:t> and </a:t>
            </a:r>
            <a:r>
              <a:rPr lang="en-US" sz="2800" b="1" u="sng" dirty="0">
                <a:solidFill>
                  <a:schemeClr val="dk1"/>
                </a:solidFill>
                <a:latin typeface="Atkinson Hyperlegible"/>
                <a:ea typeface="Atkinson Hyperlegible"/>
                <a:cs typeface="Atkinson Hyperlegible"/>
                <a:sym typeface="Atkinson Hyperlegible"/>
              </a:rPr>
              <a:t>advance</a:t>
            </a:r>
            <a:r>
              <a:rPr lang="en-US" sz="2800" dirty="0">
                <a:solidFill>
                  <a:schemeClr val="dk1"/>
                </a:solidFill>
                <a:latin typeface="Atkinson Hyperlegible"/>
                <a:ea typeface="Atkinson Hyperlegible"/>
                <a:cs typeface="Atkinson Hyperlegible"/>
                <a:sym typeface="Atkinson Hyperlegible"/>
              </a:rPr>
              <a:t> in employment qualified individuals with disabilities.”</a:t>
            </a:r>
            <a:endParaRPr sz="2800"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None/>
            </a:pPr>
            <a:endParaRPr sz="2800"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None/>
            </a:pPr>
            <a:r>
              <a:rPr lang="en-US" sz="2800" dirty="0">
                <a:solidFill>
                  <a:schemeClr val="dk1"/>
                </a:solidFill>
                <a:latin typeface="Atkinson Hyperlegible"/>
                <a:ea typeface="Atkinson Hyperlegible"/>
                <a:cs typeface="Atkinson Hyperlegible"/>
                <a:sym typeface="Atkinson Hyperlegible"/>
              </a:rPr>
              <a:t>Data collection about applicants and employees, with a goal to measure progress, is a direct and obvious way to implement Congress’s directive. </a:t>
            </a:r>
            <a:endParaRPr sz="2800" dirty="0">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756cbf0bd1_0_95">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7</a:t>
            </a:fld>
            <a:endParaRPr/>
          </a:p>
        </p:txBody>
      </p:sp>
      <p:sp>
        <p:nvSpPr>
          <p:cNvPr id="159" name="Google Shape;159;g3756cbf0bd1_0_95"/>
          <p:cNvSpPr txBox="1">
            <a:spLocks noGrp="1"/>
          </p:cNvSpPr>
          <p:nvPr>
            <p:ph type="title" idx="4294967295"/>
          </p:nvPr>
        </p:nvSpPr>
        <p:spPr>
          <a:xfrm>
            <a:off x="1759025" y="188503"/>
            <a:ext cx="8904900" cy="1008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2500"/>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40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History and Basis of 2013 Regulations</a:t>
            </a:r>
          </a:p>
        </p:txBody>
      </p:sp>
      <p:sp>
        <p:nvSpPr>
          <p:cNvPr id="160" name="Google Shape;160;g3756cbf0bd1_0_95"/>
          <p:cNvSpPr txBox="1"/>
          <p:nvPr/>
        </p:nvSpPr>
        <p:spPr>
          <a:xfrm>
            <a:off x="593975" y="785700"/>
            <a:ext cx="11235000" cy="52866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2500" b="1" dirty="0">
                <a:solidFill>
                  <a:schemeClr val="dk1"/>
                </a:solidFill>
                <a:latin typeface="Atkinson Hyperlegible"/>
                <a:ea typeface="Atkinson Hyperlegible"/>
                <a:cs typeface="Atkinson Hyperlegible"/>
                <a:sym typeface="Atkinson Hyperlegible"/>
              </a:rPr>
              <a:t>Extensive rulemaking process by OFCCP</a:t>
            </a:r>
            <a:endParaRPr sz="2500" b="1" dirty="0">
              <a:solidFill>
                <a:schemeClr val="dk1"/>
              </a:solidFill>
              <a:latin typeface="Atkinson Hyperlegible"/>
              <a:ea typeface="Atkinson Hyperlegible"/>
              <a:cs typeface="Atkinson Hyperlegible"/>
              <a:sym typeface="Atkinson Hyperlegible"/>
            </a:endParaRPr>
          </a:p>
          <a:p>
            <a:pPr marL="457200" lvl="0" indent="-368300" algn="l" rtl="0">
              <a:spcBef>
                <a:spcPts val="100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2010 Advanced Notice of Proposed Rulemaking</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100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2011 NPRM, reviewing 127 comments </a:t>
            </a:r>
            <a:endParaRPr sz="2200" dirty="0">
              <a:solidFill>
                <a:schemeClr val="dk1"/>
              </a:solidFill>
              <a:latin typeface="Atkinson Hyperlegible"/>
              <a:ea typeface="Atkinson Hyperlegible"/>
              <a:cs typeface="Atkinson Hyperlegible"/>
              <a:sym typeface="Atkinson Hyperlegible"/>
            </a:endParaRPr>
          </a:p>
          <a:p>
            <a:pPr marL="914400" lvl="1" indent="-368300" algn="l" rtl="0">
              <a:spcBef>
                <a:spcPts val="100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60-day comment period extended 14 days</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100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2013 Final Rule, reviewing over 400 comments</a:t>
            </a: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1000"/>
              </a:spcBef>
              <a:spcAft>
                <a:spcPts val="0"/>
              </a:spcAft>
              <a:buNone/>
            </a:pPr>
            <a:r>
              <a:rPr lang="en-US" sz="2500" b="1" dirty="0">
                <a:solidFill>
                  <a:schemeClr val="dk1"/>
                </a:solidFill>
                <a:latin typeface="Atkinson Hyperlegible"/>
                <a:ea typeface="Atkinson Hyperlegible"/>
                <a:cs typeface="Atkinson Hyperlegible"/>
                <a:sym typeface="Atkinson Hyperlegible"/>
              </a:rPr>
              <a:t>2011 NPRM cited the U.S. Department of Labor's Bureau of Labor Statistics (BLS): </a:t>
            </a:r>
            <a:endParaRPr sz="2500" b="1" dirty="0">
              <a:solidFill>
                <a:schemeClr val="dk1"/>
              </a:solidFill>
              <a:latin typeface="Atkinson Hyperlegible"/>
              <a:ea typeface="Atkinson Hyperlegible"/>
              <a:cs typeface="Atkinson Hyperlegible"/>
              <a:sym typeface="Atkinson Hyperlegible"/>
            </a:endParaRPr>
          </a:p>
          <a:p>
            <a:pPr marL="457200" lvl="0" indent="-368300" algn="l" rtl="0">
              <a:spcBef>
                <a:spcPts val="100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21.8% of people with disabilities aged 16+ in labor force in 2010, compared with 70.1% of individuals without disabilities aged 16+</a:t>
            </a:r>
            <a:endParaRPr sz="2200" dirty="0">
              <a:solidFill>
                <a:schemeClr val="dk1"/>
              </a:solidFill>
              <a:latin typeface="Atkinson Hyperlegible"/>
              <a:ea typeface="Atkinson Hyperlegible"/>
              <a:cs typeface="Atkinson Hyperlegible"/>
              <a:sym typeface="Atkinson Hyperlegible"/>
            </a:endParaRPr>
          </a:p>
          <a:p>
            <a:pPr marL="914400" lvl="1" indent="-368300" algn="l" rtl="0">
              <a:spcBef>
                <a:spcPts val="100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BLS 2025 data: 24.5% (disabled) compared to 68.1% (nondisabled)</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100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unemployment rate for people with disabilities aged 16+ was 14.8%, compared with an unemployment rate of 9.4% individuals without disabilities aged 16+</a:t>
            </a:r>
            <a:endParaRPr sz="2200" dirty="0">
              <a:solidFill>
                <a:schemeClr val="dk1"/>
              </a:solidFill>
              <a:latin typeface="Atkinson Hyperlegible"/>
              <a:ea typeface="Atkinson Hyperlegible"/>
              <a:cs typeface="Atkinson Hyperlegible"/>
              <a:sym typeface="Atkinson Hyperlegible"/>
            </a:endParaRPr>
          </a:p>
          <a:p>
            <a:pPr marL="914400" lvl="1" indent="-368300" algn="l" rtl="0">
              <a:spcBef>
                <a:spcPts val="100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BLS 2025 data: 7.5% (disabled) compared to 3.8% (nondisabled) in 2024</a:t>
            </a:r>
            <a:endParaRPr sz="2200" dirty="0">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3756cbf0bd1_0_22">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8</a:t>
            </a:fld>
            <a:endParaRPr/>
          </a:p>
        </p:txBody>
      </p:sp>
      <p:sp>
        <p:nvSpPr>
          <p:cNvPr id="166" name="Google Shape;166;g3756cbf0bd1_0_22"/>
          <p:cNvSpPr txBox="1">
            <a:spLocks noGrp="1"/>
          </p:cNvSpPr>
          <p:nvPr>
            <p:ph type="title" idx="4294967295"/>
          </p:nvPr>
        </p:nvSpPr>
        <p:spPr>
          <a:xfrm>
            <a:off x="1449525" y="436877"/>
            <a:ext cx="8904900" cy="1630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35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2013 Regulations Implementing Section 503</a:t>
            </a:r>
          </a:p>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35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41 C.F.R. Part 60–741</a:t>
            </a:r>
          </a:p>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endParaRPr kumimoji="0" lang="en-US" sz="28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endParaRPr>
          </a:p>
          <a:p>
            <a:pPr marL="0" marR="0" lvl="0" indent="0" algn="ctr" defTabSz="914400" rtl="0" eaLnBrk="1" fontAlgn="auto" latinLnBrk="0" hangingPunct="1">
              <a:lnSpc>
                <a:spcPct val="100000"/>
              </a:lnSpc>
              <a:spcBef>
                <a:spcPts val="0"/>
              </a:spcBef>
              <a:spcAft>
                <a:spcPts val="0"/>
              </a:spcAft>
              <a:buClr>
                <a:schemeClr val="dk2"/>
              </a:buClr>
              <a:buSzPts val="2800"/>
              <a:buFont typeface="Atkinson Hyperlegible"/>
              <a:buNone/>
              <a:tabLst/>
              <a:defRPr/>
            </a:pPr>
            <a:r>
              <a:rPr kumimoji="0" lang="en-US" sz="3000" b="0"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Contractors with 50+ employees &amp; $50,000+ contract</a:t>
            </a:r>
          </a:p>
        </p:txBody>
      </p:sp>
      <p:sp>
        <p:nvSpPr>
          <p:cNvPr id="167" name="Google Shape;167;g3756cbf0bd1_0_22"/>
          <p:cNvSpPr txBox="1"/>
          <p:nvPr/>
        </p:nvSpPr>
        <p:spPr>
          <a:xfrm>
            <a:off x="1038975" y="2283250"/>
            <a:ext cx="9726000" cy="44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dirty="0">
                <a:solidFill>
                  <a:schemeClr val="dk1"/>
                </a:solidFill>
                <a:latin typeface="Atkinson Hyperlegible"/>
                <a:ea typeface="Atkinson Hyperlegible"/>
                <a:cs typeface="Atkinson Hyperlegible"/>
                <a:sym typeface="Atkinson Hyperlegible"/>
              </a:rPr>
              <a:t>Employment </a:t>
            </a:r>
            <a:r>
              <a:rPr lang="en-US" sz="2200" b="1" i="1" dirty="0">
                <a:solidFill>
                  <a:schemeClr val="dk1"/>
                </a:solidFill>
                <a:latin typeface="Atkinson Hyperlegible"/>
                <a:ea typeface="Atkinson Hyperlegible"/>
                <a:cs typeface="Atkinson Hyperlegible"/>
                <a:sym typeface="Atkinson Hyperlegible"/>
              </a:rPr>
              <a:t>goal of 7%</a:t>
            </a:r>
            <a:r>
              <a:rPr lang="en-US" sz="2200" dirty="0">
                <a:solidFill>
                  <a:schemeClr val="dk1"/>
                </a:solidFill>
                <a:latin typeface="Atkinson Hyperlegible"/>
                <a:ea typeface="Atkinson Hyperlegible"/>
                <a:cs typeface="Atkinson Hyperlegible"/>
                <a:sym typeface="Atkinson Hyperlegible"/>
              </a:rPr>
              <a:t> people with disabilities, 41 C.F.R. § 60-741.45(a)</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100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Goal is benchmark that should be reached if contractor adopts affirmative action policies, 41 C.F.R. § 60-741.45(b) </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100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OFCCP must periodically review and update goal, 41 C.F.R. § 60-741.45(c)</a:t>
            </a: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2200" dirty="0">
              <a:solidFill>
                <a:schemeClr val="dk1"/>
              </a:solidFill>
              <a:latin typeface="Atkinson Hyperlegible"/>
              <a:ea typeface="Atkinson Hyperlegible"/>
              <a:cs typeface="Atkinson Hyperlegible"/>
              <a:sym typeface="Atkinson Hyperlegible"/>
            </a:endParaRPr>
          </a:p>
          <a:p>
            <a:pPr marL="0" lvl="0" indent="0" algn="l" rtl="0">
              <a:spcBef>
                <a:spcPts val="0"/>
              </a:spcBef>
              <a:spcAft>
                <a:spcPts val="0"/>
              </a:spcAft>
              <a:buNone/>
            </a:pPr>
            <a:r>
              <a:rPr lang="en-US" sz="2200" dirty="0">
                <a:solidFill>
                  <a:schemeClr val="dk1"/>
                </a:solidFill>
                <a:latin typeface="Atkinson Hyperlegible"/>
                <a:ea typeface="Atkinson Hyperlegible"/>
                <a:cs typeface="Atkinson Hyperlegible"/>
                <a:sym typeface="Atkinson Hyperlegible"/>
              </a:rPr>
              <a:t>Periodic invitations to </a:t>
            </a:r>
            <a:r>
              <a:rPr lang="en-US" sz="2200" b="1" i="1" dirty="0">
                <a:solidFill>
                  <a:schemeClr val="dk1"/>
                </a:solidFill>
                <a:latin typeface="Atkinson Hyperlegible"/>
                <a:ea typeface="Atkinson Hyperlegible"/>
                <a:cs typeface="Atkinson Hyperlegible"/>
                <a:sym typeface="Atkinson Hyperlegible"/>
              </a:rPr>
              <a:t>voluntarily self-identify</a:t>
            </a:r>
            <a:r>
              <a:rPr lang="en-US" sz="2200" dirty="0">
                <a:solidFill>
                  <a:schemeClr val="dk1"/>
                </a:solidFill>
                <a:latin typeface="Atkinson Hyperlegible"/>
                <a:ea typeface="Atkinson Hyperlegible"/>
                <a:cs typeface="Atkinson Hyperlegible"/>
                <a:sym typeface="Atkinson Hyperlegible"/>
              </a:rPr>
              <a:t> as a person with a disability</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1000"/>
              </a:spcBef>
              <a:spcAft>
                <a:spcPts val="0"/>
              </a:spcAft>
              <a:buClr>
                <a:schemeClr val="dk1"/>
              </a:buClr>
              <a:buSzPts val="2200"/>
              <a:buFont typeface="Atkinson Hyperlegible"/>
              <a:buChar char="●"/>
            </a:pPr>
            <a:r>
              <a:rPr lang="en-US" sz="2200" b="1" dirty="0">
                <a:solidFill>
                  <a:schemeClr val="dk1"/>
                </a:solidFill>
                <a:latin typeface="Atkinson Hyperlegible"/>
                <a:ea typeface="Atkinson Hyperlegible"/>
                <a:cs typeface="Atkinson Hyperlegible"/>
                <a:sym typeface="Atkinson Hyperlegible"/>
              </a:rPr>
              <a:t>Applicants</a:t>
            </a:r>
            <a:r>
              <a:rPr lang="en-US" sz="2200" dirty="0">
                <a:solidFill>
                  <a:schemeClr val="dk1"/>
                </a:solidFill>
                <a:latin typeface="Atkinson Hyperlegible"/>
                <a:ea typeface="Atkinson Hyperlegible"/>
                <a:cs typeface="Atkinson Hyperlegible"/>
                <a:sym typeface="Atkinson Hyperlegible"/>
              </a:rPr>
              <a:t>, 41 C.F.R. §§ 60-741.23(c), 60-741.42(a)</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1000"/>
              </a:spcBef>
              <a:spcAft>
                <a:spcPts val="0"/>
              </a:spcAft>
              <a:buClr>
                <a:schemeClr val="dk1"/>
              </a:buClr>
              <a:buSzPts val="2200"/>
              <a:buFont typeface="Atkinson Hyperlegible"/>
              <a:buChar char="●"/>
            </a:pPr>
            <a:r>
              <a:rPr lang="en-US" sz="2200" b="1" dirty="0">
                <a:solidFill>
                  <a:schemeClr val="dk1"/>
                </a:solidFill>
                <a:latin typeface="Atkinson Hyperlegible"/>
                <a:ea typeface="Atkinson Hyperlegible"/>
                <a:cs typeface="Atkinson Hyperlegible"/>
                <a:sym typeface="Atkinson Hyperlegible"/>
              </a:rPr>
              <a:t>After a job offer</a:t>
            </a:r>
            <a:r>
              <a:rPr lang="en-US" sz="2200" dirty="0">
                <a:solidFill>
                  <a:schemeClr val="dk1"/>
                </a:solidFill>
                <a:latin typeface="Atkinson Hyperlegible"/>
                <a:ea typeface="Atkinson Hyperlegible"/>
                <a:cs typeface="Atkinson Hyperlegible"/>
                <a:sym typeface="Atkinson Hyperlegible"/>
              </a:rPr>
              <a:t> (before employment), 41 C.F.R. § 60-741.42(b)</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1000"/>
              </a:spcBef>
              <a:spcAft>
                <a:spcPts val="0"/>
              </a:spcAft>
              <a:buClr>
                <a:schemeClr val="dk1"/>
              </a:buClr>
              <a:buSzPts val="2200"/>
              <a:buFont typeface="Atkinson Hyperlegible"/>
              <a:buChar char="●"/>
            </a:pPr>
            <a:r>
              <a:rPr lang="en-US" sz="2200" b="1" dirty="0">
                <a:solidFill>
                  <a:schemeClr val="dk1"/>
                </a:solidFill>
                <a:latin typeface="Atkinson Hyperlegible"/>
                <a:ea typeface="Atkinson Hyperlegible"/>
                <a:cs typeface="Atkinson Hyperlegible"/>
                <a:sym typeface="Atkinson Hyperlegible"/>
              </a:rPr>
              <a:t>During employment</a:t>
            </a:r>
            <a:r>
              <a:rPr lang="en-US" sz="2200" dirty="0">
                <a:solidFill>
                  <a:schemeClr val="dk1"/>
                </a:solidFill>
                <a:latin typeface="Atkinson Hyperlegible"/>
                <a:ea typeface="Atkinson Hyperlegible"/>
                <a:cs typeface="Atkinson Hyperlegible"/>
                <a:sym typeface="Atkinson Hyperlegible"/>
              </a:rPr>
              <a:t> – year one and every five years after, 41 C.F.R. § 60-741.42(c)</a:t>
            </a:r>
            <a:endParaRPr sz="2200" dirty="0">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756cbf0bd1_0_10">
            <a:extLst>
              <a:ext uri="{C183D7F6-B498-43B3-948B-1728B52AA6E4}">
                <adec:decorative xmlns:adec="http://schemas.microsoft.com/office/drawing/2017/decorative" val="1"/>
              </a:ext>
            </a:extLst>
          </p:cNvPr>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200"/>
              <a:buNone/>
            </a:pPr>
            <a:fld id="{00000000-1234-1234-1234-123412341234}" type="slidenum">
              <a:rPr lang="en-US"/>
              <a:t>9</a:t>
            </a:fld>
            <a:endParaRPr/>
          </a:p>
        </p:txBody>
      </p:sp>
      <p:sp>
        <p:nvSpPr>
          <p:cNvPr id="173" name="Google Shape;173;g3756cbf0bd1_0_10"/>
          <p:cNvSpPr txBox="1">
            <a:spLocks noGrp="1"/>
          </p:cNvSpPr>
          <p:nvPr>
            <p:ph type="title" idx="4294967295"/>
          </p:nvPr>
        </p:nvSpPr>
        <p:spPr>
          <a:xfrm>
            <a:off x="288757" y="358674"/>
            <a:ext cx="11348185" cy="201797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0"/>
              </a:spcAft>
              <a:buClr>
                <a:schemeClr val="dk2"/>
              </a:buClr>
              <a:buSzPct val="100000"/>
              <a:buFont typeface="Atkinson Hyperlegible"/>
              <a:buNone/>
              <a:tabLst/>
              <a:defRPr/>
            </a:pPr>
            <a:r>
              <a:rPr kumimoji="0" lang="en-US" sz="36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2013 Regulations Implementing Section 503 (Continued)</a:t>
            </a:r>
          </a:p>
          <a:p>
            <a:pPr marL="0" marR="0" lvl="0" indent="0" algn="ctr" defTabSz="914400" rtl="0" eaLnBrk="1" fontAlgn="auto" latinLnBrk="0" hangingPunct="1">
              <a:lnSpc>
                <a:spcPct val="100000"/>
              </a:lnSpc>
              <a:spcBef>
                <a:spcPts val="0"/>
              </a:spcBef>
              <a:spcAft>
                <a:spcPts val="0"/>
              </a:spcAft>
              <a:buClr>
                <a:schemeClr val="dk2"/>
              </a:buClr>
              <a:buSzPct val="100000"/>
              <a:buFont typeface="Atkinson Hyperlegible"/>
              <a:buNone/>
              <a:tabLst/>
              <a:defRPr/>
            </a:pPr>
            <a:r>
              <a:rPr kumimoji="0" lang="en-US" sz="36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41 C.F.R. Part 60–741</a:t>
            </a:r>
          </a:p>
          <a:p>
            <a:pPr marL="0" marR="0" lvl="0" indent="0" algn="ctr" defTabSz="914400" rtl="0" eaLnBrk="1" fontAlgn="auto" latinLnBrk="0" hangingPunct="1">
              <a:lnSpc>
                <a:spcPct val="100000"/>
              </a:lnSpc>
              <a:spcBef>
                <a:spcPts val="0"/>
              </a:spcBef>
              <a:spcAft>
                <a:spcPts val="0"/>
              </a:spcAft>
              <a:buClr>
                <a:schemeClr val="dk2"/>
              </a:buClr>
              <a:buSzPct val="100000"/>
              <a:buFont typeface="Atkinson Hyperlegible"/>
              <a:buNone/>
              <a:tabLst/>
              <a:defRPr/>
            </a:pPr>
            <a:endParaRPr kumimoji="0" lang="en-US" sz="2800" b="1"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endParaRPr>
          </a:p>
          <a:p>
            <a:pPr marL="0" marR="0" lvl="0" indent="0" algn="ctr" defTabSz="914400" rtl="0" eaLnBrk="1" fontAlgn="auto" latinLnBrk="0" hangingPunct="1">
              <a:lnSpc>
                <a:spcPct val="100000"/>
              </a:lnSpc>
              <a:spcBef>
                <a:spcPts val="0"/>
              </a:spcBef>
              <a:spcAft>
                <a:spcPts val="0"/>
              </a:spcAft>
              <a:buClr>
                <a:schemeClr val="dk2"/>
              </a:buClr>
              <a:buSzPct val="100000"/>
              <a:buFont typeface="Atkinson Hyperlegible"/>
              <a:buNone/>
              <a:tabLst/>
              <a:defRPr/>
            </a:pPr>
            <a:r>
              <a:rPr kumimoji="0" lang="en-US" sz="3100" b="0" i="0" u="none" strike="noStrike" kern="0" cap="none" spc="0" normalizeH="0" baseline="0" noProof="0" dirty="0">
                <a:ln>
                  <a:noFill/>
                </a:ln>
                <a:solidFill>
                  <a:schemeClr val="dk2"/>
                </a:solidFill>
                <a:effectLst/>
                <a:uLnTx/>
                <a:uFillTx/>
                <a:latin typeface="Atkinson Hyperlegible"/>
                <a:ea typeface="Atkinson Hyperlegible"/>
                <a:cs typeface="Atkinson Hyperlegible"/>
                <a:sym typeface="Atkinson Hyperlegible"/>
              </a:rPr>
              <a:t>Contractors with 50+ employees &amp; $50,000+ contract</a:t>
            </a:r>
          </a:p>
        </p:txBody>
      </p:sp>
      <p:sp>
        <p:nvSpPr>
          <p:cNvPr id="174" name="Google Shape;174;g3756cbf0bd1_0_10"/>
          <p:cNvSpPr txBox="1"/>
          <p:nvPr/>
        </p:nvSpPr>
        <p:spPr>
          <a:xfrm>
            <a:off x="969375" y="2594725"/>
            <a:ext cx="9795600" cy="41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dirty="0">
                <a:solidFill>
                  <a:schemeClr val="dk1"/>
                </a:solidFill>
                <a:latin typeface="Atkinson Hyperlegible"/>
                <a:ea typeface="Atkinson Hyperlegible"/>
                <a:cs typeface="Atkinson Hyperlegible"/>
                <a:sym typeface="Atkinson Hyperlegible"/>
              </a:rPr>
              <a:t>Annual evaluation with action steps</a:t>
            </a:r>
            <a:endParaRPr sz="2200" b="1" dirty="0">
              <a:solidFill>
                <a:schemeClr val="dk1"/>
              </a:solidFill>
              <a:latin typeface="Atkinson Hyperlegible"/>
              <a:ea typeface="Atkinson Hyperlegible"/>
              <a:cs typeface="Atkinson Hyperlegible"/>
              <a:sym typeface="Atkinson Hyperlegible"/>
            </a:endParaRPr>
          </a:p>
          <a:p>
            <a:pPr marL="457200" lvl="0" indent="-368300" algn="l" rtl="0">
              <a:spcBef>
                <a:spcPts val="100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Compare data collected to 7% goal, 41 C.F.R. § 60-741.45(d)(3)</a:t>
            </a:r>
            <a:endParaRPr sz="2200" dirty="0">
              <a:solidFill>
                <a:schemeClr val="dk1"/>
              </a:solidFill>
              <a:latin typeface="Atkinson Hyperlegible"/>
              <a:ea typeface="Atkinson Hyperlegible"/>
              <a:cs typeface="Atkinson Hyperlegible"/>
              <a:sym typeface="Atkinson Hyperlegible"/>
            </a:endParaRPr>
          </a:p>
          <a:p>
            <a:pPr marL="914400" lvl="1" indent="-368300" algn="l" rtl="0">
              <a:spcBef>
                <a:spcPts val="100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Larger contractors (&gt; 100 employees) in each job group</a:t>
            </a:r>
            <a:endParaRPr sz="2200" dirty="0">
              <a:solidFill>
                <a:schemeClr val="dk1"/>
              </a:solidFill>
              <a:latin typeface="Atkinson Hyperlegible"/>
              <a:ea typeface="Atkinson Hyperlegible"/>
              <a:cs typeface="Atkinson Hyperlegible"/>
              <a:sym typeface="Atkinson Hyperlegible"/>
            </a:endParaRPr>
          </a:p>
          <a:p>
            <a:pPr marL="914400" lvl="1" indent="-368300" algn="l" rtl="0">
              <a:spcBef>
                <a:spcPts val="100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Smaller contractors across entire workforce</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100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Identify problem areas where 7% goal is not reached, 41 C.F.R. § 60-741.45(e)</a:t>
            </a:r>
            <a:endParaRPr sz="2200" dirty="0">
              <a:solidFill>
                <a:schemeClr val="dk1"/>
              </a:solidFill>
              <a:latin typeface="Atkinson Hyperlegible"/>
              <a:ea typeface="Atkinson Hyperlegible"/>
              <a:cs typeface="Atkinson Hyperlegible"/>
              <a:sym typeface="Atkinson Hyperlegible"/>
            </a:endParaRPr>
          </a:p>
          <a:p>
            <a:pPr marL="457200" lvl="0" indent="-368300" algn="l" rtl="0">
              <a:spcBef>
                <a:spcPts val="1000"/>
              </a:spcBef>
              <a:spcAft>
                <a:spcPts val="0"/>
              </a:spcAft>
              <a:buClr>
                <a:schemeClr val="dk1"/>
              </a:buClr>
              <a:buSzPts val="2200"/>
              <a:buFont typeface="Atkinson Hyperlegible"/>
              <a:buChar char="●"/>
            </a:pPr>
            <a:r>
              <a:rPr lang="en-US" sz="2200" dirty="0">
                <a:solidFill>
                  <a:schemeClr val="dk1"/>
                </a:solidFill>
                <a:latin typeface="Atkinson Hyperlegible"/>
                <a:ea typeface="Atkinson Hyperlegible"/>
                <a:cs typeface="Atkinson Hyperlegible"/>
                <a:sym typeface="Atkinson Hyperlegible"/>
              </a:rPr>
              <a:t>Implement </a:t>
            </a:r>
            <a:r>
              <a:rPr lang="en-US" sz="2200" b="1" dirty="0">
                <a:solidFill>
                  <a:schemeClr val="dk1"/>
                </a:solidFill>
                <a:latin typeface="Atkinson Hyperlegible"/>
                <a:ea typeface="Atkinson Hyperlegible"/>
                <a:cs typeface="Atkinson Hyperlegible"/>
                <a:sym typeface="Atkinson Hyperlegible"/>
              </a:rPr>
              <a:t>“action-oriented programs”</a:t>
            </a:r>
            <a:r>
              <a:rPr lang="en-US" sz="2200" dirty="0">
                <a:solidFill>
                  <a:schemeClr val="dk1"/>
                </a:solidFill>
                <a:latin typeface="Atkinson Hyperlegible"/>
                <a:ea typeface="Atkinson Hyperlegible"/>
                <a:cs typeface="Atkinson Hyperlegible"/>
                <a:sym typeface="Atkinson Hyperlegible"/>
              </a:rPr>
              <a:t> designed to correct problem areas, 41 C.F.R. § 60-741.45(f) such as modified personnel processes and alternative or additional outreach and recruitment efforts</a:t>
            </a:r>
            <a:endParaRPr sz="2200" dirty="0">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theme/theme1.xml><?xml version="1.0" encoding="utf-8"?>
<a:theme xmlns:a="http://schemas.openxmlformats.org/drawingml/2006/main" name="MatrixVTI">
  <a:themeElements>
    <a:clrScheme name="Custom 6">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4C6D8E"/>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2172</Words>
  <Application>Microsoft Office PowerPoint</Application>
  <PresentationFormat>Widescreen</PresentationFormat>
  <Paragraphs>221</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Arial</vt:lpstr>
      <vt:lpstr>Avenir</vt:lpstr>
      <vt:lpstr>Garamond</vt:lpstr>
      <vt:lpstr>Atkinson Hyperlegible</vt:lpstr>
      <vt:lpstr>MatrixVTI</vt:lpstr>
      <vt:lpstr>What is Section 503 of the Rehabilitation Act? And How Can We Defend it?  August 19, 2025</vt:lpstr>
      <vt:lpstr>Today’s Presenters</vt:lpstr>
      <vt:lpstr>What is Section 503 of the Rehabilitation Act? And How Can We Defend It? Agenda</vt:lpstr>
      <vt:lpstr>Section 503 and the 2013 Regulations</vt:lpstr>
      <vt:lpstr>Section 503 of the Rehabilitation Act of 1973 29 U.S.C. § 793</vt:lpstr>
      <vt:lpstr>Goal of Section 503 </vt:lpstr>
      <vt:lpstr>History and Basis of 2013 Regulations</vt:lpstr>
      <vt:lpstr>2013 Regulations Implementing Section 503 41 C.F.R. Part 60–741  Contractors with 50+ employees &amp; $50,000+ contract</vt:lpstr>
      <vt:lpstr>2013 Regulations Implementing Section 503 (Continued) 41 C.F.R. Part 60–741  Contractors with 50+ employees &amp; $50,000+ contract</vt:lpstr>
      <vt:lpstr>2013 Regulations Implementing Section 503 (part 3) 41 C.F.R. Part 60–741  Contractors with 50+ employees &amp; $50,000+ contract</vt:lpstr>
      <vt:lpstr>Why does workforce data and analysis matter?</vt:lpstr>
      <vt:lpstr>Impact of 2013 Section 503 Regulations</vt:lpstr>
      <vt:lpstr>Impact of 2013 Regulations</vt:lpstr>
      <vt:lpstr>Impact of 2013 Regulations (part 2)</vt:lpstr>
      <vt:lpstr>Impact of 2013 Regulations (part 3)</vt:lpstr>
      <vt:lpstr>Proposed Rescissions to Section 503 Regulations</vt:lpstr>
      <vt:lpstr>Proposed Rescissions Docket No. OFCCP-2025-0003</vt:lpstr>
      <vt:lpstr>How to oppose the proposed rescissions to the Section 503 regulations</vt:lpstr>
      <vt:lpstr>How to Oppose Gutting Section 503</vt:lpstr>
      <vt:lpstr>How to Oppose Gutting Section 503 (part 2)</vt:lpstr>
      <vt:lpstr>How to Oppose Gutting Section 503 (part 3)</vt:lpstr>
      <vt:lpstr>How to Oppose Gutting Section 503 (part 4)</vt:lpstr>
      <vt:lpstr>How to Oppose Gutting Section 503 (part 5)</vt:lpstr>
      <vt:lpstr>How to Oppose Gutting Section 503 (part 6)</vt:lpstr>
      <vt:lpstr>How to Oppose Gutting Section 503 (part 7)</vt:lpstr>
      <vt:lpstr>We Still Have Rights!</vt:lpstr>
      <vt:lpstr>Make Our Voices Heard!</vt:lpstr>
      <vt:lpstr>Nothing about us without us</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Disability Rights Education and Defense Fund</dc:creator>
  <cp:lastModifiedBy>Alexandra Cline</cp:lastModifiedBy>
  <cp:revision>7</cp:revision>
  <dcterms:created xsi:type="dcterms:W3CDTF">2023-09-13T17:21:00Z</dcterms:created>
  <dcterms:modified xsi:type="dcterms:W3CDTF">2025-08-19T22:21:27Z</dcterms:modified>
</cp:coreProperties>
</file>