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266" r:id="rId2"/>
    <p:sldId id="415" r:id="rId3"/>
    <p:sldId id="414" r:id="rId4"/>
    <p:sldId id="376" r:id="rId5"/>
    <p:sldId id="399" r:id="rId6"/>
    <p:sldId id="377" r:id="rId7"/>
    <p:sldId id="409" r:id="rId8"/>
    <p:sldId id="419" r:id="rId9"/>
    <p:sldId id="418" r:id="rId10"/>
    <p:sldId id="380" r:id="rId11"/>
    <p:sldId id="382" r:id="rId12"/>
    <p:sldId id="383" r:id="rId13"/>
    <p:sldId id="442" r:id="rId14"/>
    <p:sldId id="424" r:id="rId15"/>
    <p:sldId id="387" r:id="rId16"/>
    <p:sldId id="439" r:id="rId17"/>
    <p:sldId id="440" r:id="rId18"/>
    <p:sldId id="438" r:id="rId19"/>
    <p:sldId id="384" r:id="rId20"/>
    <p:sldId id="392" r:id="rId21"/>
    <p:sldId id="416" r:id="rId22"/>
    <p:sldId id="417" r:id="rId23"/>
    <p:sldId id="381" r:id="rId24"/>
    <p:sldId id="393" r:id="rId25"/>
    <p:sldId id="400" r:id="rId26"/>
    <p:sldId id="422" r:id="rId27"/>
    <p:sldId id="423" r:id="rId28"/>
    <p:sldId id="425" r:id="rId29"/>
    <p:sldId id="394" r:id="rId30"/>
    <p:sldId id="396" r:id="rId31"/>
    <p:sldId id="401" r:id="rId32"/>
    <p:sldId id="444" r:id="rId33"/>
    <p:sldId id="420" r:id="rId34"/>
    <p:sldId id="378" r:id="rId35"/>
    <p:sldId id="390" r:id="rId36"/>
    <p:sldId id="435" r:id="rId37"/>
    <p:sldId id="436" r:id="rId38"/>
    <p:sldId id="426" r:id="rId39"/>
    <p:sldId id="428" r:id="rId40"/>
    <p:sldId id="391" r:id="rId41"/>
    <p:sldId id="434" r:id="rId42"/>
    <p:sldId id="437" r:id="rId43"/>
    <p:sldId id="429" r:id="rId44"/>
    <p:sldId id="432" r:id="rId45"/>
    <p:sldId id="3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74"/>
    <p:restoredTop sz="72255" autoAdjust="0"/>
  </p:normalViewPr>
  <p:slideViewPr>
    <p:cSldViewPr snapToGrid="0">
      <p:cViewPr varScale="1">
        <p:scale>
          <a:sx n="80" d="100"/>
          <a:sy n="80" d="100"/>
        </p:scale>
        <p:origin x="1164" y="84"/>
      </p:cViewPr>
      <p:guideLst/>
    </p:cSldViewPr>
  </p:slideViewPr>
  <p:notesTextViewPr>
    <p:cViewPr>
      <p:scale>
        <a:sx n="1" d="1"/>
        <a:sy n="1" d="1"/>
      </p:scale>
      <p:origin x="0" y="0"/>
    </p:cViewPr>
  </p:notesTextViewPr>
  <p:notesViewPr>
    <p:cSldViewPr snapToGrid="0">
      <p:cViewPr varScale="1">
        <p:scale>
          <a:sx n="83" d="100"/>
          <a:sy n="83" d="100"/>
        </p:scale>
        <p:origin x="243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66DF6-0726-CC70-A4AE-02556B6F28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531952-FEA5-C2AA-914E-7762D9B6CC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E7F52D-330F-7247-BD69-E20F383D8F6F}" type="datetimeFigureOut">
              <a:rPr lang="en-US" smtClean="0"/>
              <a:t>6/24/2025</a:t>
            </a:fld>
            <a:endParaRPr lang="en-US"/>
          </a:p>
        </p:txBody>
      </p:sp>
      <p:sp>
        <p:nvSpPr>
          <p:cNvPr id="4" name="Footer Placeholder 3">
            <a:extLst>
              <a:ext uri="{FF2B5EF4-FFF2-40B4-BE49-F238E27FC236}">
                <a16:creationId xmlns:a16="http://schemas.microsoft.com/office/drawing/2014/main" id="{57095DBE-9315-603B-DC90-A44B273BE5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A9787F-BBB0-7F72-563A-8A2E2393A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2C8283-838C-884A-BBA3-216C34C7711D}" type="slidenum">
              <a:rPr lang="en-US" smtClean="0"/>
              <a:t>‹#›</a:t>
            </a:fld>
            <a:endParaRPr lang="en-US"/>
          </a:p>
        </p:txBody>
      </p:sp>
    </p:spTree>
    <p:extLst>
      <p:ext uri="{BB962C8B-B14F-4D97-AF65-F5344CB8AC3E}">
        <p14:creationId xmlns:p14="http://schemas.microsoft.com/office/powerpoint/2010/main" val="290662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CAF4D-9465-4E4A-A8AE-1BF0C9C7ECA3}"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2D0E-0D42-BC48-AAFC-496CE2AD72F3}" type="slidenum">
              <a:rPr lang="en-US" smtClean="0"/>
              <a:t>‹#›</a:t>
            </a:fld>
            <a:endParaRPr lang="en-US"/>
          </a:p>
        </p:txBody>
      </p:sp>
    </p:spTree>
    <p:extLst>
      <p:ext uri="{BB962C8B-B14F-4D97-AF65-F5344CB8AC3E}">
        <p14:creationId xmlns:p14="http://schemas.microsoft.com/office/powerpoint/2010/main" val="389835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List_of_United_States_Congresse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List_of_courts_of_the_United_States" TargetMode="External"/><Relationship Id="rId4" Type="http://schemas.openxmlformats.org/officeDocument/2006/relationships/hyperlink" Target="https://en.wikipedia.org/wiki/List_of_presidents_of_the_United_State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List_of_United_States_Congresse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n.wikipedia.org/wiki/List_of_courts_of_the_United_States" TargetMode="External"/><Relationship Id="rId4" Type="http://schemas.openxmlformats.org/officeDocument/2006/relationships/hyperlink" Target="https://en.wikipedia.org/wiki/List_of_presidents_of_the_United_Stat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residency.ucsb.edu/documents/memorandum-disapproval-nine-bill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presidency.ucsb.edu/documents/statement-signing-the-rehabilitation-act-1973" TargetMode="External"/><Relationship Id="rId5" Type="http://schemas.openxmlformats.org/officeDocument/2006/relationships/hyperlink" Target="https://www.presidency.ucsb.edu/documents/veto-the-vocational-rehabilitation-bill" TargetMode="External"/><Relationship Id="rId4" Type="http://schemas.openxmlformats.org/officeDocument/2006/relationships/hyperlink" Target="https://www.senate.gov/legislative/vetoes/messages/NixonR/S7-Sdoc-93-10.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b="0" dirty="0">
                <a:cs typeface="Arial" panose="020B0604020202020204" pitchFamily="34" charset="0"/>
              </a:rPr>
              <a:t>Biographical Information:</a:t>
            </a:r>
            <a:br>
              <a:rPr lang="en-US" sz="9600" b="0" dirty="0">
                <a:cs typeface="Arial" panose="020B0604020202020204" pitchFamily="34" charset="0"/>
              </a:rPr>
            </a:br>
            <a:r>
              <a:rPr lang="en-US" sz="9600" b="0" dirty="0">
                <a:cs typeface="Arial" panose="020B0604020202020204" pitchFamily="34" charset="0"/>
              </a:rPr>
              <a:t>https://dredf.org/person/linda-kilb/</a:t>
            </a:r>
            <a:br>
              <a:rPr lang="en-US" sz="1800" b="0" dirty="0">
                <a:cs typeface="Arial" panose="020B0604020202020204" pitchFamily="34" charset="0"/>
              </a:rPr>
            </a:br>
            <a:endParaRPr lang="en-US" sz="9600" b="1" dirty="0">
              <a:cs typeface="Arial" panose="020B0604020202020204" pitchFamily="34" charset="0"/>
            </a:endParaRPr>
          </a:p>
          <a:p>
            <a:br>
              <a:rPr lang="en-US" sz="1800" dirty="0">
                <a:effectLst/>
              </a:rPr>
            </a:br>
            <a:r>
              <a:rPr lang="en-US" sz="1800" dirty="0">
                <a:effectLst/>
              </a:rPr>
              <a:t>Re: DREDF Webinar - Tues June 24, 2025 at 11 a.m. - Federal Law: How It's Made, Where to Find it, How to Understand It &amp; How to Cite It</a:t>
            </a:r>
            <a:endParaRPr lang="en-US" sz="1800" dirty="0">
              <a:solidFill>
                <a:srgbClr val="222222"/>
              </a:solidFill>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934CF4A-1054-4CA7-A2F8-C7D8DE20372F}" type="slidenum">
              <a:rPr lang="en-US" smtClean="0"/>
              <a:t>1</a:t>
            </a:fld>
            <a:endParaRPr lang="en-US" dirty="0"/>
          </a:p>
        </p:txBody>
      </p:sp>
    </p:spTree>
    <p:extLst>
      <p:ext uri="{BB962C8B-B14F-4D97-AF65-F5344CB8AC3E}">
        <p14:creationId xmlns:p14="http://schemas.microsoft.com/office/powerpoint/2010/main" val="72405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10</a:t>
            </a:fld>
            <a:endParaRPr lang="en-US"/>
          </a:p>
        </p:txBody>
      </p:sp>
    </p:spTree>
    <p:extLst>
      <p:ext uri="{BB962C8B-B14F-4D97-AF65-F5344CB8AC3E}">
        <p14:creationId xmlns:p14="http://schemas.microsoft.com/office/powerpoint/2010/main" val="235099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11</a:t>
            </a:fld>
            <a:endParaRPr lang="en-US"/>
          </a:p>
        </p:txBody>
      </p:sp>
    </p:spTree>
    <p:extLst>
      <p:ext uri="{BB962C8B-B14F-4D97-AF65-F5344CB8AC3E}">
        <p14:creationId xmlns:p14="http://schemas.microsoft.com/office/powerpoint/2010/main" val="106539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https://www.archives.gov/files/legislative/resources/education/veto/background.pdf</a:t>
            </a:r>
          </a:p>
        </p:txBody>
      </p:sp>
      <p:sp>
        <p:nvSpPr>
          <p:cNvPr id="4" name="Slide Number Placeholder 3"/>
          <p:cNvSpPr>
            <a:spLocks noGrp="1"/>
          </p:cNvSpPr>
          <p:nvPr>
            <p:ph type="sldNum" sz="quarter" idx="5"/>
          </p:nvPr>
        </p:nvSpPr>
        <p:spPr/>
        <p:txBody>
          <a:bodyPr/>
          <a:lstStyle/>
          <a:p>
            <a:fld id="{F21C2D0E-0D42-BC48-AAFC-496CE2AD72F3}" type="slidenum">
              <a:rPr lang="en-US" smtClean="0"/>
              <a:t>12</a:t>
            </a:fld>
            <a:endParaRPr lang="en-US"/>
          </a:p>
        </p:txBody>
      </p:sp>
    </p:spTree>
    <p:extLst>
      <p:ext uri="{BB962C8B-B14F-4D97-AF65-F5344CB8AC3E}">
        <p14:creationId xmlns:p14="http://schemas.microsoft.com/office/powerpoint/2010/main" val="198647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8359-5B62-CD3E-22D1-9AC52636E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93754-CE16-5B3B-BEE6-B39A3E9E1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18B0D-2A72-BFDF-CDCC-C0E6A60F519E}"/>
              </a:ext>
            </a:extLst>
          </p:cNvPr>
          <p:cNvSpPr>
            <a:spLocks noGrp="1"/>
          </p:cNvSpPr>
          <p:nvPr>
            <p:ph type="body" idx="1"/>
          </p:nvPr>
        </p:nvSpPr>
        <p:spPr/>
        <p:txBody>
          <a:bodyPr/>
          <a:lstStyle/>
          <a:p>
            <a:r>
              <a:rPr lang="en-US" b="1" dirty="0"/>
              <a:t>Presidential </a:t>
            </a:r>
            <a:r>
              <a:rPr lang="en-US" b="1" dirty="0" err="1"/>
              <a:t>Vetos</a:t>
            </a:r>
            <a:endParaRPr lang="en-US" b="1" dirty="0"/>
          </a:p>
          <a:p>
            <a:r>
              <a:rPr lang="en-US" dirty="0"/>
              <a:t>https://www.archives.gov/files/legislative/resources/education/veto/background.pdf</a:t>
            </a:r>
          </a:p>
          <a:p>
            <a:endParaRPr lang="en-US" dirty="0"/>
          </a:p>
          <a:p>
            <a:r>
              <a:rPr lang="en-US" b="1" dirty="0"/>
              <a:t>Recissions Explained</a:t>
            </a:r>
          </a:p>
          <a:p>
            <a:r>
              <a:rPr lang="en-US" dirty="0"/>
              <a:t>https://taxpolicycenter.org/briefing-book/what-are-rescissions</a:t>
            </a:r>
          </a:p>
          <a:p>
            <a:r>
              <a:rPr lang="en-US" dirty="0"/>
              <a:t>https://bipartisanpolicy.org/explainer/rescissions-101/</a:t>
            </a:r>
          </a:p>
          <a:p>
            <a:r>
              <a:rPr lang="en-US" dirty="0"/>
              <a:t>https://www.brookings.edu/articles/trump-wants-congress-to-vote-for-his-rescissions-are-republicans-willing-to-own-the-cuts/#</a:t>
            </a:r>
          </a:p>
          <a:p>
            <a:endParaRPr lang="en-US" dirty="0"/>
          </a:p>
          <a:p>
            <a:r>
              <a:rPr lang="en-US" b="1" dirty="0"/>
              <a:t>Congressional Budget and Impoundment Control Act of 1974</a:t>
            </a:r>
          </a:p>
          <a:p>
            <a:r>
              <a:rPr lang="en-US" dirty="0"/>
              <a:t>Pub. L. 93-344, 88 Stat. 297 (July 12, 1974)</a:t>
            </a:r>
          </a:p>
          <a:p>
            <a:r>
              <a:rPr lang="en-US" dirty="0"/>
              <a:t>https://www.govinfo.gov/content/pkg/STATUTE-88/pdf/STATUTE-88-Pg297.pdf</a:t>
            </a:r>
          </a:p>
          <a:p>
            <a:endParaRPr lang="en-US" dirty="0"/>
          </a:p>
          <a:p>
            <a:r>
              <a:rPr lang="en-US" dirty="0"/>
              <a:t>https://www.gao.gov/products/b-330828</a:t>
            </a:r>
          </a:p>
          <a:p>
            <a:endParaRPr lang="en-US" dirty="0"/>
          </a:p>
          <a:p>
            <a:endParaRPr lang="en-US" dirty="0"/>
          </a:p>
        </p:txBody>
      </p:sp>
      <p:sp>
        <p:nvSpPr>
          <p:cNvPr id="4" name="Slide Number Placeholder 3">
            <a:extLst>
              <a:ext uri="{FF2B5EF4-FFF2-40B4-BE49-F238E27FC236}">
                <a16:creationId xmlns:a16="http://schemas.microsoft.com/office/drawing/2014/main" id="{7B677048-E1EC-F0F8-A66D-97F9C00C3A53}"/>
              </a:ext>
            </a:extLst>
          </p:cNvPr>
          <p:cNvSpPr>
            <a:spLocks noGrp="1"/>
          </p:cNvSpPr>
          <p:nvPr>
            <p:ph type="sldNum" sz="quarter" idx="5"/>
          </p:nvPr>
        </p:nvSpPr>
        <p:spPr/>
        <p:txBody>
          <a:bodyPr/>
          <a:lstStyle/>
          <a:p>
            <a:fld id="{F21C2D0E-0D42-BC48-AAFC-496CE2AD72F3}" type="slidenum">
              <a:rPr lang="en-US" smtClean="0"/>
              <a:t>13</a:t>
            </a:fld>
            <a:endParaRPr lang="en-US"/>
          </a:p>
        </p:txBody>
      </p:sp>
    </p:spTree>
    <p:extLst>
      <p:ext uri="{BB962C8B-B14F-4D97-AF65-F5344CB8AC3E}">
        <p14:creationId xmlns:p14="http://schemas.microsoft.com/office/powerpoint/2010/main" val="356268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2A16-2719-5894-43AC-963AEE764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AB5E3-3FD9-6B8D-A7FE-6185FEA8C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22D69-4B4D-6924-7D22-41B6A4576822}"/>
              </a:ext>
            </a:extLst>
          </p:cNvPr>
          <p:cNvSpPr>
            <a:spLocks noGrp="1"/>
          </p:cNvSpPr>
          <p:nvPr>
            <p:ph type="body" idx="1"/>
          </p:nvPr>
        </p:nvSpPr>
        <p:spPr/>
        <p:txBody>
          <a:bodyPr/>
          <a:lstStyle/>
          <a:p>
            <a:r>
              <a:rPr lang="en-US" dirty="0"/>
              <a:t>https://www.archives.gov/files/legislative/resources/education/veto/background.pdf</a:t>
            </a:r>
          </a:p>
        </p:txBody>
      </p:sp>
      <p:sp>
        <p:nvSpPr>
          <p:cNvPr id="4" name="Slide Number Placeholder 3">
            <a:extLst>
              <a:ext uri="{FF2B5EF4-FFF2-40B4-BE49-F238E27FC236}">
                <a16:creationId xmlns:a16="http://schemas.microsoft.com/office/drawing/2014/main" id="{DA0E4E6F-C12E-1472-A0C1-1524FFD3A7EA}"/>
              </a:ext>
            </a:extLst>
          </p:cNvPr>
          <p:cNvSpPr>
            <a:spLocks noGrp="1"/>
          </p:cNvSpPr>
          <p:nvPr>
            <p:ph type="sldNum" sz="quarter" idx="5"/>
          </p:nvPr>
        </p:nvSpPr>
        <p:spPr/>
        <p:txBody>
          <a:bodyPr/>
          <a:lstStyle/>
          <a:p>
            <a:fld id="{F21C2D0E-0D42-BC48-AAFC-496CE2AD72F3}" type="slidenum">
              <a:rPr lang="en-US" smtClean="0"/>
              <a:t>14</a:t>
            </a:fld>
            <a:endParaRPr lang="en-US"/>
          </a:p>
        </p:txBody>
      </p:sp>
    </p:spTree>
    <p:extLst>
      <p:ext uri="{BB962C8B-B14F-4D97-AF65-F5344CB8AC3E}">
        <p14:creationId xmlns:p14="http://schemas.microsoft.com/office/powerpoint/2010/main" val="118980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https://www.archives.gov/federal-register/laws/past</a:t>
            </a:r>
          </a:p>
          <a:p>
            <a:br>
              <a:rPr lang="en-US" dirty="0"/>
            </a:br>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15</a:t>
            </a:fld>
            <a:endParaRPr lang="en-US"/>
          </a:p>
        </p:txBody>
      </p:sp>
    </p:spTree>
    <p:extLst>
      <p:ext uri="{BB962C8B-B14F-4D97-AF65-F5344CB8AC3E}">
        <p14:creationId xmlns:p14="http://schemas.microsoft.com/office/powerpoint/2010/main" val="30256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2C8C0-A91D-D427-5F65-535E0268E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EF6E6-D089-6CAB-0D3E-C296CFF0D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A1437-B2BB-3244-5924-7989A4EB8129}"/>
              </a:ext>
            </a:extLst>
          </p:cNvPr>
          <p:cNvSpPr>
            <a:spLocks noGrp="1"/>
          </p:cNvSpPr>
          <p:nvPr>
            <p:ph type="body" idx="1"/>
          </p:nvPr>
        </p:nvSpPr>
        <p:spPr/>
        <p:txBody>
          <a:bodyPr/>
          <a:lstStyle/>
          <a:p>
            <a:r>
              <a:rPr lang="en-US" dirty="0"/>
              <a:t>https://www.archives.gov/federal-register/laws/past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a:extLst>
              <a:ext uri="{FF2B5EF4-FFF2-40B4-BE49-F238E27FC236}">
                <a16:creationId xmlns:a16="http://schemas.microsoft.com/office/drawing/2014/main" id="{5655114A-5986-C6CC-9CE5-44AA73BEEE53}"/>
              </a:ext>
            </a:extLst>
          </p:cNvPr>
          <p:cNvSpPr>
            <a:spLocks noGrp="1"/>
          </p:cNvSpPr>
          <p:nvPr>
            <p:ph type="sldNum" sz="quarter" idx="5"/>
          </p:nvPr>
        </p:nvSpPr>
        <p:spPr/>
        <p:txBody>
          <a:bodyPr/>
          <a:lstStyle/>
          <a:p>
            <a:fld id="{F21C2D0E-0D42-BC48-AAFC-496CE2AD72F3}" type="slidenum">
              <a:rPr lang="en-US" smtClean="0"/>
              <a:t>16</a:t>
            </a:fld>
            <a:endParaRPr lang="en-US"/>
          </a:p>
        </p:txBody>
      </p:sp>
    </p:spTree>
    <p:extLst>
      <p:ext uri="{BB962C8B-B14F-4D97-AF65-F5344CB8AC3E}">
        <p14:creationId xmlns:p14="http://schemas.microsoft.com/office/powerpoint/2010/main" val="215806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35E15-3DC4-6B6B-B243-A5AD3C1B4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D1764-BC13-A570-CDA1-92143A8AA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B1BA9-E3A6-D0FC-9CC6-CD6A01504B94}"/>
              </a:ext>
            </a:extLst>
          </p:cNvPr>
          <p:cNvSpPr>
            <a:spLocks noGrp="1"/>
          </p:cNvSpPr>
          <p:nvPr>
            <p:ph type="body" idx="1"/>
          </p:nvPr>
        </p:nvSpPr>
        <p:spPr/>
        <p:txBody>
          <a:bodyPr/>
          <a:lstStyle/>
          <a:p>
            <a:r>
              <a:rPr lang="en-US" dirty="0"/>
              <a:t>https://www.archives.gov/federal-register/laws/past</a:t>
            </a:r>
          </a:p>
          <a:p>
            <a:endParaRPr lang="en-US" dirty="0"/>
          </a:p>
          <a:p>
            <a:r>
              <a:rPr lang="en-US" b="1" dirty="0"/>
              <a:t>118th Congress (2023-2024)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https://www.congress.gov/public-laws/118th-congress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https://www.congress.gov/browse/118th-congress#:~:text=Laws%20*%20Public%20Laws%20%5B650%5D%20*%20Private%20Laws%20%5B16%5D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2023-2024: 274 Public Laws passed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2023-2024: Zero Private Laws passed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101st Congress (1989-1990)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https://www.congress.gov/browse/101st-congress#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https://www.congress.gov/browse/101st-congress#:~:text=Laws%20*%20Public%20Laws%20%5B650%5D%20*%20Private%20Laws%20%5B16%5D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1989-1990: 650 Public Laws passed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1989-1990: 16 Private laws passed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a:extLst>
              <a:ext uri="{FF2B5EF4-FFF2-40B4-BE49-F238E27FC236}">
                <a16:creationId xmlns:a16="http://schemas.microsoft.com/office/drawing/2014/main" id="{977BEF60-910A-9216-4D02-D416A5A3E78A}"/>
              </a:ext>
            </a:extLst>
          </p:cNvPr>
          <p:cNvSpPr>
            <a:spLocks noGrp="1"/>
          </p:cNvSpPr>
          <p:nvPr>
            <p:ph type="sldNum" sz="quarter" idx="5"/>
          </p:nvPr>
        </p:nvSpPr>
        <p:spPr/>
        <p:txBody>
          <a:bodyPr/>
          <a:lstStyle/>
          <a:p>
            <a:fld id="{F21C2D0E-0D42-BC48-AAFC-496CE2AD72F3}" type="slidenum">
              <a:rPr lang="en-US" smtClean="0"/>
              <a:t>17</a:t>
            </a:fld>
            <a:endParaRPr lang="en-US"/>
          </a:p>
        </p:txBody>
      </p:sp>
    </p:spTree>
    <p:extLst>
      <p:ext uri="{BB962C8B-B14F-4D97-AF65-F5344CB8AC3E}">
        <p14:creationId xmlns:p14="http://schemas.microsoft.com/office/powerpoint/2010/main" val="174839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0AB1-0941-7BE0-55FD-4291EB3C9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648B9-7296-A242-D97A-E2E23C915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2771D-CC0E-71C9-CADE-FDA6905674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E63D59-6914-3837-090A-C56CC52A33A1}"/>
              </a:ext>
            </a:extLst>
          </p:cNvPr>
          <p:cNvSpPr>
            <a:spLocks noGrp="1"/>
          </p:cNvSpPr>
          <p:nvPr>
            <p:ph type="sldNum" sz="quarter" idx="5"/>
          </p:nvPr>
        </p:nvSpPr>
        <p:spPr/>
        <p:txBody>
          <a:bodyPr/>
          <a:lstStyle/>
          <a:p>
            <a:fld id="{F21C2D0E-0D42-BC48-AAFC-496CE2AD72F3}" type="slidenum">
              <a:rPr lang="en-US" smtClean="0"/>
              <a:t>18</a:t>
            </a:fld>
            <a:endParaRPr lang="en-US"/>
          </a:p>
        </p:txBody>
      </p:sp>
    </p:spTree>
    <p:extLst>
      <p:ext uri="{BB962C8B-B14F-4D97-AF65-F5344CB8AC3E}">
        <p14:creationId xmlns:p14="http://schemas.microsoft.com/office/powerpoint/2010/main" val="313875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4F89-6C32-00AD-B2ED-0F0647F01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DD8B0-E548-C0A0-B638-2E7D159EF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B6FD2-AB68-D581-D046-06659E482CDA}"/>
              </a:ext>
            </a:extLst>
          </p:cNvPr>
          <p:cNvSpPr>
            <a:spLocks noGrp="1"/>
          </p:cNvSpPr>
          <p:nvPr>
            <p:ph type="body" idx="1"/>
          </p:nvPr>
        </p:nvSpPr>
        <p:spPr/>
        <p:txBody>
          <a:bodyPr/>
          <a:lstStyle/>
          <a:p>
            <a:r>
              <a:rPr lang="en-US" dirty="0"/>
              <a:t>https://www.archives.gov/files/legislative/resources/education/veto/background.pdf</a:t>
            </a:r>
          </a:p>
        </p:txBody>
      </p:sp>
      <p:sp>
        <p:nvSpPr>
          <p:cNvPr id="4" name="Slide Number Placeholder 3">
            <a:extLst>
              <a:ext uri="{FF2B5EF4-FFF2-40B4-BE49-F238E27FC236}">
                <a16:creationId xmlns:a16="http://schemas.microsoft.com/office/drawing/2014/main" id="{DEC79A77-5C88-B821-3118-E9D0ABE29819}"/>
              </a:ext>
            </a:extLst>
          </p:cNvPr>
          <p:cNvSpPr>
            <a:spLocks noGrp="1"/>
          </p:cNvSpPr>
          <p:nvPr>
            <p:ph type="sldNum" sz="quarter" idx="5"/>
          </p:nvPr>
        </p:nvSpPr>
        <p:spPr/>
        <p:txBody>
          <a:bodyPr/>
          <a:lstStyle/>
          <a:p>
            <a:fld id="{F21C2D0E-0D42-BC48-AAFC-496CE2AD72F3}" type="slidenum">
              <a:rPr lang="en-US" smtClean="0"/>
              <a:t>19</a:t>
            </a:fld>
            <a:endParaRPr lang="en-US"/>
          </a:p>
        </p:txBody>
      </p:sp>
    </p:spTree>
    <p:extLst>
      <p:ext uri="{BB962C8B-B14F-4D97-AF65-F5344CB8AC3E}">
        <p14:creationId xmlns:p14="http://schemas.microsoft.com/office/powerpoint/2010/main" val="80775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34CF4A-1054-4CA7-A2F8-C7D8DE20372F}" type="slidenum">
              <a:rPr lang="en-US" smtClean="0"/>
              <a:t>2</a:t>
            </a:fld>
            <a:endParaRPr lang="en-US" dirty="0"/>
          </a:p>
        </p:txBody>
      </p:sp>
    </p:spTree>
    <p:extLst>
      <p:ext uri="{BB962C8B-B14F-4D97-AF65-F5344CB8AC3E}">
        <p14:creationId xmlns:p14="http://schemas.microsoft.com/office/powerpoint/2010/main" val="2434937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20</a:t>
            </a:fld>
            <a:endParaRPr lang="en-US"/>
          </a:p>
        </p:txBody>
      </p:sp>
    </p:spTree>
    <p:extLst>
      <p:ext uri="{BB962C8B-B14F-4D97-AF65-F5344CB8AC3E}">
        <p14:creationId xmlns:p14="http://schemas.microsoft.com/office/powerpoint/2010/main" val="4026882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21</a:t>
            </a:fld>
            <a:endParaRPr lang="en-US"/>
          </a:p>
        </p:txBody>
      </p:sp>
    </p:spTree>
    <p:extLst>
      <p:ext uri="{BB962C8B-B14F-4D97-AF65-F5344CB8AC3E}">
        <p14:creationId xmlns:p14="http://schemas.microsoft.com/office/powerpoint/2010/main" val="3469675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22</a:t>
            </a:fld>
            <a:endParaRPr lang="en-US"/>
          </a:p>
        </p:txBody>
      </p:sp>
    </p:spTree>
    <p:extLst>
      <p:ext uri="{BB962C8B-B14F-4D97-AF65-F5344CB8AC3E}">
        <p14:creationId xmlns:p14="http://schemas.microsoft.com/office/powerpoint/2010/main" val="937752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0000"/>
              </a:lnSpc>
              <a:spcBef>
                <a:spcPts val="0"/>
              </a:spcBef>
              <a:buFont typeface="Wingdings" panose="05000000000000000000" pitchFamily="2" charset="2"/>
              <a:buChar char="§"/>
            </a:pPr>
            <a:r>
              <a:rPr lang="en-US" sz="2400" b="1" kern="100" dirty="0">
                <a:latin typeface="Helvetica" panose="020B0604020202020204"/>
                <a:ea typeface="Calibri" panose="020F0502020204030204" pitchFamily="34" charset="0"/>
                <a:cs typeface="Helvetica" panose="020B0604020202020204"/>
              </a:rPr>
              <a:t>Wikipedia – Links</a:t>
            </a: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3"/>
              </a:rPr>
              <a:t>https://en.wikipedia.org/wiki/List_of_United_States_Congresses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4"/>
              </a:rPr>
              <a:t>https://en.wikipedia.org/wiki/List_of_presidents_of_the_United_States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5"/>
              </a:rPr>
              <a:t>https://en.wikipedia.org/wiki/List_of_courts_of_the_United_States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endParaRPr lang="en-US" sz="1800" kern="100" dirty="0">
              <a:latin typeface="Helvetica" panose="020B0604020202020204"/>
              <a:ea typeface="Calibri" panose="020F0502020204030204" pitchFamily="34" charset="0"/>
              <a:cs typeface="Helvetica" panose="020B0604020202020204"/>
            </a:endParaRPr>
          </a:p>
          <a:p>
            <a:pPr lvl="1">
              <a:lnSpc>
                <a:spcPct val="115000"/>
              </a:lnSpc>
              <a:buFont typeface="Wingdings" panose="05000000000000000000" pitchFamily="2" charset="2"/>
              <a:buChar char="§"/>
            </a:pPr>
            <a:endParaRPr lang="en-US" sz="1800" kern="100" dirty="0">
              <a:latin typeface="Helvetica" panose="020B0604020202020204"/>
              <a:ea typeface="Calibri" panose="020F0502020204030204" pitchFamily="34" charset="0"/>
              <a:cs typeface="Helvetica" panose="020B0604020202020204"/>
            </a:endParaRPr>
          </a:p>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23</a:t>
            </a:fld>
            <a:endParaRPr lang="en-US"/>
          </a:p>
        </p:txBody>
      </p:sp>
    </p:spTree>
    <p:extLst>
      <p:ext uri="{BB962C8B-B14F-4D97-AF65-F5344CB8AC3E}">
        <p14:creationId xmlns:p14="http://schemas.microsoft.com/office/powerpoint/2010/main" val="393203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https://guides.loc.gov/executive-orders/order-proclamation-memorandum</a:t>
            </a:r>
          </a:p>
          <a:p>
            <a:r>
              <a:rPr lang="en-US" dirty="0"/>
              <a:t>https://www.regulations.gov/learn</a:t>
            </a:r>
          </a:p>
          <a:p>
            <a:endParaRPr lang="en-US" dirty="0"/>
          </a:p>
          <a:p>
            <a:pPr marR="0" lvl="0">
              <a:lnSpc>
                <a:spcPct val="100000"/>
              </a:lnSpc>
              <a:spcBef>
                <a:spcPts val="0"/>
              </a:spcBef>
              <a:buFont typeface="Wingdings" panose="05000000000000000000" pitchFamily="2" charset="2"/>
              <a:buChar char="§"/>
            </a:pPr>
            <a:r>
              <a:rPr lang="en-US" sz="2400" b="1" kern="100" dirty="0">
                <a:latin typeface="Helvetica" panose="020B0604020202020204"/>
                <a:ea typeface="Calibri" panose="020F0502020204030204" pitchFamily="34" charset="0"/>
                <a:cs typeface="Helvetica" panose="020B0604020202020204"/>
              </a:rPr>
              <a:t>Wikipedia – Links</a:t>
            </a: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3"/>
              </a:rPr>
              <a:t>https://en.wikipedia.org/wiki/List_of_United_States_Congresses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4"/>
              </a:rPr>
              <a:t>https://en.wikipedia.org/wiki/List_of_presidents_of_the_United_States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1900" kern="100" dirty="0">
                <a:latin typeface="Helvetica" panose="020B0604020202020204"/>
                <a:ea typeface="Calibri" panose="020F0502020204030204" pitchFamily="34" charset="0"/>
                <a:cs typeface="Helvetica" panose="020B0604020202020204"/>
                <a:hlinkClick r:id="rId5"/>
              </a:rPr>
              <a:t>https://en.wikipedia.org/wiki/List_of_courts_of_the_United_States</a:t>
            </a:r>
            <a:endParaRPr lang="en-US" sz="1900" kern="100" dirty="0">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endParaRPr lang="en-US" sz="1800" kern="100" dirty="0">
              <a:latin typeface="Helvetica" panose="020B0604020202020204"/>
              <a:ea typeface="Calibri" panose="020F0502020204030204" pitchFamily="34" charset="0"/>
              <a:cs typeface="Helvetica" panose="020B0604020202020204"/>
            </a:endParaRPr>
          </a:p>
          <a:p>
            <a:pPr lvl="1">
              <a:lnSpc>
                <a:spcPct val="115000"/>
              </a:lnSpc>
              <a:buFont typeface="Wingdings" panose="05000000000000000000" pitchFamily="2" charset="2"/>
              <a:buChar char="§"/>
            </a:pPr>
            <a:endParaRPr lang="en-US" sz="1800" kern="100" dirty="0">
              <a:latin typeface="Helvetica" panose="020B0604020202020204"/>
              <a:ea typeface="Calibri" panose="020F0502020204030204" pitchFamily="34" charset="0"/>
              <a:cs typeface="Helvetica" panose="020B0604020202020204"/>
            </a:endParaRPr>
          </a:p>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24</a:t>
            </a:fld>
            <a:endParaRPr lang="en-US"/>
          </a:p>
        </p:txBody>
      </p:sp>
    </p:spTree>
    <p:extLst>
      <p:ext uri="{BB962C8B-B14F-4D97-AF65-F5344CB8AC3E}">
        <p14:creationId xmlns:p14="http://schemas.microsoft.com/office/powerpoint/2010/main" val="386122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7DF8-8FB6-72D4-7922-FE556601F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DE8B7-FDA2-29ED-AC01-015C9A012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BB269-721F-D5FF-F56F-95E2BEA05A51}"/>
              </a:ext>
            </a:extLst>
          </p:cNvPr>
          <p:cNvSpPr>
            <a:spLocks noGrp="1"/>
          </p:cNvSpPr>
          <p:nvPr>
            <p:ph type="body" idx="1"/>
          </p:nvPr>
        </p:nvSpPr>
        <p:spPr/>
        <p:txBody>
          <a:bodyPr/>
          <a:lstStyle/>
          <a:p>
            <a:r>
              <a:rPr lang="en-US" dirty="0"/>
              <a:t>https://guides.loc.gov/executive-orders/order-proclamation-memorandum</a:t>
            </a:r>
          </a:p>
          <a:p>
            <a:r>
              <a:rPr lang="en-US" dirty="0"/>
              <a:t>https://www.regulations.gov/learn</a:t>
            </a:r>
          </a:p>
        </p:txBody>
      </p:sp>
      <p:sp>
        <p:nvSpPr>
          <p:cNvPr id="4" name="Slide Number Placeholder 3">
            <a:extLst>
              <a:ext uri="{FF2B5EF4-FFF2-40B4-BE49-F238E27FC236}">
                <a16:creationId xmlns:a16="http://schemas.microsoft.com/office/drawing/2014/main" id="{ABC79E3B-2D41-0578-EC5A-3BEA9B5F2B87}"/>
              </a:ext>
            </a:extLst>
          </p:cNvPr>
          <p:cNvSpPr>
            <a:spLocks noGrp="1"/>
          </p:cNvSpPr>
          <p:nvPr>
            <p:ph type="sldNum" sz="quarter" idx="5"/>
          </p:nvPr>
        </p:nvSpPr>
        <p:spPr/>
        <p:txBody>
          <a:bodyPr/>
          <a:lstStyle/>
          <a:p>
            <a:fld id="{F21C2D0E-0D42-BC48-AAFC-496CE2AD72F3}" type="slidenum">
              <a:rPr lang="en-US" smtClean="0"/>
              <a:t>25</a:t>
            </a:fld>
            <a:endParaRPr lang="en-US"/>
          </a:p>
        </p:txBody>
      </p:sp>
    </p:spTree>
    <p:extLst>
      <p:ext uri="{BB962C8B-B14F-4D97-AF65-F5344CB8AC3E}">
        <p14:creationId xmlns:p14="http://schemas.microsoft.com/office/powerpoint/2010/main" val="44024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26</a:t>
            </a:fld>
            <a:endParaRPr lang="en-US"/>
          </a:p>
        </p:txBody>
      </p:sp>
    </p:spTree>
    <p:extLst>
      <p:ext uri="{BB962C8B-B14F-4D97-AF65-F5344CB8AC3E}">
        <p14:creationId xmlns:p14="http://schemas.microsoft.com/office/powerpoint/2010/main" val="1216198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27</a:t>
            </a:fld>
            <a:endParaRPr lang="en-US"/>
          </a:p>
        </p:txBody>
      </p:sp>
    </p:spTree>
    <p:extLst>
      <p:ext uri="{BB962C8B-B14F-4D97-AF65-F5344CB8AC3E}">
        <p14:creationId xmlns:p14="http://schemas.microsoft.com/office/powerpoint/2010/main" val="237509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buFont typeface="Wingdings" panose="05000000000000000000" pitchFamily="2" charset="2"/>
              <a:buNone/>
            </a:pPr>
            <a:r>
              <a:rPr lang="en-US" sz="1900" b="1" dirty="0"/>
              <a:t>Nixon Vetoes Rehabilitation Act of 1972</a:t>
            </a:r>
            <a:r>
              <a:rPr lang="en-US" sz="1900" dirty="0"/>
              <a:t>, H.R. 8395, 92nd Cong., 2nd Sess. (Oct. 22, 1972)</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US" sz="2000" dirty="0">
                <a:hlinkClick r:id="rId3"/>
              </a:rPr>
              <a:t>https://www.presidency.ucsb.edu/documents/memorandum-disapproval-nine-bills</a:t>
            </a:r>
            <a:endParaRPr lang="en-US" sz="2000" dirty="0"/>
          </a:p>
          <a:p>
            <a:pPr lvl="0">
              <a:lnSpc>
                <a:spcPct val="120000"/>
              </a:lnSpc>
              <a:spcBef>
                <a:spcPts val="0"/>
              </a:spcBef>
              <a:buFont typeface="Wingdings" panose="05000000000000000000" pitchFamily="2" charset="2"/>
              <a:buNone/>
            </a:pPr>
            <a:r>
              <a:rPr lang="en-US" dirty="0"/>
              <a:t>“Fiscal irresponsibility”</a:t>
            </a:r>
          </a:p>
          <a:p>
            <a:pPr lvl="0">
              <a:lnSpc>
                <a:spcPct val="120000"/>
              </a:lnSpc>
              <a:spcBef>
                <a:spcPts val="0"/>
              </a:spcBef>
              <a:buFont typeface="Wingdings" panose="05000000000000000000" pitchFamily="2" charset="2"/>
              <a:buNone/>
            </a:pPr>
            <a:r>
              <a:rPr lang="en-US" dirty="0"/>
              <a:t>Would create “organizational rigidities” in vocational rehabilitation program</a:t>
            </a:r>
          </a:p>
          <a:p>
            <a:pPr lvl="0">
              <a:lnSpc>
                <a:spcPct val="120000"/>
              </a:lnSpc>
              <a:spcBef>
                <a:spcPts val="0"/>
              </a:spcBef>
              <a:buFont typeface="Wingdings" panose="05000000000000000000" pitchFamily="2" charset="2"/>
              <a:buNone/>
            </a:pPr>
            <a:r>
              <a:rPr lang="en-US" dirty="0"/>
              <a:t>Pocket veto (time runs out on legislative session)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Nixon Vetoes Rehabilitation Act of 1972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H.R. 8395, 92nd Cong., 2nd Sess. (Oct. 22, 1972)</a:t>
            </a:r>
          </a:p>
          <a:p>
            <a:endParaRPr lang="en-US" dirty="0"/>
          </a:p>
          <a:p>
            <a:pPr>
              <a:lnSpc>
                <a:spcPct val="120000"/>
              </a:lnSpc>
              <a:spcBef>
                <a:spcPts val="0"/>
              </a:spcBef>
              <a:buFont typeface="Wingdings" panose="05000000000000000000" pitchFamily="2" charset="2"/>
              <a:buNone/>
            </a:pPr>
            <a:r>
              <a:rPr lang="en-US" b="1" dirty="0"/>
              <a:t>Nixon Vetoes Rehabilitation Act of 1972</a:t>
            </a:r>
          </a:p>
          <a:p>
            <a:pPr>
              <a:lnSpc>
                <a:spcPct val="120000"/>
              </a:lnSpc>
              <a:spcBef>
                <a:spcPts val="0"/>
              </a:spcBef>
              <a:buFont typeface="Wingdings" panose="05000000000000000000" pitchFamily="2" charset="2"/>
              <a:buNone/>
            </a:pPr>
            <a:r>
              <a:rPr lang="en-US" dirty="0"/>
              <a:t>S. 7, 93rd Cong., 1st Sess., (Mar. 27, 1973)</a:t>
            </a:r>
          </a:p>
          <a:p>
            <a:pPr lvl="0">
              <a:lnSpc>
                <a:spcPct val="120000"/>
              </a:lnSpc>
              <a:spcBef>
                <a:spcPts val="0"/>
              </a:spcBef>
              <a:buFont typeface="Wingdings" panose="05000000000000000000" pitchFamily="2" charset="2"/>
              <a:buNone/>
            </a:pPr>
            <a:r>
              <a:rPr lang="en-US" dirty="0">
                <a:hlinkClick r:id="rId4"/>
              </a:rPr>
              <a:t>https://www.senate.gov/legislative/vetoes/messages/NixonR/S7-Sdoc-93-10.pdf</a:t>
            </a:r>
            <a:endParaRPr lang="en-US" dirty="0"/>
          </a:p>
          <a:p>
            <a:pPr lvl="0">
              <a:lnSpc>
                <a:spcPct val="120000"/>
              </a:lnSpc>
              <a:spcBef>
                <a:spcPts val="0"/>
              </a:spcBef>
              <a:buFont typeface="Wingdings" panose="05000000000000000000" pitchFamily="2" charset="2"/>
              <a:buNone/>
            </a:pPr>
            <a:r>
              <a:rPr lang="en-US" dirty="0">
                <a:hlinkClick r:id="rId5"/>
              </a:rPr>
              <a:t>https://www.presidency.ucsb.edu/documents/veto-the-vocational-rehabilitation-bill</a:t>
            </a:r>
            <a:endParaRPr lang="en-US" dirty="0"/>
          </a:p>
          <a:p>
            <a:pPr lvl="0">
              <a:lnSpc>
                <a:spcPct val="120000"/>
              </a:lnSpc>
              <a:spcBef>
                <a:spcPts val="0"/>
              </a:spcBef>
              <a:buFont typeface="Wingdings" panose="05000000000000000000" pitchFamily="2" charset="2"/>
              <a:buNone/>
            </a:pPr>
            <a:r>
              <a:rPr lang="en-US" dirty="0"/>
              <a:t>“Fiscally irresponsible” &amp; “badly constructed”</a:t>
            </a:r>
          </a:p>
          <a:p>
            <a:pPr lvl="0">
              <a:lnSpc>
                <a:spcPct val="120000"/>
              </a:lnSpc>
              <a:spcBef>
                <a:spcPts val="0"/>
              </a:spcBef>
              <a:buFont typeface="Wingdings" panose="05000000000000000000" pitchFamily="2" charset="2"/>
              <a:buNone/>
            </a:pPr>
            <a:r>
              <a:rPr lang="en-US" dirty="0"/>
              <a:t>Veto sustained (not enacted)</a:t>
            </a:r>
          </a:p>
          <a:p>
            <a:pPr lvl="0">
              <a:lnSpc>
                <a:spcPct val="120000"/>
              </a:lnSpc>
              <a:spcBef>
                <a:spcPts val="0"/>
              </a:spcBef>
              <a:buFont typeface="Wingdings" panose="05000000000000000000" pitchFamily="2" charset="2"/>
              <a:buChar char="§"/>
            </a:pPr>
            <a:endParaRPr lang="en-US" dirty="0"/>
          </a:p>
          <a:p>
            <a:pPr>
              <a:lnSpc>
                <a:spcPct val="120000"/>
              </a:lnSpc>
              <a:spcBef>
                <a:spcPts val="0"/>
              </a:spcBef>
              <a:buFont typeface="Wingdings" panose="05000000000000000000" pitchFamily="2" charset="2"/>
              <a:buNone/>
            </a:pPr>
            <a:r>
              <a:rPr lang="en-US" sz="2100" b="1" dirty="0"/>
              <a:t>Nixon Signs Rehabilitation Act of 1973</a:t>
            </a:r>
          </a:p>
          <a:p>
            <a:pPr>
              <a:lnSpc>
                <a:spcPct val="120000"/>
              </a:lnSpc>
              <a:spcBef>
                <a:spcPts val="0"/>
              </a:spcBef>
              <a:buFont typeface="Wingdings" panose="05000000000000000000" pitchFamily="2" charset="2"/>
              <a:buNone/>
            </a:pPr>
            <a:r>
              <a:rPr lang="en-US" sz="2100" kern="100" dirty="0">
                <a:effectLst/>
                <a:latin typeface="Arial" panose="020B0604020202020204" pitchFamily="34" charset="0"/>
                <a:ea typeface="Calibri" panose="020F0502020204030204" pitchFamily="34" charset="0"/>
                <a:cs typeface="Times New Roman" panose="02020603050405020304" pitchFamily="18" charset="0"/>
              </a:rPr>
              <a:t>Pub. L. 93-112, 87 Stat. 355 (Sept. 26, 1973)</a:t>
            </a:r>
          </a:p>
          <a:p>
            <a:pPr lvl="0">
              <a:lnSpc>
                <a:spcPct val="120000"/>
              </a:lnSpc>
              <a:spcBef>
                <a:spcPts val="0"/>
              </a:spcBef>
              <a:buFont typeface="Wingdings" panose="05000000000000000000" pitchFamily="2" charset="2"/>
              <a:buNone/>
            </a:pPr>
            <a:r>
              <a:rPr lang="en-US" sz="2100" kern="100" dirty="0">
                <a:effectLst/>
                <a:latin typeface="Arial" panose="020B0604020202020204" pitchFamily="34" charset="0"/>
                <a:ea typeface="Calibri" panose="020F0502020204030204" pitchFamily="34" charset="0"/>
                <a:cs typeface="Times New Roman" panose="02020603050405020304" pitchFamily="18" charset="0"/>
                <a:hlinkClick r:id="rId6"/>
              </a:rPr>
              <a:t>https://www.presidency.ucsb.edu/documents/statement-signing-the-rehabilitation-act-1973</a:t>
            </a:r>
            <a:endParaRPr lang="en-US" sz="2100" kern="100" dirty="0">
              <a:effectLst/>
              <a:latin typeface="Arial" panose="020B060402020202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None/>
            </a:pPr>
            <a:r>
              <a:rPr lang="en-US" sz="2100" kern="100" dirty="0">
                <a:latin typeface="Arial" panose="020B0604020202020204" pitchFamily="34" charset="0"/>
                <a:ea typeface="Calibri" panose="020F0502020204030204" pitchFamily="34" charset="0"/>
                <a:cs typeface="Times New Roman" panose="02020603050405020304" pitchFamily="18" charset="0"/>
              </a:rPr>
              <a:t>Three’s a charm!</a:t>
            </a:r>
            <a:endParaRPr lang="en-US" sz="2100" dirty="0"/>
          </a:p>
          <a:p>
            <a:pPr lvl="0">
              <a:lnSpc>
                <a:spcPct val="120000"/>
              </a:lnSpc>
              <a:spcBef>
                <a:spcPts val="0"/>
              </a:spcBef>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28</a:t>
            </a:fld>
            <a:endParaRPr lang="en-US"/>
          </a:p>
        </p:txBody>
      </p:sp>
    </p:spTree>
    <p:extLst>
      <p:ext uri="{BB962C8B-B14F-4D97-AF65-F5344CB8AC3E}">
        <p14:creationId xmlns:p14="http://schemas.microsoft.com/office/powerpoint/2010/main" val="3046044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8F21-EB58-E056-5B10-118C6F1B1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381D7-D36D-C490-9953-2F833CA9E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AE25C-3256-66F9-B787-69B9D61DD8B2}"/>
              </a:ext>
            </a:extLst>
          </p:cNvPr>
          <p:cNvSpPr>
            <a:spLocks noGrp="1"/>
          </p:cNvSpPr>
          <p:nvPr>
            <p:ph type="body" idx="1"/>
          </p:nvPr>
        </p:nvSpPr>
        <p:spPr/>
        <p:txBody>
          <a:bodyPr/>
          <a:lstStyle/>
          <a:p>
            <a:r>
              <a:rPr lang="en-US" dirty="0"/>
              <a:t>https://guides.loc.gov/executive-orders/order-proclamation-memorandum</a:t>
            </a:r>
          </a:p>
          <a:p>
            <a:r>
              <a:rPr lang="en-US" dirty="0"/>
              <a:t>https://www.ecfr.gov/current/title-1/chapter-I/subchapter-E/part-19/section-19.1</a:t>
            </a:r>
          </a:p>
          <a:p>
            <a:r>
              <a:rPr lang="en-US" dirty="0"/>
              <a:t>https://www.fjc.gov/history/administration/judicial-review-executive-orders#</a:t>
            </a:r>
          </a:p>
          <a:p>
            <a:r>
              <a:rPr lang="en-US" dirty="0"/>
              <a:t>https://www.americanbar.org/groups/public_education/publications/teaching-legal-docs/what-is-an-executive-order-/</a:t>
            </a:r>
          </a:p>
        </p:txBody>
      </p:sp>
      <p:sp>
        <p:nvSpPr>
          <p:cNvPr id="4" name="Slide Number Placeholder 3">
            <a:extLst>
              <a:ext uri="{FF2B5EF4-FFF2-40B4-BE49-F238E27FC236}">
                <a16:creationId xmlns:a16="http://schemas.microsoft.com/office/drawing/2014/main" id="{D2600BBD-9645-FB1B-FBE1-C0B990CDB0FE}"/>
              </a:ext>
            </a:extLst>
          </p:cNvPr>
          <p:cNvSpPr>
            <a:spLocks noGrp="1"/>
          </p:cNvSpPr>
          <p:nvPr>
            <p:ph type="sldNum" sz="quarter" idx="5"/>
          </p:nvPr>
        </p:nvSpPr>
        <p:spPr/>
        <p:txBody>
          <a:bodyPr/>
          <a:lstStyle/>
          <a:p>
            <a:fld id="{F21C2D0E-0D42-BC48-AAFC-496CE2AD72F3}" type="slidenum">
              <a:rPr lang="en-US" smtClean="0"/>
              <a:t>29</a:t>
            </a:fld>
            <a:endParaRPr lang="en-US"/>
          </a:p>
        </p:txBody>
      </p:sp>
    </p:spTree>
    <p:extLst>
      <p:ext uri="{BB962C8B-B14F-4D97-AF65-F5344CB8AC3E}">
        <p14:creationId xmlns:p14="http://schemas.microsoft.com/office/powerpoint/2010/main" val="195860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B340-512C-D861-62DA-50324F303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D4FB-09ED-E96D-BA04-33A7A821E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8FAAF-BD09-70A2-158C-DD97D02086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6DE28-8ABF-0852-0AF0-2FBD3E83D27B}"/>
              </a:ext>
            </a:extLst>
          </p:cNvPr>
          <p:cNvSpPr>
            <a:spLocks noGrp="1"/>
          </p:cNvSpPr>
          <p:nvPr>
            <p:ph type="sldNum" sz="quarter" idx="5"/>
          </p:nvPr>
        </p:nvSpPr>
        <p:spPr/>
        <p:txBody>
          <a:bodyPr/>
          <a:lstStyle/>
          <a:p>
            <a:fld id="{F21C2D0E-0D42-BC48-AAFC-496CE2AD72F3}" type="slidenum">
              <a:rPr lang="en-US" smtClean="0"/>
              <a:t>3</a:t>
            </a:fld>
            <a:endParaRPr lang="en-US"/>
          </a:p>
        </p:txBody>
      </p:sp>
    </p:spTree>
    <p:extLst>
      <p:ext uri="{BB962C8B-B14F-4D97-AF65-F5344CB8AC3E}">
        <p14:creationId xmlns:p14="http://schemas.microsoft.com/office/powerpoint/2010/main" val="3250636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Helvetica" panose="020B0604020202020204"/>
                <a:cs typeface="Helvetica" panose="020B0604020202020204"/>
              </a:rPr>
              <a:t>Creation of the U.S. Peace Corps</a:t>
            </a:r>
          </a:p>
          <a:p>
            <a:r>
              <a:rPr lang="en-US" dirty="0"/>
              <a:t>https://www.presidency.ucsb.edu/documents/executive-order-10924-establishment-and-administration-the-peace-corps-the-department</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Legal authority: Mutual Security Act of 1954, 22 U.S.C. §§ 1750 et seq. </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Exec. Order No. 10924 (Mar. 1, 1961) (Kennedy)</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Published at 26 Fed. Reg. 1789 (Mar. 2, 1961)</a:t>
            </a:r>
          </a:p>
          <a:p>
            <a:endParaRPr lang="en-US" sz="1200" dirty="0">
              <a:latin typeface="Helvetica" panose="020B0604020202020204"/>
              <a:cs typeface="Helvetica" panose="020B0604020202020204"/>
            </a:endParaRPr>
          </a:p>
          <a:p>
            <a:r>
              <a:rPr lang="en-US" sz="1200" b="1" dirty="0">
                <a:latin typeface="Helvetica" panose="020B0604020202020204"/>
                <a:cs typeface="Helvetica" panose="020B0604020202020204"/>
              </a:rPr>
              <a:t>Banning the Hording of Gold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https://www.presidency.ucsb.edu/documents/executive-order-6102-forbidding-the-hoarding-gold-coin-gold-bullion-and-gold-certificates</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Legal authority: Emergency Banking Act of 1933, 12 U.S.C. §§ 95 et seq. </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Exec. Order No. 6102 (Apr. 5, 1933) (F. Roosevelt)</a:t>
            </a:r>
          </a:p>
          <a:p>
            <a:pPr lvl="1">
              <a:lnSpc>
                <a:spcPct val="120000"/>
              </a:lnSpc>
              <a:spcBef>
                <a:spcPts val="0"/>
              </a:spcBef>
              <a:buFont typeface="Wingdings" panose="05000000000000000000" pitchFamily="2" charset="2"/>
              <a:buChar char="§"/>
            </a:pPr>
            <a:r>
              <a:rPr lang="en-US" sz="5500" dirty="0">
                <a:latin typeface="Helvetica" panose="020B0604020202020204"/>
                <a:cs typeface="Helvetica" panose="020B0604020202020204"/>
              </a:rPr>
              <a:t>Predated the 1936 requirement for publication</a:t>
            </a:r>
          </a:p>
          <a:p>
            <a:endParaRPr lang="en-US" sz="1200" dirty="0">
              <a:latin typeface="Helvetica" panose="020B0604020202020204"/>
              <a:cs typeface="Helvetica" panose="020B0604020202020204"/>
            </a:endParaRPr>
          </a:p>
          <a:p>
            <a:r>
              <a:rPr lang="en-US" sz="1200" b="1" dirty="0">
                <a:latin typeface="Helvetica" panose="020B0604020202020204"/>
                <a:cs typeface="Helvetica" panose="020B0604020202020204"/>
              </a:rPr>
              <a:t>Federal Register Act of 1935</a:t>
            </a:r>
          </a:p>
          <a:p>
            <a:r>
              <a:rPr lang="en-US" sz="1200" dirty="0">
                <a:latin typeface="Helvetica" panose="020B0604020202020204"/>
                <a:cs typeface="Helvetica" panose="020B0604020202020204"/>
              </a:rPr>
              <a:t>Pub. L. 74-417, 49 Stat. 500 (July 26, 1935) (F. Roosevelt)</a:t>
            </a:r>
          </a:p>
          <a:p>
            <a:r>
              <a:rPr lang="en-US" sz="1200" dirty="0">
                <a:latin typeface="Helvetica" panose="020B0604020202020204"/>
                <a:cs typeface="Helvetica" panose="020B0604020202020204"/>
              </a:rPr>
              <a:t>https://govtrackus.s3.amazonaws.com/legislink/pdf/stat/49/STATUTE-49-Pg500.pdf</a:t>
            </a:r>
          </a:p>
          <a:p>
            <a:endParaRPr lang="en-US" sz="1200" dirty="0">
              <a:latin typeface="Helvetica" panose="020B0604020202020204"/>
              <a:cs typeface="Helvetica" panose="020B0604020202020204"/>
            </a:endParaRPr>
          </a:p>
          <a:p>
            <a:endParaRPr lang="en-US" sz="1200" dirty="0">
              <a:latin typeface="Helvetica" panose="020B0604020202020204"/>
              <a:cs typeface="Helvetica" panose="020B0604020202020204"/>
            </a:endParaRPr>
          </a:p>
        </p:txBody>
      </p:sp>
      <p:sp>
        <p:nvSpPr>
          <p:cNvPr id="4" name="Slide Number Placeholder 3"/>
          <p:cNvSpPr>
            <a:spLocks noGrp="1"/>
          </p:cNvSpPr>
          <p:nvPr>
            <p:ph type="sldNum" sz="quarter" idx="5"/>
          </p:nvPr>
        </p:nvSpPr>
        <p:spPr/>
        <p:txBody>
          <a:bodyPr/>
          <a:lstStyle/>
          <a:p>
            <a:fld id="{F21C2D0E-0D42-BC48-AAFC-496CE2AD72F3}" type="slidenum">
              <a:rPr lang="en-US" smtClean="0"/>
              <a:t>30</a:t>
            </a:fld>
            <a:endParaRPr lang="en-US"/>
          </a:p>
        </p:txBody>
      </p:sp>
    </p:spTree>
    <p:extLst>
      <p:ext uri="{BB962C8B-B14F-4D97-AF65-F5344CB8AC3E}">
        <p14:creationId xmlns:p14="http://schemas.microsoft.com/office/powerpoint/2010/main" val="4165959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4886D-61E6-6B54-19C8-83C25D6BB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636C9-C440-8003-B549-9051B6F33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8F3AE-6EA2-BE05-CFC6-A7636A7BF35B}"/>
              </a:ext>
            </a:extLst>
          </p:cNvPr>
          <p:cNvSpPr>
            <a:spLocks noGrp="1"/>
          </p:cNvSpPr>
          <p:nvPr>
            <p:ph type="body" idx="1"/>
          </p:nvPr>
        </p:nvSpPr>
        <p:spPr/>
        <p:txBody>
          <a:bodyPr/>
          <a:lstStyle/>
          <a:p>
            <a:r>
              <a:rPr lang="en-US" b="1" dirty="0"/>
              <a:t>Antiquities Act of 1906</a:t>
            </a:r>
          </a:p>
          <a:p>
            <a:r>
              <a:rPr lang="en-US" sz="1200" dirty="0">
                <a:latin typeface="Helvetica" panose="020B0604020202020204"/>
                <a:cs typeface="Helvetica" panose="020B0604020202020204"/>
              </a:rPr>
              <a:t>54 U.S.C. §§ 320301 et seq. </a:t>
            </a:r>
            <a:r>
              <a:rPr lang="fr-FR" sz="1200" b="0" i="0" dirty="0">
                <a:solidFill>
                  <a:srgbClr val="001D35"/>
                </a:solidFill>
                <a:effectLst/>
                <a:latin typeface="Helvetica" panose="020B0604020202020204"/>
                <a:cs typeface="Helvetica" panose="020B0604020202020204"/>
              </a:rPr>
              <a:t> </a:t>
            </a:r>
            <a:endParaRPr lang="en-US" b="1" dirty="0"/>
          </a:p>
          <a:p>
            <a:r>
              <a:rPr lang="en-US" b="0" dirty="0"/>
              <a:t>https://www.law.cornell.edu/uscode/text/54/320301</a:t>
            </a:r>
          </a:p>
          <a:p>
            <a:endParaRPr lang="en-US" b="1" dirty="0"/>
          </a:p>
          <a:p>
            <a:r>
              <a:rPr lang="en-US" b="1" dirty="0"/>
              <a:t>Review of Designations Under the Antiquities Act </a:t>
            </a:r>
          </a:p>
          <a:p>
            <a:r>
              <a:rPr lang="en-US" b="1" dirty="0"/>
              <a:t>Exec. Order No. 13792 (Apr. 26, 2017) (Trump 45) </a:t>
            </a:r>
          </a:p>
          <a:p>
            <a:r>
              <a:rPr lang="en-US" b="0" dirty="0"/>
              <a:t>https://www.govinfo.gov/content/pkg/FR-2017-05-01/pdf/2017-08908.pdf</a:t>
            </a:r>
          </a:p>
          <a:p>
            <a:endParaRPr lang="en-US" dirty="0"/>
          </a:p>
          <a:p>
            <a:pPr>
              <a:spcBef>
                <a:spcPts val="0"/>
              </a:spcBef>
            </a:pPr>
            <a:r>
              <a:rPr lang="en-US" b="1" dirty="0">
                <a:latin typeface="Helvetica" panose="020B0604020202020204"/>
                <a:cs typeface="Helvetica" panose="020B0604020202020204"/>
              </a:rPr>
              <a:t>Addressing Climate Impacts &amp; Restoring National Monuments</a:t>
            </a:r>
          </a:p>
          <a:p>
            <a:pPr>
              <a:spcBef>
                <a:spcPts val="0"/>
              </a:spcBef>
            </a:pPr>
            <a:r>
              <a:rPr lang="en-US" b="1" dirty="0">
                <a:latin typeface="Helvetica" panose="020B0604020202020204"/>
                <a:cs typeface="Helvetica" panose="020B0604020202020204"/>
              </a:rPr>
              <a:t>Exec. Order No. 13990 (Jan. 20, 2021) (Biden)</a:t>
            </a:r>
          </a:p>
          <a:p>
            <a:endParaRPr lang="en-US" dirty="0"/>
          </a:p>
          <a:p>
            <a:endParaRPr lang="en-US" dirty="0"/>
          </a:p>
          <a:p>
            <a:pPr>
              <a:spcBef>
                <a:spcPts val="0"/>
              </a:spcBef>
            </a:pPr>
            <a:r>
              <a:rPr lang="en-US" b="1" dirty="0">
                <a:latin typeface="Helvetica" panose="020B0604020202020204"/>
                <a:cs typeface="Helvetica" panose="020B0604020202020204"/>
              </a:rPr>
              <a:t>Protecting Public Health and the Environment and Restoring Science to Tackle the Climate Crisis </a:t>
            </a:r>
          </a:p>
          <a:p>
            <a:pPr lvl="1">
              <a:spcBef>
                <a:spcPts val="0"/>
              </a:spcBef>
            </a:pPr>
            <a:r>
              <a:rPr lang="en-US" dirty="0">
                <a:latin typeface="Helvetica" panose="020B0604020202020204"/>
                <a:cs typeface="Helvetica" panose="020B0604020202020204"/>
              </a:rPr>
              <a:t>Legal authority: Antiquities Act of 1906, 54 U.S.C. </a:t>
            </a:r>
            <a:r>
              <a:rPr lang="en-US" dirty="0">
                <a:latin typeface="Arial" panose="020B0604020202020204" pitchFamily="34" charset="0"/>
                <a:cs typeface="Arial" panose="020B0604020202020204" pitchFamily="34" charset="0"/>
              </a:rPr>
              <a:t>§§ 320301 et seq. </a:t>
            </a:r>
            <a:r>
              <a:rPr lang="fr-FR" b="0" i="0" dirty="0">
                <a:solidFill>
                  <a:srgbClr val="001D35"/>
                </a:solidFill>
                <a:effectLst/>
                <a:latin typeface="Google Sans"/>
              </a:rPr>
              <a:t> </a:t>
            </a:r>
            <a:endParaRPr lang="en-US" dirty="0">
              <a:latin typeface="Helvetica" panose="020B0604020202020204"/>
              <a:cs typeface="Helvetica" panose="020B0604020202020204"/>
            </a:endParaRPr>
          </a:p>
          <a:p>
            <a:pPr lvl="1">
              <a:spcBef>
                <a:spcPts val="0"/>
              </a:spcBef>
            </a:pPr>
            <a:r>
              <a:rPr lang="en-US" dirty="0">
                <a:latin typeface="Helvetica" panose="020B0604020202020204"/>
                <a:cs typeface="Helvetica" panose="020B0604020202020204"/>
              </a:rPr>
              <a:t>Exec. Order No. 13990 (Jan. 20, 2021) (Biden)</a:t>
            </a:r>
          </a:p>
          <a:p>
            <a:pPr lvl="1">
              <a:spcBef>
                <a:spcPts val="0"/>
              </a:spcBef>
            </a:pPr>
            <a:r>
              <a:rPr lang="en-US" dirty="0">
                <a:latin typeface="Helvetica" panose="020B0604020202020204"/>
                <a:cs typeface="Helvetica" panose="020B0604020202020204"/>
              </a:rPr>
              <a:t>Rescinding Exec. Order No. 13792 (Trump)</a:t>
            </a:r>
          </a:p>
          <a:p>
            <a:pPr lvl="1">
              <a:spcBef>
                <a:spcPts val="0"/>
              </a:spcBef>
            </a:pPr>
            <a:endParaRPr lang="en-US" dirty="0">
              <a:latin typeface="Helvetica" panose="020B0604020202020204"/>
              <a:cs typeface="Helvetica" panose="020B0604020202020204"/>
            </a:endParaRPr>
          </a:p>
          <a:p>
            <a:pPr>
              <a:spcBef>
                <a:spcPts val="0"/>
              </a:spcBef>
            </a:pPr>
            <a:r>
              <a:rPr lang="en-US" b="1" dirty="0">
                <a:latin typeface="Helvetica" panose="020B0604020202020204"/>
                <a:cs typeface="Helvetica" panose="020B0604020202020204"/>
              </a:rPr>
              <a:t>Unleashing American Energy</a:t>
            </a:r>
          </a:p>
          <a:p>
            <a:pPr lvl="1">
              <a:spcBef>
                <a:spcPts val="0"/>
              </a:spcBef>
            </a:pPr>
            <a:r>
              <a:rPr lang="en-US" dirty="0">
                <a:latin typeface="Helvetica" panose="020B0604020202020204"/>
                <a:cs typeface="Helvetica" panose="020B0604020202020204"/>
              </a:rPr>
              <a:t>Legal authority: various, but not including the Antiquities Act of 1906</a:t>
            </a:r>
          </a:p>
          <a:p>
            <a:pPr lvl="1">
              <a:spcBef>
                <a:spcPts val="0"/>
              </a:spcBef>
            </a:pPr>
            <a:r>
              <a:rPr lang="en-US" dirty="0">
                <a:latin typeface="Helvetica" panose="020B0604020202020204"/>
                <a:cs typeface="Helvetica" panose="020B0604020202020204"/>
              </a:rPr>
              <a:t>Exec. Order No. 14154 (Jan. 20, 2025) (Trump 47)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https://www.govinfo.gov/content/pkg/FR-2025-01-29/pdf/2025-01956.pdf</a:t>
            </a:r>
          </a:p>
          <a:p>
            <a:endParaRPr lang="en-US" sz="1200" dirty="0">
              <a:latin typeface="Helvetica" panose="020B0604020202020204"/>
              <a:cs typeface="Helvetica" panose="020B0604020202020204"/>
            </a:endParaRPr>
          </a:p>
          <a:p>
            <a:r>
              <a:rPr lang="en-US" sz="1200" dirty="0">
                <a:latin typeface="Helvetica" panose="020B0604020202020204"/>
                <a:cs typeface="Helvetica" panose="020B0604020202020204"/>
              </a:rPr>
              <a:t>https://www.law.cornell.edu/uscode/text/54/320301</a:t>
            </a:r>
            <a:endParaRPr lang="en-US" dirty="0"/>
          </a:p>
        </p:txBody>
      </p:sp>
      <p:sp>
        <p:nvSpPr>
          <p:cNvPr id="4" name="Slide Number Placeholder 3">
            <a:extLst>
              <a:ext uri="{FF2B5EF4-FFF2-40B4-BE49-F238E27FC236}">
                <a16:creationId xmlns:a16="http://schemas.microsoft.com/office/drawing/2014/main" id="{0C6F25E3-8D73-791C-3BC6-82F1D29AF33C}"/>
              </a:ext>
            </a:extLst>
          </p:cNvPr>
          <p:cNvSpPr>
            <a:spLocks noGrp="1"/>
          </p:cNvSpPr>
          <p:nvPr>
            <p:ph type="sldNum" sz="quarter" idx="5"/>
          </p:nvPr>
        </p:nvSpPr>
        <p:spPr/>
        <p:txBody>
          <a:bodyPr/>
          <a:lstStyle/>
          <a:p>
            <a:fld id="{F21C2D0E-0D42-BC48-AAFC-496CE2AD72F3}" type="slidenum">
              <a:rPr lang="en-US" smtClean="0"/>
              <a:t>31</a:t>
            </a:fld>
            <a:endParaRPr lang="en-US"/>
          </a:p>
        </p:txBody>
      </p:sp>
    </p:spTree>
    <p:extLst>
      <p:ext uri="{BB962C8B-B14F-4D97-AF65-F5344CB8AC3E}">
        <p14:creationId xmlns:p14="http://schemas.microsoft.com/office/powerpoint/2010/main" val="2124035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FAAA-467E-DAEC-7458-E8EC12C7D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0ED79-4EB6-CBAC-2B91-74DD0B9FF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5BADF-C503-B7A3-640E-D930C680AF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a:cs typeface="Helvetica" panose="020B0604020202020204"/>
              </a:rPr>
              <a:t>Desegregating of Little Rock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a:cs typeface="Helvetica" panose="020B0604020202020204"/>
              </a:rPr>
              <a:t>Exec. Order. No. 10730 (Sept. 24, 1957) (Eisenhower)</a:t>
            </a:r>
          </a:p>
          <a:p>
            <a:r>
              <a:rPr lang="en-US" dirty="0"/>
              <a:t>https://www.eisenhowerlibrary.gov/sites/default/files/research/online-documents/civil-rights-little-rock/press-release-eo-10730.pdf</a:t>
            </a:r>
          </a:p>
          <a:p>
            <a:r>
              <a:rPr lang="en-US" dirty="0"/>
              <a:t>https://www.presidency.ucsb.edu/documents/executive-order-10730-providing-assistance-for-the-removal-obstruction-justice-within-the</a:t>
            </a:r>
          </a:p>
          <a:p>
            <a:r>
              <a:rPr lang="en-US" dirty="0"/>
              <a:t>https://www.eisenhowerlibrary.gov/research/online-documents/civil-rights-little-rock-school-integration-crisis</a:t>
            </a:r>
          </a:p>
          <a:p>
            <a:r>
              <a:rPr lang="en-US" sz="1200" dirty="0">
                <a:latin typeface="Helvetica" panose="020B0604020202020204"/>
                <a:cs typeface="Helvetica" panose="020B0604020202020204"/>
              </a:rPr>
              <a:t>https://www.law.cornell.edu/uscode/text/54/320301</a:t>
            </a:r>
          </a:p>
          <a:p>
            <a:endParaRPr lang="en-US" sz="1200" dirty="0">
              <a:latin typeface="Helvetica" panose="020B0604020202020204"/>
              <a:cs typeface="Helvetica" panose="020B0604020202020204"/>
            </a:endParaRPr>
          </a:p>
          <a:p>
            <a:endParaRPr lang="en-US" sz="1200" dirty="0">
              <a:latin typeface="Helvetica" panose="020B0604020202020204"/>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a:cs typeface="Helvetica" panose="020B0604020202020204"/>
              </a:rPr>
              <a:t>Addressing “Violence and Disorder” in Response to Immigration Enforcement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panose="020B0604020202020204"/>
                <a:cs typeface="Helvetica" panose="020B0604020202020204"/>
              </a:rPr>
              <a:t>Presidential Memorandum (June 7, 2025) (Trump 47)</a:t>
            </a:r>
          </a:p>
          <a:p>
            <a:r>
              <a:rPr lang="en-US" sz="1200" dirty="0">
                <a:latin typeface="Helvetica" panose="020B0604020202020204"/>
                <a:cs typeface="Helvetica" panose="020B0604020202020204"/>
              </a:rPr>
              <a:t>https://www.whitehouse.gov/presidential-actions/2025/06/department-of-defense-security-for-the-protection-of-department-of-homeland-security-functions/</a:t>
            </a:r>
          </a:p>
          <a:p>
            <a:r>
              <a:rPr lang="en-US" sz="1200" dirty="0">
                <a:latin typeface="Helvetica" panose="020B0604020202020204"/>
                <a:cs typeface="Helvetica" panose="020B0604020202020204"/>
              </a:rPr>
              <a:t>https://www.law.cornell.edu/uscode/text/10/12406</a:t>
            </a:r>
          </a:p>
          <a:p>
            <a:endParaRPr lang="en-US" sz="1200" dirty="0">
              <a:latin typeface="Helvetica" panose="020B0604020202020204"/>
              <a:cs typeface="Helvetica" panose="020B0604020202020204"/>
            </a:endParaRPr>
          </a:p>
        </p:txBody>
      </p:sp>
      <p:sp>
        <p:nvSpPr>
          <p:cNvPr id="4" name="Slide Number Placeholder 3">
            <a:extLst>
              <a:ext uri="{FF2B5EF4-FFF2-40B4-BE49-F238E27FC236}">
                <a16:creationId xmlns:a16="http://schemas.microsoft.com/office/drawing/2014/main" id="{42F5943A-4446-68BA-BC71-083AF9F29D69}"/>
              </a:ext>
            </a:extLst>
          </p:cNvPr>
          <p:cNvSpPr>
            <a:spLocks noGrp="1"/>
          </p:cNvSpPr>
          <p:nvPr>
            <p:ph type="sldNum" sz="quarter" idx="5"/>
          </p:nvPr>
        </p:nvSpPr>
        <p:spPr/>
        <p:txBody>
          <a:bodyPr/>
          <a:lstStyle/>
          <a:p>
            <a:fld id="{F21C2D0E-0D42-BC48-AAFC-496CE2AD72F3}" type="slidenum">
              <a:rPr lang="en-US" smtClean="0"/>
              <a:t>32</a:t>
            </a:fld>
            <a:endParaRPr lang="en-US"/>
          </a:p>
        </p:txBody>
      </p:sp>
    </p:spTree>
    <p:extLst>
      <p:ext uri="{BB962C8B-B14F-4D97-AF65-F5344CB8AC3E}">
        <p14:creationId xmlns:p14="http://schemas.microsoft.com/office/powerpoint/2010/main" val="1704926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EFE5-8778-3F41-AC02-DD3CCF080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16D40-5771-AFE9-DBC5-09FD38317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E19F9-6E64-003F-0C9B-423E1CEBF624}"/>
              </a:ext>
            </a:extLst>
          </p:cNvPr>
          <p:cNvSpPr>
            <a:spLocks noGrp="1"/>
          </p:cNvSpPr>
          <p:nvPr>
            <p:ph type="body" idx="1"/>
          </p:nvPr>
        </p:nvSpPr>
        <p:spPr/>
        <p:txBody>
          <a:bodyPr/>
          <a:lstStyle/>
          <a:p>
            <a:r>
              <a:rPr lang="en-US" dirty="0"/>
              <a:t>https://www.regulations.gov/learn</a:t>
            </a:r>
          </a:p>
          <a:p>
            <a:r>
              <a:rPr lang="en-US" dirty="0"/>
              <a:t>https://uploads.federalregister.gov/uploads/2013/09/The-Rulemaking-Process.pdf</a:t>
            </a:r>
          </a:p>
          <a:p>
            <a:r>
              <a:rPr lang="en-US" b="1" dirty="0"/>
              <a:t>Interim Final Rule (explanation)</a:t>
            </a:r>
            <a:r>
              <a:rPr lang="en-US" dirty="0"/>
              <a:t> When an agency finds that it has good cause to issue a final rule without first publishing a proposed rule, it often characterizes the rule as an “interim final rule,” or “interim rule.” This type of rule becomes effective immediately upon publication. In most cases, the agency stipulates that it will alter the interim rule if warranted by public comments. If the agency decides not to make changes to the interim rule, it generally will publish a brief final rule in the Federal Register confirming that decision. </a:t>
            </a:r>
          </a:p>
          <a:p>
            <a:r>
              <a:rPr lang="en-US" b="1" dirty="0"/>
              <a:t>Direct Final Rule (explanation):</a:t>
            </a:r>
            <a:r>
              <a:rPr lang="en-US" dirty="0"/>
              <a:t> When an agency decides that a proposed rule is unnecessary because it would only relate to routine or uncontroversial matters, it may publish a direct final rule in the Federal Register. In a direct final rule, the agency states that the rule will go into effect on a certain date, unless it gets substantive adverse comments during the comment period. An agency may finalize this process by publishing in the Federal Register a confirmation that it received no adverse comments. If adverse comments are submitted, the agency is required to withdraw the direct final rule before the effective date. The agency may re-start the process by publishing a conventional proposed rule or decide to end the rulemaking process entirely. </a:t>
            </a:r>
          </a:p>
          <a:p>
            <a:endParaRPr lang="en-US" dirty="0"/>
          </a:p>
          <a:p>
            <a:r>
              <a:rPr lang="en-US" b="1" dirty="0"/>
              <a:t>Example of Direct Final Rule Attempt</a:t>
            </a:r>
          </a:p>
          <a:p>
            <a:r>
              <a:rPr lang="en-US" dirty="0"/>
              <a:t>https://www.energy.gov/sites/prod/files/2015/12/f27/CUAC-CUHP%20CWAF%20Direct%20Final%20Rule.pdf</a:t>
            </a:r>
          </a:p>
          <a:p>
            <a:r>
              <a:rPr lang="en-US" dirty="0"/>
              <a:t>https://docs.google.com/document/d/1kGDZKpFpbfEpj-CpJnbuVfHO7G8yR-6Gk6oV8c5Q1OI/edit?tab=t.0</a:t>
            </a:r>
          </a:p>
          <a:p>
            <a:endParaRPr lang="en-US" dirty="0"/>
          </a:p>
          <a:p>
            <a:endParaRPr lang="en-US" dirty="0"/>
          </a:p>
        </p:txBody>
      </p:sp>
      <p:sp>
        <p:nvSpPr>
          <p:cNvPr id="4" name="Slide Number Placeholder 3">
            <a:extLst>
              <a:ext uri="{FF2B5EF4-FFF2-40B4-BE49-F238E27FC236}">
                <a16:creationId xmlns:a16="http://schemas.microsoft.com/office/drawing/2014/main" id="{F2117491-EF93-9AB4-949F-4719503701D5}"/>
              </a:ext>
            </a:extLst>
          </p:cNvPr>
          <p:cNvSpPr>
            <a:spLocks noGrp="1"/>
          </p:cNvSpPr>
          <p:nvPr>
            <p:ph type="sldNum" sz="quarter" idx="5"/>
          </p:nvPr>
        </p:nvSpPr>
        <p:spPr/>
        <p:txBody>
          <a:bodyPr/>
          <a:lstStyle/>
          <a:p>
            <a:fld id="{F21C2D0E-0D42-BC48-AAFC-496CE2AD72F3}" type="slidenum">
              <a:rPr lang="en-US" smtClean="0"/>
              <a:t>33</a:t>
            </a:fld>
            <a:endParaRPr lang="en-US"/>
          </a:p>
        </p:txBody>
      </p:sp>
    </p:spTree>
    <p:extLst>
      <p:ext uri="{BB962C8B-B14F-4D97-AF65-F5344CB8AC3E}">
        <p14:creationId xmlns:p14="http://schemas.microsoft.com/office/powerpoint/2010/main" val="351961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34</a:t>
            </a:fld>
            <a:endParaRPr lang="en-US"/>
          </a:p>
        </p:txBody>
      </p:sp>
    </p:spTree>
    <p:extLst>
      <p:ext uri="{BB962C8B-B14F-4D97-AF65-F5344CB8AC3E}">
        <p14:creationId xmlns:p14="http://schemas.microsoft.com/office/powerpoint/2010/main" val="2548598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48D16-595D-6B98-27ED-C7508B074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83C34-A833-DE31-580C-FE50EB078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CBF21-E6D1-C312-5814-3F63263600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AADC4-DC61-D346-D70F-7DA265235EA1}"/>
              </a:ext>
            </a:extLst>
          </p:cNvPr>
          <p:cNvSpPr>
            <a:spLocks noGrp="1"/>
          </p:cNvSpPr>
          <p:nvPr>
            <p:ph type="sldNum" sz="quarter" idx="5"/>
          </p:nvPr>
        </p:nvSpPr>
        <p:spPr/>
        <p:txBody>
          <a:bodyPr/>
          <a:lstStyle/>
          <a:p>
            <a:fld id="{F21C2D0E-0D42-BC48-AAFC-496CE2AD72F3}" type="slidenum">
              <a:rPr lang="en-US" smtClean="0"/>
              <a:t>35</a:t>
            </a:fld>
            <a:endParaRPr lang="en-US"/>
          </a:p>
        </p:txBody>
      </p:sp>
    </p:spTree>
    <p:extLst>
      <p:ext uri="{BB962C8B-B14F-4D97-AF65-F5344CB8AC3E}">
        <p14:creationId xmlns:p14="http://schemas.microsoft.com/office/powerpoint/2010/main" val="2802795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36</a:t>
            </a:fld>
            <a:endParaRPr lang="en-US"/>
          </a:p>
        </p:txBody>
      </p:sp>
    </p:spTree>
    <p:extLst>
      <p:ext uri="{BB962C8B-B14F-4D97-AF65-F5344CB8AC3E}">
        <p14:creationId xmlns:p14="http://schemas.microsoft.com/office/powerpoint/2010/main" val="1771834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Publication Rules for Federal Court Opinions</a:t>
            </a:r>
          </a:p>
          <a:p>
            <a:r>
              <a:rPr lang="en-US" dirty="0"/>
              <a:t>https://sdlawlibrary.libguides.com/c.php?g=1290789&amp;p=9477549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https://www.law.cornell.edu/rules/frap/rule_32.1</a:t>
            </a:r>
          </a:p>
          <a:p>
            <a:endParaRPr lang="en-US" dirty="0"/>
          </a:p>
          <a:p>
            <a:r>
              <a:rPr lang="en-US" b="1" dirty="0"/>
              <a:t>Publication Rules for California State Court Opinions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Cal. Rules of Court, rule 8.1105 – Publication of appellate opinions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https://courts.ca.gov/cms/rules/index/eight/rule8_1105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Cal. Rules of Court, rule 8.1120 –  </a:t>
            </a:r>
          </a:p>
          <a:p>
            <a:r>
              <a:rPr lang="en-US" dirty="0"/>
              <a:t>https://courts.ca.gov/cms/rules/index/eight/rule8_1120</a:t>
            </a:r>
          </a:p>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37</a:t>
            </a:fld>
            <a:endParaRPr lang="en-US"/>
          </a:p>
        </p:txBody>
      </p:sp>
    </p:spTree>
    <p:extLst>
      <p:ext uri="{BB962C8B-B14F-4D97-AF65-F5344CB8AC3E}">
        <p14:creationId xmlns:p14="http://schemas.microsoft.com/office/powerpoint/2010/main" val="3747391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38</a:t>
            </a:fld>
            <a:endParaRPr lang="en-US"/>
          </a:p>
        </p:txBody>
      </p:sp>
    </p:spTree>
    <p:extLst>
      <p:ext uri="{BB962C8B-B14F-4D97-AF65-F5344CB8AC3E}">
        <p14:creationId xmlns:p14="http://schemas.microsoft.com/office/powerpoint/2010/main" val="4016295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https://ord.uscourts.gov/index.php?option=com_content&amp;view=article&amp;id=337&amp;Itemid=491</a:t>
            </a:r>
          </a:p>
          <a:p>
            <a:r>
              <a:rPr lang="en-US" dirty="0"/>
              <a:t>https://libguides.uakron.edu/bluebook/federalabbreviations</a:t>
            </a:r>
          </a:p>
        </p:txBody>
      </p:sp>
      <p:sp>
        <p:nvSpPr>
          <p:cNvPr id="4" name="Slide Number Placeholder 3"/>
          <p:cNvSpPr>
            <a:spLocks noGrp="1"/>
          </p:cNvSpPr>
          <p:nvPr>
            <p:ph type="sldNum" sz="quarter" idx="5"/>
          </p:nvPr>
        </p:nvSpPr>
        <p:spPr/>
        <p:txBody>
          <a:bodyPr/>
          <a:lstStyle/>
          <a:p>
            <a:fld id="{F21C2D0E-0D42-BC48-AAFC-496CE2AD72F3}" type="slidenum">
              <a:rPr lang="en-US" smtClean="0"/>
              <a:t>39</a:t>
            </a:fld>
            <a:endParaRPr lang="en-US"/>
          </a:p>
        </p:txBody>
      </p:sp>
    </p:spTree>
    <p:extLst>
      <p:ext uri="{BB962C8B-B14F-4D97-AF65-F5344CB8AC3E}">
        <p14:creationId xmlns:p14="http://schemas.microsoft.com/office/powerpoint/2010/main" val="287901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https://blogs.loc.gov/manuscripts/2022/01/a-republic-if-you-can-keep-it-elizabeth-willing-powel-benjamin-franklin-and-the-james-mchenry-journal/#</a:t>
            </a:r>
          </a:p>
          <a:p>
            <a:r>
              <a:rPr lang="en-US" dirty="0"/>
              <a:t>https://www.nps.gov/articles/000/constitutionalconvention-september17.htm</a:t>
            </a:r>
          </a:p>
          <a:p>
            <a:r>
              <a:rPr lang="en-US" dirty="0"/>
              <a:t>https://www.archives.gov/founding-docs/constitution-transcript</a:t>
            </a:r>
          </a:p>
        </p:txBody>
      </p:sp>
      <p:sp>
        <p:nvSpPr>
          <p:cNvPr id="4" name="Slide Number Placeholder 3"/>
          <p:cNvSpPr>
            <a:spLocks noGrp="1"/>
          </p:cNvSpPr>
          <p:nvPr>
            <p:ph type="sldNum" sz="quarter" idx="5"/>
          </p:nvPr>
        </p:nvSpPr>
        <p:spPr/>
        <p:txBody>
          <a:bodyPr/>
          <a:lstStyle/>
          <a:p>
            <a:fld id="{F21C2D0E-0D42-BC48-AAFC-496CE2AD72F3}" type="slidenum">
              <a:rPr lang="en-US" smtClean="0"/>
              <a:t>4</a:t>
            </a:fld>
            <a:endParaRPr lang="en-US"/>
          </a:p>
        </p:txBody>
      </p:sp>
    </p:spTree>
    <p:extLst>
      <p:ext uri="{BB962C8B-B14F-4D97-AF65-F5344CB8AC3E}">
        <p14:creationId xmlns:p14="http://schemas.microsoft.com/office/powerpoint/2010/main" val="4046648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40</a:t>
            </a:fld>
            <a:endParaRPr lang="en-US"/>
          </a:p>
        </p:txBody>
      </p:sp>
    </p:spTree>
    <p:extLst>
      <p:ext uri="{BB962C8B-B14F-4D97-AF65-F5344CB8AC3E}">
        <p14:creationId xmlns:p14="http://schemas.microsoft.com/office/powerpoint/2010/main" val="2686583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BA2F-396B-5877-7C34-28F088B1E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E609B-1951-6AF7-AAFC-10F4F910A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B9326-64A4-ABB9-245B-8E7B95630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B21DE-576C-45ED-7744-574C91BB17D4}"/>
              </a:ext>
            </a:extLst>
          </p:cNvPr>
          <p:cNvSpPr>
            <a:spLocks noGrp="1"/>
          </p:cNvSpPr>
          <p:nvPr>
            <p:ph type="sldNum" sz="quarter" idx="5"/>
          </p:nvPr>
        </p:nvSpPr>
        <p:spPr/>
        <p:txBody>
          <a:bodyPr/>
          <a:lstStyle/>
          <a:p>
            <a:fld id="{F21C2D0E-0D42-BC48-AAFC-496CE2AD72F3}" type="slidenum">
              <a:rPr lang="en-US" smtClean="0"/>
              <a:t>41</a:t>
            </a:fld>
            <a:endParaRPr lang="en-US"/>
          </a:p>
        </p:txBody>
      </p:sp>
    </p:spTree>
    <p:extLst>
      <p:ext uri="{BB962C8B-B14F-4D97-AF65-F5344CB8AC3E}">
        <p14:creationId xmlns:p14="http://schemas.microsoft.com/office/powerpoint/2010/main" val="1077488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94CF-1E39-1472-0C15-4F46273F0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34C37-532A-A069-C6E9-C51282C6D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6AE5A-8E23-CA8C-41DC-E116E75D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01E3E-AA8F-3CED-CAE1-ACE229AFB7D4}"/>
              </a:ext>
            </a:extLst>
          </p:cNvPr>
          <p:cNvSpPr>
            <a:spLocks noGrp="1"/>
          </p:cNvSpPr>
          <p:nvPr>
            <p:ph type="sldNum" sz="quarter" idx="5"/>
          </p:nvPr>
        </p:nvSpPr>
        <p:spPr/>
        <p:txBody>
          <a:bodyPr/>
          <a:lstStyle/>
          <a:p>
            <a:fld id="{F21C2D0E-0D42-BC48-AAFC-496CE2AD72F3}" type="slidenum">
              <a:rPr lang="en-US" smtClean="0"/>
              <a:t>42</a:t>
            </a:fld>
            <a:endParaRPr lang="en-US"/>
          </a:p>
        </p:txBody>
      </p:sp>
    </p:spTree>
    <p:extLst>
      <p:ext uri="{BB962C8B-B14F-4D97-AF65-F5344CB8AC3E}">
        <p14:creationId xmlns:p14="http://schemas.microsoft.com/office/powerpoint/2010/main" val="1622222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BE14-B598-153A-63F9-A7F137E59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D7547-A7AA-DDBE-0A00-406770D23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74C65-7F14-0CB7-8666-ACCFC6FE97D5}"/>
              </a:ext>
            </a:extLst>
          </p:cNvPr>
          <p:cNvSpPr>
            <a:spLocks noGrp="1"/>
          </p:cNvSpPr>
          <p:nvPr>
            <p:ph type="body" idx="1"/>
          </p:nvPr>
        </p:nvSpPr>
        <p:spPr/>
        <p:txBody>
          <a:bodyPr/>
          <a:lstStyle/>
          <a:p>
            <a:r>
              <a:rPr lang="en-US" dirty="0"/>
              <a:t>https://ord.uscourts.gov/index.php?option=com_content&amp;view=article&amp;id=337&amp;Itemid=491</a:t>
            </a:r>
          </a:p>
          <a:p>
            <a:r>
              <a:rPr lang="en-US" dirty="0"/>
              <a:t>https://libguides.uakron.edu/bluebook/federalabbreviations</a:t>
            </a:r>
          </a:p>
        </p:txBody>
      </p:sp>
      <p:sp>
        <p:nvSpPr>
          <p:cNvPr id="4" name="Slide Number Placeholder 3">
            <a:extLst>
              <a:ext uri="{FF2B5EF4-FFF2-40B4-BE49-F238E27FC236}">
                <a16:creationId xmlns:a16="http://schemas.microsoft.com/office/drawing/2014/main" id="{364C563F-68D9-1C14-9961-0AFE94867356}"/>
              </a:ext>
            </a:extLst>
          </p:cNvPr>
          <p:cNvSpPr>
            <a:spLocks noGrp="1"/>
          </p:cNvSpPr>
          <p:nvPr>
            <p:ph type="sldNum" sz="quarter" idx="5"/>
          </p:nvPr>
        </p:nvSpPr>
        <p:spPr/>
        <p:txBody>
          <a:bodyPr/>
          <a:lstStyle/>
          <a:p>
            <a:fld id="{F21C2D0E-0D42-BC48-AAFC-496CE2AD72F3}" type="slidenum">
              <a:rPr lang="en-US" smtClean="0"/>
              <a:t>43</a:t>
            </a:fld>
            <a:endParaRPr lang="en-US"/>
          </a:p>
        </p:txBody>
      </p:sp>
    </p:spTree>
    <p:extLst>
      <p:ext uri="{BB962C8B-B14F-4D97-AF65-F5344CB8AC3E}">
        <p14:creationId xmlns:p14="http://schemas.microsoft.com/office/powerpoint/2010/main" val="3205093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888A4-F2CE-B33F-6405-C5B4C5E3E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30F00-3F28-5FB7-6F3F-9C3CE4047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A25CF-AFAC-DBC8-7FF9-5DB6435CCB7C}"/>
              </a:ext>
            </a:extLst>
          </p:cNvPr>
          <p:cNvSpPr>
            <a:spLocks noGrp="1"/>
          </p:cNvSpPr>
          <p:nvPr>
            <p:ph type="body" idx="1"/>
          </p:nvPr>
        </p:nvSpPr>
        <p:spPr/>
        <p:txBody>
          <a:bodyPr/>
          <a:lstStyle/>
          <a:p>
            <a:r>
              <a:rPr lang="en-US" dirty="0"/>
              <a:t>https://ord.uscourts.gov/index.php?option=com_content&amp;view=article&amp;id=337&amp;Itemid=491</a:t>
            </a:r>
          </a:p>
          <a:p>
            <a:r>
              <a:rPr lang="en-US" dirty="0"/>
              <a:t>https://libguides.uakron.edu/bluebook/federalabbreviations</a:t>
            </a:r>
          </a:p>
        </p:txBody>
      </p:sp>
      <p:sp>
        <p:nvSpPr>
          <p:cNvPr id="4" name="Slide Number Placeholder 3">
            <a:extLst>
              <a:ext uri="{FF2B5EF4-FFF2-40B4-BE49-F238E27FC236}">
                <a16:creationId xmlns:a16="http://schemas.microsoft.com/office/drawing/2014/main" id="{7B00DC6C-69BA-2808-A46E-1B030B700837}"/>
              </a:ext>
            </a:extLst>
          </p:cNvPr>
          <p:cNvSpPr>
            <a:spLocks noGrp="1"/>
          </p:cNvSpPr>
          <p:nvPr>
            <p:ph type="sldNum" sz="quarter" idx="5"/>
          </p:nvPr>
        </p:nvSpPr>
        <p:spPr/>
        <p:txBody>
          <a:bodyPr/>
          <a:lstStyle/>
          <a:p>
            <a:fld id="{F21C2D0E-0D42-BC48-AAFC-496CE2AD72F3}" type="slidenum">
              <a:rPr lang="en-US" smtClean="0"/>
              <a:t>44</a:t>
            </a:fld>
            <a:endParaRPr lang="en-US"/>
          </a:p>
        </p:txBody>
      </p:sp>
    </p:spTree>
    <p:extLst>
      <p:ext uri="{BB962C8B-B14F-4D97-AF65-F5344CB8AC3E}">
        <p14:creationId xmlns:p14="http://schemas.microsoft.com/office/powerpoint/2010/main" val="3177749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9EE6-1EF0-8996-3CDB-9C769134F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A735-E063-2EA9-A270-F6380E4DB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20F09-20D7-6491-A894-5FD57EA14799}"/>
              </a:ext>
            </a:extLst>
          </p:cNvPr>
          <p:cNvSpPr>
            <a:spLocks noGrp="1"/>
          </p:cNvSpPr>
          <p:nvPr>
            <p:ph type="body" idx="1"/>
          </p:nvPr>
        </p:nvSpPr>
        <p:spPr/>
        <p:txBody>
          <a:bodyPr/>
          <a:lstStyle/>
          <a:p>
            <a:endParaRPr lang="en-US" sz="1800" dirty="0">
              <a:solidFill>
                <a:srgbClr val="222222"/>
              </a:solidFill>
              <a:highlight>
                <a:srgbClr val="FFFFFF"/>
              </a:highlight>
              <a:latin typeface="Calibri" panose="020F0502020204030204" pitchFamily="34" charset="0"/>
            </a:endParaRPr>
          </a:p>
        </p:txBody>
      </p:sp>
      <p:sp>
        <p:nvSpPr>
          <p:cNvPr id="4" name="Slide Number Placeholder 3">
            <a:extLst>
              <a:ext uri="{FF2B5EF4-FFF2-40B4-BE49-F238E27FC236}">
                <a16:creationId xmlns:a16="http://schemas.microsoft.com/office/drawing/2014/main" id="{28EC2388-4DE3-BD7B-FDA3-BF2E9AF9C004}"/>
              </a:ext>
            </a:extLst>
          </p:cNvPr>
          <p:cNvSpPr>
            <a:spLocks noGrp="1"/>
          </p:cNvSpPr>
          <p:nvPr>
            <p:ph type="sldNum" sz="quarter" idx="5"/>
          </p:nvPr>
        </p:nvSpPr>
        <p:spPr/>
        <p:txBody>
          <a:bodyPr/>
          <a:lstStyle/>
          <a:p>
            <a:fld id="{2934CF4A-1054-4CA7-A2F8-C7D8DE20372F}" type="slidenum">
              <a:rPr lang="en-US" smtClean="0"/>
              <a:t>45</a:t>
            </a:fld>
            <a:endParaRPr lang="en-US" dirty="0"/>
          </a:p>
        </p:txBody>
      </p:sp>
    </p:spTree>
    <p:extLst>
      <p:ext uri="{BB962C8B-B14F-4D97-AF65-F5344CB8AC3E}">
        <p14:creationId xmlns:p14="http://schemas.microsoft.com/office/powerpoint/2010/main" val="192624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https://guides.loc.gov/federalist-papers/full-text</a:t>
            </a:r>
          </a:p>
          <a:p>
            <a:r>
              <a:rPr lang="en-US" dirty="0"/>
              <a:t>https://guides.loc.gov/federalist-papers/text-51-60</a:t>
            </a:r>
          </a:p>
          <a:p>
            <a:r>
              <a:rPr lang="en-US" dirty="0"/>
              <a:t>https://www.montpelier.org/learn/the-life-of-james-madison/</a:t>
            </a:r>
          </a:p>
          <a:p>
            <a:endParaRPr lang="en-US" dirty="0"/>
          </a:p>
          <a:p>
            <a:r>
              <a:rPr lang="en-US" dirty="0"/>
              <a:t>https://www.bookey.app/quote-author/rube-Goldberg</a:t>
            </a:r>
          </a:p>
          <a:p>
            <a:r>
              <a:rPr lang="en-US" dirty="0"/>
              <a:t>https://www.rubegoldberg.org/</a:t>
            </a:r>
          </a:p>
        </p:txBody>
      </p:sp>
      <p:sp>
        <p:nvSpPr>
          <p:cNvPr id="4" name="Slide Number Placeholder 3"/>
          <p:cNvSpPr>
            <a:spLocks noGrp="1"/>
          </p:cNvSpPr>
          <p:nvPr>
            <p:ph type="sldNum" sz="quarter" idx="5"/>
          </p:nvPr>
        </p:nvSpPr>
        <p:spPr/>
        <p:txBody>
          <a:bodyPr/>
          <a:lstStyle/>
          <a:p>
            <a:fld id="{F21C2D0E-0D42-BC48-AAFC-496CE2AD72F3}" type="slidenum">
              <a:rPr lang="en-US" smtClean="0"/>
              <a:t>5</a:t>
            </a:fld>
            <a:endParaRPr lang="en-US"/>
          </a:p>
        </p:txBody>
      </p:sp>
    </p:spTree>
    <p:extLst>
      <p:ext uri="{BB962C8B-B14F-4D97-AF65-F5344CB8AC3E}">
        <p14:creationId xmlns:p14="http://schemas.microsoft.com/office/powerpoint/2010/main" val="397363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6</a:t>
            </a:fld>
            <a:endParaRPr lang="en-US"/>
          </a:p>
        </p:txBody>
      </p:sp>
    </p:spTree>
    <p:extLst>
      <p:ext uri="{BB962C8B-B14F-4D97-AF65-F5344CB8AC3E}">
        <p14:creationId xmlns:p14="http://schemas.microsoft.com/office/powerpoint/2010/main" val="222645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7</a:t>
            </a:fld>
            <a:endParaRPr lang="en-US"/>
          </a:p>
        </p:txBody>
      </p:sp>
    </p:spTree>
    <p:extLst>
      <p:ext uri="{BB962C8B-B14F-4D97-AF65-F5344CB8AC3E}">
        <p14:creationId xmlns:p14="http://schemas.microsoft.com/office/powerpoint/2010/main" val="322870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8</a:t>
            </a:fld>
            <a:endParaRPr lang="en-US"/>
          </a:p>
        </p:txBody>
      </p:sp>
    </p:spTree>
    <p:extLst>
      <p:ext uri="{BB962C8B-B14F-4D97-AF65-F5344CB8AC3E}">
        <p14:creationId xmlns:p14="http://schemas.microsoft.com/office/powerpoint/2010/main" val="250981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1C2D0E-0D42-BC48-AAFC-496CE2AD72F3}" type="slidenum">
              <a:rPr lang="en-US" smtClean="0"/>
              <a:t>9</a:t>
            </a:fld>
            <a:endParaRPr lang="en-US"/>
          </a:p>
        </p:txBody>
      </p:sp>
    </p:spTree>
    <p:extLst>
      <p:ext uri="{BB962C8B-B14F-4D97-AF65-F5344CB8AC3E}">
        <p14:creationId xmlns:p14="http://schemas.microsoft.com/office/powerpoint/2010/main" val="108877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645F-A3E2-58CF-5A88-A5E9989BC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E95583-82D1-1FF3-701C-9E1048499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07295-6C1E-0A09-8821-D41AB86B8A7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F9C9202-DA91-AA9D-22A6-D2BD2D11C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AD2E8A-C83D-01D7-67E4-AA5D1424BE14}"/>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208955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0FDF-63F6-F484-3DC2-A78B9F7617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2F9E29-B24F-7DA2-2A18-262EEAE51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58CBE-AD13-9816-675F-FA579F7F9A5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3DC5B6C-BEE3-DC89-BE86-D7CBBCF9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429D3E-8C29-6459-AEC2-7B50D3FD7029}"/>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179804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EF422-D009-C3D6-1D55-2BFB223090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0C6CF-C95A-7A9D-FB88-289B21ACA3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8B5EA-C86D-B597-E677-9E37F707C82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3A01158-8F2A-9B43-F31B-109479010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9212AC-3AF1-9B55-978F-9D6883AAC068}"/>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7107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6A6D-AEF2-DB79-9714-41E37742A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3EC23-907E-8414-A4A5-C816BA9B6A7A}"/>
              </a:ext>
            </a:extLst>
          </p:cNvPr>
          <p:cNvSpPr>
            <a:spLocks noGrp="1"/>
          </p:cNvSpPr>
          <p:nvPr>
            <p:ph idx="1"/>
          </p:nvPr>
        </p:nvSpPr>
        <p:spPr>
          <a:xfrm>
            <a:off x="838200" y="1825625"/>
            <a:ext cx="10515600" cy="3999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8D4DC1-4026-B668-66B5-A672BDBEE6FC}"/>
              </a:ext>
            </a:extLst>
          </p:cNvPr>
          <p:cNvSpPr>
            <a:spLocks noGrp="1"/>
          </p:cNvSpPr>
          <p:nvPr>
            <p:ph type="sldNum" sz="quarter" idx="12"/>
          </p:nvPr>
        </p:nvSpPr>
        <p:spPr>
          <a:xfrm>
            <a:off x="9215284" y="6341397"/>
            <a:ext cx="2743200" cy="365125"/>
          </a:xfrm>
          <a:prstGeom prst="rect">
            <a:avLst/>
          </a:prstGeom>
        </p:spPr>
        <p:txBody>
          <a:bodyPr/>
          <a:lstStyle>
            <a:lvl1pPr>
              <a:defRPr sz="2000">
                <a:solidFill>
                  <a:schemeClr val="tx1"/>
                </a:solidFill>
                <a:latin typeface="Helvetica" pitchFamily="2" charset="0"/>
              </a:defRPr>
            </a:lvl1pPr>
          </a:lstStyle>
          <a:p>
            <a:fld id="{9A16746B-567F-504A-98A7-19CF4261DB9B}" type="slidenum">
              <a:rPr lang="en-US" smtClean="0"/>
              <a:pPr/>
              <a:t>‹#›</a:t>
            </a:fld>
            <a:endParaRPr lang="en-US" dirty="0"/>
          </a:p>
        </p:txBody>
      </p:sp>
      <p:pic>
        <p:nvPicPr>
          <p:cNvPr id="9" name="Picture 8" descr="A red text on a black background&#10;&#10;Description automatically generated">
            <a:extLst>
              <a:ext uri="{FF2B5EF4-FFF2-40B4-BE49-F238E27FC236}">
                <a16:creationId xmlns:a16="http://schemas.microsoft.com/office/drawing/2014/main" id="{7306E24B-0953-9361-F53B-E3068355926A}"/>
              </a:ext>
            </a:extLst>
          </p:cNvPr>
          <p:cNvPicPr>
            <a:picLocks noChangeAspect="1"/>
          </p:cNvPicPr>
          <p:nvPr userDrawn="1"/>
        </p:nvPicPr>
        <p:blipFill>
          <a:blip r:embed="rId2"/>
          <a:stretch>
            <a:fillRect/>
          </a:stretch>
        </p:blipFill>
        <p:spPr>
          <a:xfrm>
            <a:off x="372950" y="6176963"/>
            <a:ext cx="930499" cy="434233"/>
          </a:xfrm>
          <a:prstGeom prst="rect">
            <a:avLst/>
          </a:prstGeom>
        </p:spPr>
      </p:pic>
    </p:spTree>
    <p:extLst>
      <p:ext uri="{BB962C8B-B14F-4D97-AF65-F5344CB8AC3E}">
        <p14:creationId xmlns:p14="http://schemas.microsoft.com/office/powerpoint/2010/main" val="147535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CBE3-C4DB-5D50-EC21-13C122428F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604D51-CE7F-6BF0-3DEF-37A2E05879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A2A3B-68CE-2FEF-75F0-92CA78F7C94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EA3927B-FE55-D7BB-F48A-49D769FA87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C87175-0488-D6CE-FC35-7252C2D5B28A}"/>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300940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5AE9-9632-CC65-92A6-519BE8983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77290-51F4-A86C-76DC-285A0FFD82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D46E6-5F85-ABC3-0C60-2A08D651F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B946-AF41-BD9F-C8C6-F284D0462F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97C8F0D-DC2C-9C07-292C-C886621B70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B6134B-7692-1602-4942-52FD25A9A966}"/>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117913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CA8C-904D-C1EA-6CDE-8027C059B9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47DED-99C0-13A7-6E56-A1E609F6C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E0E21-0D56-B210-EF39-8E37ED3043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5A66C3-F34E-FB30-D13D-120634E6C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88442-CEAC-684F-1163-DE9520FBF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4F3E28-135D-441F-EDCC-611D6AE8CC6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FB403C0-41FD-EB06-7D24-E55207126A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6158D0A-1B27-46D9-D962-843C3B8BEABE}"/>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209874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ADCD-3842-9878-C089-51BE9BD4EA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69410-ED77-9E80-8931-46413E7259E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06423EB-72D9-0213-29D0-3C6A7933A2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3E895F-E496-13D9-A866-7A5703C52244}"/>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201781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F362F-E9F2-F423-89CF-42E090B17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3DE2E00-3AFA-9726-5FCF-14CB2F52D6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1717E2-82FD-5535-069D-CC26994D2867}"/>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22494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F942-6795-FB55-44FC-CD1DD7149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0B404-6B8C-543A-A81F-F9CC32F9F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8C15EB-BCFF-E33F-DFA8-2C3D5F57A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88ED1-2A29-E6A9-3EC3-48FBB94ED80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D272942-FC1C-AA8C-C9A9-3B2D47382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F3A682-A9C6-6917-78AC-DE3E3094D0D2}"/>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226282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628A-4F95-8B63-2551-FBD9B72A3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A7C9A-8939-EEA9-4998-746718884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199F5-718A-5C4B-A3F1-8B5B56E53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FD017-315F-F19A-CEC0-1D5E33DB6CB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41DA6A1-6B92-66B2-3527-84A1008CF3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886D47-4E70-9A90-3839-B03793E63647}"/>
              </a:ext>
            </a:extLst>
          </p:cNvPr>
          <p:cNvSpPr>
            <a:spLocks noGrp="1"/>
          </p:cNvSpPr>
          <p:nvPr>
            <p:ph type="sldNum" sz="quarter" idx="12"/>
          </p:nvPr>
        </p:nvSpPr>
        <p:spPr>
          <a:xfrm>
            <a:off x="8610600" y="6356350"/>
            <a:ext cx="2743200" cy="365125"/>
          </a:xfrm>
          <a:prstGeom prst="rect">
            <a:avLst/>
          </a:prstGeom>
        </p:spPr>
        <p:txBody>
          <a:bodyPr/>
          <a:lstStyle/>
          <a:p>
            <a:fld id="{9A16746B-567F-504A-98A7-19CF4261DB9B}" type="slidenum">
              <a:rPr lang="en-US" smtClean="0"/>
              <a:t>‹#›</a:t>
            </a:fld>
            <a:endParaRPr lang="en-US"/>
          </a:p>
        </p:txBody>
      </p:sp>
    </p:spTree>
    <p:extLst>
      <p:ext uri="{BB962C8B-B14F-4D97-AF65-F5344CB8AC3E}">
        <p14:creationId xmlns:p14="http://schemas.microsoft.com/office/powerpoint/2010/main" val="365468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E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5F9A4-DB16-FAEB-5AB9-692447EF0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A41080-14B7-E62A-900D-BCCFA0A520EA}"/>
              </a:ext>
            </a:extLst>
          </p:cNvPr>
          <p:cNvSpPr>
            <a:spLocks noGrp="1"/>
          </p:cNvSpPr>
          <p:nvPr>
            <p:ph type="body" idx="1"/>
          </p:nvPr>
        </p:nvSpPr>
        <p:spPr>
          <a:xfrm>
            <a:off x="838200" y="1825625"/>
            <a:ext cx="105156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8DA9CD3-64F8-B7BA-8CE4-DAEBC16D26D5}"/>
              </a:ext>
            </a:extLst>
          </p:cNvPr>
          <p:cNvSpPr>
            <a:spLocks noGrp="1"/>
          </p:cNvSpPr>
          <p:nvPr>
            <p:ph type="sldNum" sz="quarter" idx="4"/>
          </p:nvPr>
        </p:nvSpPr>
        <p:spPr>
          <a:xfrm>
            <a:off x="9215284" y="6341397"/>
            <a:ext cx="2743200" cy="365125"/>
          </a:xfrm>
          <a:prstGeom prst="rect">
            <a:avLst/>
          </a:prstGeom>
        </p:spPr>
        <p:txBody>
          <a:bodyPr/>
          <a:lstStyle>
            <a:lvl1pPr algn="r">
              <a:defRPr sz="2000">
                <a:solidFill>
                  <a:schemeClr val="tx1"/>
                </a:solidFill>
                <a:latin typeface="Helvetica" pitchFamily="2" charset="0"/>
              </a:defRPr>
            </a:lvl1pPr>
          </a:lstStyle>
          <a:p>
            <a:fld id="{9A16746B-567F-504A-98A7-19CF4261DB9B}" type="slidenum">
              <a:rPr lang="en-US" smtClean="0"/>
              <a:pPr/>
              <a:t>‹#›</a:t>
            </a:fld>
            <a:endParaRPr lang="en-US" dirty="0"/>
          </a:p>
        </p:txBody>
      </p:sp>
      <p:pic>
        <p:nvPicPr>
          <p:cNvPr id="8" name="Picture 7" descr="A red text on a black background&#10;&#10;Description automatically generated">
            <a:extLst>
              <a:ext uri="{FF2B5EF4-FFF2-40B4-BE49-F238E27FC236}">
                <a16:creationId xmlns:a16="http://schemas.microsoft.com/office/drawing/2014/main" id="{6311AF93-C2D4-27B7-06ED-9ED0C44429CF}"/>
              </a:ext>
            </a:extLst>
          </p:cNvPr>
          <p:cNvPicPr>
            <a:picLocks noChangeAspect="1"/>
          </p:cNvPicPr>
          <p:nvPr userDrawn="1"/>
        </p:nvPicPr>
        <p:blipFill>
          <a:blip r:embed="rId13"/>
          <a:stretch>
            <a:fillRect/>
          </a:stretch>
        </p:blipFill>
        <p:spPr>
          <a:xfrm>
            <a:off x="372950" y="6176963"/>
            <a:ext cx="930499" cy="434233"/>
          </a:xfrm>
          <a:prstGeom prst="rect">
            <a:avLst/>
          </a:prstGeom>
        </p:spPr>
      </p:pic>
    </p:spTree>
    <p:extLst>
      <p:ext uri="{BB962C8B-B14F-4D97-AF65-F5344CB8AC3E}">
        <p14:creationId xmlns:p14="http://schemas.microsoft.com/office/powerpoint/2010/main" val="300832596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ts val="2440"/>
        </a:lnSpc>
        <a:spcBef>
          <a:spcPts val="1000"/>
        </a:spcBef>
        <a:buFont typeface="Arial" panose="020B0604020202020204" pitchFamily="34" charset="0"/>
        <a:buChar char="•"/>
        <a:defRPr sz="2200" kern="1200">
          <a:solidFill>
            <a:schemeClr val="tx1"/>
          </a:solidFill>
          <a:latin typeface="Helvetica" pitchFamily="2" charset="0"/>
          <a:ea typeface="+mn-ea"/>
          <a:cs typeface="+mn-cs"/>
        </a:defRPr>
      </a:lvl1pPr>
      <a:lvl2pPr marL="685800" indent="-228600" algn="l" defTabSz="914400" rtl="0" eaLnBrk="1" latinLnBrk="0" hangingPunct="1">
        <a:lnSpc>
          <a:spcPts val="2440"/>
        </a:lnSpc>
        <a:spcBef>
          <a:spcPts val="500"/>
        </a:spcBef>
        <a:buFont typeface="Arial" panose="020B0604020202020204" pitchFamily="34" charset="0"/>
        <a:buChar char="•"/>
        <a:defRPr sz="2200" kern="1200">
          <a:solidFill>
            <a:schemeClr val="tx1"/>
          </a:solidFill>
          <a:latin typeface="Helvetica" pitchFamily="2" charset="0"/>
          <a:ea typeface="+mn-ea"/>
          <a:cs typeface="+mn-cs"/>
        </a:defRPr>
      </a:lvl2pPr>
      <a:lvl3pPr marL="1143000" indent="-228600" algn="l" defTabSz="914400" rtl="0" eaLnBrk="1" latinLnBrk="0" hangingPunct="1">
        <a:lnSpc>
          <a:spcPts val="2440"/>
        </a:lnSpc>
        <a:spcBef>
          <a:spcPts val="500"/>
        </a:spcBef>
        <a:buFont typeface="Arial" panose="020B0604020202020204" pitchFamily="34" charset="0"/>
        <a:buChar char="•"/>
        <a:defRPr sz="2200" kern="1200">
          <a:solidFill>
            <a:schemeClr val="tx1"/>
          </a:solidFill>
          <a:latin typeface="Helvetica" pitchFamily="2" charset="0"/>
          <a:ea typeface="+mn-ea"/>
          <a:cs typeface="+mn-cs"/>
        </a:defRPr>
      </a:lvl3pPr>
      <a:lvl4pPr marL="1600200" indent="-228600" algn="l" defTabSz="914400" rtl="0" eaLnBrk="1" latinLnBrk="0" hangingPunct="1">
        <a:lnSpc>
          <a:spcPts val="2440"/>
        </a:lnSpc>
        <a:spcBef>
          <a:spcPts val="500"/>
        </a:spcBef>
        <a:buFont typeface="Arial" panose="020B0604020202020204" pitchFamily="34" charset="0"/>
        <a:buChar char="•"/>
        <a:defRPr sz="2200" kern="1200">
          <a:solidFill>
            <a:schemeClr val="tx1"/>
          </a:solidFill>
          <a:latin typeface="Helvetica" pitchFamily="2" charset="0"/>
          <a:ea typeface="+mn-ea"/>
          <a:cs typeface="+mn-cs"/>
        </a:defRPr>
      </a:lvl4pPr>
      <a:lvl5pPr marL="2057400" indent="-228600" algn="l" defTabSz="914400" rtl="0" eaLnBrk="1" latinLnBrk="0" hangingPunct="1">
        <a:lnSpc>
          <a:spcPts val="2440"/>
        </a:lnSpc>
        <a:spcBef>
          <a:spcPts val="500"/>
        </a:spcBef>
        <a:buFont typeface="Arial" panose="020B0604020202020204" pitchFamily="34" charset="0"/>
        <a:buChar char="•"/>
        <a:defRPr sz="22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lanetary.org/space-images/the-us-capitol-at-dus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List_of_United_States_Congres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reepngimg.com/png/25229-voting-box-fi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esidency.ucsb.edu/presiden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ixabay.com/en/monitor-binary-binary-system-1356059/" TargetMode="External"/><Relationship Id="rId5" Type="http://schemas.openxmlformats.org/officeDocument/2006/relationships/image" Target="../media/image4.jpg"/><Relationship Id="rId4" Type="http://schemas.openxmlformats.org/officeDocument/2006/relationships/hyperlink" Target="https://uslaw.link/citation/us-law"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uslaw.link/citation/stat/104/327" TargetMode="External"/><Relationship Id="rId3" Type="http://schemas.openxmlformats.org/officeDocument/2006/relationships/hyperlink" Target="https://en.wikipedia.org/wiki/Americans_with_Disabilities_Act_of_1990" TargetMode="External"/><Relationship Id="rId7" Type="http://schemas.openxmlformats.org/officeDocument/2006/relationships/hyperlink" Target="https://uslaw.link/citation/us-law/public/101/33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residency.ucsb.edu/documents/statement-signing-the-americans-with-disabilities-act-1990" TargetMode="External"/><Relationship Id="rId5" Type="http://schemas.openxmlformats.org/officeDocument/2006/relationships/hyperlink" Target="https://www.presidency.ucsb.edu/documents/george-bush-event-timeline" TargetMode="External"/><Relationship Id="rId4" Type="http://schemas.openxmlformats.org/officeDocument/2006/relationships/hyperlink" Target="https://www.presidency.ucsb.edu/people/president/george-bush" TargetMode="External"/><Relationship Id="rId9" Type="http://schemas.openxmlformats.org/officeDocument/2006/relationships/hyperlink" Target="https://www.govinfo.gov/content/pkg/STATUTE-104/pdf/STATUTE-104-Pg327.pdf#page=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goodfreephotos.com/united-states/washington-dc/landscape-of-the-congress-building-in-washington-dc.jpg.ph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Cross_Pen.j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uides.loc.gov/legislative-history/presidential-communications/signing-statem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wikipedia.org/wiki/List_of_United_States_presidential_veto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residency.ucsb.edu/documents/statement-signing-the-americans-with-disabilities-act-199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govinfo.gov/content/pkg/DCPD-201000196/pdf/DCPD-201000196.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ederalregister.gov/presidential-documents/executive-ord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hitehouse.gov/presidential-ac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upreme_Court_of_the_United_Stat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roundup.org.za/article/lawyers-body-defends-its-handling-rogue-lawye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gilmoreguidetobooks.com/2012/11/the-style-mentor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justsecurity.org/107087/tracker-litigation-legal-challenges-trump-administra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upremecourt.gov/docket/docket.asp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scotusblog.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learinghouse.net/case/4396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scholar.google.com/scholar_case?case=390983368744510393&amp;q" TargetMode="External"/><Relationship Id="rId4" Type="http://schemas.openxmlformats.org/officeDocument/2006/relationships/hyperlink" Target="https://clearinghouse.net/doc/13612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supremecourt.gov/opinions/23pdf/23-175_19m2.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scholar.google.com/" TargetMode="External"/><Relationship Id="rId5" Type="http://schemas.openxmlformats.org/officeDocument/2006/relationships/hyperlink" Target="https://www.scotusblog.com/" TargetMode="External"/><Relationship Id="rId4" Type="http://schemas.openxmlformats.org/officeDocument/2006/relationships/hyperlink" Target="https://www.supremecourt.gov/docket/docket.asp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exels.com/photo/pink-rose-7362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ain_P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monitor-binary-binary-system-1356059/" TargetMode="External"/><Relationship Id="rId5" Type="http://schemas.openxmlformats.org/officeDocument/2006/relationships/image" Target="../media/image4.jpg"/><Relationship Id="rId4" Type="http://schemas.openxmlformats.org/officeDocument/2006/relationships/hyperlink" Target="https://avalon.law.yale.edu/default.as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monitor-binary-binary-system-1356059/" TargetMode="External"/><Relationship Id="rId3" Type="http://schemas.openxmlformats.org/officeDocument/2006/relationships/hyperlink" Target="https://www.archives.gov/" TargetMode="External"/><Relationship Id="rId7"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oc.gov/search/" TargetMode="External"/><Relationship Id="rId5" Type="http://schemas.openxmlformats.org/officeDocument/2006/relationships/hyperlink" Target="https://www.archives.gov/presidential-libraries" TargetMode="External"/><Relationship Id="rId4" Type="http://schemas.openxmlformats.org/officeDocument/2006/relationships/hyperlink" Target="https://www.archives.gov/milestone-documents/lis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residency.ucsb.edu/presid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ixabay.com/en/monitor-binary-binary-system-1356059/" TargetMode="External"/><Relationship Id="rId5" Type="http://schemas.openxmlformats.org/officeDocument/2006/relationships/image" Target="../media/image4.jpg"/><Relationship Id="rId4" Type="http://schemas.openxmlformats.org/officeDocument/2006/relationships/hyperlink" Target="https://scholar.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0A6AB-CBAE-CF6D-8C43-82C95FCC9607}"/>
              </a:ext>
            </a:extLst>
          </p:cNvPr>
          <p:cNvSpPr>
            <a:spLocks noGrp="1"/>
          </p:cNvSpPr>
          <p:nvPr>
            <p:ph idx="1"/>
          </p:nvPr>
        </p:nvSpPr>
        <p:spPr>
          <a:xfrm>
            <a:off x="838200" y="891880"/>
            <a:ext cx="10515600" cy="3691695"/>
          </a:xfrm>
        </p:spPr>
        <p:txBody>
          <a:bodyPr>
            <a:normAutofit fontScale="92500" lnSpcReduction="20000"/>
          </a:bodyPr>
          <a:lstStyle/>
          <a:p>
            <a:pPr>
              <a:lnSpc>
                <a:spcPct val="100000"/>
              </a:lnSpc>
              <a:spcBef>
                <a:spcPts val="0"/>
              </a:spcBef>
            </a:pPr>
            <a:endParaRPr lang="en-US" b="1" u="sng" dirty="0">
              <a:cs typeface="Arial" panose="020B0604020202020204" pitchFamily="34" charset="0"/>
            </a:endParaRPr>
          </a:p>
          <a:p>
            <a:pPr marL="0" indent="0">
              <a:lnSpc>
                <a:spcPct val="100000"/>
              </a:lnSpc>
              <a:spcBef>
                <a:spcPts val="0"/>
              </a:spcBef>
              <a:buNone/>
            </a:pPr>
            <a:r>
              <a:rPr lang="en-US" sz="4800" b="1" dirty="0">
                <a:cs typeface="Arial" panose="020B0604020202020204" pitchFamily="34" charset="0"/>
              </a:rPr>
              <a:t>Federal Law </a:t>
            </a:r>
          </a:p>
          <a:p>
            <a:pPr marL="0" indent="0" algn="ctr">
              <a:lnSpc>
                <a:spcPct val="100000"/>
              </a:lnSpc>
              <a:spcBef>
                <a:spcPts val="0"/>
              </a:spcBef>
              <a:buNone/>
            </a:pPr>
            <a:endParaRPr lang="en-US" sz="4800" b="1" dirty="0">
              <a:cs typeface="Arial" panose="020B0604020202020204" pitchFamily="34" charset="0"/>
            </a:endParaRPr>
          </a:p>
          <a:p>
            <a:pPr marL="0" indent="0">
              <a:lnSpc>
                <a:spcPct val="100000"/>
              </a:lnSpc>
              <a:spcBef>
                <a:spcPts val="0"/>
              </a:spcBef>
              <a:buNone/>
            </a:pPr>
            <a:r>
              <a:rPr lang="en-US" sz="4800" b="1" dirty="0">
                <a:cs typeface="Arial" panose="020B0604020202020204" pitchFamily="34" charset="0"/>
              </a:rPr>
              <a:t>How It’s Made, Where to Find it, </a:t>
            </a:r>
          </a:p>
          <a:p>
            <a:pPr marL="0" indent="0">
              <a:lnSpc>
                <a:spcPct val="100000"/>
              </a:lnSpc>
              <a:spcBef>
                <a:spcPts val="0"/>
              </a:spcBef>
              <a:buNone/>
            </a:pPr>
            <a:r>
              <a:rPr lang="en-US" sz="4800" b="1" dirty="0">
                <a:cs typeface="Arial" panose="020B0604020202020204" pitchFamily="34" charset="0"/>
              </a:rPr>
              <a:t>How to Understand it &amp; How to Cite it</a:t>
            </a:r>
          </a:p>
          <a:p>
            <a:pPr marL="0" indent="0">
              <a:lnSpc>
                <a:spcPct val="100000"/>
              </a:lnSpc>
              <a:spcBef>
                <a:spcPts val="0"/>
              </a:spcBef>
              <a:buNone/>
            </a:pPr>
            <a:endParaRPr lang="en-US" sz="2400" b="1" dirty="0">
              <a:cs typeface="Arial" panose="020B0604020202020204" pitchFamily="34" charset="0"/>
            </a:endParaRPr>
          </a:p>
          <a:p>
            <a:pPr marL="0" indent="0">
              <a:lnSpc>
                <a:spcPct val="100000"/>
              </a:lnSpc>
              <a:spcBef>
                <a:spcPts val="0"/>
              </a:spcBef>
              <a:buNone/>
            </a:pPr>
            <a:endParaRPr lang="en-US" sz="2400" b="1" dirty="0">
              <a:cs typeface="Arial" panose="020B0604020202020204" pitchFamily="34" charset="0"/>
            </a:endParaRPr>
          </a:p>
          <a:p>
            <a:pPr marL="0" indent="0">
              <a:lnSpc>
                <a:spcPct val="100000"/>
              </a:lnSpc>
              <a:spcBef>
                <a:spcPts val="0"/>
              </a:spcBef>
              <a:buNone/>
            </a:pPr>
            <a:r>
              <a:rPr lang="en-US" sz="2600" b="1" dirty="0">
                <a:cs typeface="Arial" panose="020B0604020202020204" pitchFamily="34" charset="0"/>
              </a:rPr>
              <a:t>June 24, 2025</a:t>
            </a:r>
          </a:p>
        </p:txBody>
      </p:sp>
      <p:sp>
        <p:nvSpPr>
          <p:cNvPr id="5" name="Title 4">
            <a:extLst>
              <a:ext uri="{FF2B5EF4-FFF2-40B4-BE49-F238E27FC236}">
                <a16:creationId xmlns:a16="http://schemas.microsoft.com/office/drawing/2014/main" id="{0185F973-FDB9-DB25-9D35-11CA752A11AC}"/>
              </a:ext>
            </a:extLst>
          </p:cNvPr>
          <p:cNvSpPr>
            <a:spLocks noGrp="1"/>
          </p:cNvSpPr>
          <p:nvPr>
            <p:ph type="title"/>
          </p:nvPr>
        </p:nvSpPr>
        <p:spPr>
          <a:xfrm>
            <a:off x="838200" y="5001798"/>
            <a:ext cx="10515600" cy="464748"/>
          </a:xfrm>
        </p:spPr>
        <p:txBody>
          <a:bodyPr>
            <a:normAutofit fontScale="90000"/>
          </a:bodyPr>
          <a:lstStyle/>
          <a:p>
            <a:r>
              <a:rPr lang="en-US" sz="3200" dirty="0">
                <a:cs typeface="Arial" panose="020B0604020202020204" pitchFamily="34" charset="0"/>
              </a:rPr>
              <a:t>by Linda D. Kilb</a:t>
            </a:r>
            <a:br>
              <a:rPr lang="en-US" sz="3200" dirty="0">
                <a:cs typeface="Arial" panose="020B0604020202020204" pitchFamily="34" charset="0"/>
              </a:rPr>
            </a:br>
            <a:endParaRPr lang="en-US" sz="2400" b="0" dirty="0">
              <a:cs typeface="Arial" panose="020B0604020202020204" pitchFamily="34" charset="0"/>
            </a:endParaRPr>
          </a:p>
        </p:txBody>
      </p:sp>
      <p:sp>
        <p:nvSpPr>
          <p:cNvPr id="2" name="Title 4">
            <a:extLst>
              <a:ext uri="{FF2B5EF4-FFF2-40B4-BE49-F238E27FC236}">
                <a16:creationId xmlns:a16="http://schemas.microsoft.com/office/drawing/2014/main" id="{200D3679-B7A7-AA6B-B8F9-EBD9C9A3E8B8}"/>
              </a:ext>
            </a:extLst>
          </p:cNvPr>
          <p:cNvSpPr txBox="1">
            <a:spLocks/>
          </p:cNvSpPr>
          <p:nvPr/>
        </p:nvSpPr>
        <p:spPr>
          <a:xfrm>
            <a:off x="4510548" y="5550767"/>
            <a:ext cx="7681452" cy="10715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Helvetica" pitchFamily="2" charset="0"/>
                <a:cs typeface="Arial" panose="020B0604020202020204" pitchFamily="34" charset="0"/>
              </a:rPr>
              <a:t>© 2025 Disability Rights Education &amp; Defense Fund</a:t>
            </a:r>
          </a:p>
        </p:txBody>
      </p:sp>
      <p:sp>
        <p:nvSpPr>
          <p:cNvPr id="4" name="Slide Number Placeholder 3">
            <a:extLst>
              <a:ext uri="{FF2B5EF4-FFF2-40B4-BE49-F238E27FC236}">
                <a16:creationId xmlns:a16="http://schemas.microsoft.com/office/drawing/2014/main" id="{1C7970CB-2B64-43C5-1D99-5A5E268B44DD}"/>
              </a:ext>
              <a:ext uri="{C183D7F6-B498-43B3-948B-1728B52AA6E4}">
                <adec:decorative xmlns:adec="http://schemas.microsoft.com/office/drawing/2017/decorative" val="1"/>
              </a:ext>
            </a:extLst>
          </p:cNvPr>
          <p:cNvSpPr>
            <a:spLocks noGrp="1"/>
          </p:cNvSpPr>
          <p:nvPr>
            <p:ph type="sldNum" sz="quarter" idx="12"/>
          </p:nvPr>
        </p:nvSpPr>
        <p:spPr/>
        <p:txBody>
          <a:bodyPr/>
          <a:lstStyle/>
          <a:p>
            <a:fld id="{9A16746B-567F-504A-98A7-19CF4261DB9B}" type="slidenum">
              <a:rPr lang="en-US" smtClean="0"/>
              <a:pPr/>
              <a:t>1</a:t>
            </a:fld>
            <a:endParaRPr lang="en-US" dirty="0"/>
          </a:p>
        </p:txBody>
      </p:sp>
    </p:spTree>
    <p:extLst>
      <p:ext uri="{BB962C8B-B14F-4D97-AF65-F5344CB8AC3E}">
        <p14:creationId xmlns:p14="http://schemas.microsoft.com/office/powerpoint/2010/main" val="149732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FD02-2A43-AFD8-1B5F-F5FCBB967CD2}"/>
              </a:ext>
            </a:extLst>
          </p:cNvPr>
          <p:cNvSpPr>
            <a:spLocks noGrp="1"/>
          </p:cNvSpPr>
          <p:nvPr>
            <p:ph type="title"/>
          </p:nvPr>
        </p:nvSpPr>
        <p:spPr/>
        <p:txBody>
          <a:bodyPr>
            <a:normAutofit/>
          </a:bodyPr>
          <a:lstStyle/>
          <a:p>
            <a:pPr algn="ctr"/>
            <a:r>
              <a:rPr lang="en-US" sz="4400" dirty="0"/>
              <a:t>Legislative Branch</a:t>
            </a:r>
          </a:p>
        </p:txBody>
      </p:sp>
      <p:pic>
        <p:nvPicPr>
          <p:cNvPr id="5" name="Content Placeholder 4" descr="Front view of the United States Capitol building at dusk, with its dome illuminated and the sky transitioning from light blue to dark.">
            <a:extLst>
              <a:ext uri="{FF2B5EF4-FFF2-40B4-BE49-F238E27FC236}">
                <a16:creationId xmlns:a16="http://schemas.microsoft.com/office/drawing/2014/main" id="{1F822402-2CF6-DB4A-F7B5-9FD3E8507D3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110583" y="1859915"/>
            <a:ext cx="7970833" cy="4000500"/>
          </a:xfrm>
        </p:spPr>
      </p:pic>
      <p:sp>
        <p:nvSpPr>
          <p:cNvPr id="6" name="TextBox 5">
            <a:extLst>
              <a:ext uri="{FF2B5EF4-FFF2-40B4-BE49-F238E27FC236}">
                <a16:creationId xmlns:a16="http://schemas.microsoft.com/office/drawing/2014/main" id="{1FD47DC3-6BAD-F696-654A-F10AB2A5231A}"/>
              </a:ext>
            </a:extLst>
          </p:cNvPr>
          <p:cNvSpPr txBox="1"/>
          <p:nvPr/>
        </p:nvSpPr>
        <p:spPr>
          <a:xfrm>
            <a:off x="2110583" y="5860415"/>
            <a:ext cx="7970833" cy="338554"/>
          </a:xfrm>
          <a:prstGeom prst="rect">
            <a:avLst/>
          </a:prstGeom>
          <a:noFill/>
        </p:spPr>
        <p:txBody>
          <a:bodyPr wrap="square" rtlCol="0">
            <a:spAutoFit/>
          </a:bodyPr>
          <a:lstStyle/>
          <a:p>
            <a:r>
              <a:rPr lang="en-US" sz="1600" dirty="0">
                <a:hlinkClick r:id="rId4" tooltip="https://www.planetary.org/space-images/the-us-capitol-at-dusk"/>
              </a:rPr>
              <a:t>This Photo</a:t>
            </a:r>
            <a:r>
              <a:rPr lang="en-US" sz="1600" dirty="0"/>
              <a:t> by Unknown Author is licensed under </a:t>
            </a:r>
            <a:r>
              <a:rPr lang="en-US" sz="1600" dirty="0">
                <a:hlinkClick r:id="rId5" tooltip="https://creativecommons.org/licenses/by-sa/3.0/"/>
              </a:rPr>
              <a:t>CC BY-SA</a:t>
            </a:r>
            <a:endParaRPr lang="en-US" sz="1600" dirty="0"/>
          </a:p>
        </p:txBody>
      </p:sp>
      <p:sp>
        <p:nvSpPr>
          <p:cNvPr id="3" name="Slide Number Placeholder 3">
            <a:extLst>
              <a:ext uri="{FF2B5EF4-FFF2-40B4-BE49-F238E27FC236}">
                <a16:creationId xmlns:a16="http://schemas.microsoft.com/office/drawing/2014/main" id="{C3356A24-4878-C16D-1F3C-CFE36B6EA41A}"/>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10</a:t>
            </a:fld>
            <a:endParaRPr lang="en-US" dirty="0"/>
          </a:p>
        </p:txBody>
      </p:sp>
    </p:spTree>
    <p:extLst>
      <p:ext uri="{BB962C8B-B14F-4D97-AF65-F5344CB8AC3E}">
        <p14:creationId xmlns:p14="http://schemas.microsoft.com/office/powerpoint/2010/main" val="31237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518B-AE45-96D8-1089-81C7A20A1B23}"/>
              </a:ext>
            </a:extLst>
          </p:cNvPr>
          <p:cNvSpPr>
            <a:spLocks noGrp="1"/>
          </p:cNvSpPr>
          <p:nvPr>
            <p:ph type="title"/>
          </p:nvPr>
        </p:nvSpPr>
        <p:spPr/>
        <p:txBody>
          <a:bodyPr>
            <a:normAutofit/>
          </a:bodyPr>
          <a:lstStyle/>
          <a:p>
            <a:pPr algn="ctr"/>
            <a:r>
              <a:rPr lang="en-US" sz="4400" dirty="0"/>
              <a:t>Key Information About Congress</a:t>
            </a:r>
          </a:p>
        </p:txBody>
      </p:sp>
      <p:sp>
        <p:nvSpPr>
          <p:cNvPr id="3" name="Content Placeholder 2">
            <a:extLst>
              <a:ext uri="{FF2B5EF4-FFF2-40B4-BE49-F238E27FC236}">
                <a16:creationId xmlns:a16="http://schemas.microsoft.com/office/drawing/2014/main" id="{0A0F894B-B4E1-D38C-E7C6-68DA81D84248}"/>
              </a:ext>
            </a:extLst>
          </p:cNvPr>
          <p:cNvSpPr>
            <a:spLocks noGrp="1"/>
          </p:cNvSpPr>
          <p:nvPr>
            <p:ph idx="1"/>
          </p:nvPr>
        </p:nvSpPr>
        <p:spPr/>
        <p:txBody>
          <a:bodyPr>
            <a:normAutofit fontScale="92500"/>
          </a:bodyPr>
          <a:lstStyle/>
          <a:p>
            <a:r>
              <a:rPr lang="en-US" sz="2800" dirty="0"/>
              <a:t>There is a </a:t>
            </a:r>
            <a:r>
              <a:rPr lang="en-US" sz="2800" b="1" dirty="0"/>
              <a:t>new</a:t>
            </a:r>
            <a:r>
              <a:rPr lang="en-US" sz="2800" dirty="0"/>
              <a:t> Congress every two years</a:t>
            </a:r>
          </a:p>
          <a:p>
            <a:pPr lvl="1"/>
            <a:r>
              <a:rPr lang="en-US" sz="2800" dirty="0"/>
              <a:t>The first year of each Congress is the </a:t>
            </a:r>
            <a:r>
              <a:rPr lang="en-US" sz="2800" b="1" dirty="0"/>
              <a:t>first session</a:t>
            </a:r>
          </a:p>
          <a:p>
            <a:pPr lvl="1"/>
            <a:r>
              <a:rPr lang="en-US" sz="2800" dirty="0"/>
              <a:t>The second year of each Congress is the </a:t>
            </a:r>
            <a:r>
              <a:rPr lang="en-US" sz="2800" b="1" dirty="0"/>
              <a:t>second session</a:t>
            </a:r>
          </a:p>
          <a:p>
            <a:r>
              <a:rPr lang="en-US" sz="2800" dirty="0"/>
              <a:t>Each Congress is </a:t>
            </a:r>
            <a:r>
              <a:rPr lang="en-US" sz="2800" b="1" dirty="0"/>
              <a:t>numbered chronologically</a:t>
            </a:r>
          </a:p>
          <a:p>
            <a:pPr lvl="1"/>
            <a:r>
              <a:rPr lang="en-US" sz="2800" dirty="0"/>
              <a:t>The </a:t>
            </a:r>
            <a:r>
              <a:rPr lang="en-US" sz="2800" b="1" dirty="0"/>
              <a:t>1st Congress</a:t>
            </a:r>
            <a:r>
              <a:rPr lang="en-US" sz="2800" dirty="0"/>
              <a:t> sat from 1789-1791</a:t>
            </a:r>
          </a:p>
          <a:p>
            <a:pPr lvl="1"/>
            <a:r>
              <a:rPr lang="en-US" sz="2800" dirty="0"/>
              <a:t>The </a:t>
            </a:r>
            <a:r>
              <a:rPr lang="en-US" sz="2800" b="1" dirty="0"/>
              <a:t>119th Congress</a:t>
            </a:r>
            <a:r>
              <a:rPr lang="en-US" sz="2800" dirty="0"/>
              <a:t> is sitting from 2025-2027 </a:t>
            </a:r>
          </a:p>
          <a:p>
            <a:r>
              <a:rPr lang="en-US" sz="2800" b="1" dirty="0"/>
              <a:t>Wikipedia </a:t>
            </a:r>
            <a:r>
              <a:rPr lang="en-US" sz="2800" dirty="0"/>
              <a:t>(trust but verify!) </a:t>
            </a:r>
          </a:p>
          <a:p>
            <a:pPr marL="457200" lvl="1" indent="0">
              <a:buNone/>
            </a:pPr>
            <a:r>
              <a:rPr lang="en-US" sz="2800" dirty="0"/>
              <a:t>Wikipedia includes a chronological list of every U.S. Congress since 1789</a:t>
            </a:r>
          </a:p>
          <a:p>
            <a:pPr marL="457200" lvl="1" indent="0">
              <a:buNone/>
            </a:pPr>
            <a:r>
              <a:rPr lang="en-US" sz="2800" dirty="0">
                <a:solidFill>
                  <a:schemeClr val="accent1"/>
                </a:solidFill>
                <a:hlinkClick r:id="rId3">
                  <a:extLst>
                    <a:ext uri="{A12FA001-AC4F-418D-AE19-62706E023703}">
                      <ahyp:hlinkClr xmlns:ahyp="http://schemas.microsoft.com/office/drawing/2018/hyperlinkcolor" val="tx"/>
                    </a:ext>
                  </a:extLst>
                </a:hlinkClick>
              </a:rPr>
              <a:t>https://en.wikipedia.org/wiki/List_of_United_States_Congresses</a:t>
            </a:r>
            <a:endParaRPr lang="en-US" sz="2800" dirty="0">
              <a:solidFill>
                <a:schemeClr val="accent1"/>
              </a:solidFill>
            </a:endParaRPr>
          </a:p>
          <a:p>
            <a:pPr marL="457200" lvl="1" indent="0">
              <a:buNone/>
            </a:pPr>
            <a:endParaRPr lang="en-US" sz="2800" dirty="0"/>
          </a:p>
        </p:txBody>
      </p:sp>
      <p:sp>
        <p:nvSpPr>
          <p:cNvPr id="4" name="Slide Number Placeholder 3">
            <a:extLst>
              <a:ext uri="{FF2B5EF4-FFF2-40B4-BE49-F238E27FC236}">
                <a16:creationId xmlns:a16="http://schemas.microsoft.com/office/drawing/2014/main" id="{A96D020C-C9AF-124E-6377-534A06207723}"/>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11</a:t>
            </a:fld>
            <a:endParaRPr lang="en-US" dirty="0"/>
          </a:p>
        </p:txBody>
      </p:sp>
    </p:spTree>
    <p:extLst>
      <p:ext uri="{BB962C8B-B14F-4D97-AF65-F5344CB8AC3E}">
        <p14:creationId xmlns:p14="http://schemas.microsoft.com/office/powerpoint/2010/main" val="303189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F1BA-6C88-8B61-90B3-8CAA24644EB2}"/>
              </a:ext>
            </a:extLst>
          </p:cNvPr>
          <p:cNvSpPr>
            <a:spLocks noGrp="1"/>
          </p:cNvSpPr>
          <p:nvPr>
            <p:ph type="title"/>
          </p:nvPr>
        </p:nvSpPr>
        <p:spPr/>
        <p:txBody>
          <a:bodyPr>
            <a:normAutofit/>
          </a:bodyPr>
          <a:lstStyle/>
          <a:p>
            <a:pPr algn="ctr"/>
            <a:r>
              <a:rPr lang="en-US" sz="4400" dirty="0"/>
              <a:t>Key Information About Statutes</a:t>
            </a:r>
            <a:br>
              <a:rPr lang="en-US" sz="4400" dirty="0"/>
            </a:br>
            <a:r>
              <a:rPr lang="en-US" sz="4000" dirty="0"/>
              <a:t>(Process)</a:t>
            </a:r>
            <a:endParaRPr lang="en-US" sz="4400" dirty="0"/>
          </a:p>
        </p:txBody>
      </p:sp>
      <p:sp>
        <p:nvSpPr>
          <p:cNvPr id="3" name="Content Placeholder 2">
            <a:extLst>
              <a:ext uri="{FF2B5EF4-FFF2-40B4-BE49-F238E27FC236}">
                <a16:creationId xmlns:a16="http://schemas.microsoft.com/office/drawing/2014/main" id="{834DC112-EBE4-EC50-C72A-978D2A41E8FC}"/>
              </a:ext>
            </a:extLst>
          </p:cNvPr>
          <p:cNvSpPr>
            <a:spLocks noGrp="1"/>
          </p:cNvSpPr>
          <p:nvPr>
            <p:ph idx="1"/>
          </p:nvPr>
        </p:nvSpPr>
        <p:spPr>
          <a:xfrm>
            <a:off x="671332" y="1675705"/>
            <a:ext cx="11163731" cy="1809115"/>
          </a:xfrm>
        </p:spPr>
        <p:txBody>
          <a:bodyPr>
            <a:noAutofit/>
          </a:bodyPr>
          <a:lstStyle/>
          <a:p>
            <a:pPr>
              <a:lnSpc>
                <a:spcPct val="100000"/>
              </a:lnSpc>
            </a:pPr>
            <a:endParaRPr lang="en-US" sz="2800" b="1" dirty="0"/>
          </a:p>
          <a:p>
            <a:pPr>
              <a:lnSpc>
                <a:spcPct val="100000"/>
              </a:lnSpc>
            </a:pPr>
            <a:r>
              <a:rPr lang="en-US" sz="2800" b="1" dirty="0"/>
              <a:t>Congress’s main way of creating legal authority is via statutes</a:t>
            </a:r>
          </a:p>
          <a:p>
            <a:pPr lvl="1">
              <a:lnSpc>
                <a:spcPct val="100000"/>
              </a:lnSpc>
            </a:pPr>
            <a:r>
              <a:rPr lang="en-US" sz="2800" dirty="0"/>
              <a:t>A </a:t>
            </a:r>
            <a:r>
              <a:rPr lang="en-US" sz="2800" b="1" dirty="0"/>
              <a:t>bill</a:t>
            </a:r>
            <a:r>
              <a:rPr lang="en-US" sz="2800" dirty="0"/>
              <a:t> is a proposed statute</a:t>
            </a:r>
          </a:p>
          <a:p>
            <a:pPr lvl="1">
              <a:lnSpc>
                <a:spcPct val="100000"/>
              </a:lnSpc>
            </a:pPr>
            <a:r>
              <a:rPr lang="en-US" sz="2800" dirty="0"/>
              <a:t>A </a:t>
            </a:r>
            <a:r>
              <a:rPr lang="en-US" sz="2800" b="1" dirty="0"/>
              <a:t>statute i</a:t>
            </a:r>
            <a:r>
              <a:rPr lang="en-US" sz="2800" dirty="0"/>
              <a:t>s a successful bill</a:t>
            </a:r>
          </a:p>
          <a:p>
            <a:pPr lvl="1">
              <a:lnSpc>
                <a:spcPct val="100000"/>
              </a:lnSpc>
            </a:pPr>
            <a:endParaRPr lang="en-US" sz="2800" dirty="0"/>
          </a:p>
          <a:p>
            <a:pPr>
              <a:lnSpc>
                <a:spcPct val="100000"/>
              </a:lnSpc>
            </a:pPr>
            <a:r>
              <a:rPr lang="en-US" sz="2800" b="1" dirty="0"/>
              <a:t>Proactive bills &amp; statutes</a:t>
            </a:r>
          </a:p>
          <a:p>
            <a:pPr lvl="1">
              <a:lnSpc>
                <a:spcPct val="100000"/>
              </a:lnSpc>
            </a:pPr>
            <a:r>
              <a:rPr lang="en-US" sz="2800" dirty="0"/>
              <a:t>Congress initiates the legislative process</a:t>
            </a:r>
          </a:p>
          <a:p>
            <a:pPr>
              <a:lnSpc>
                <a:spcPct val="100000"/>
              </a:lnSpc>
            </a:pPr>
            <a:endParaRPr lang="en-US" sz="2800" dirty="0"/>
          </a:p>
        </p:txBody>
      </p:sp>
      <p:pic>
        <p:nvPicPr>
          <p:cNvPr id="5" name="Picture 4" descr="A red ballot box that reads &quot;VOTE!&quot; and ballots sticking out from the top">
            <a:extLst>
              <a:ext uri="{FF2B5EF4-FFF2-40B4-BE49-F238E27FC236}">
                <a16:creationId xmlns:a16="http://schemas.microsoft.com/office/drawing/2014/main" id="{1237E446-E590-66D4-58FB-DF366EE306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9272" y="3164343"/>
            <a:ext cx="3425791" cy="3262114"/>
          </a:xfrm>
          <a:prstGeom prst="rect">
            <a:avLst/>
          </a:prstGeom>
        </p:spPr>
      </p:pic>
      <p:sp>
        <p:nvSpPr>
          <p:cNvPr id="6" name="Slide Number Placeholder 3">
            <a:extLst>
              <a:ext uri="{FF2B5EF4-FFF2-40B4-BE49-F238E27FC236}">
                <a16:creationId xmlns:a16="http://schemas.microsoft.com/office/drawing/2014/main" id="{59206A01-141B-F496-85B1-D97794E027D2}"/>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12</a:t>
            </a:fld>
            <a:endParaRPr lang="en-US" dirty="0"/>
          </a:p>
        </p:txBody>
      </p:sp>
    </p:spTree>
    <p:extLst>
      <p:ext uri="{BB962C8B-B14F-4D97-AF65-F5344CB8AC3E}">
        <p14:creationId xmlns:p14="http://schemas.microsoft.com/office/powerpoint/2010/main" val="168571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4446-09D1-5600-F17D-D1A79D780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B7F51-A9A2-F696-86C0-7CE497A4381C}"/>
              </a:ext>
            </a:extLst>
          </p:cNvPr>
          <p:cNvSpPr>
            <a:spLocks noGrp="1"/>
          </p:cNvSpPr>
          <p:nvPr>
            <p:ph type="title"/>
          </p:nvPr>
        </p:nvSpPr>
        <p:spPr/>
        <p:txBody>
          <a:bodyPr>
            <a:normAutofit/>
          </a:bodyPr>
          <a:lstStyle/>
          <a:p>
            <a:pPr algn="ctr"/>
            <a:r>
              <a:rPr lang="en-US" sz="4400" dirty="0"/>
              <a:t>Key Information About Statutes</a:t>
            </a:r>
            <a:br>
              <a:rPr lang="en-US" sz="4400" dirty="0"/>
            </a:br>
            <a:r>
              <a:rPr lang="en-US" sz="4000" dirty="0"/>
              <a:t>(Process – Slide 2)</a:t>
            </a:r>
            <a:endParaRPr lang="en-US" sz="4400" dirty="0"/>
          </a:p>
        </p:txBody>
      </p:sp>
      <p:sp>
        <p:nvSpPr>
          <p:cNvPr id="3" name="Content Placeholder 2">
            <a:extLst>
              <a:ext uri="{FF2B5EF4-FFF2-40B4-BE49-F238E27FC236}">
                <a16:creationId xmlns:a16="http://schemas.microsoft.com/office/drawing/2014/main" id="{82B1B2C3-C05F-A1C5-7E77-5B60892DAD00}"/>
              </a:ext>
            </a:extLst>
          </p:cNvPr>
          <p:cNvSpPr>
            <a:spLocks noGrp="1"/>
          </p:cNvSpPr>
          <p:nvPr>
            <p:ph idx="1"/>
          </p:nvPr>
        </p:nvSpPr>
        <p:spPr>
          <a:xfrm>
            <a:off x="671332" y="1675705"/>
            <a:ext cx="11163731" cy="1809115"/>
          </a:xfrm>
        </p:spPr>
        <p:txBody>
          <a:bodyPr>
            <a:noAutofit/>
          </a:bodyPr>
          <a:lstStyle/>
          <a:p>
            <a:pPr>
              <a:lnSpc>
                <a:spcPct val="100000"/>
              </a:lnSpc>
            </a:pPr>
            <a:r>
              <a:rPr lang="en-US" sz="2800" b="1" dirty="0"/>
              <a:t>Legislative overrides</a:t>
            </a:r>
          </a:p>
          <a:p>
            <a:pPr lvl="1">
              <a:lnSpc>
                <a:spcPct val="100000"/>
              </a:lnSpc>
            </a:pPr>
            <a:r>
              <a:rPr lang="en-US" sz="2800" dirty="0"/>
              <a:t>Congress responds to a presidential veto</a:t>
            </a:r>
          </a:p>
          <a:p>
            <a:pPr lvl="1">
              <a:lnSpc>
                <a:spcPct val="100000"/>
              </a:lnSpc>
            </a:pPr>
            <a:r>
              <a:rPr lang="en-US" sz="2800" dirty="0"/>
              <a:t>Congress responds to a judicial decision</a:t>
            </a:r>
          </a:p>
          <a:p>
            <a:pPr lvl="1">
              <a:lnSpc>
                <a:spcPct val="100000"/>
              </a:lnSpc>
            </a:pPr>
            <a:r>
              <a:rPr lang="en-US" sz="2800" dirty="0"/>
              <a:t>Primarily relevant to statutory authority</a:t>
            </a:r>
          </a:p>
          <a:p>
            <a:pPr>
              <a:lnSpc>
                <a:spcPct val="100000"/>
              </a:lnSpc>
            </a:pPr>
            <a:endParaRPr lang="en-US" sz="2800" b="1" dirty="0"/>
          </a:p>
          <a:p>
            <a:pPr>
              <a:lnSpc>
                <a:spcPct val="100000"/>
              </a:lnSpc>
            </a:pPr>
            <a:r>
              <a:rPr lang="en-US" sz="2800" b="1" dirty="0"/>
              <a:t>Recission requests</a:t>
            </a:r>
          </a:p>
          <a:p>
            <a:pPr lvl="1">
              <a:lnSpc>
                <a:spcPct val="100000"/>
              </a:lnSpc>
            </a:pPr>
            <a:r>
              <a:rPr lang="en-US" sz="2800" dirty="0"/>
              <a:t>President asks Congress to </a:t>
            </a:r>
            <a:r>
              <a:rPr lang="en-US" sz="2800" b="1" dirty="0"/>
              <a:t>cancel </a:t>
            </a:r>
            <a:r>
              <a:rPr lang="en-US" sz="2800" dirty="0"/>
              <a:t>a prior appropriation</a:t>
            </a:r>
          </a:p>
        </p:txBody>
      </p:sp>
      <p:sp>
        <p:nvSpPr>
          <p:cNvPr id="6" name="Slide Number Placeholder 3">
            <a:extLst>
              <a:ext uri="{FF2B5EF4-FFF2-40B4-BE49-F238E27FC236}">
                <a16:creationId xmlns:a16="http://schemas.microsoft.com/office/drawing/2014/main" id="{3D27AB95-B2DB-D522-6F45-F3CFF1CE1EF3}"/>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13</a:t>
            </a:fld>
            <a:endParaRPr lang="en-US" dirty="0"/>
          </a:p>
        </p:txBody>
      </p:sp>
    </p:spTree>
    <p:extLst>
      <p:ext uri="{BB962C8B-B14F-4D97-AF65-F5344CB8AC3E}">
        <p14:creationId xmlns:p14="http://schemas.microsoft.com/office/powerpoint/2010/main" val="101038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95CD2-3105-FFFC-0E5A-6E4A3C43D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61815-E7B8-3DB8-2660-1BC8EA6D0F76}"/>
              </a:ext>
            </a:extLst>
          </p:cNvPr>
          <p:cNvSpPr>
            <a:spLocks noGrp="1"/>
          </p:cNvSpPr>
          <p:nvPr>
            <p:ph type="title"/>
          </p:nvPr>
        </p:nvSpPr>
        <p:spPr/>
        <p:txBody>
          <a:bodyPr>
            <a:normAutofit/>
          </a:bodyPr>
          <a:lstStyle/>
          <a:p>
            <a:pPr algn="ctr"/>
            <a:r>
              <a:rPr lang="en-US" sz="4400" dirty="0"/>
              <a:t>Two Ways for A Bill To Succeed</a:t>
            </a:r>
          </a:p>
        </p:txBody>
      </p:sp>
      <p:sp>
        <p:nvSpPr>
          <p:cNvPr id="3" name="Content Placeholder 2">
            <a:extLst>
              <a:ext uri="{FF2B5EF4-FFF2-40B4-BE49-F238E27FC236}">
                <a16:creationId xmlns:a16="http://schemas.microsoft.com/office/drawing/2014/main" id="{D4FFC05D-E8A8-F093-BFE1-9F3D4DBA5FDB}"/>
              </a:ext>
            </a:extLst>
          </p:cNvPr>
          <p:cNvSpPr>
            <a:spLocks noGrp="1"/>
          </p:cNvSpPr>
          <p:nvPr>
            <p:ph idx="1"/>
          </p:nvPr>
        </p:nvSpPr>
        <p:spPr>
          <a:xfrm>
            <a:off x="838200" y="1619885"/>
            <a:ext cx="10515600" cy="1809115"/>
          </a:xfrm>
        </p:spPr>
        <p:txBody>
          <a:bodyPr>
            <a:noAutofit/>
          </a:bodyPr>
          <a:lstStyle/>
          <a:p>
            <a:pPr>
              <a:lnSpc>
                <a:spcPct val="100000"/>
              </a:lnSpc>
            </a:pPr>
            <a:r>
              <a:rPr lang="en-US" sz="3200" b="1" dirty="0">
                <a:latin typeface="Helvetica" panose="020B0604020202020204"/>
                <a:cs typeface="Helvetica" panose="020B0604020202020204"/>
              </a:rPr>
              <a:t>First path </a:t>
            </a:r>
            <a:r>
              <a:rPr lang="en-US" sz="3200" dirty="0">
                <a:latin typeface="Helvetica" panose="020B0604020202020204"/>
                <a:cs typeface="Helvetica" panose="020B0604020202020204"/>
              </a:rPr>
              <a:t>to success</a:t>
            </a:r>
          </a:p>
          <a:p>
            <a:pPr lvl="1">
              <a:lnSpc>
                <a:spcPct val="100000"/>
              </a:lnSpc>
            </a:pPr>
            <a:r>
              <a:rPr lang="en-US" sz="3200" dirty="0">
                <a:latin typeface="Helvetica" panose="020B0604020202020204"/>
                <a:cs typeface="Helvetica" panose="020B0604020202020204"/>
              </a:rPr>
              <a:t>Both House &amp; Senate pass a bill by simple majority</a:t>
            </a:r>
          </a:p>
          <a:p>
            <a:pPr lvl="1">
              <a:lnSpc>
                <a:spcPct val="100000"/>
              </a:lnSpc>
            </a:pPr>
            <a:r>
              <a:rPr lang="en-US" sz="3200" dirty="0">
                <a:latin typeface="Helvetica" panose="020B0604020202020204"/>
                <a:cs typeface="Helvetica" panose="020B0604020202020204"/>
              </a:rPr>
              <a:t>The president signs the bill</a:t>
            </a:r>
            <a:br>
              <a:rPr lang="en-US" sz="3200" dirty="0">
                <a:latin typeface="Helvetica" panose="020B0604020202020204"/>
                <a:cs typeface="Helvetica" panose="020B0604020202020204"/>
              </a:rPr>
            </a:br>
            <a:endParaRPr lang="en-US" sz="3200" dirty="0">
              <a:latin typeface="Helvetica" panose="020B0604020202020204"/>
              <a:cs typeface="Helvetica" panose="020B0604020202020204"/>
            </a:endParaRPr>
          </a:p>
          <a:p>
            <a:pPr>
              <a:lnSpc>
                <a:spcPct val="100000"/>
              </a:lnSpc>
            </a:pPr>
            <a:r>
              <a:rPr lang="en-US" sz="3200" b="1" dirty="0">
                <a:latin typeface="Helvetica" panose="020B0604020202020204"/>
                <a:cs typeface="Helvetica" panose="020B0604020202020204"/>
              </a:rPr>
              <a:t>Second path</a:t>
            </a:r>
            <a:r>
              <a:rPr lang="en-US" sz="3200" dirty="0">
                <a:latin typeface="Helvetica" panose="020B0604020202020204"/>
                <a:cs typeface="Helvetica" panose="020B0604020202020204"/>
              </a:rPr>
              <a:t> to success</a:t>
            </a:r>
          </a:p>
          <a:p>
            <a:pPr lvl="1">
              <a:lnSpc>
                <a:spcPct val="100000"/>
              </a:lnSpc>
            </a:pPr>
            <a:r>
              <a:rPr lang="en-US" sz="3200" dirty="0">
                <a:latin typeface="Helvetica" panose="020B0604020202020204"/>
                <a:cs typeface="Helvetica" panose="020B0604020202020204"/>
              </a:rPr>
              <a:t>Both House &amp; Senate pass a bill by simple majority</a:t>
            </a:r>
          </a:p>
          <a:p>
            <a:pPr lvl="1">
              <a:lnSpc>
                <a:spcPct val="100000"/>
              </a:lnSpc>
            </a:pPr>
            <a:r>
              <a:rPr lang="en-US" sz="3200" dirty="0">
                <a:latin typeface="Helvetica" panose="020B0604020202020204"/>
                <a:cs typeface="Helvetica" panose="020B0604020202020204"/>
              </a:rPr>
              <a:t>The president vetoes the bill</a:t>
            </a:r>
          </a:p>
          <a:p>
            <a:pPr lvl="1">
              <a:lnSpc>
                <a:spcPct val="100000"/>
              </a:lnSpc>
            </a:pPr>
            <a:r>
              <a:rPr lang="en-US" sz="3200" dirty="0">
                <a:latin typeface="Helvetica" panose="020B0604020202020204"/>
                <a:cs typeface="Helvetica" panose="020B0604020202020204"/>
              </a:rPr>
              <a:t>Congress overrides the veto with a two-thirds vote</a:t>
            </a:r>
          </a:p>
        </p:txBody>
      </p:sp>
      <p:sp>
        <p:nvSpPr>
          <p:cNvPr id="6" name="Slide Number Placeholder 3">
            <a:extLst>
              <a:ext uri="{FF2B5EF4-FFF2-40B4-BE49-F238E27FC236}">
                <a16:creationId xmlns:a16="http://schemas.microsoft.com/office/drawing/2014/main" id="{3DF59456-7954-89E0-37DE-A92455DD3968}"/>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14</a:t>
            </a:fld>
            <a:endParaRPr lang="en-US" dirty="0"/>
          </a:p>
        </p:txBody>
      </p:sp>
    </p:spTree>
    <p:extLst>
      <p:ext uri="{BB962C8B-B14F-4D97-AF65-F5344CB8AC3E}">
        <p14:creationId xmlns:p14="http://schemas.microsoft.com/office/powerpoint/2010/main" val="135400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08D4-1E15-EEFD-B285-6F6ED53A5DAE}"/>
              </a:ext>
            </a:extLst>
          </p:cNvPr>
          <p:cNvSpPr>
            <a:spLocks noGrp="1"/>
          </p:cNvSpPr>
          <p:nvPr>
            <p:ph type="title"/>
          </p:nvPr>
        </p:nvSpPr>
        <p:spPr>
          <a:xfrm>
            <a:off x="838200" y="425283"/>
            <a:ext cx="10515600" cy="1325563"/>
          </a:xfrm>
        </p:spPr>
        <p:txBody>
          <a:bodyPr>
            <a:noAutofit/>
          </a:bodyPr>
          <a:lstStyle/>
          <a:p>
            <a:pPr algn="ctr"/>
            <a:r>
              <a:rPr lang="en-US" sz="4000" dirty="0"/>
              <a:t>Key Information About Statutes</a:t>
            </a:r>
            <a:br>
              <a:rPr lang="en-US" sz="4000" dirty="0"/>
            </a:br>
            <a:r>
              <a:rPr lang="en-US" dirty="0"/>
              <a:t>(Words &amp; Phrases)</a:t>
            </a:r>
            <a:br>
              <a:rPr lang="en-US" sz="4000" dirty="0"/>
            </a:br>
            <a:endParaRPr lang="en-US" sz="4000" dirty="0"/>
          </a:p>
        </p:txBody>
      </p:sp>
      <p:sp>
        <p:nvSpPr>
          <p:cNvPr id="3" name="Content Placeholder 2">
            <a:extLst>
              <a:ext uri="{FF2B5EF4-FFF2-40B4-BE49-F238E27FC236}">
                <a16:creationId xmlns:a16="http://schemas.microsoft.com/office/drawing/2014/main" id="{31BCE995-99C7-CAB6-5459-12E7D41B12FD}"/>
              </a:ext>
            </a:extLst>
          </p:cNvPr>
          <p:cNvSpPr>
            <a:spLocks noGrp="1"/>
          </p:cNvSpPr>
          <p:nvPr>
            <p:ph idx="1"/>
          </p:nvPr>
        </p:nvSpPr>
        <p:spPr>
          <a:xfrm>
            <a:off x="1114927" y="1429006"/>
            <a:ext cx="10515600" cy="3999988"/>
          </a:xfrm>
        </p:spPr>
        <p:txBody>
          <a:bodyPr>
            <a:noAutofit/>
          </a:bodyPr>
          <a:lstStyle/>
          <a:p>
            <a:pPr>
              <a:lnSpc>
                <a:spcPct val="100000"/>
              </a:lnSpc>
            </a:pPr>
            <a:endParaRPr lang="en-US" sz="3200" b="1" dirty="0"/>
          </a:p>
          <a:p>
            <a:pPr>
              <a:lnSpc>
                <a:spcPct val="100000"/>
              </a:lnSpc>
            </a:pPr>
            <a:r>
              <a:rPr lang="en-US" sz="3200" b="1" dirty="0"/>
              <a:t>Legislative citation </a:t>
            </a:r>
            <a:r>
              <a:rPr lang="en-US" sz="3200" dirty="0"/>
              <a:t>(time &amp; category information) </a:t>
            </a:r>
          </a:p>
          <a:p>
            <a:pPr lvl="1">
              <a:lnSpc>
                <a:spcPct val="100000"/>
              </a:lnSpc>
            </a:pPr>
            <a:r>
              <a:rPr lang="en-US" sz="3200" dirty="0"/>
              <a:t>Categories: “Pub. L. or “Pvt. L.”</a:t>
            </a:r>
          </a:p>
          <a:p>
            <a:pPr lvl="1">
              <a:lnSpc>
                <a:spcPct val="100000"/>
              </a:lnSpc>
            </a:pPr>
            <a:r>
              <a:rPr lang="en-US" sz="3200" dirty="0"/>
              <a:t>Tells you </a:t>
            </a:r>
            <a:r>
              <a:rPr lang="en-US" sz="3200" b="1" dirty="0"/>
              <a:t>when</a:t>
            </a:r>
            <a:r>
              <a:rPr lang="en-US" sz="3200" dirty="0"/>
              <a:t> the statute happened</a:t>
            </a:r>
          </a:p>
          <a:p>
            <a:pPr lvl="1">
              <a:lnSpc>
                <a:spcPct val="100000"/>
              </a:lnSpc>
            </a:pPr>
            <a:endParaRPr lang="en-US" sz="3200" dirty="0"/>
          </a:p>
          <a:p>
            <a:pPr>
              <a:lnSpc>
                <a:spcPct val="100000"/>
              </a:lnSpc>
            </a:pPr>
            <a:r>
              <a:rPr lang="en-US" sz="3200" b="1" dirty="0"/>
              <a:t>Statutes at large </a:t>
            </a:r>
            <a:r>
              <a:rPr lang="en-US" sz="3200" dirty="0"/>
              <a:t>(time information) </a:t>
            </a:r>
          </a:p>
          <a:p>
            <a:pPr lvl="1">
              <a:lnSpc>
                <a:spcPct val="100000"/>
              </a:lnSpc>
            </a:pPr>
            <a:r>
              <a:rPr lang="en-US" sz="3200" dirty="0"/>
              <a:t>“Stat.” citation </a:t>
            </a:r>
          </a:p>
          <a:p>
            <a:pPr lvl="1">
              <a:lnSpc>
                <a:spcPct val="100000"/>
              </a:lnSpc>
            </a:pPr>
            <a:r>
              <a:rPr lang="en-US" sz="3200" dirty="0"/>
              <a:t>Tells you </a:t>
            </a:r>
            <a:r>
              <a:rPr lang="en-US" sz="3200" b="1" dirty="0"/>
              <a:t>when</a:t>
            </a:r>
            <a:r>
              <a:rPr lang="en-US" sz="3200" dirty="0"/>
              <a:t> the statute happened</a:t>
            </a:r>
          </a:p>
          <a:p>
            <a:pPr lvl="1">
              <a:lnSpc>
                <a:spcPct val="100000"/>
              </a:lnSpc>
            </a:pPr>
            <a:endParaRPr lang="en-US" sz="2800" dirty="0"/>
          </a:p>
          <a:p>
            <a:pPr>
              <a:lnSpc>
                <a:spcPct val="100000"/>
              </a:lnSpc>
            </a:pPr>
            <a:endParaRPr lang="en-US" sz="2800" b="1" dirty="0"/>
          </a:p>
        </p:txBody>
      </p:sp>
      <p:sp>
        <p:nvSpPr>
          <p:cNvPr id="4" name="Slide Number Placeholder 3">
            <a:extLst>
              <a:ext uri="{FF2B5EF4-FFF2-40B4-BE49-F238E27FC236}">
                <a16:creationId xmlns:a16="http://schemas.microsoft.com/office/drawing/2014/main" id="{9A299738-092D-9854-27EC-7C432F8E500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15</a:t>
            </a:fld>
            <a:endParaRPr lang="en-US" dirty="0"/>
          </a:p>
        </p:txBody>
      </p:sp>
    </p:spTree>
    <p:extLst>
      <p:ext uri="{BB962C8B-B14F-4D97-AF65-F5344CB8AC3E}">
        <p14:creationId xmlns:p14="http://schemas.microsoft.com/office/powerpoint/2010/main" val="255968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94FC0-8132-2FEA-7AF9-EF2D7D4F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A538E-B226-A51D-6A7A-469DB270A20A}"/>
              </a:ext>
            </a:extLst>
          </p:cNvPr>
          <p:cNvSpPr>
            <a:spLocks noGrp="1"/>
          </p:cNvSpPr>
          <p:nvPr>
            <p:ph type="title"/>
          </p:nvPr>
        </p:nvSpPr>
        <p:spPr>
          <a:xfrm>
            <a:off x="838200" y="425283"/>
            <a:ext cx="10515600" cy="1325563"/>
          </a:xfrm>
        </p:spPr>
        <p:txBody>
          <a:bodyPr>
            <a:noAutofit/>
          </a:bodyPr>
          <a:lstStyle/>
          <a:p>
            <a:pPr algn="ctr"/>
            <a:r>
              <a:rPr lang="en-US" sz="4000" dirty="0"/>
              <a:t>Key Information About Statutes</a:t>
            </a:r>
            <a:br>
              <a:rPr lang="en-US" sz="4000" dirty="0"/>
            </a:br>
            <a:r>
              <a:rPr lang="en-US" dirty="0"/>
              <a:t>(Words &amp; Phrases – Part 2)</a:t>
            </a:r>
            <a:br>
              <a:rPr lang="en-US" sz="4000" dirty="0"/>
            </a:br>
            <a:endParaRPr lang="en-US" sz="4000" dirty="0"/>
          </a:p>
        </p:txBody>
      </p:sp>
      <p:sp>
        <p:nvSpPr>
          <p:cNvPr id="3" name="Content Placeholder 2">
            <a:extLst>
              <a:ext uri="{FF2B5EF4-FFF2-40B4-BE49-F238E27FC236}">
                <a16:creationId xmlns:a16="http://schemas.microsoft.com/office/drawing/2014/main" id="{6BB6EE4B-6F45-460C-3E4E-59BE1AA7F77E}"/>
              </a:ext>
            </a:extLst>
          </p:cNvPr>
          <p:cNvSpPr>
            <a:spLocks noGrp="1"/>
          </p:cNvSpPr>
          <p:nvPr>
            <p:ph idx="1"/>
          </p:nvPr>
        </p:nvSpPr>
        <p:spPr>
          <a:xfrm>
            <a:off x="1114927" y="1429006"/>
            <a:ext cx="10515600" cy="3999988"/>
          </a:xfrm>
        </p:spPr>
        <p:txBody>
          <a:bodyPr>
            <a:noAutofit/>
          </a:bodyPr>
          <a:lstStyle/>
          <a:p>
            <a:pPr>
              <a:lnSpc>
                <a:spcPct val="100000"/>
              </a:lnSpc>
            </a:pPr>
            <a:endParaRPr lang="en-US" sz="2800" b="1" dirty="0"/>
          </a:p>
          <a:p>
            <a:pPr>
              <a:lnSpc>
                <a:spcPct val="100000"/>
              </a:lnSpc>
            </a:pPr>
            <a:r>
              <a:rPr lang="en-US" sz="2800" b="1" dirty="0"/>
              <a:t>“Pub. L” - Public Laws</a:t>
            </a:r>
          </a:p>
          <a:p>
            <a:pPr lvl="1">
              <a:lnSpc>
                <a:spcPct val="100000"/>
              </a:lnSpc>
            </a:pPr>
            <a:r>
              <a:rPr lang="en-US" sz="2800" dirty="0"/>
              <a:t>Apply </a:t>
            </a:r>
            <a:r>
              <a:rPr lang="en-US" sz="2800" b="1" dirty="0"/>
              <a:t>generally</a:t>
            </a:r>
            <a:r>
              <a:rPr lang="en-US" sz="2800" dirty="0"/>
              <a:t> to the entire body politic </a:t>
            </a:r>
          </a:p>
          <a:p>
            <a:pPr lvl="1">
              <a:lnSpc>
                <a:spcPct val="100000"/>
              </a:lnSpc>
            </a:pPr>
            <a:endParaRPr lang="en-US" sz="2800" dirty="0"/>
          </a:p>
          <a:p>
            <a:pPr>
              <a:lnSpc>
                <a:spcPct val="100000"/>
              </a:lnSpc>
            </a:pPr>
            <a:r>
              <a:rPr lang="en-US" sz="2800" b="1" dirty="0"/>
              <a:t>“Pvt. Law” – Private Laws </a:t>
            </a:r>
          </a:p>
          <a:p>
            <a:pPr lvl="1">
              <a:lnSpc>
                <a:spcPct val="100000"/>
              </a:lnSpc>
            </a:pPr>
            <a:r>
              <a:rPr lang="en-US" sz="2800" dirty="0"/>
              <a:t>Apply to </a:t>
            </a:r>
            <a:r>
              <a:rPr lang="en-US" sz="2800" b="1" dirty="0"/>
              <a:t>specified individuals </a:t>
            </a:r>
          </a:p>
          <a:p>
            <a:pPr lvl="2">
              <a:lnSpc>
                <a:spcPct val="100000"/>
              </a:lnSpc>
            </a:pPr>
            <a:r>
              <a:rPr lang="en-US" sz="2800" dirty="0"/>
              <a:t>Ceremonial </a:t>
            </a:r>
          </a:p>
          <a:p>
            <a:pPr lvl="2">
              <a:lnSpc>
                <a:spcPct val="100000"/>
              </a:lnSpc>
            </a:pPr>
            <a:r>
              <a:rPr lang="en-US" sz="2800" dirty="0"/>
              <a:t>Provide for damages</a:t>
            </a:r>
          </a:p>
          <a:p>
            <a:pPr lvl="2">
              <a:lnSpc>
                <a:spcPct val="100000"/>
              </a:lnSpc>
            </a:pPr>
            <a:r>
              <a:rPr lang="en-US" sz="2800" dirty="0"/>
              <a:t>Adjust immigration status</a:t>
            </a:r>
          </a:p>
          <a:p>
            <a:pPr lvl="1">
              <a:lnSpc>
                <a:spcPct val="100000"/>
              </a:lnSpc>
            </a:pPr>
            <a:endParaRPr lang="en-US" sz="2800" dirty="0"/>
          </a:p>
        </p:txBody>
      </p:sp>
      <p:sp>
        <p:nvSpPr>
          <p:cNvPr id="4" name="Slide Number Placeholder 3">
            <a:extLst>
              <a:ext uri="{FF2B5EF4-FFF2-40B4-BE49-F238E27FC236}">
                <a16:creationId xmlns:a16="http://schemas.microsoft.com/office/drawing/2014/main" id="{1EE1ED15-2DFF-7A0F-9516-BA9F8BFBC694}"/>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16</a:t>
            </a:fld>
            <a:endParaRPr lang="en-US" dirty="0"/>
          </a:p>
        </p:txBody>
      </p:sp>
    </p:spTree>
    <p:extLst>
      <p:ext uri="{BB962C8B-B14F-4D97-AF65-F5344CB8AC3E}">
        <p14:creationId xmlns:p14="http://schemas.microsoft.com/office/powerpoint/2010/main" val="299481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DB6D-1606-9B56-D6C1-72B4045FB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4582C-5BBB-310E-65E8-A7295A39FAE4}"/>
              </a:ext>
            </a:extLst>
          </p:cNvPr>
          <p:cNvSpPr>
            <a:spLocks noGrp="1"/>
          </p:cNvSpPr>
          <p:nvPr>
            <p:ph type="title"/>
          </p:nvPr>
        </p:nvSpPr>
        <p:spPr>
          <a:xfrm>
            <a:off x="838200" y="425283"/>
            <a:ext cx="10515600" cy="1325563"/>
          </a:xfrm>
        </p:spPr>
        <p:txBody>
          <a:bodyPr>
            <a:noAutofit/>
          </a:bodyPr>
          <a:lstStyle/>
          <a:p>
            <a:pPr algn="ctr"/>
            <a:r>
              <a:rPr lang="en-US" sz="4000" dirty="0"/>
              <a:t>Key Information About Statutes</a:t>
            </a:r>
            <a:br>
              <a:rPr lang="en-US" sz="4000" dirty="0"/>
            </a:br>
            <a:r>
              <a:rPr lang="en-US" dirty="0"/>
              <a:t>(Words &amp; Phrases – Part 3)</a:t>
            </a:r>
            <a:br>
              <a:rPr lang="en-US" sz="4000" dirty="0"/>
            </a:br>
            <a:endParaRPr lang="en-US" sz="4000" dirty="0"/>
          </a:p>
        </p:txBody>
      </p:sp>
      <p:sp>
        <p:nvSpPr>
          <p:cNvPr id="3" name="Content Placeholder 2">
            <a:extLst>
              <a:ext uri="{FF2B5EF4-FFF2-40B4-BE49-F238E27FC236}">
                <a16:creationId xmlns:a16="http://schemas.microsoft.com/office/drawing/2014/main" id="{7FE09A8A-132A-B900-C7D5-FC4C8F8DE089}"/>
              </a:ext>
            </a:extLst>
          </p:cNvPr>
          <p:cNvSpPr>
            <a:spLocks noGrp="1"/>
          </p:cNvSpPr>
          <p:nvPr>
            <p:ph idx="1"/>
          </p:nvPr>
        </p:nvSpPr>
        <p:spPr>
          <a:xfrm>
            <a:off x="1114927" y="1429006"/>
            <a:ext cx="10515600" cy="3999988"/>
          </a:xfrm>
        </p:spPr>
        <p:txBody>
          <a:bodyPr>
            <a:noAutofit/>
          </a:bodyPr>
          <a:lstStyle/>
          <a:p>
            <a:pPr>
              <a:lnSpc>
                <a:spcPct val="100000"/>
              </a:lnSpc>
            </a:pPr>
            <a:endParaRPr lang="en-US" sz="2800" b="1" dirty="0"/>
          </a:p>
          <a:p>
            <a:pPr>
              <a:lnSpc>
                <a:spcPct val="100000"/>
              </a:lnSpc>
            </a:pPr>
            <a:r>
              <a:rPr lang="en-US" sz="2800" b="1" dirty="0"/>
              <a:t>Volume of Public Laws</a:t>
            </a:r>
          </a:p>
          <a:p>
            <a:pPr lvl="2">
              <a:lnSpc>
                <a:spcPct val="100000"/>
              </a:lnSpc>
            </a:pPr>
            <a:r>
              <a:rPr lang="en-US" sz="2800" dirty="0"/>
              <a:t>118th Cong. (2023-2024) – 274 passed</a:t>
            </a:r>
          </a:p>
          <a:p>
            <a:pPr lvl="2">
              <a:lnSpc>
                <a:spcPct val="100000"/>
              </a:lnSpc>
            </a:pPr>
            <a:r>
              <a:rPr lang="en-US" sz="2800" dirty="0"/>
              <a:t>101st Cong. (1989-1990) – 650 passed</a:t>
            </a:r>
          </a:p>
          <a:p>
            <a:pPr lvl="2">
              <a:lnSpc>
                <a:spcPct val="100000"/>
              </a:lnSpc>
            </a:pPr>
            <a:endParaRPr lang="en-US" sz="2800" dirty="0"/>
          </a:p>
          <a:p>
            <a:pPr>
              <a:lnSpc>
                <a:spcPct val="100000"/>
              </a:lnSpc>
            </a:pPr>
            <a:r>
              <a:rPr lang="en-US" sz="2800" b="1" dirty="0"/>
              <a:t>Volume of Private Laws </a:t>
            </a:r>
          </a:p>
          <a:p>
            <a:pPr lvl="2">
              <a:lnSpc>
                <a:spcPct val="100000"/>
              </a:lnSpc>
            </a:pPr>
            <a:r>
              <a:rPr lang="en-US" sz="2800" dirty="0"/>
              <a:t>118th Cong. (2023-2024) –  Zero passed</a:t>
            </a:r>
          </a:p>
          <a:p>
            <a:pPr lvl="2">
              <a:lnSpc>
                <a:spcPct val="100000"/>
              </a:lnSpc>
            </a:pPr>
            <a:r>
              <a:rPr lang="en-US" sz="2800" dirty="0"/>
              <a:t>101st Cong. (1989-1990) – 16 passed</a:t>
            </a:r>
          </a:p>
        </p:txBody>
      </p:sp>
      <p:sp>
        <p:nvSpPr>
          <p:cNvPr id="4" name="Slide Number Placeholder 3">
            <a:extLst>
              <a:ext uri="{FF2B5EF4-FFF2-40B4-BE49-F238E27FC236}">
                <a16:creationId xmlns:a16="http://schemas.microsoft.com/office/drawing/2014/main" id="{321579DB-FBB3-A851-2185-09E5CBBB9B2A}"/>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17</a:t>
            </a:fld>
            <a:endParaRPr lang="en-US" dirty="0"/>
          </a:p>
        </p:txBody>
      </p:sp>
    </p:spTree>
    <p:extLst>
      <p:ext uri="{BB962C8B-B14F-4D97-AF65-F5344CB8AC3E}">
        <p14:creationId xmlns:p14="http://schemas.microsoft.com/office/powerpoint/2010/main" val="59971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E1AFA-F753-EB12-CEB4-3503D5BA6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D45F8-0911-3EC9-F29A-40D7BA566527}"/>
              </a:ext>
            </a:extLst>
          </p:cNvPr>
          <p:cNvSpPr>
            <a:spLocks noGrp="1"/>
          </p:cNvSpPr>
          <p:nvPr>
            <p:ph type="title"/>
          </p:nvPr>
        </p:nvSpPr>
        <p:spPr>
          <a:xfrm>
            <a:off x="838200" y="425283"/>
            <a:ext cx="10515600" cy="1325563"/>
          </a:xfrm>
        </p:spPr>
        <p:txBody>
          <a:bodyPr>
            <a:noAutofit/>
          </a:bodyPr>
          <a:lstStyle/>
          <a:p>
            <a:pPr algn="ctr"/>
            <a:r>
              <a:rPr lang="en-US" sz="4000" dirty="0"/>
              <a:t>Key Information About Statutes</a:t>
            </a:r>
            <a:br>
              <a:rPr lang="en-US" sz="4000" dirty="0"/>
            </a:br>
            <a:r>
              <a:rPr lang="en-US" dirty="0"/>
              <a:t>(Words &amp; Phrases – Part 4)</a:t>
            </a:r>
            <a:br>
              <a:rPr lang="en-US" sz="4000" dirty="0"/>
            </a:br>
            <a:endParaRPr lang="en-US" sz="4000" dirty="0"/>
          </a:p>
        </p:txBody>
      </p:sp>
      <p:sp>
        <p:nvSpPr>
          <p:cNvPr id="3" name="Content Placeholder 2">
            <a:extLst>
              <a:ext uri="{FF2B5EF4-FFF2-40B4-BE49-F238E27FC236}">
                <a16:creationId xmlns:a16="http://schemas.microsoft.com/office/drawing/2014/main" id="{ED967C88-D1E0-5360-AB3B-0D7A493B22BF}"/>
              </a:ext>
            </a:extLst>
          </p:cNvPr>
          <p:cNvSpPr>
            <a:spLocks noGrp="1"/>
          </p:cNvSpPr>
          <p:nvPr>
            <p:ph idx="1"/>
          </p:nvPr>
        </p:nvSpPr>
        <p:spPr>
          <a:xfrm>
            <a:off x="1114927" y="1429006"/>
            <a:ext cx="10515600" cy="3999988"/>
          </a:xfrm>
        </p:spPr>
        <p:txBody>
          <a:bodyPr>
            <a:noAutofit/>
          </a:bodyPr>
          <a:lstStyle/>
          <a:p>
            <a:pPr>
              <a:lnSpc>
                <a:spcPct val="100000"/>
              </a:lnSpc>
            </a:pPr>
            <a:endParaRPr lang="en-US" sz="2800" dirty="0"/>
          </a:p>
          <a:p>
            <a:pPr>
              <a:lnSpc>
                <a:spcPct val="100000"/>
              </a:lnSpc>
            </a:pPr>
            <a:endParaRPr lang="en-US" sz="2800" b="1" dirty="0"/>
          </a:p>
          <a:p>
            <a:pPr>
              <a:lnSpc>
                <a:spcPct val="100000"/>
              </a:lnSpc>
            </a:pPr>
            <a:r>
              <a:rPr lang="en-US" sz="2800" b="1" dirty="0"/>
              <a:t>United States Code </a:t>
            </a:r>
            <a:r>
              <a:rPr lang="en-US" sz="2800" dirty="0"/>
              <a:t>(subject matter information)</a:t>
            </a:r>
            <a:r>
              <a:rPr lang="en-US" sz="2800" b="1" dirty="0"/>
              <a:t> </a:t>
            </a:r>
          </a:p>
          <a:p>
            <a:pPr lvl="1">
              <a:lnSpc>
                <a:spcPct val="100000"/>
              </a:lnSpc>
            </a:pPr>
            <a:r>
              <a:rPr lang="en-US" sz="2800" dirty="0"/>
              <a:t>“U.S.C.” citation</a:t>
            </a:r>
          </a:p>
          <a:p>
            <a:pPr lvl="1">
              <a:lnSpc>
                <a:spcPct val="100000"/>
              </a:lnSpc>
            </a:pPr>
            <a:r>
              <a:rPr lang="en-US" sz="2800" dirty="0"/>
              <a:t>Tells you </a:t>
            </a:r>
            <a:r>
              <a:rPr lang="en-US" sz="2800" b="1" dirty="0"/>
              <a:t>what</a:t>
            </a:r>
            <a:r>
              <a:rPr lang="en-US" sz="2800" dirty="0"/>
              <a:t> the statute is about </a:t>
            </a:r>
          </a:p>
          <a:p>
            <a:pPr lvl="1">
              <a:lnSpc>
                <a:spcPct val="100000"/>
              </a:lnSpc>
            </a:pPr>
            <a:r>
              <a:rPr lang="en-US" sz="2800" dirty="0"/>
              <a:t>Means that the statute has been </a:t>
            </a:r>
            <a:r>
              <a:rPr lang="en-US" sz="2800" b="1" dirty="0"/>
              <a:t>“codified”</a:t>
            </a:r>
          </a:p>
        </p:txBody>
      </p:sp>
      <p:sp>
        <p:nvSpPr>
          <p:cNvPr id="4" name="Slide Number Placeholder 3">
            <a:extLst>
              <a:ext uri="{FF2B5EF4-FFF2-40B4-BE49-F238E27FC236}">
                <a16:creationId xmlns:a16="http://schemas.microsoft.com/office/drawing/2014/main" id="{53CDA15A-DFD1-7C18-4EF2-C2B7B361EFE9}"/>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18</a:t>
            </a:fld>
            <a:endParaRPr lang="en-US" dirty="0"/>
          </a:p>
        </p:txBody>
      </p:sp>
    </p:spTree>
    <p:extLst>
      <p:ext uri="{BB962C8B-B14F-4D97-AF65-F5344CB8AC3E}">
        <p14:creationId xmlns:p14="http://schemas.microsoft.com/office/powerpoint/2010/main" val="316038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7313-52A4-A9D8-07C7-B65130551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B9B20-D445-64CE-BC45-2689CD8C0FD6}"/>
              </a:ext>
            </a:extLst>
          </p:cNvPr>
          <p:cNvSpPr>
            <a:spLocks noGrp="1"/>
          </p:cNvSpPr>
          <p:nvPr>
            <p:ph type="title"/>
          </p:nvPr>
        </p:nvSpPr>
        <p:spPr>
          <a:xfrm>
            <a:off x="838200" y="201569"/>
            <a:ext cx="10515600" cy="1325563"/>
          </a:xfrm>
        </p:spPr>
        <p:txBody>
          <a:bodyPr>
            <a:normAutofit/>
          </a:bodyPr>
          <a:lstStyle/>
          <a:p>
            <a:pPr algn="ctr"/>
            <a:r>
              <a:rPr lang="en-US" sz="4000" dirty="0"/>
              <a:t>Key Information About Statutes</a:t>
            </a:r>
            <a:br>
              <a:rPr lang="en-US" sz="4000" dirty="0"/>
            </a:br>
            <a:r>
              <a:rPr lang="en-US" dirty="0"/>
              <a:t>(Numbers)</a:t>
            </a:r>
            <a:endParaRPr lang="en-US" sz="4000" dirty="0"/>
          </a:p>
        </p:txBody>
      </p:sp>
      <p:sp>
        <p:nvSpPr>
          <p:cNvPr id="3" name="Content Placeholder 2">
            <a:extLst>
              <a:ext uri="{FF2B5EF4-FFF2-40B4-BE49-F238E27FC236}">
                <a16:creationId xmlns:a16="http://schemas.microsoft.com/office/drawing/2014/main" id="{13DC1C6F-3423-301B-F7A8-5970891D7DBF}"/>
              </a:ext>
            </a:extLst>
          </p:cNvPr>
          <p:cNvSpPr>
            <a:spLocks noGrp="1"/>
          </p:cNvSpPr>
          <p:nvPr>
            <p:ph idx="1"/>
          </p:nvPr>
        </p:nvSpPr>
        <p:spPr>
          <a:xfrm>
            <a:off x="748664" y="1415732"/>
            <a:ext cx="10515600" cy="4026535"/>
          </a:xfrm>
        </p:spPr>
        <p:txBody>
          <a:bodyPr>
            <a:noAutofit/>
          </a:bodyPr>
          <a:lstStyle/>
          <a:p>
            <a:pPr lvl="1">
              <a:lnSpc>
                <a:spcPct val="100000"/>
              </a:lnSpc>
              <a:spcBef>
                <a:spcPts val="0"/>
              </a:spcBef>
            </a:pPr>
            <a:r>
              <a:rPr lang="en-US" sz="2400" dirty="0"/>
              <a:t>A </a:t>
            </a:r>
            <a:r>
              <a:rPr lang="en-US" sz="2400" b="1" dirty="0"/>
              <a:t>bill number </a:t>
            </a:r>
            <a:r>
              <a:rPr lang="en-US" sz="2400" dirty="0"/>
              <a:t>is very important, until the bill is successful </a:t>
            </a:r>
          </a:p>
          <a:p>
            <a:pPr lvl="2">
              <a:lnSpc>
                <a:spcPct val="100000"/>
              </a:lnSpc>
              <a:spcBef>
                <a:spcPts val="0"/>
              </a:spcBef>
            </a:pPr>
            <a:r>
              <a:rPr lang="en-US" sz="2400" dirty="0"/>
              <a:t>H.R. – introduced into the U.S. House of Representatives</a:t>
            </a:r>
          </a:p>
          <a:p>
            <a:pPr lvl="2">
              <a:lnSpc>
                <a:spcPct val="100000"/>
              </a:lnSpc>
              <a:spcBef>
                <a:spcPts val="0"/>
              </a:spcBef>
            </a:pPr>
            <a:r>
              <a:rPr lang="en-US" sz="2400" dirty="0"/>
              <a:t>S. – introduced into the U.S. Senate</a:t>
            </a:r>
          </a:p>
          <a:p>
            <a:pPr lvl="2">
              <a:lnSpc>
                <a:spcPct val="100000"/>
              </a:lnSpc>
              <a:spcBef>
                <a:spcPts val="0"/>
              </a:spcBef>
            </a:pPr>
            <a:endParaRPr lang="en-US" sz="2400" dirty="0"/>
          </a:p>
          <a:p>
            <a:pPr lvl="1">
              <a:lnSpc>
                <a:spcPct val="100000"/>
              </a:lnSpc>
              <a:spcBef>
                <a:spcPts val="0"/>
              </a:spcBef>
            </a:pPr>
            <a:r>
              <a:rPr lang="en-US" sz="2400" dirty="0"/>
              <a:t> Once a bill is successful, </a:t>
            </a:r>
            <a:r>
              <a:rPr lang="en-US" sz="2400" b="1" dirty="0"/>
              <a:t>statutory numbers</a:t>
            </a:r>
            <a:r>
              <a:rPr lang="en-US" sz="2400" dirty="0"/>
              <a:t> are more important</a:t>
            </a:r>
          </a:p>
          <a:p>
            <a:pPr lvl="1">
              <a:lnSpc>
                <a:spcPct val="100000"/>
              </a:lnSpc>
              <a:spcBef>
                <a:spcPts val="0"/>
              </a:spcBef>
            </a:pPr>
            <a:endParaRPr lang="en-US" sz="2400" dirty="0"/>
          </a:p>
          <a:p>
            <a:pPr lvl="2">
              <a:lnSpc>
                <a:spcPct val="100000"/>
              </a:lnSpc>
              <a:spcBef>
                <a:spcPts val="0"/>
              </a:spcBef>
            </a:pPr>
            <a:r>
              <a:rPr lang="en-US" sz="2400" b="1" dirty="0"/>
              <a:t>Pub. L.</a:t>
            </a: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 or Pvt. L. </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citations have two numbers</a:t>
            </a:r>
          </a:p>
          <a:p>
            <a:pPr lvl="3">
              <a:lnSpc>
                <a:spcPct val="100000"/>
              </a:lnSpc>
              <a:spcBef>
                <a:spcPts val="0"/>
              </a:spcBef>
            </a:pPr>
            <a:r>
              <a:rPr lang="en-US" sz="2400" dirty="0"/>
              <a:t>Which Congress passed the statute </a:t>
            </a:r>
          </a:p>
          <a:p>
            <a:pPr lvl="3">
              <a:lnSpc>
                <a:spcPct val="100000"/>
              </a:lnSpc>
              <a:spcBef>
                <a:spcPts val="0"/>
              </a:spcBef>
            </a:pPr>
            <a:r>
              <a:rPr lang="en-US" sz="2400" dirty="0"/>
              <a:t>When it was passed relative to other statutes of that same Congress </a:t>
            </a:r>
          </a:p>
          <a:p>
            <a:pPr lvl="3">
              <a:lnSpc>
                <a:spcPct val="100000"/>
              </a:lnSpc>
              <a:spcBef>
                <a:spcPts val="0"/>
              </a:spcBef>
            </a:pPr>
            <a:endParaRPr lang="en-US" sz="2400" dirty="0"/>
          </a:p>
          <a:p>
            <a:pPr lvl="2">
              <a:lnSpc>
                <a:spcPct val="100000"/>
              </a:lnSpc>
              <a:spcBef>
                <a:spcPts val="0"/>
              </a:spcBef>
            </a:pPr>
            <a:r>
              <a:rPr lang="en-US" sz="2400" b="1" dirty="0"/>
              <a:t>Stat.</a:t>
            </a:r>
            <a:r>
              <a:rPr lang="en-US" sz="2400" dirty="0"/>
              <a:t> citations have two numbers </a:t>
            </a:r>
          </a:p>
          <a:p>
            <a:pPr lvl="3">
              <a:lnSpc>
                <a:spcPct val="100000"/>
              </a:lnSpc>
              <a:spcBef>
                <a:spcPts val="0"/>
              </a:spcBef>
            </a:pPr>
            <a:r>
              <a:rPr lang="en-US" sz="2400" dirty="0"/>
              <a:t>Volume number</a:t>
            </a:r>
          </a:p>
          <a:p>
            <a:pPr lvl="3">
              <a:lnSpc>
                <a:spcPct val="100000"/>
              </a:lnSpc>
              <a:spcBef>
                <a:spcPts val="0"/>
              </a:spcBef>
            </a:pPr>
            <a:r>
              <a:rPr lang="en-US" sz="2400" dirty="0"/>
              <a:t>Page number</a:t>
            </a:r>
          </a:p>
          <a:p>
            <a:pPr lvl="2">
              <a:lnSpc>
                <a:spcPct val="100000"/>
              </a:lnSpc>
            </a:pPr>
            <a:endParaRPr lang="en-US" sz="2400" dirty="0"/>
          </a:p>
          <a:p>
            <a:pPr lvl="3">
              <a:lnSpc>
                <a:spcPct val="100000"/>
              </a:lnSpc>
            </a:pPr>
            <a:endParaRPr lang="en-US" sz="2400" dirty="0"/>
          </a:p>
        </p:txBody>
      </p:sp>
      <p:sp>
        <p:nvSpPr>
          <p:cNvPr id="4" name="TextBox 3">
            <a:extLst>
              <a:ext uri="{FF2B5EF4-FFF2-40B4-BE49-F238E27FC236}">
                <a16:creationId xmlns:a16="http://schemas.microsoft.com/office/drawing/2014/main" id="{62B8A11C-7192-5F00-D5D5-BAC55D571CCD}"/>
              </a:ext>
            </a:extLst>
          </p:cNvPr>
          <p:cNvSpPr txBox="1"/>
          <p:nvPr/>
        </p:nvSpPr>
        <p:spPr>
          <a:xfrm>
            <a:off x="6442711" y="5015336"/>
            <a:ext cx="5000625" cy="1569660"/>
          </a:xfrm>
          <a:prstGeom prst="rect">
            <a:avLst/>
          </a:prstGeom>
          <a:noFill/>
        </p:spPr>
        <p:txBody>
          <a:bodyPr wrap="square" rtlCol="0">
            <a:spAutoFit/>
          </a:bodyPr>
          <a:lstStyle/>
          <a:p>
            <a:pPr lvl="2">
              <a:spcBef>
                <a:spcPts val="0"/>
              </a:spcBef>
            </a:pPr>
            <a:r>
              <a:rPr lang="en-US" sz="2400" b="1" dirty="0">
                <a:latin typeface="Helvetica" panose="020B0604020202020204"/>
                <a:cs typeface="Helvetica" panose="020B0604020202020204"/>
              </a:rPr>
              <a:t>U.S.C.</a:t>
            </a:r>
            <a:r>
              <a:rPr lang="en-US" sz="2400" dirty="0">
                <a:latin typeface="Helvetica" panose="020B0604020202020204"/>
                <a:cs typeface="Helvetica" panose="020B0604020202020204"/>
              </a:rPr>
              <a:t> citations have two numbers</a:t>
            </a:r>
            <a:endParaRPr lang="en-US" sz="2400" b="1" dirty="0">
              <a:latin typeface="Helvetica" panose="020B0604020202020204"/>
              <a:cs typeface="Helvetica" panose="020B0604020202020204"/>
            </a:endParaRPr>
          </a:p>
          <a:p>
            <a:pPr lvl="3">
              <a:spcBef>
                <a:spcPts val="0"/>
              </a:spcBef>
            </a:pPr>
            <a:r>
              <a:rPr lang="en-US" sz="2400" dirty="0">
                <a:latin typeface="Helvetica" panose="020B0604020202020204"/>
                <a:cs typeface="Helvetica" panose="020B0604020202020204"/>
              </a:rPr>
              <a:t>-Volume number</a:t>
            </a:r>
          </a:p>
          <a:p>
            <a:pPr lvl="3">
              <a:spcBef>
                <a:spcPts val="0"/>
              </a:spcBef>
            </a:pPr>
            <a:r>
              <a:rPr lang="en-US" sz="2400" dirty="0">
                <a:latin typeface="Helvetica" panose="020B0604020202020204"/>
                <a:cs typeface="Helvetica" panose="020B0604020202020204"/>
              </a:rPr>
              <a:t>-Page number</a:t>
            </a:r>
          </a:p>
        </p:txBody>
      </p:sp>
      <p:sp>
        <p:nvSpPr>
          <p:cNvPr id="6" name="Slide Number Placeholder 3">
            <a:extLst>
              <a:ext uri="{FF2B5EF4-FFF2-40B4-BE49-F238E27FC236}">
                <a16:creationId xmlns:a16="http://schemas.microsoft.com/office/drawing/2014/main" id="{966FEA32-8336-9792-36DC-762E2FFDC4AB}"/>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19</a:t>
            </a:fld>
            <a:endParaRPr lang="en-US" dirty="0"/>
          </a:p>
        </p:txBody>
      </p:sp>
    </p:spTree>
    <p:extLst>
      <p:ext uri="{BB962C8B-B14F-4D97-AF65-F5344CB8AC3E}">
        <p14:creationId xmlns:p14="http://schemas.microsoft.com/office/powerpoint/2010/main" val="368438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EC08-FDEF-7517-8C8A-AA12E65D03F7}"/>
              </a:ext>
            </a:extLst>
          </p:cNvPr>
          <p:cNvSpPr>
            <a:spLocks noGrp="1"/>
          </p:cNvSpPr>
          <p:nvPr>
            <p:ph type="title"/>
          </p:nvPr>
        </p:nvSpPr>
        <p:spPr>
          <a:xfrm>
            <a:off x="838200" y="403810"/>
            <a:ext cx="10515600" cy="1325563"/>
          </a:xfrm>
        </p:spPr>
        <p:txBody>
          <a:bodyPr>
            <a:normAutofit/>
          </a:bodyPr>
          <a:lstStyle/>
          <a:p>
            <a:r>
              <a:rPr lang="en-US" sz="3200" b="1" dirty="0">
                <a:cs typeface="Arial" panose="020B0604020202020204" pitchFamily="34" charset="0"/>
              </a:rPr>
              <a:t>What You Will Learn About</a:t>
            </a:r>
          </a:p>
        </p:txBody>
      </p:sp>
      <p:sp>
        <p:nvSpPr>
          <p:cNvPr id="3" name="Content Placeholder 2">
            <a:extLst>
              <a:ext uri="{FF2B5EF4-FFF2-40B4-BE49-F238E27FC236}">
                <a16:creationId xmlns:a16="http://schemas.microsoft.com/office/drawing/2014/main" id="{2520A6AB-CBAE-CF6D-8C43-82C95FCC9607}"/>
              </a:ext>
            </a:extLst>
          </p:cNvPr>
          <p:cNvSpPr>
            <a:spLocks noGrp="1"/>
          </p:cNvSpPr>
          <p:nvPr>
            <p:ph idx="1"/>
          </p:nvPr>
        </p:nvSpPr>
        <p:spPr>
          <a:xfrm>
            <a:off x="838200" y="1487426"/>
            <a:ext cx="10515600" cy="4468206"/>
          </a:xfrm>
        </p:spPr>
        <p:txBody>
          <a:bodyPr>
            <a:normAutofit/>
          </a:bodyPr>
          <a:lstStyle/>
          <a:p>
            <a:pPr>
              <a:lnSpc>
                <a:spcPct val="150000"/>
              </a:lnSpc>
              <a:spcBef>
                <a:spcPts val="0"/>
              </a:spcBef>
            </a:pPr>
            <a:r>
              <a:rPr lang="en-US" sz="2400" dirty="0">
                <a:cs typeface="Arial" panose="020B0604020202020204" pitchFamily="34" charset="0"/>
              </a:rPr>
              <a:t>How</a:t>
            </a:r>
            <a:r>
              <a:rPr lang="en-US" sz="2400" b="1" dirty="0">
                <a:cs typeface="Arial" panose="020B0604020202020204" pitchFamily="34" charset="0"/>
              </a:rPr>
              <a:t> </a:t>
            </a:r>
            <a:r>
              <a:rPr lang="en-US" sz="2400" dirty="0">
                <a:cs typeface="Arial" panose="020B0604020202020204" pitchFamily="34" charset="0"/>
              </a:rPr>
              <a:t>the </a:t>
            </a:r>
            <a:r>
              <a:rPr lang="en-US" sz="2400" b="1" dirty="0">
                <a:cs typeface="Arial" panose="020B0604020202020204" pitchFamily="34" charset="0"/>
              </a:rPr>
              <a:t>structure </a:t>
            </a:r>
            <a:r>
              <a:rPr lang="en-US" sz="2400" dirty="0">
                <a:cs typeface="Arial" panose="020B0604020202020204" pitchFamily="34" charset="0"/>
              </a:rPr>
              <a:t>of the U.S. government impacts function</a:t>
            </a:r>
          </a:p>
          <a:p>
            <a:pPr>
              <a:lnSpc>
                <a:spcPct val="150000"/>
              </a:lnSpc>
              <a:spcBef>
                <a:spcPts val="0"/>
              </a:spcBef>
            </a:pPr>
            <a:r>
              <a:rPr lang="en-US" sz="2400" dirty="0">
                <a:cs typeface="Arial" panose="020B0604020202020204" pitchFamily="34" charset="0"/>
              </a:rPr>
              <a:t>How each branch creates</a:t>
            </a:r>
            <a:r>
              <a:rPr lang="en-US" sz="2400" b="1" dirty="0">
                <a:cs typeface="Arial" panose="020B0604020202020204" pitchFamily="34" charset="0"/>
              </a:rPr>
              <a:t> legal authority </a:t>
            </a:r>
          </a:p>
          <a:p>
            <a:pPr>
              <a:lnSpc>
                <a:spcPct val="150000"/>
              </a:lnSpc>
              <a:spcBef>
                <a:spcPts val="0"/>
              </a:spcBef>
            </a:pPr>
            <a:r>
              <a:rPr lang="en-US" sz="2400" b="1" dirty="0">
                <a:cs typeface="Arial" panose="020B0604020202020204" pitchFamily="34" charset="0"/>
              </a:rPr>
              <a:t>No paywall </a:t>
            </a:r>
            <a:r>
              <a:rPr lang="en-US" sz="2400" dirty="0">
                <a:cs typeface="Arial" panose="020B0604020202020204" pitchFamily="34" charset="0"/>
              </a:rPr>
              <a:t>places to find legal authority </a:t>
            </a:r>
          </a:p>
          <a:p>
            <a:pPr>
              <a:lnSpc>
                <a:spcPct val="150000"/>
              </a:lnSpc>
              <a:spcBef>
                <a:spcPts val="0"/>
              </a:spcBef>
            </a:pPr>
            <a:r>
              <a:rPr lang="en-US" sz="2400" dirty="0">
                <a:cs typeface="Arial" panose="020B0604020202020204" pitchFamily="34" charset="0"/>
              </a:rPr>
              <a:t>How to</a:t>
            </a:r>
            <a:r>
              <a:rPr lang="en-US" sz="2400" b="1" dirty="0">
                <a:cs typeface="Arial" panose="020B0604020202020204" pitchFamily="34" charset="0"/>
              </a:rPr>
              <a:t> decode citations </a:t>
            </a:r>
            <a:r>
              <a:rPr lang="en-US" sz="2400" dirty="0">
                <a:cs typeface="Arial" panose="020B0604020202020204" pitchFamily="34" charset="0"/>
              </a:rPr>
              <a:t>to legal authority</a:t>
            </a:r>
          </a:p>
          <a:p>
            <a:pPr lvl="1">
              <a:lnSpc>
                <a:spcPct val="150000"/>
              </a:lnSpc>
              <a:spcBef>
                <a:spcPts val="0"/>
              </a:spcBef>
            </a:pPr>
            <a:r>
              <a:rPr lang="en-US" sz="2400" dirty="0">
                <a:cs typeface="Arial" panose="020B0604020202020204" pitchFamily="34" charset="0"/>
              </a:rPr>
              <a:t>What common </a:t>
            </a:r>
            <a:r>
              <a:rPr lang="en-US" sz="2400" b="1" dirty="0">
                <a:cs typeface="Arial" panose="020B0604020202020204" pitchFamily="34" charset="0"/>
              </a:rPr>
              <a:t>words &amp; phrases</a:t>
            </a:r>
            <a:r>
              <a:rPr lang="en-US" sz="2400" dirty="0">
                <a:cs typeface="Arial" panose="020B0604020202020204" pitchFamily="34" charset="0"/>
              </a:rPr>
              <a:t> mean </a:t>
            </a:r>
          </a:p>
          <a:p>
            <a:pPr lvl="1">
              <a:lnSpc>
                <a:spcPct val="150000"/>
              </a:lnSpc>
              <a:spcBef>
                <a:spcPts val="0"/>
              </a:spcBef>
            </a:pPr>
            <a:r>
              <a:rPr lang="en-US" sz="2400" dirty="0">
                <a:cs typeface="Arial" panose="020B0604020202020204" pitchFamily="34" charset="0"/>
              </a:rPr>
              <a:t>What common </a:t>
            </a:r>
            <a:r>
              <a:rPr lang="en-US" sz="2400" b="1" dirty="0">
                <a:cs typeface="Arial" panose="020B0604020202020204" pitchFamily="34" charset="0"/>
              </a:rPr>
              <a:t>numbers</a:t>
            </a:r>
            <a:r>
              <a:rPr lang="en-US" sz="2400" dirty="0">
                <a:cs typeface="Arial" panose="020B0604020202020204" pitchFamily="34" charset="0"/>
              </a:rPr>
              <a:t> mean</a:t>
            </a:r>
          </a:p>
          <a:p>
            <a:pPr>
              <a:lnSpc>
                <a:spcPct val="150000"/>
              </a:lnSpc>
              <a:spcBef>
                <a:spcPts val="0"/>
              </a:spcBef>
            </a:pPr>
            <a:r>
              <a:rPr lang="en-US" sz="2400" dirty="0">
                <a:cs typeface="Arial" panose="020B0604020202020204" pitchFamily="34" charset="0"/>
              </a:rPr>
              <a:t>We will </a:t>
            </a:r>
            <a:r>
              <a:rPr lang="en-US" sz="2400" b="1" dirty="0">
                <a:cs typeface="Arial" panose="020B0604020202020204" pitchFamily="34" charset="0"/>
              </a:rPr>
              <a:t>click on some links in the slides </a:t>
            </a:r>
            <a:r>
              <a:rPr lang="en-US" sz="2400" dirty="0">
                <a:cs typeface="Arial" panose="020B0604020202020204" pitchFamily="34" charset="0"/>
              </a:rPr>
              <a:t>to illustrate</a:t>
            </a:r>
          </a:p>
          <a:p>
            <a:pPr lvl="1">
              <a:lnSpc>
                <a:spcPct val="150000"/>
              </a:lnSpc>
              <a:spcBef>
                <a:spcPts val="0"/>
              </a:spcBef>
            </a:pPr>
            <a:r>
              <a:rPr lang="en-US" sz="2400" dirty="0">
                <a:cs typeface="Arial" panose="020B0604020202020204" pitchFamily="34" charset="0"/>
              </a:rPr>
              <a:t>More links in the notes </a:t>
            </a:r>
          </a:p>
        </p:txBody>
      </p:sp>
      <p:sp>
        <p:nvSpPr>
          <p:cNvPr id="4" name="Slide Number Placeholder 3">
            <a:extLst>
              <a:ext uri="{FF2B5EF4-FFF2-40B4-BE49-F238E27FC236}">
                <a16:creationId xmlns:a16="http://schemas.microsoft.com/office/drawing/2014/main" id="{ABC7ED65-011B-2EF0-123F-6FF76345995C}"/>
              </a:ext>
              <a:ext uri="{C183D7F6-B498-43B3-948B-1728B52AA6E4}">
                <adec:decorative xmlns:adec="http://schemas.microsoft.com/office/drawing/2017/decorative" val="1"/>
              </a:ext>
            </a:extLst>
          </p:cNvPr>
          <p:cNvSpPr>
            <a:spLocks noGrp="1"/>
          </p:cNvSpPr>
          <p:nvPr>
            <p:ph type="sldNum" sz="quarter" idx="12"/>
          </p:nvPr>
        </p:nvSpPr>
        <p:spPr/>
        <p:txBody>
          <a:bodyPr/>
          <a:lstStyle/>
          <a:p>
            <a:pPr algn="r"/>
            <a:fld id="{52248279-2EF4-44A8-B3BD-079A719E4A66}" type="slidenum">
              <a:rPr lang="en-US" smtClean="0"/>
              <a:pPr algn="r"/>
              <a:t>2</a:t>
            </a:fld>
            <a:endParaRPr lang="en-US" dirty="0"/>
          </a:p>
        </p:txBody>
      </p:sp>
    </p:spTree>
    <p:extLst>
      <p:ext uri="{BB962C8B-B14F-4D97-AF65-F5344CB8AC3E}">
        <p14:creationId xmlns:p14="http://schemas.microsoft.com/office/powerpoint/2010/main" val="300887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98DF9-5E25-790D-57A2-CDCE1EC3A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87424-422A-B4F4-79D7-DC2EA6DE76B4}"/>
              </a:ext>
            </a:extLst>
          </p:cNvPr>
          <p:cNvSpPr>
            <a:spLocks noGrp="1"/>
          </p:cNvSpPr>
          <p:nvPr>
            <p:ph type="title"/>
          </p:nvPr>
        </p:nvSpPr>
        <p:spPr/>
        <p:txBody>
          <a:bodyPr>
            <a:noAutofit/>
          </a:bodyPr>
          <a:lstStyle/>
          <a:p>
            <a:pPr algn="ctr"/>
            <a:br>
              <a:rPr lang="en-US" sz="3200" dirty="0"/>
            </a:br>
            <a:r>
              <a:rPr lang="en-US" sz="3200" dirty="0"/>
              <a:t>Americans with Disabilities Act (ADA) of 1990</a:t>
            </a:r>
            <a:br>
              <a:rPr lang="en-US" sz="3200" dirty="0"/>
            </a:br>
            <a:r>
              <a:rPr lang="en-US" sz="2400" b="0" dirty="0"/>
              <a:t>Pub. L. 101-336, 104 Stat. 327, 42 U.S.C § 12101 et seq. (Jul. 26, 1990)</a:t>
            </a:r>
            <a:br>
              <a:rPr lang="en-US" sz="3200" b="0" dirty="0"/>
            </a:br>
            <a:endParaRPr lang="en-US" sz="3200" b="0" dirty="0"/>
          </a:p>
        </p:txBody>
      </p:sp>
      <p:sp>
        <p:nvSpPr>
          <p:cNvPr id="3" name="Content Placeholder 2">
            <a:extLst>
              <a:ext uri="{FF2B5EF4-FFF2-40B4-BE49-F238E27FC236}">
                <a16:creationId xmlns:a16="http://schemas.microsoft.com/office/drawing/2014/main" id="{086254B5-AE32-B9F8-5872-6F52B2442F91}"/>
              </a:ext>
            </a:extLst>
          </p:cNvPr>
          <p:cNvSpPr>
            <a:spLocks noGrp="1"/>
          </p:cNvSpPr>
          <p:nvPr>
            <p:ph idx="1"/>
          </p:nvPr>
        </p:nvSpPr>
        <p:spPr>
          <a:xfrm>
            <a:off x="838200" y="1690688"/>
            <a:ext cx="10515600" cy="4001452"/>
          </a:xfrm>
        </p:spPr>
        <p:txBody>
          <a:bodyPr>
            <a:noAutofit/>
          </a:bodyPr>
          <a:lstStyle/>
          <a:p>
            <a:pPr>
              <a:spcBef>
                <a:spcPts val="0"/>
              </a:spcBef>
            </a:pPr>
            <a:r>
              <a:rPr lang="en-US" b="1" dirty="0">
                <a:latin typeface="Helvetica" panose="020B0604020202020204"/>
                <a:cs typeface="Helvetica" panose="020B0604020202020204"/>
              </a:rPr>
              <a:t>Pub. L. 101-336</a:t>
            </a:r>
          </a:p>
          <a:p>
            <a:pPr lvl="1">
              <a:spcBef>
                <a:spcPts val="0"/>
              </a:spcBef>
            </a:pPr>
            <a:r>
              <a:rPr lang="en-US" dirty="0">
                <a:latin typeface="Helvetica" panose="020B0604020202020204"/>
                <a:cs typeface="Helvetica" panose="020B0604020202020204"/>
              </a:rPr>
              <a:t>101th Congress</a:t>
            </a:r>
          </a:p>
          <a:p>
            <a:pPr lvl="1">
              <a:spcBef>
                <a:spcPts val="0"/>
              </a:spcBef>
            </a:pPr>
            <a:r>
              <a:rPr lang="en-US" dirty="0">
                <a:latin typeface="Helvetica" panose="020B0604020202020204"/>
                <a:cs typeface="Helvetica" panose="020B0604020202020204"/>
              </a:rPr>
              <a:t>336th piece of legislation</a:t>
            </a:r>
          </a:p>
          <a:p>
            <a:pPr lvl="1">
              <a:spcBef>
                <a:spcPts val="0"/>
              </a:spcBef>
            </a:pPr>
            <a:endParaRPr lang="en-US" dirty="0">
              <a:latin typeface="Helvetica" panose="020B0604020202020204"/>
              <a:cs typeface="Helvetica" panose="020B0604020202020204"/>
            </a:endParaRPr>
          </a:p>
          <a:p>
            <a:pPr>
              <a:spcBef>
                <a:spcPts val="0"/>
              </a:spcBef>
            </a:pPr>
            <a:r>
              <a:rPr lang="en-US" b="1" dirty="0">
                <a:latin typeface="Helvetica" panose="020B0604020202020204"/>
                <a:cs typeface="Helvetica" panose="020B0604020202020204"/>
              </a:rPr>
              <a:t>104 Stat. 327</a:t>
            </a:r>
          </a:p>
          <a:p>
            <a:pPr lvl="1">
              <a:spcBef>
                <a:spcPts val="0"/>
              </a:spcBef>
            </a:pPr>
            <a:r>
              <a:rPr lang="en-US" dirty="0">
                <a:latin typeface="Helvetica" panose="020B0604020202020204"/>
                <a:cs typeface="Helvetica" panose="020B0604020202020204"/>
              </a:rPr>
              <a:t>104th volume of Statutes at Large</a:t>
            </a:r>
          </a:p>
          <a:p>
            <a:pPr lvl="1">
              <a:spcBef>
                <a:spcPts val="0"/>
              </a:spcBef>
            </a:pPr>
            <a:r>
              <a:rPr lang="en-US" dirty="0">
                <a:latin typeface="Helvetica" panose="020B0604020202020204"/>
                <a:cs typeface="Helvetica" panose="020B0604020202020204"/>
              </a:rPr>
              <a:t>Beginning at page 327</a:t>
            </a:r>
          </a:p>
          <a:p>
            <a:pPr lvl="1">
              <a:spcBef>
                <a:spcPts val="0"/>
              </a:spcBef>
            </a:pPr>
            <a:endParaRPr lang="en-US" dirty="0">
              <a:latin typeface="Helvetica" panose="020B0604020202020204"/>
              <a:cs typeface="Helvetica" panose="020B0604020202020204"/>
            </a:endParaRPr>
          </a:p>
          <a:p>
            <a:pPr>
              <a:spcBef>
                <a:spcPts val="0"/>
              </a:spcBef>
            </a:pPr>
            <a:r>
              <a:rPr lang="en-US" b="1" dirty="0">
                <a:latin typeface="Helvetica" panose="020B0604020202020204"/>
                <a:cs typeface="Helvetica" panose="020B0604020202020204"/>
              </a:rPr>
              <a:t>42 U.S.C. </a:t>
            </a:r>
            <a:r>
              <a:rPr lang="en-US" b="1" dirty="0">
                <a:latin typeface="Arial" panose="020B0604020202020204" pitchFamily="34" charset="0"/>
                <a:cs typeface="Arial" panose="020B0604020202020204" pitchFamily="34" charset="0"/>
              </a:rPr>
              <a:t>§§ 12101 et seq.</a:t>
            </a:r>
          </a:p>
          <a:p>
            <a:pPr lvl="1">
              <a:spcBef>
                <a:spcPts val="0"/>
              </a:spcBef>
            </a:pPr>
            <a:r>
              <a:rPr lang="en-US" dirty="0">
                <a:latin typeface="Arial" panose="020B0604020202020204" pitchFamily="34" charset="0"/>
                <a:cs typeface="Arial" panose="020B0604020202020204" pitchFamily="34" charset="0"/>
              </a:rPr>
              <a:t>“Codified” in Title 42 (public health, social welfare &amp; civil rights)</a:t>
            </a:r>
          </a:p>
          <a:p>
            <a:pPr lvl="1">
              <a:spcBef>
                <a:spcPts val="0"/>
              </a:spcBef>
            </a:pPr>
            <a:r>
              <a:rPr lang="en-US" dirty="0">
                <a:latin typeface="Arial" panose="020B0604020202020204" pitchFamily="34" charset="0"/>
                <a:cs typeface="Arial" panose="020B0604020202020204" pitchFamily="34" charset="0"/>
              </a:rPr>
              <a:t>Beginning at section 12101</a:t>
            </a:r>
          </a:p>
          <a:p>
            <a:pPr lvl="1">
              <a:spcBef>
                <a:spcPts val="0"/>
              </a:spcBef>
            </a:pPr>
            <a:r>
              <a:rPr lang="en-US" dirty="0">
                <a:latin typeface="Arial" panose="020B0604020202020204" pitchFamily="34" charset="0"/>
                <a:cs typeface="Arial" panose="020B0604020202020204" pitchFamily="34" charset="0"/>
              </a:rPr>
              <a:t>“Et sequential” – “and the following” (has more than one section) </a:t>
            </a:r>
          </a:p>
          <a:p>
            <a:pPr lvl="1"/>
            <a:endParaRPr lang="en-US" dirty="0">
              <a:latin typeface="Arial" panose="020B0604020202020204" pitchFamily="34" charset="0"/>
              <a:cs typeface="Arial" panose="020B0604020202020204" pitchFamily="34" charset="0"/>
            </a:endParaRPr>
          </a:p>
          <a:p>
            <a:pPr lvl="1"/>
            <a:endParaRPr lang="en-US" b="1" dirty="0">
              <a:latin typeface="Arial" panose="020B0604020202020204" pitchFamily="34" charset="0"/>
              <a:cs typeface="Arial" panose="020B0604020202020204" pitchFamily="34" charset="0"/>
            </a:endParaRPr>
          </a:p>
          <a:p>
            <a:pPr marL="0" indent="0">
              <a:buNone/>
            </a:pPr>
            <a:endParaRPr lang="en-US" dirty="0">
              <a:latin typeface="Helvetica" panose="020B0604020202020204"/>
              <a:cs typeface="Helvetica" panose="020B0604020202020204"/>
            </a:endParaRPr>
          </a:p>
        </p:txBody>
      </p:sp>
      <p:sp>
        <p:nvSpPr>
          <p:cNvPr id="5" name="TextBox 4">
            <a:extLst>
              <a:ext uri="{FF2B5EF4-FFF2-40B4-BE49-F238E27FC236}">
                <a16:creationId xmlns:a16="http://schemas.microsoft.com/office/drawing/2014/main" id="{89C91887-CA1A-91A0-797C-265BF587CC8D}"/>
              </a:ext>
            </a:extLst>
          </p:cNvPr>
          <p:cNvSpPr txBox="1"/>
          <p:nvPr/>
        </p:nvSpPr>
        <p:spPr>
          <a:xfrm>
            <a:off x="5266824" y="1690688"/>
            <a:ext cx="5532119" cy="1107996"/>
          </a:xfrm>
          <a:prstGeom prst="rect">
            <a:avLst/>
          </a:prstGeom>
          <a:noFill/>
        </p:spPr>
        <p:txBody>
          <a:bodyPr wrap="square" rtlCol="0">
            <a:spAutoFit/>
          </a:bodyPr>
          <a:lstStyle/>
          <a:p>
            <a:pPr>
              <a:spcBef>
                <a:spcPts val="0"/>
              </a:spcBef>
            </a:pPr>
            <a:r>
              <a:rPr lang="en-US" sz="2200" b="1" dirty="0">
                <a:latin typeface="Helvetica" panose="020B0604020202020204"/>
                <a:cs typeface="Helvetica" panose="020B0604020202020204"/>
              </a:rPr>
              <a:t>Jul. 26, 1990</a:t>
            </a:r>
          </a:p>
          <a:p>
            <a:pPr lvl="1">
              <a:spcBef>
                <a:spcPts val="0"/>
              </a:spcBef>
            </a:pPr>
            <a:r>
              <a:rPr lang="en-US" sz="2200" dirty="0">
                <a:latin typeface="Helvetica" panose="020B0604020202020204"/>
                <a:cs typeface="Helvetica" panose="020B0604020202020204"/>
              </a:rPr>
              <a:t>date signed into law by President H.W. Bush</a:t>
            </a:r>
          </a:p>
        </p:txBody>
      </p:sp>
      <p:sp>
        <p:nvSpPr>
          <p:cNvPr id="4" name="TextBox 3">
            <a:extLst>
              <a:ext uri="{FF2B5EF4-FFF2-40B4-BE49-F238E27FC236}">
                <a16:creationId xmlns:a16="http://schemas.microsoft.com/office/drawing/2014/main" id="{FC44ABDB-AA98-F002-E5E7-458A9BCE0173}"/>
              </a:ext>
            </a:extLst>
          </p:cNvPr>
          <p:cNvSpPr txBox="1"/>
          <p:nvPr/>
        </p:nvSpPr>
        <p:spPr>
          <a:xfrm>
            <a:off x="6555104" y="2742055"/>
            <a:ext cx="4897755" cy="1446550"/>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Helvetica" panose="020B0604020202020204"/>
                <a:cs typeface="Helvetica" panose="020B0604020202020204"/>
              </a:rPr>
              <a:t>Bill numbers </a:t>
            </a:r>
            <a:r>
              <a:rPr lang="en-US" sz="2200" dirty="0">
                <a:latin typeface="Helvetica" panose="020B0604020202020204"/>
                <a:cs typeface="Helvetica" panose="020B0604020202020204"/>
              </a:rPr>
              <a:t>during the passage process</a:t>
            </a:r>
          </a:p>
          <a:p>
            <a:pPr marL="742950" lvl="1" indent="-285750">
              <a:buFont typeface="Arial" panose="020B0604020202020204" pitchFamily="34" charset="0"/>
              <a:buChar char="•"/>
            </a:pPr>
            <a:r>
              <a:rPr lang="en-US" sz="2200" dirty="0">
                <a:latin typeface="Helvetica" panose="020B0604020202020204"/>
                <a:cs typeface="Helvetica" panose="020B0604020202020204"/>
              </a:rPr>
              <a:t>H.R. 2273 (1989-1990)</a:t>
            </a:r>
          </a:p>
          <a:p>
            <a:pPr marL="742950" lvl="1" indent="-285750">
              <a:buFont typeface="Arial" panose="020B0604020202020204" pitchFamily="34" charset="0"/>
              <a:buChar char="•"/>
            </a:pPr>
            <a:r>
              <a:rPr lang="en-US" sz="2200" dirty="0">
                <a:latin typeface="Helvetica" panose="020B0604020202020204"/>
                <a:cs typeface="Helvetica" panose="020B0604020202020204"/>
              </a:rPr>
              <a:t>S. 933 (1989-1990)</a:t>
            </a:r>
          </a:p>
        </p:txBody>
      </p:sp>
      <p:sp>
        <p:nvSpPr>
          <p:cNvPr id="6" name="Slide Number Placeholder 3">
            <a:extLst>
              <a:ext uri="{FF2B5EF4-FFF2-40B4-BE49-F238E27FC236}">
                <a16:creationId xmlns:a16="http://schemas.microsoft.com/office/drawing/2014/main" id="{BE53DB77-D295-2441-09DA-0719293FD1C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20</a:t>
            </a:fld>
            <a:endParaRPr lang="en-US" dirty="0"/>
          </a:p>
        </p:txBody>
      </p:sp>
    </p:spTree>
    <p:extLst>
      <p:ext uri="{BB962C8B-B14F-4D97-AF65-F5344CB8AC3E}">
        <p14:creationId xmlns:p14="http://schemas.microsoft.com/office/powerpoint/2010/main" val="386587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7430-B0EE-2E12-6ABB-9BD65A49C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36858-0582-87E1-08C0-8066CEAF7D4C}"/>
              </a:ext>
            </a:extLst>
          </p:cNvPr>
          <p:cNvSpPr>
            <a:spLocks noGrp="1"/>
          </p:cNvSpPr>
          <p:nvPr>
            <p:ph type="title"/>
          </p:nvPr>
        </p:nvSpPr>
        <p:spPr>
          <a:xfrm>
            <a:off x="841092" y="558718"/>
            <a:ext cx="7183827" cy="1325563"/>
          </a:xfrm>
        </p:spPr>
        <p:txBody>
          <a:bodyPr>
            <a:normAutofit fontScale="90000"/>
          </a:bodyPr>
          <a:lstStyle/>
          <a:p>
            <a:r>
              <a:rPr lang="en-US" sz="4000" dirty="0"/>
              <a:t>What’s on the Internet? </a:t>
            </a:r>
            <a:br>
              <a:rPr lang="en-US" sz="4000" dirty="0"/>
            </a:br>
            <a:r>
              <a:rPr lang="en-US" sz="4000" dirty="0"/>
              <a:t>(No Paywalls for Legislation!) </a:t>
            </a:r>
          </a:p>
        </p:txBody>
      </p:sp>
      <p:sp>
        <p:nvSpPr>
          <p:cNvPr id="3" name="Content Placeholder 2">
            <a:extLst>
              <a:ext uri="{FF2B5EF4-FFF2-40B4-BE49-F238E27FC236}">
                <a16:creationId xmlns:a16="http://schemas.microsoft.com/office/drawing/2014/main" id="{4C7FCFAB-888B-8B36-695C-9B7FDD3C07FE}"/>
              </a:ext>
            </a:extLst>
          </p:cNvPr>
          <p:cNvSpPr>
            <a:spLocks noGrp="1"/>
          </p:cNvSpPr>
          <p:nvPr>
            <p:ph idx="1"/>
          </p:nvPr>
        </p:nvSpPr>
        <p:spPr>
          <a:xfrm>
            <a:off x="838200" y="1790901"/>
            <a:ext cx="10515600" cy="3999988"/>
          </a:xfrm>
        </p:spPr>
        <p:txBody>
          <a:bodyPr>
            <a:normAutofit fontScale="77500" lnSpcReduction="20000"/>
          </a:bodyPr>
          <a:lstStyle/>
          <a:p>
            <a:pPr marR="0" lvl="0">
              <a:lnSpc>
                <a:spcPct val="115000"/>
              </a:lnSpc>
            </a:pPr>
            <a:endParaRPr lang="en-US" sz="1800" b="1" kern="1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15000"/>
              </a:lnSpc>
            </a:pPr>
            <a:r>
              <a:rPr lang="en-US" sz="3100" b="1" kern="100" dirty="0">
                <a:effectLst/>
                <a:latin typeface="Helvetica" panose="020B0604020202020204"/>
                <a:ea typeface="Calibri" panose="020F0502020204030204" pitchFamily="34" charset="0"/>
                <a:cs typeface="Helvetica" panose="020B0604020202020204"/>
              </a:rPr>
              <a:t>American Presidency Project </a:t>
            </a:r>
          </a:p>
          <a:p>
            <a:pPr lvl="1">
              <a:lnSpc>
                <a:spcPct val="115000"/>
              </a:lnSpc>
            </a:pPr>
            <a:r>
              <a:rPr lang="en-US" sz="3100" kern="100" dirty="0">
                <a:solidFill>
                  <a:schemeClr val="accent1"/>
                </a:solidFill>
                <a:effectLst/>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https://www.presidency.ucsb.edu/presidents</a:t>
            </a:r>
            <a:endParaRPr lang="en-US" sz="3100" kern="100" dirty="0">
              <a:solidFill>
                <a:schemeClr val="accent1"/>
              </a:solidFill>
              <a:effectLst/>
              <a:latin typeface="Helvetica" panose="020B0604020202020204"/>
              <a:ea typeface="Calibri" panose="020F0502020204030204" pitchFamily="34" charset="0"/>
              <a:cs typeface="Helvetica" panose="020B0604020202020204"/>
            </a:endParaRPr>
          </a:p>
          <a:p>
            <a:pPr lvl="1">
              <a:lnSpc>
                <a:spcPct val="115000"/>
              </a:lnSpc>
            </a:pPr>
            <a:r>
              <a:rPr lang="en-US" sz="3100" kern="100" dirty="0">
                <a:latin typeface="Helvetica" panose="020B0604020202020204"/>
                <a:ea typeface="Calibri" panose="020F0502020204030204" pitchFamily="34" charset="0"/>
                <a:cs typeface="Helvetica" panose="020B0604020202020204"/>
              </a:rPr>
              <a:t>Click on the relevant U.S. President</a:t>
            </a:r>
          </a:p>
          <a:p>
            <a:pPr lvl="1">
              <a:lnSpc>
                <a:spcPct val="115000"/>
              </a:lnSpc>
            </a:pPr>
            <a:r>
              <a:rPr lang="en-US" sz="3100" kern="100" dirty="0">
                <a:latin typeface="Helvetica" panose="020B0604020202020204"/>
                <a:ea typeface="Calibri" panose="020F0502020204030204" pitchFamily="34" charset="0"/>
                <a:cs typeface="Helvetica" panose="020B0604020202020204"/>
              </a:rPr>
              <a:t>Click on “Event Timeline” </a:t>
            </a:r>
          </a:p>
          <a:p>
            <a:pPr lvl="1">
              <a:lnSpc>
                <a:spcPct val="115000"/>
              </a:lnSpc>
            </a:pPr>
            <a:r>
              <a:rPr lang="en-US" sz="3100" kern="100" dirty="0">
                <a:latin typeface="Helvetica" panose="020B0604020202020204"/>
                <a:ea typeface="Calibri" panose="020F0502020204030204" pitchFamily="34" charset="0"/>
                <a:cs typeface="Helvetica" panose="020B0604020202020204"/>
              </a:rPr>
              <a:t>Scroll to the relevant date</a:t>
            </a:r>
          </a:p>
          <a:p>
            <a:pPr>
              <a:lnSpc>
                <a:spcPct val="115000"/>
              </a:lnSpc>
            </a:pPr>
            <a:r>
              <a:rPr lang="en-US" sz="3100" b="1" kern="100" dirty="0">
                <a:effectLst/>
                <a:latin typeface="Helvetica" panose="020B0604020202020204"/>
                <a:ea typeface="Calibri" panose="020F0502020204030204" pitchFamily="34" charset="0"/>
                <a:cs typeface="Helvetica" panose="020B0604020202020204"/>
              </a:rPr>
              <a:t>Portal to PDFs of U.S. Legislation </a:t>
            </a:r>
          </a:p>
          <a:p>
            <a:pPr lvl="1">
              <a:lnSpc>
                <a:spcPct val="115000"/>
              </a:lnSpc>
              <a:spcAft>
                <a:spcPts val="800"/>
              </a:spcAft>
            </a:pPr>
            <a:r>
              <a:rPr lang="en-US" sz="3100" kern="100" dirty="0">
                <a:effectLst/>
                <a:latin typeface="Helvetica" panose="020B0604020202020204"/>
                <a:ea typeface="Calibri" panose="020F0502020204030204" pitchFamily="34" charset="0"/>
                <a:cs typeface="Helvetica" panose="020B0604020202020204"/>
              </a:rPr>
              <a:t>Searchable by Legal Citations for U.S. Public Laws &amp; Statutes at Large</a:t>
            </a:r>
          </a:p>
          <a:p>
            <a:pPr lvl="1">
              <a:lnSpc>
                <a:spcPct val="115000"/>
              </a:lnSpc>
              <a:spcAft>
                <a:spcPts val="800"/>
              </a:spcAft>
            </a:pPr>
            <a:r>
              <a:rPr lang="en-US" sz="3100" u="sng" kern="100" dirty="0">
                <a:solidFill>
                  <a:schemeClr val="accent1"/>
                </a:solidFill>
                <a:effectLst/>
                <a:latin typeface="Helvetica" panose="020B0604020202020204"/>
                <a:ea typeface="Calibri" panose="020F0502020204030204" pitchFamily="34" charset="0"/>
                <a:cs typeface="Helvetica" panose="020B0604020202020204"/>
                <a:hlinkClick r:id="rId4">
                  <a:extLst>
                    <a:ext uri="{A12FA001-AC4F-418D-AE19-62706E023703}">
                      <ahyp:hlinkClr xmlns:ahyp="http://schemas.microsoft.com/office/drawing/2018/hyperlinkcolor" val="tx"/>
                    </a:ext>
                  </a:extLst>
                </a:hlinkClick>
              </a:rPr>
              <a:t>https://uslaw.link/citation/us-law</a:t>
            </a:r>
            <a:endParaRPr lang="en-US" sz="3100" u="sng" kern="100" dirty="0">
              <a:solidFill>
                <a:schemeClr val="accent1"/>
              </a:solidFill>
              <a:effectLst/>
              <a:latin typeface="Helvetica" panose="020B0604020202020204"/>
              <a:ea typeface="Calibri" panose="020F0502020204030204" pitchFamily="34" charset="0"/>
              <a:cs typeface="Helvetica" panose="020B0604020202020204"/>
            </a:endParaRPr>
          </a:p>
          <a:p>
            <a:pPr lvl="8">
              <a:lnSpc>
                <a:spcPct val="115000"/>
              </a:lnSpc>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 name="Picture 12" descr="Three desktop monitors connected to a central digital globe displaying binary code, representing a computer network and data transfer.">
            <a:extLst>
              <a:ext uri="{FF2B5EF4-FFF2-40B4-BE49-F238E27FC236}">
                <a16:creationId xmlns:a16="http://schemas.microsoft.com/office/drawing/2014/main" id="{131B0795-DBEB-FB75-2019-13483C01F85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03221" y="86104"/>
            <a:ext cx="2778694" cy="1962013"/>
          </a:xfrm>
          <a:prstGeom prst="rect">
            <a:avLst/>
          </a:prstGeom>
        </p:spPr>
      </p:pic>
      <p:sp>
        <p:nvSpPr>
          <p:cNvPr id="4" name="Slide Number Placeholder 3">
            <a:extLst>
              <a:ext uri="{FF2B5EF4-FFF2-40B4-BE49-F238E27FC236}">
                <a16:creationId xmlns:a16="http://schemas.microsoft.com/office/drawing/2014/main" id="{BCF00351-2FA9-798E-0741-E8B3FD92EA4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21</a:t>
            </a:fld>
            <a:endParaRPr lang="en-US" dirty="0"/>
          </a:p>
        </p:txBody>
      </p:sp>
    </p:spTree>
    <p:extLst>
      <p:ext uri="{BB962C8B-B14F-4D97-AF65-F5344CB8AC3E}">
        <p14:creationId xmlns:p14="http://schemas.microsoft.com/office/powerpoint/2010/main" val="363116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CB77-DC38-A5C2-AB25-8D2A15EBB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DEADE-A6E4-ADEF-834A-1FA44504540B}"/>
              </a:ext>
            </a:extLst>
          </p:cNvPr>
          <p:cNvSpPr>
            <a:spLocks noGrp="1"/>
          </p:cNvSpPr>
          <p:nvPr>
            <p:ph type="title"/>
          </p:nvPr>
        </p:nvSpPr>
        <p:spPr>
          <a:xfrm>
            <a:off x="609599" y="85728"/>
            <a:ext cx="7183827" cy="853393"/>
          </a:xfrm>
        </p:spPr>
        <p:txBody>
          <a:bodyPr/>
          <a:lstStyle/>
          <a:p>
            <a:r>
              <a:rPr lang="en-US" dirty="0"/>
              <a:t>Legislation Search Example</a:t>
            </a:r>
          </a:p>
        </p:txBody>
      </p:sp>
      <p:sp>
        <p:nvSpPr>
          <p:cNvPr id="3" name="Content Placeholder 2">
            <a:extLst>
              <a:ext uri="{FF2B5EF4-FFF2-40B4-BE49-F238E27FC236}">
                <a16:creationId xmlns:a16="http://schemas.microsoft.com/office/drawing/2014/main" id="{E993D5FC-A746-FAD8-8D58-ED83527D82F8}"/>
              </a:ext>
            </a:extLst>
          </p:cNvPr>
          <p:cNvSpPr>
            <a:spLocks noGrp="1"/>
          </p:cNvSpPr>
          <p:nvPr>
            <p:ph idx="1"/>
          </p:nvPr>
        </p:nvSpPr>
        <p:spPr>
          <a:xfrm>
            <a:off x="897909" y="512425"/>
            <a:ext cx="11060575" cy="5305926"/>
          </a:xfrm>
        </p:spPr>
        <p:txBody>
          <a:bodyPr>
            <a:noAutofit/>
          </a:bodyPr>
          <a:lstStyle/>
          <a:p>
            <a:pPr marR="0" lvl="0">
              <a:lnSpc>
                <a:spcPct val="115000"/>
              </a:lnSpc>
            </a:pPr>
            <a:endParaRPr lang="en-US" b="1" kern="100" dirty="0">
              <a:latin typeface="Helvetica" panose="020B0604020202020204"/>
              <a:ea typeface="Calibri" panose="020F0502020204030204" pitchFamily="34" charset="0"/>
              <a:cs typeface="Helvetica" panose="020B0604020202020204"/>
            </a:endParaRPr>
          </a:p>
          <a:p>
            <a:pPr>
              <a:lnSpc>
                <a:spcPct val="120000"/>
              </a:lnSpc>
              <a:spcBef>
                <a:spcPts val="0"/>
              </a:spcBef>
              <a:buFont typeface="Wingdings" panose="05000000000000000000" pitchFamily="2" charset="2"/>
              <a:buChar char="§"/>
            </a:pPr>
            <a:r>
              <a:rPr lang="en-US" b="1" kern="100" dirty="0">
                <a:latin typeface="Helvetica" panose="020B0604020202020204"/>
                <a:ea typeface="Calibri" panose="020F0502020204030204" pitchFamily="34" charset="0"/>
                <a:cs typeface="Helvetica" panose="020B0604020202020204"/>
              </a:rPr>
              <a:t>Search Wikipedia for “Americans with Disabilities Act”</a:t>
            </a:r>
          </a:p>
          <a:p>
            <a:pPr lvl="1">
              <a:lnSpc>
                <a:spcPct val="120000"/>
              </a:lnSpc>
              <a:spcBef>
                <a:spcPts val="0"/>
              </a:spcBef>
              <a:buFont typeface="Wingdings" panose="05000000000000000000" pitchFamily="2" charset="2"/>
              <a:buChar char="§"/>
            </a:pPr>
            <a:r>
              <a:rPr lang="en-US" sz="2000" kern="100" dirty="0">
                <a:solidFill>
                  <a:schemeClr val="accent1"/>
                </a:solidFill>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https://en.wikipedia.org/wiki/Americans_with_Disabilities_Act_of_1990</a:t>
            </a:r>
            <a:endParaRPr lang="en-US" sz="20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000" kern="100" dirty="0">
                <a:latin typeface="Helvetica" panose="020B0604020202020204"/>
                <a:ea typeface="Calibri" panose="020F0502020204030204" pitchFamily="34" charset="0"/>
                <a:cs typeface="Helvetica" panose="020B0604020202020204"/>
              </a:rPr>
              <a:t>Date signed (July 26, 1990)</a:t>
            </a:r>
          </a:p>
          <a:p>
            <a:pPr lvl="1">
              <a:lnSpc>
                <a:spcPct val="120000"/>
              </a:lnSpc>
              <a:spcBef>
                <a:spcPts val="0"/>
              </a:spcBef>
              <a:buFont typeface="Wingdings" panose="05000000000000000000" pitchFamily="2" charset="2"/>
              <a:buChar char="§"/>
            </a:pPr>
            <a:r>
              <a:rPr lang="en-US" sz="2000" kern="100" dirty="0">
                <a:latin typeface="Helvetica" panose="020B0604020202020204"/>
                <a:ea typeface="Calibri" panose="020F0502020204030204" pitchFamily="34" charset="0"/>
                <a:cs typeface="Helvetica" panose="020B0604020202020204"/>
              </a:rPr>
              <a:t>Relevant president (George H. W. Bush)</a:t>
            </a:r>
          </a:p>
          <a:p>
            <a:pPr lvl="1">
              <a:lnSpc>
                <a:spcPct val="120000"/>
              </a:lnSpc>
              <a:spcBef>
                <a:spcPts val="0"/>
              </a:spcBef>
              <a:buFont typeface="Wingdings" panose="05000000000000000000" pitchFamily="2" charset="2"/>
              <a:buChar char="§"/>
            </a:pPr>
            <a:r>
              <a:rPr lang="en-US" sz="2000" kern="100" dirty="0">
                <a:latin typeface="Helvetica" panose="020B0604020202020204"/>
                <a:ea typeface="Calibri" panose="020F0502020204030204" pitchFamily="34" charset="0"/>
                <a:cs typeface="Helvetica" panose="020B0604020202020204"/>
              </a:rPr>
              <a:t>Pub. Law &amp; Stat. citations (Pub. L. 101-336, 104 Stat. 327) </a:t>
            </a:r>
            <a:endParaRPr lang="en-US" sz="2400" kern="100" dirty="0">
              <a:latin typeface="Helvetica" panose="020B0604020202020204"/>
              <a:ea typeface="Calibri" panose="020F0502020204030204" pitchFamily="34" charset="0"/>
              <a:cs typeface="Helvetica" panose="020B0604020202020204"/>
            </a:endParaRPr>
          </a:p>
          <a:p>
            <a:pPr>
              <a:lnSpc>
                <a:spcPct val="120000"/>
              </a:lnSpc>
              <a:spcBef>
                <a:spcPts val="0"/>
              </a:spcBef>
              <a:buFont typeface="Wingdings" panose="05000000000000000000" pitchFamily="2" charset="2"/>
              <a:buChar char="§"/>
            </a:pPr>
            <a:r>
              <a:rPr lang="en-US" b="1" kern="100" dirty="0">
                <a:latin typeface="Helvetica" panose="020B0604020202020204"/>
                <a:ea typeface="Calibri" panose="020F0502020204030204" pitchFamily="34" charset="0"/>
                <a:cs typeface="Helvetica" panose="020B0604020202020204"/>
              </a:rPr>
              <a:t>Search A</a:t>
            </a:r>
            <a:r>
              <a:rPr lang="en-US" b="1" kern="100" dirty="0">
                <a:effectLst/>
                <a:latin typeface="Helvetica" panose="020B0604020202020204"/>
                <a:ea typeface="Calibri" panose="020F0502020204030204" pitchFamily="34" charset="0"/>
                <a:cs typeface="Helvetica" panose="020B0604020202020204"/>
              </a:rPr>
              <a:t>merican Presidency Project </a:t>
            </a:r>
          </a:p>
          <a:p>
            <a:pPr lvl="1">
              <a:lnSpc>
                <a:spcPct val="120000"/>
              </a:lnSpc>
              <a:spcBef>
                <a:spcPts val="0"/>
              </a:spcBef>
              <a:buFont typeface="Wingdings" panose="05000000000000000000" pitchFamily="2" charset="2"/>
              <a:buChar char="§"/>
            </a:pPr>
            <a:r>
              <a:rPr lang="en-US" sz="2000" kern="100" dirty="0">
                <a:solidFill>
                  <a:schemeClr val="accent1"/>
                </a:solidFill>
                <a:latin typeface="Helvetica" panose="020B0604020202020204"/>
                <a:ea typeface="Calibri" panose="020F0502020204030204" pitchFamily="34" charset="0"/>
                <a:cs typeface="Helvetica" panose="020B0604020202020204"/>
                <a:hlinkClick r:id="rId4">
                  <a:extLst>
                    <a:ext uri="{A12FA001-AC4F-418D-AE19-62706E023703}">
                      <ahyp:hlinkClr xmlns:ahyp="http://schemas.microsoft.com/office/drawing/2018/hyperlinkcolor" val="tx"/>
                    </a:ext>
                  </a:extLst>
                </a:hlinkClick>
              </a:rPr>
              <a:t>https://www.presidency.ucsb.edu/people/president/george-bush</a:t>
            </a:r>
            <a:endParaRPr lang="en-US" sz="20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000" kern="100" dirty="0">
                <a:solidFill>
                  <a:schemeClr val="accent1"/>
                </a:solidFill>
                <a:latin typeface="Helvetica" panose="020B0604020202020204"/>
                <a:ea typeface="Calibri" panose="020F0502020204030204" pitchFamily="34" charset="0"/>
                <a:cs typeface="Helvetica" panose="020B0604020202020204"/>
                <a:hlinkClick r:id="rId5">
                  <a:extLst>
                    <a:ext uri="{A12FA001-AC4F-418D-AE19-62706E023703}">
                      <ahyp:hlinkClr xmlns:ahyp="http://schemas.microsoft.com/office/drawing/2018/hyperlinkcolor" val="tx"/>
                    </a:ext>
                  </a:extLst>
                </a:hlinkClick>
              </a:rPr>
              <a:t>https://www.presidency.ucsb.edu/documents/george-bush-event-timeline</a:t>
            </a:r>
            <a:endParaRPr lang="en-US" sz="20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000" kern="100" dirty="0">
                <a:solidFill>
                  <a:schemeClr val="accent1"/>
                </a:solidFill>
                <a:latin typeface="Helvetica" panose="020B0604020202020204"/>
                <a:ea typeface="Calibri" panose="020F0502020204030204" pitchFamily="34" charset="0"/>
                <a:cs typeface="Helvetica" panose="020B0604020202020204"/>
                <a:hlinkClick r:id="rId6">
                  <a:extLst>
                    <a:ext uri="{A12FA001-AC4F-418D-AE19-62706E023703}">
                      <ahyp:hlinkClr xmlns:ahyp="http://schemas.microsoft.com/office/drawing/2018/hyperlinkcolor" val="tx"/>
                    </a:ext>
                  </a:extLst>
                </a:hlinkClick>
              </a:rPr>
              <a:t>https://www.presidency.ucsb.edu/documents/statement-signing-the-americans-with-disabilities-act-1990</a:t>
            </a:r>
            <a:endParaRPr lang="en-US" sz="2000" kern="100" dirty="0">
              <a:solidFill>
                <a:schemeClr val="accent1"/>
              </a:solidFill>
              <a:latin typeface="Helvetica" panose="020B0604020202020204"/>
              <a:ea typeface="Calibri" panose="020F0502020204030204" pitchFamily="34" charset="0"/>
              <a:cs typeface="Helvetica" panose="020B0604020202020204"/>
            </a:endParaRPr>
          </a:p>
          <a:p>
            <a:pPr marR="0" lvl="0">
              <a:lnSpc>
                <a:spcPct val="120000"/>
              </a:lnSpc>
              <a:spcBef>
                <a:spcPts val="0"/>
              </a:spcBef>
              <a:buFont typeface="Wingdings" panose="05000000000000000000" pitchFamily="2" charset="2"/>
              <a:buChar char="§"/>
            </a:pPr>
            <a:r>
              <a:rPr lang="en-US" b="1" kern="100" dirty="0">
                <a:latin typeface="Helvetica" panose="020B0604020202020204"/>
                <a:ea typeface="Calibri" panose="020F0502020204030204" pitchFamily="34" charset="0"/>
                <a:cs typeface="Helvetica" panose="020B0604020202020204"/>
              </a:rPr>
              <a:t>Use </a:t>
            </a:r>
            <a:r>
              <a:rPr lang="en-US" b="1" kern="100" dirty="0">
                <a:effectLst/>
                <a:latin typeface="Helvetica" panose="020B0604020202020204"/>
                <a:ea typeface="Calibri" panose="020F0502020204030204" pitchFamily="34" charset="0"/>
                <a:cs typeface="Helvetica" panose="020B0604020202020204"/>
              </a:rPr>
              <a:t>Portal to PDFs of U.S. Legislation </a:t>
            </a:r>
          </a:p>
          <a:p>
            <a:pPr lvl="1">
              <a:lnSpc>
                <a:spcPct val="120000"/>
              </a:lnSpc>
              <a:spcBef>
                <a:spcPts val="0"/>
              </a:spcBef>
              <a:buFont typeface="Wingdings" panose="05000000000000000000" pitchFamily="2" charset="2"/>
              <a:buChar char="§"/>
            </a:pPr>
            <a:r>
              <a:rPr lang="en-US" sz="2000" kern="100" dirty="0">
                <a:solidFill>
                  <a:srgbClr val="467886"/>
                </a:solidFill>
                <a:effectLst/>
                <a:latin typeface="Helvetica" panose="020B0604020202020204"/>
                <a:ea typeface="Calibri" panose="020F0502020204030204" pitchFamily="34" charset="0"/>
                <a:cs typeface="Helvetica" panose="020B0604020202020204"/>
                <a:hlinkClick r:id="rId7">
                  <a:extLst>
                    <a:ext uri="{A12FA001-AC4F-418D-AE19-62706E023703}">
                      <ahyp:hlinkClr xmlns:ahyp="http://schemas.microsoft.com/office/drawing/2018/hyperlinkcolor" val="tx"/>
                    </a:ext>
                  </a:extLst>
                </a:hlinkClick>
              </a:rPr>
              <a:t>https</a:t>
            </a:r>
            <a:r>
              <a:rPr lang="en-US" sz="2000" kern="100" dirty="0">
                <a:solidFill>
                  <a:schemeClr val="accent1"/>
                </a:solidFill>
                <a:effectLst/>
                <a:latin typeface="Helvetica" panose="020B0604020202020204"/>
                <a:ea typeface="Calibri" panose="020F0502020204030204" pitchFamily="34" charset="0"/>
                <a:cs typeface="Helvetica" panose="020B0604020202020204"/>
                <a:hlinkClick r:id="rId7">
                  <a:extLst>
                    <a:ext uri="{A12FA001-AC4F-418D-AE19-62706E023703}">
                      <ahyp:hlinkClr xmlns:ahyp="http://schemas.microsoft.com/office/drawing/2018/hyperlinkcolor" val="tx"/>
                    </a:ext>
                  </a:extLst>
                </a:hlinkClick>
              </a:rPr>
              <a:t>://uslaw.link/citation/us-law/public/101/336</a:t>
            </a:r>
            <a:endParaRPr lang="en-US" sz="2000" kern="100" dirty="0">
              <a:solidFill>
                <a:schemeClr val="accent1"/>
              </a:solidFill>
              <a:effectLst/>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000" kern="100" dirty="0">
                <a:solidFill>
                  <a:schemeClr val="accent1"/>
                </a:solidFill>
                <a:effectLst/>
                <a:latin typeface="Helvetica" panose="020B0604020202020204"/>
                <a:ea typeface="Calibri" panose="020F0502020204030204" pitchFamily="34" charset="0"/>
                <a:cs typeface="Helvetica" panose="020B0604020202020204"/>
                <a:hlinkClick r:id="rId8">
                  <a:extLst>
                    <a:ext uri="{A12FA001-AC4F-418D-AE19-62706E023703}">
                      <ahyp:hlinkClr xmlns:ahyp="http://schemas.microsoft.com/office/drawing/2018/hyperlinkcolor" val="tx"/>
                    </a:ext>
                  </a:extLst>
                </a:hlinkClick>
              </a:rPr>
              <a:t>https://uslaw.link/citation/stat/104/327</a:t>
            </a:r>
            <a:endParaRPr lang="en-US" sz="2000" kern="100" dirty="0">
              <a:solidFill>
                <a:schemeClr val="accent1"/>
              </a:solidFill>
              <a:effectLst/>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000" kern="100" dirty="0">
                <a:solidFill>
                  <a:schemeClr val="accent1"/>
                </a:solidFill>
                <a:effectLst/>
                <a:latin typeface="Helvetica" panose="020B0604020202020204"/>
                <a:ea typeface="Calibri" panose="020F0502020204030204" pitchFamily="34" charset="0"/>
                <a:cs typeface="Helvetica" panose="020B0604020202020204"/>
                <a:hlinkClick r:id="rId9">
                  <a:extLst>
                    <a:ext uri="{A12FA001-AC4F-418D-AE19-62706E023703}">
                      <ahyp:hlinkClr xmlns:ahyp="http://schemas.microsoft.com/office/drawing/2018/hyperlinkcolor" val="tx"/>
                    </a:ext>
                  </a:extLst>
                </a:hlinkClick>
              </a:rPr>
              <a:t>https://www.govinfo.gov/content/pkg/STATUTE-104/pdf/STATUTE-104-Pg327.pdf#page=1</a:t>
            </a:r>
            <a:endParaRPr lang="en-US" sz="2000" kern="100" dirty="0">
              <a:solidFill>
                <a:schemeClr val="accent1"/>
              </a:solidFill>
              <a:effectLst/>
              <a:latin typeface="Helvetica" panose="020B0604020202020204"/>
              <a:ea typeface="Calibri" panose="020F0502020204030204" pitchFamily="34" charset="0"/>
              <a:cs typeface="Helvetica" panose="020B0604020202020204"/>
            </a:endParaRPr>
          </a:p>
          <a:p>
            <a:pPr lvl="8">
              <a:lnSpc>
                <a:spcPct val="115000"/>
              </a:lnSpc>
              <a:spcAft>
                <a:spcPts val="80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3">
            <a:extLst>
              <a:ext uri="{FF2B5EF4-FFF2-40B4-BE49-F238E27FC236}">
                <a16:creationId xmlns:a16="http://schemas.microsoft.com/office/drawing/2014/main" id="{8FD106C8-B444-44D1-D377-504768FAB85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22</a:t>
            </a:fld>
            <a:endParaRPr lang="en-US" dirty="0"/>
          </a:p>
        </p:txBody>
      </p:sp>
    </p:spTree>
    <p:extLst>
      <p:ext uri="{BB962C8B-B14F-4D97-AF65-F5344CB8AC3E}">
        <p14:creationId xmlns:p14="http://schemas.microsoft.com/office/powerpoint/2010/main" val="3926240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3989-8009-2366-B297-9FC859E4BCB1}"/>
              </a:ext>
            </a:extLst>
          </p:cNvPr>
          <p:cNvSpPr>
            <a:spLocks noGrp="1"/>
          </p:cNvSpPr>
          <p:nvPr>
            <p:ph type="title"/>
          </p:nvPr>
        </p:nvSpPr>
        <p:spPr/>
        <p:txBody>
          <a:bodyPr>
            <a:normAutofit/>
          </a:bodyPr>
          <a:lstStyle/>
          <a:p>
            <a:pPr algn="ctr"/>
            <a:r>
              <a:rPr lang="en-US" sz="4400" dirty="0"/>
              <a:t>Executive Branch</a:t>
            </a:r>
          </a:p>
        </p:txBody>
      </p:sp>
      <p:pic>
        <p:nvPicPr>
          <p:cNvPr id="5" name="Content Placeholder 4" descr="Front view of the White House in Washington, D.C., with an American flag flying above, a water fountain in the foreground, and red flowers lining the lawn">
            <a:extLst>
              <a:ext uri="{FF2B5EF4-FFF2-40B4-BE49-F238E27FC236}">
                <a16:creationId xmlns:a16="http://schemas.microsoft.com/office/drawing/2014/main" id="{A9D1E151-0FDA-974F-936A-4D47B282D41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545556" y="1825625"/>
            <a:ext cx="7100887" cy="4000500"/>
          </a:xfrm>
        </p:spPr>
      </p:pic>
      <p:sp>
        <p:nvSpPr>
          <p:cNvPr id="3" name="Slide Number Placeholder 3">
            <a:extLst>
              <a:ext uri="{FF2B5EF4-FFF2-40B4-BE49-F238E27FC236}">
                <a16:creationId xmlns:a16="http://schemas.microsoft.com/office/drawing/2014/main" id="{DF042A85-583C-194C-B74F-AD78B05F0C63}"/>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23</a:t>
            </a:fld>
            <a:endParaRPr lang="en-US" dirty="0"/>
          </a:p>
        </p:txBody>
      </p:sp>
    </p:spTree>
    <p:extLst>
      <p:ext uri="{BB962C8B-B14F-4D97-AF65-F5344CB8AC3E}">
        <p14:creationId xmlns:p14="http://schemas.microsoft.com/office/powerpoint/2010/main" val="247873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B36FB-6189-7057-089A-0A597576D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8025D-2F91-E0D9-15D3-6B600137BB39}"/>
              </a:ext>
            </a:extLst>
          </p:cNvPr>
          <p:cNvSpPr>
            <a:spLocks noGrp="1"/>
          </p:cNvSpPr>
          <p:nvPr>
            <p:ph type="title"/>
          </p:nvPr>
        </p:nvSpPr>
        <p:spPr/>
        <p:txBody>
          <a:bodyPr>
            <a:normAutofit/>
          </a:bodyPr>
          <a:lstStyle/>
          <a:p>
            <a:pPr algn="ctr"/>
            <a:r>
              <a:rPr lang="en-US" sz="4400" dirty="0"/>
              <a:t>Key Information</a:t>
            </a:r>
            <a:br>
              <a:rPr lang="en-US" sz="4400" dirty="0"/>
            </a:br>
            <a:r>
              <a:rPr lang="en-US" sz="4400" dirty="0"/>
              <a:t>About the Executive Branch</a:t>
            </a:r>
          </a:p>
        </p:txBody>
      </p:sp>
      <p:sp>
        <p:nvSpPr>
          <p:cNvPr id="3" name="Content Placeholder 2">
            <a:extLst>
              <a:ext uri="{FF2B5EF4-FFF2-40B4-BE49-F238E27FC236}">
                <a16:creationId xmlns:a16="http://schemas.microsoft.com/office/drawing/2014/main" id="{78C3AFB2-F7DB-3411-3D66-063B9EFB0980}"/>
              </a:ext>
            </a:extLst>
          </p:cNvPr>
          <p:cNvSpPr>
            <a:spLocks noGrp="1"/>
          </p:cNvSpPr>
          <p:nvPr>
            <p:ph idx="1"/>
          </p:nvPr>
        </p:nvSpPr>
        <p:spPr>
          <a:xfrm>
            <a:off x="838200" y="2169126"/>
            <a:ext cx="8728710" cy="3999988"/>
          </a:xfrm>
        </p:spPr>
        <p:txBody>
          <a:bodyPr>
            <a:noAutofit/>
          </a:bodyPr>
          <a:lstStyle/>
          <a:p>
            <a:r>
              <a:rPr lang="en-US" sz="2800" b="1" dirty="0"/>
              <a:t>Executive branch’s main ways of creating legal authority</a:t>
            </a:r>
          </a:p>
          <a:p>
            <a:pPr lvl="1"/>
            <a:r>
              <a:rPr lang="en-US" sz="2800" b="1" dirty="0"/>
              <a:t>U.S. president </a:t>
            </a:r>
          </a:p>
          <a:p>
            <a:pPr lvl="2"/>
            <a:r>
              <a:rPr lang="en-US" sz="2800" dirty="0"/>
              <a:t>Signs or vetoes legislation </a:t>
            </a:r>
          </a:p>
          <a:p>
            <a:pPr lvl="2"/>
            <a:r>
              <a:rPr lang="en-US" sz="2800" dirty="0"/>
              <a:t>Recission requests</a:t>
            </a:r>
          </a:p>
          <a:p>
            <a:pPr lvl="2"/>
            <a:r>
              <a:rPr lang="en-US" sz="2800" dirty="0"/>
              <a:t>Signing statements or remarks</a:t>
            </a:r>
          </a:p>
          <a:p>
            <a:pPr lvl="2"/>
            <a:r>
              <a:rPr lang="en-US" sz="2800" dirty="0"/>
              <a:t>Various presidential documents</a:t>
            </a:r>
          </a:p>
          <a:p>
            <a:pPr lvl="2"/>
            <a:endParaRPr lang="en-US" sz="2800" dirty="0"/>
          </a:p>
          <a:p>
            <a:pPr lvl="1"/>
            <a:r>
              <a:rPr lang="en-US" sz="2800" b="1" dirty="0"/>
              <a:t>Federal agencies </a:t>
            </a:r>
          </a:p>
          <a:p>
            <a:pPr lvl="2"/>
            <a:r>
              <a:rPr lang="en-US" sz="2800" dirty="0"/>
              <a:t>Regulations</a:t>
            </a:r>
          </a:p>
          <a:p>
            <a:pPr lvl="2"/>
            <a:r>
              <a:rPr lang="en-US" sz="2800" dirty="0"/>
              <a:t>Guidance</a:t>
            </a:r>
          </a:p>
          <a:p>
            <a:pPr lvl="2"/>
            <a:r>
              <a:rPr lang="en-US" sz="2800" dirty="0"/>
              <a:t>Dear Colleague Letters   </a:t>
            </a:r>
          </a:p>
          <a:p>
            <a:pPr lvl="2"/>
            <a:endParaRPr lang="en-US" dirty="0"/>
          </a:p>
        </p:txBody>
      </p:sp>
      <p:pic>
        <p:nvPicPr>
          <p:cNvPr id="13" name="Picture 12" descr="A ballpooint pen resting on a tan colored surface">
            <a:extLst>
              <a:ext uri="{FF2B5EF4-FFF2-40B4-BE49-F238E27FC236}">
                <a16:creationId xmlns:a16="http://schemas.microsoft.com/office/drawing/2014/main" id="{099471BE-BA0C-3700-02B7-9099CECDD6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6630" y="2714856"/>
            <a:ext cx="3916680" cy="3118976"/>
          </a:xfrm>
          <a:prstGeom prst="rect">
            <a:avLst/>
          </a:prstGeom>
        </p:spPr>
      </p:pic>
      <p:sp>
        <p:nvSpPr>
          <p:cNvPr id="14" name="TextBox 13">
            <a:extLst>
              <a:ext uri="{FF2B5EF4-FFF2-40B4-BE49-F238E27FC236}">
                <a16:creationId xmlns:a16="http://schemas.microsoft.com/office/drawing/2014/main" id="{6E90E371-DD04-143A-2679-07A27580FEB5}"/>
              </a:ext>
              <a:ext uri="{C183D7F6-B498-43B3-948B-1728B52AA6E4}">
                <adec:decorative xmlns:adec="http://schemas.microsoft.com/office/drawing/2017/decorative" val="1"/>
              </a:ext>
            </a:extLst>
          </p:cNvPr>
          <p:cNvSpPr txBox="1"/>
          <p:nvPr/>
        </p:nvSpPr>
        <p:spPr>
          <a:xfrm>
            <a:off x="1170790" y="6858000"/>
            <a:ext cx="9850420" cy="230832"/>
          </a:xfrm>
          <a:prstGeom prst="rect">
            <a:avLst/>
          </a:prstGeom>
          <a:noFill/>
        </p:spPr>
        <p:txBody>
          <a:bodyPr wrap="square" rtlCol="0">
            <a:spAutoFit/>
          </a:bodyPr>
          <a:lstStyle/>
          <a:p>
            <a:r>
              <a:rPr lang="en-US" sz="900">
                <a:hlinkClick r:id="rId4" tooltip="https://commons.wikimedia.org/wiki/File:Cross_Pen.jpg"/>
              </a:rPr>
              <a:t>This Photo</a:t>
            </a:r>
            <a:r>
              <a:rPr lang="en-US" sz="900"/>
              <a:t> by Unknown Author is licensed under </a:t>
            </a:r>
            <a:r>
              <a:rPr lang="en-US" sz="900">
                <a:hlinkClick r:id="rId5" tooltip="https://creativecommons.org/licenses/by-sa/3.0/"/>
              </a:rPr>
              <a:t>CC BY-SA</a:t>
            </a:r>
            <a:endParaRPr lang="en-US" sz="900"/>
          </a:p>
        </p:txBody>
      </p:sp>
      <p:sp>
        <p:nvSpPr>
          <p:cNvPr id="4" name="Slide Number Placeholder 3">
            <a:extLst>
              <a:ext uri="{FF2B5EF4-FFF2-40B4-BE49-F238E27FC236}">
                <a16:creationId xmlns:a16="http://schemas.microsoft.com/office/drawing/2014/main" id="{7342894C-E763-3B6D-1A12-18AF52850D48}"/>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24</a:t>
            </a:fld>
            <a:endParaRPr lang="en-US" dirty="0"/>
          </a:p>
        </p:txBody>
      </p:sp>
    </p:spTree>
    <p:extLst>
      <p:ext uri="{BB962C8B-B14F-4D97-AF65-F5344CB8AC3E}">
        <p14:creationId xmlns:p14="http://schemas.microsoft.com/office/powerpoint/2010/main" val="302917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6EDD-EFF1-7D22-17B5-A2902FD7D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36EAD-3D88-2072-5DB2-84026C84064A}"/>
              </a:ext>
            </a:extLst>
          </p:cNvPr>
          <p:cNvSpPr>
            <a:spLocks noGrp="1"/>
          </p:cNvSpPr>
          <p:nvPr>
            <p:ph type="title"/>
          </p:nvPr>
        </p:nvSpPr>
        <p:spPr>
          <a:xfrm>
            <a:off x="838200" y="282590"/>
            <a:ext cx="10515600" cy="1325563"/>
          </a:xfrm>
        </p:spPr>
        <p:txBody>
          <a:bodyPr>
            <a:noAutofit/>
          </a:bodyPr>
          <a:lstStyle/>
          <a:p>
            <a:pPr algn="ctr"/>
            <a:r>
              <a:rPr lang="en-US" sz="4000" dirty="0"/>
              <a:t>Key Information</a:t>
            </a:r>
            <a:br>
              <a:rPr lang="en-US" sz="4000" dirty="0"/>
            </a:br>
            <a:r>
              <a:rPr lang="en-US" sz="4000" dirty="0"/>
              <a:t>President &amp; Federal Agencies</a:t>
            </a:r>
            <a:br>
              <a:rPr lang="en-US" sz="3600" dirty="0"/>
            </a:br>
            <a:r>
              <a:rPr lang="en-US" sz="3600" dirty="0"/>
              <a:t>(Types of Documents)</a:t>
            </a:r>
          </a:p>
        </p:txBody>
      </p:sp>
      <p:sp>
        <p:nvSpPr>
          <p:cNvPr id="3" name="Content Placeholder 2">
            <a:extLst>
              <a:ext uri="{FF2B5EF4-FFF2-40B4-BE49-F238E27FC236}">
                <a16:creationId xmlns:a16="http://schemas.microsoft.com/office/drawing/2014/main" id="{51BC5FD4-1A16-1402-F2A9-9676C86ECBEF}"/>
              </a:ext>
            </a:extLst>
          </p:cNvPr>
          <p:cNvSpPr>
            <a:spLocks noGrp="1"/>
          </p:cNvSpPr>
          <p:nvPr>
            <p:ph idx="1"/>
          </p:nvPr>
        </p:nvSpPr>
        <p:spPr>
          <a:xfrm>
            <a:off x="1160446" y="1912640"/>
            <a:ext cx="7094220" cy="3999988"/>
          </a:xfrm>
        </p:spPr>
        <p:txBody>
          <a:bodyPr>
            <a:noAutofit/>
          </a:bodyPr>
          <a:lstStyle/>
          <a:p>
            <a:r>
              <a:rPr lang="en-US" sz="2400" b="1" dirty="0"/>
              <a:t>Presidential Signing or Veto Statement</a:t>
            </a:r>
          </a:p>
          <a:p>
            <a:r>
              <a:rPr lang="en-US" sz="2400" b="1" dirty="0"/>
              <a:t>Presidential Proclamation</a:t>
            </a:r>
          </a:p>
          <a:p>
            <a:pPr lvl="1"/>
            <a:r>
              <a:rPr lang="en-US" sz="2400" dirty="0"/>
              <a:t>No force of law </a:t>
            </a:r>
          </a:p>
          <a:p>
            <a:pPr lvl="1"/>
            <a:r>
              <a:rPr lang="en-US" sz="2400" dirty="0"/>
              <a:t>Involves private individuals</a:t>
            </a:r>
          </a:p>
          <a:p>
            <a:pPr lvl="1"/>
            <a:r>
              <a:rPr lang="en-US" sz="2400" dirty="0"/>
              <a:t>Often ceremonial</a:t>
            </a:r>
          </a:p>
          <a:p>
            <a:r>
              <a:rPr lang="en-US" sz="2400" b="1" dirty="0"/>
              <a:t>Presidential Executive Action</a:t>
            </a:r>
            <a:r>
              <a:rPr lang="en-US" sz="2400" dirty="0"/>
              <a:t> </a:t>
            </a:r>
            <a:r>
              <a:rPr lang="en-US" sz="2400" b="1" dirty="0"/>
              <a:t>or</a:t>
            </a:r>
            <a:r>
              <a:rPr lang="en-US" sz="2400" dirty="0"/>
              <a:t> </a:t>
            </a:r>
            <a:r>
              <a:rPr lang="en-US" sz="2400" b="1" dirty="0"/>
              <a:t>Memorandum</a:t>
            </a:r>
          </a:p>
          <a:p>
            <a:pPr lvl="1"/>
            <a:r>
              <a:rPr lang="en-US" sz="2400" dirty="0"/>
              <a:t>May not have force of law</a:t>
            </a:r>
          </a:p>
          <a:p>
            <a:pPr lvl="1"/>
            <a:r>
              <a:rPr lang="en-US" sz="2400" dirty="0"/>
              <a:t>Fewer requirements than EOs</a:t>
            </a:r>
          </a:p>
          <a:p>
            <a:r>
              <a:rPr lang="en-US" sz="2400" b="1" dirty="0"/>
              <a:t>Presidential Executive Order (EO)</a:t>
            </a:r>
          </a:p>
          <a:p>
            <a:pPr lvl="1"/>
            <a:r>
              <a:rPr lang="en-US" sz="2400" dirty="0"/>
              <a:t>Has force of law</a:t>
            </a:r>
          </a:p>
          <a:p>
            <a:pPr lvl="1"/>
            <a:r>
              <a:rPr lang="en-US" sz="2400" dirty="0"/>
              <a:t>Can’t be overturned if within the president’s legal authority </a:t>
            </a:r>
          </a:p>
          <a:p>
            <a:pPr marL="457200" lvl="1" indent="0">
              <a:buNone/>
            </a:pPr>
            <a:endParaRPr lang="en-US" dirty="0"/>
          </a:p>
        </p:txBody>
      </p:sp>
      <p:sp>
        <p:nvSpPr>
          <p:cNvPr id="4" name="TextBox 3">
            <a:extLst>
              <a:ext uri="{FF2B5EF4-FFF2-40B4-BE49-F238E27FC236}">
                <a16:creationId xmlns:a16="http://schemas.microsoft.com/office/drawing/2014/main" id="{D2F6BDE2-9B86-CC71-F6D4-C84572C8970C}"/>
              </a:ext>
            </a:extLst>
          </p:cNvPr>
          <p:cNvSpPr txBox="1"/>
          <p:nvPr/>
        </p:nvSpPr>
        <p:spPr>
          <a:xfrm>
            <a:off x="7376161" y="2393471"/>
            <a:ext cx="3977639"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Helvetica" panose="020B0604020202020204"/>
                <a:cs typeface="Helvetica" panose="020B0604020202020204"/>
              </a:rPr>
              <a:t>Agency Regulations</a:t>
            </a:r>
          </a:p>
          <a:p>
            <a:pPr marL="742950" lvl="1" indent="-285750">
              <a:buFont typeface="Arial" panose="020B0604020202020204" pitchFamily="34" charset="0"/>
              <a:buChar char="•"/>
            </a:pPr>
            <a:r>
              <a:rPr lang="en-US" sz="2400" dirty="0">
                <a:latin typeface="Helvetica" panose="020B0604020202020204"/>
                <a:cs typeface="Helvetica" panose="020B0604020202020204"/>
              </a:rPr>
              <a:t>Issued by federal agencies</a:t>
            </a:r>
          </a:p>
          <a:p>
            <a:pPr marL="742950" lvl="1" indent="-285750">
              <a:buFont typeface="Arial" panose="020B0604020202020204" pitchFamily="34" charset="0"/>
              <a:buChar char="•"/>
            </a:pPr>
            <a:r>
              <a:rPr lang="en-US" sz="2400" dirty="0">
                <a:latin typeface="Helvetica" panose="020B0604020202020204"/>
                <a:cs typeface="Helvetica" panose="020B0604020202020204"/>
              </a:rPr>
              <a:t>Implement statutes  </a:t>
            </a:r>
          </a:p>
        </p:txBody>
      </p:sp>
      <p:sp>
        <p:nvSpPr>
          <p:cNvPr id="5" name="Slide Number Placeholder 3">
            <a:extLst>
              <a:ext uri="{FF2B5EF4-FFF2-40B4-BE49-F238E27FC236}">
                <a16:creationId xmlns:a16="http://schemas.microsoft.com/office/drawing/2014/main" id="{7C9F3C7A-2DBB-106D-7D70-A851D7542F9F}"/>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25</a:t>
            </a:fld>
            <a:endParaRPr lang="en-US" dirty="0"/>
          </a:p>
        </p:txBody>
      </p:sp>
    </p:spTree>
    <p:extLst>
      <p:ext uri="{BB962C8B-B14F-4D97-AF65-F5344CB8AC3E}">
        <p14:creationId xmlns:p14="http://schemas.microsoft.com/office/powerpoint/2010/main" val="379083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A6A5-4D2C-C472-47C9-2C22A05F1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A0337-03AB-4C93-1D46-D8AB96999CCC}"/>
              </a:ext>
            </a:extLst>
          </p:cNvPr>
          <p:cNvSpPr>
            <a:spLocks noGrp="1"/>
          </p:cNvSpPr>
          <p:nvPr>
            <p:ph type="title"/>
          </p:nvPr>
        </p:nvSpPr>
        <p:spPr>
          <a:xfrm>
            <a:off x="838200" y="310023"/>
            <a:ext cx="10515600" cy="1325563"/>
          </a:xfrm>
        </p:spPr>
        <p:txBody>
          <a:bodyPr>
            <a:normAutofit/>
          </a:bodyPr>
          <a:lstStyle/>
          <a:p>
            <a:pPr algn="ctr"/>
            <a:r>
              <a:rPr lang="en-US" sz="4000" dirty="0"/>
              <a:t>Signing &amp; Veto Statements</a:t>
            </a:r>
            <a:br>
              <a:rPr lang="en-US" sz="4000" dirty="0"/>
            </a:br>
            <a:r>
              <a:rPr lang="en-US" dirty="0"/>
              <a:t>(Process)</a:t>
            </a:r>
            <a:endParaRPr lang="en-US" sz="4000" dirty="0"/>
          </a:p>
        </p:txBody>
      </p:sp>
      <p:sp>
        <p:nvSpPr>
          <p:cNvPr id="3" name="Content Placeholder 2">
            <a:extLst>
              <a:ext uri="{FF2B5EF4-FFF2-40B4-BE49-F238E27FC236}">
                <a16:creationId xmlns:a16="http://schemas.microsoft.com/office/drawing/2014/main" id="{2AF46051-FDA1-5DA5-9151-6AD0BE673396}"/>
              </a:ext>
            </a:extLst>
          </p:cNvPr>
          <p:cNvSpPr>
            <a:spLocks noGrp="1"/>
          </p:cNvSpPr>
          <p:nvPr>
            <p:ph idx="1"/>
          </p:nvPr>
        </p:nvSpPr>
        <p:spPr>
          <a:xfrm>
            <a:off x="838200" y="1429006"/>
            <a:ext cx="10875380" cy="3999988"/>
          </a:xfrm>
        </p:spPr>
        <p:txBody>
          <a:bodyPr>
            <a:noAutofit/>
          </a:bodyPr>
          <a:lstStyle/>
          <a:p>
            <a:pPr>
              <a:lnSpc>
                <a:spcPct val="120000"/>
              </a:lnSpc>
              <a:spcBef>
                <a:spcPts val="0"/>
              </a:spcBef>
              <a:buFont typeface="Wingdings" panose="05000000000000000000" pitchFamily="2" charset="2"/>
              <a:buChar char="§"/>
            </a:pPr>
            <a:r>
              <a:rPr lang="en-US" sz="2400" b="1" dirty="0"/>
              <a:t>Signing Statements </a:t>
            </a:r>
          </a:p>
          <a:p>
            <a:pPr lvl="1">
              <a:lnSpc>
                <a:spcPct val="120000"/>
              </a:lnSpc>
              <a:spcBef>
                <a:spcPts val="0"/>
              </a:spcBef>
              <a:buFont typeface="Wingdings" panose="05000000000000000000" pitchFamily="2" charset="2"/>
              <a:buChar char="§"/>
            </a:pPr>
            <a:r>
              <a:rPr lang="en-US" sz="2400" dirty="0">
                <a:solidFill>
                  <a:schemeClr val="accent1"/>
                </a:solidFill>
                <a:hlinkClick r:id="rId3">
                  <a:extLst>
                    <a:ext uri="{A12FA001-AC4F-418D-AE19-62706E023703}">
                      <ahyp:hlinkClr xmlns:ahyp="http://schemas.microsoft.com/office/drawing/2018/hyperlinkcolor" val="tx"/>
                    </a:ext>
                  </a:extLst>
                </a:hlinkClick>
              </a:rPr>
              <a:t>https://guides.loc.gov/legislative-history/presidential-communications/signing-statements</a:t>
            </a:r>
            <a:endParaRPr lang="en-US" sz="2400" dirty="0">
              <a:solidFill>
                <a:schemeClr val="accent1"/>
              </a:solidFill>
            </a:endParaRPr>
          </a:p>
          <a:p>
            <a:pPr lvl="1">
              <a:lnSpc>
                <a:spcPct val="120000"/>
              </a:lnSpc>
              <a:spcBef>
                <a:spcPts val="0"/>
              </a:spcBef>
              <a:buFont typeface="Wingdings" panose="05000000000000000000" pitchFamily="2" charset="2"/>
              <a:buChar char="§"/>
            </a:pPr>
            <a:r>
              <a:rPr lang="en-US" sz="2400" dirty="0"/>
              <a:t>Part of legislative history</a:t>
            </a:r>
          </a:p>
          <a:p>
            <a:pPr lvl="1">
              <a:lnSpc>
                <a:spcPct val="120000"/>
              </a:lnSpc>
              <a:spcBef>
                <a:spcPts val="0"/>
              </a:spcBef>
              <a:buFont typeface="Wingdings" panose="05000000000000000000" pitchFamily="2" charset="2"/>
              <a:buChar char="§"/>
            </a:pPr>
            <a:r>
              <a:rPr lang="en-US" sz="2400" dirty="0"/>
              <a:t>No force of law</a:t>
            </a:r>
          </a:p>
          <a:p>
            <a:pPr>
              <a:lnSpc>
                <a:spcPct val="120000"/>
              </a:lnSpc>
              <a:spcBef>
                <a:spcPts val="0"/>
              </a:spcBef>
              <a:buFont typeface="Wingdings" panose="05000000000000000000" pitchFamily="2" charset="2"/>
              <a:buChar char="§"/>
            </a:pPr>
            <a:r>
              <a:rPr lang="en-US" sz="2400" b="1" dirty="0"/>
              <a:t>Veto Statements</a:t>
            </a:r>
            <a:r>
              <a:rPr lang="en-US" sz="2400" dirty="0"/>
              <a:t> </a:t>
            </a:r>
          </a:p>
          <a:p>
            <a:pPr lvl="1">
              <a:lnSpc>
                <a:spcPct val="120000"/>
              </a:lnSpc>
              <a:spcBef>
                <a:spcPts val="0"/>
              </a:spcBef>
              <a:buFont typeface="Wingdings" panose="05000000000000000000" pitchFamily="2" charset="2"/>
              <a:buChar char="§"/>
            </a:pPr>
            <a:r>
              <a:rPr lang="en-US" sz="2400" dirty="0">
                <a:solidFill>
                  <a:schemeClr val="accent1"/>
                </a:solidFill>
                <a:hlinkClick r:id="rId4">
                  <a:extLst>
                    <a:ext uri="{A12FA001-AC4F-418D-AE19-62706E023703}">
                      <ahyp:hlinkClr xmlns:ahyp="http://schemas.microsoft.com/office/drawing/2018/hyperlinkcolor" val="tx"/>
                    </a:ext>
                  </a:extLst>
                </a:hlinkClick>
              </a:rPr>
              <a:t>https://en.wikipedia.org/wiki/List_of_United_States_presidential_vetoes</a:t>
            </a:r>
            <a:endParaRPr lang="en-US" sz="2400" dirty="0">
              <a:solidFill>
                <a:schemeClr val="accent1"/>
              </a:solidFill>
            </a:endParaRPr>
          </a:p>
          <a:p>
            <a:pPr lvl="1">
              <a:lnSpc>
                <a:spcPct val="120000"/>
              </a:lnSpc>
              <a:spcBef>
                <a:spcPts val="0"/>
              </a:spcBef>
              <a:buFont typeface="Wingdings" panose="05000000000000000000" pitchFamily="2" charset="2"/>
              <a:buChar char="§"/>
            </a:pPr>
            <a:r>
              <a:rPr lang="en-US" sz="2400" dirty="0"/>
              <a:t>Part of legislative history </a:t>
            </a:r>
          </a:p>
          <a:p>
            <a:pPr lvl="1">
              <a:lnSpc>
                <a:spcPct val="120000"/>
              </a:lnSpc>
              <a:spcBef>
                <a:spcPts val="0"/>
              </a:spcBef>
              <a:buFont typeface="Wingdings" panose="05000000000000000000" pitchFamily="2" charset="2"/>
              <a:buChar char="§"/>
            </a:pPr>
            <a:r>
              <a:rPr lang="en-US" sz="2400" dirty="0"/>
              <a:t>Has force of law unless Congress overrides or legislative session expires</a:t>
            </a:r>
          </a:p>
          <a:p>
            <a:pPr lvl="1">
              <a:buFont typeface="Wingdings" panose="05000000000000000000" pitchFamily="2" charset="2"/>
              <a:buChar char="§"/>
            </a:pPr>
            <a:r>
              <a:rPr lang="en-US" sz="2400" dirty="0"/>
              <a:t>Congress can override with two-thirds vote </a:t>
            </a:r>
          </a:p>
          <a:p>
            <a:pPr lvl="1"/>
            <a:endParaRPr lang="en-US" sz="2400" dirty="0"/>
          </a:p>
        </p:txBody>
      </p:sp>
      <p:sp>
        <p:nvSpPr>
          <p:cNvPr id="4" name="Slide Number Placeholder 3">
            <a:extLst>
              <a:ext uri="{FF2B5EF4-FFF2-40B4-BE49-F238E27FC236}">
                <a16:creationId xmlns:a16="http://schemas.microsoft.com/office/drawing/2014/main" id="{C7A9DF8B-3A2D-DC45-C4C1-3A779423FB66}"/>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26</a:t>
            </a:fld>
            <a:endParaRPr lang="en-US" dirty="0"/>
          </a:p>
        </p:txBody>
      </p:sp>
    </p:spTree>
    <p:extLst>
      <p:ext uri="{BB962C8B-B14F-4D97-AF65-F5344CB8AC3E}">
        <p14:creationId xmlns:p14="http://schemas.microsoft.com/office/powerpoint/2010/main" val="172569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68A14-2F9B-0211-65AB-63F48E4A5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07251-4E4C-5BAD-70EC-EAF9145F928B}"/>
              </a:ext>
            </a:extLst>
          </p:cNvPr>
          <p:cNvSpPr>
            <a:spLocks noGrp="1"/>
          </p:cNvSpPr>
          <p:nvPr>
            <p:ph type="title"/>
          </p:nvPr>
        </p:nvSpPr>
        <p:spPr/>
        <p:txBody>
          <a:bodyPr>
            <a:normAutofit/>
          </a:bodyPr>
          <a:lstStyle/>
          <a:p>
            <a:pPr algn="ctr"/>
            <a:r>
              <a:rPr lang="en-US" sz="4000" dirty="0"/>
              <a:t>Examples of Signing Statements</a:t>
            </a:r>
          </a:p>
        </p:txBody>
      </p:sp>
      <p:sp>
        <p:nvSpPr>
          <p:cNvPr id="3" name="Content Placeholder 2">
            <a:extLst>
              <a:ext uri="{FF2B5EF4-FFF2-40B4-BE49-F238E27FC236}">
                <a16:creationId xmlns:a16="http://schemas.microsoft.com/office/drawing/2014/main" id="{A04B078B-A544-6BDB-1049-0381A95B64A6}"/>
              </a:ext>
            </a:extLst>
          </p:cNvPr>
          <p:cNvSpPr>
            <a:spLocks noGrp="1"/>
          </p:cNvSpPr>
          <p:nvPr>
            <p:ph idx="1"/>
          </p:nvPr>
        </p:nvSpPr>
        <p:spPr>
          <a:xfrm>
            <a:off x="838200" y="1825625"/>
            <a:ext cx="10875380" cy="3999988"/>
          </a:xfrm>
        </p:spPr>
        <p:txBody>
          <a:bodyPr>
            <a:normAutofit fontScale="85000" lnSpcReduction="10000"/>
          </a:bodyPr>
          <a:lstStyle/>
          <a:p>
            <a:pPr>
              <a:lnSpc>
                <a:spcPct val="120000"/>
              </a:lnSpc>
              <a:spcBef>
                <a:spcPts val="0"/>
              </a:spcBef>
              <a:buFont typeface="Wingdings" panose="05000000000000000000" pitchFamily="2" charset="2"/>
              <a:buChar char="§"/>
            </a:pPr>
            <a:r>
              <a:rPr lang="en-US" sz="2800" b="1" dirty="0"/>
              <a:t>Americans with Disabilities Act Signing Statement </a:t>
            </a:r>
          </a:p>
          <a:p>
            <a:pPr lvl="1">
              <a:lnSpc>
                <a:spcPct val="120000"/>
              </a:lnSpc>
              <a:spcBef>
                <a:spcPts val="0"/>
              </a:spcBef>
              <a:buFont typeface="Wingdings" panose="05000000000000000000" pitchFamily="2" charset="2"/>
              <a:buChar char="§"/>
            </a:pPr>
            <a:r>
              <a:rPr lang="en-US" sz="2800" dirty="0"/>
              <a:t>Pub. L. 101-336, 104 Stat. 347 (Jul. 26, 1990) (H.W. Bush)</a:t>
            </a:r>
          </a:p>
          <a:p>
            <a:pPr lvl="1">
              <a:lnSpc>
                <a:spcPct val="120000"/>
              </a:lnSpc>
              <a:spcBef>
                <a:spcPts val="0"/>
              </a:spcBef>
              <a:buFont typeface="Wingdings" panose="05000000000000000000" pitchFamily="2" charset="2"/>
              <a:buChar char="§"/>
            </a:pPr>
            <a:r>
              <a:rPr lang="en-US" sz="2800" dirty="0">
                <a:solidFill>
                  <a:schemeClr val="accent1"/>
                </a:solidFill>
                <a:hlinkClick r:id="rId3">
                  <a:extLst>
                    <a:ext uri="{A12FA001-AC4F-418D-AE19-62706E023703}">
                      <ahyp:hlinkClr xmlns:ahyp="http://schemas.microsoft.com/office/drawing/2018/hyperlinkcolor" val="tx"/>
                    </a:ext>
                  </a:extLst>
                </a:hlinkClick>
              </a:rPr>
              <a:t>https://www.presidency.ucsb.edu/documents/statement-signing-the-americans-with-disabilities-act-1990</a:t>
            </a:r>
            <a:endParaRPr lang="en-US" sz="2800" dirty="0">
              <a:solidFill>
                <a:schemeClr val="accent1"/>
              </a:solidFill>
            </a:endParaRPr>
          </a:p>
          <a:p>
            <a:pPr lvl="1">
              <a:lnSpc>
                <a:spcPct val="120000"/>
              </a:lnSpc>
              <a:spcBef>
                <a:spcPts val="0"/>
              </a:spcBef>
              <a:buFont typeface="Wingdings" panose="05000000000000000000" pitchFamily="2" charset="2"/>
              <a:buChar char="§"/>
            </a:pPr>
            <a:endParaRPr lang="en-US" sz="2800" dirty="0"/>
          </a:p>
          <a:p>
            <a:pPr>
              <a:lnSpc>
                <a:spcPct val="120000"/>
              </a:lnSpc>
              <a:spcBef>
                <a:spcPts val="0"/>
              </a:spcBef>
              <a:buFont typeface="Wingdings" panose="05000000000000000000" pitchFamily="2" charset="2"/>
              <a:buChar char="§"/>
            </a:pPr>
            <a:r>
              <a:rPr lang="en-US" sz="2800" b="1" dirty="0"/>
              <a:t>Remarks on Signing the Patient Protection and Affordable Care Act </a:t>
            </a:r>
          </a:p>
          <a:p>
            <a:pPr lvl="1">
              <a:lnSpc>
                <a:spcPct val="120000"/>
              </a:lnSpc>
              <a:spcBef>
                <a:spcPts val="0"/>
              </a:spcBef>
              <a:buFont typeface="Wingdings" panose="05000000000000000000" pitchFamily="2" charset="2"/>
              <a:buChar char="§"/>
            </a:pPr>
            <a:r>
              <a:rPr lang="en-US" sz="2800" dirty="0"/>
              <a:t>Pub. L. 11-148, 124 Stat. 119 (Mar. 23, 2010) (Obama)</a:t>
            </a:r>
          </a:p>
          <a:p>
            <a:pPr lvl="1">
              <a:lnSpc>
                <a:spcPct val="120000"/>
              </a:lnSpc>
              <a:spcBef>
                <a:spcPts val="0"/>
              </a:spcBef>
              <a:buFont typeface="Wingdings" panose="05000000000000000000" pitchFamily="2" charset="2"/>
              <a:buChar char="§"/>
            </a:pPr>
            <a:r>
              <a:rPr lang="en-US" sz="2800" dirty="0">
                <a:solidFill>
                  <a:schemeClr val="accent1"/>
                </a:solidFill>
                <a:hlinkClick r:id="rId4">
                  <a:extLst>
                    <a:ext uri="{A12FA001-AC4F-418D-AE19-62706E023703}">
                      <ahyp:hlinkClr xmlns:ahyp="http://schemas.microsoft.com/office/drawing/2018/hyperlinkcolor" val="tx"/>
                    </a:ext>
                  </a:extLst>
                </a:hlinkClick>
              </a:rPr>
              <a:t>https://www.govinfo.gov/content/pkg/DCPD-201000196/pdf/DCPD-201000196.pdf</a:t>
            </a:r>
            <a:endParaRPr lang="en-US" sz="2800" dirty="0">
              <a:solidFill>
                <a:schemeClr val="accent1"/>
              </a:solidFill>
            </a:endParaRPr>
          </a:p>
          <a:p>
            <a:pPr lvl="1"/>
            <a:endParaRPr lang="en-US" sz="2400" dirty="0"/>
          </a:p>
          <a:p>
            <a:pPr lvl="1"/>
            <a:endParaRPr lang="en-US" sz="2400" dirty="0"/>
          </a:p>
        </p:txBody>
      </p:sp>
      <p:sp>
        <p:nvSpPr>
          <p:cNvPr id="4" name="Slide Number Placeholder 3">
            <a:extLst>
              <a:ext uri="{FF2B5EF4-FFF2-40B4-BE49-F238E27FC236}">
                <a16:creationId xmlns:a16="http://schemas.microsoft.com/office/drawing/2014/main" id="{7421FA03-18A6-EB64-87FF-9E6F757DBED4}"/>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27</a:t>
            </a:fld>
            <a:endParaRPr lang="en-US" dirty="0"/>
          </a:p>
        </p:txBody>
      </p:sp>
    </p:spTree>
    <p:extLst>
      <p:ext uri="{BB962C8B-B14F-4D97-AF65-F5344CB8AC3E}">
        <p14:creationId xmlns:p14="http://schemas.microsoft.com/office/powerpoint/2010/main" val="274658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177E-49A6-E5CA-8E12-B9D347F35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B27C4-F5C0-F656-7CD2-896B18869D2C}"/>
              </a:ext>
            </a:extLst>
          </p:cNvPr>
          <p:cNvSpPr>
            <a:spLocks noGrp="1"/>
          </p:cNvSpPr>
          <p:nvPr>
            <p:ph type="title"/>
          </p:nvPr>
        </p:nvSpPr>
        <p:spPr>
          <a:xfrm>
            <a:off x="722453" y="151478"/>
            <a:ext cx="10515600" cy="1325563"/>
          </a:xfrm>
        </p:spPr>
        <p:txBody>
          <a:bodyPr>
            <a:normAutofit/>
          </a:bodyPr>
          <a:lstStyle/>
          <a:p>
            <a:pPr algn="ctr"/>
            <a:r>
              <a:rPr lang="en-US" sz="4000" dirty="0"/>
              <a:t>Examples of Veto Statements</a:t>
            </a:r>
          </a:p>
        </p:txBody>
      </p:sp>
      <p:sp>
        <p:nvSpPr>
          <p:cNvPr id="3" name="Content Placeholder 2">
            <a:extLst>
              <a:ext uri="{FF2B5EF4-FFF2-40B4-BE49-F238E27FC236}">
                <a16:creationId xmlns:a16="http://schemas.microsoft.com/office/drawing/2014/main" id="{0D020527-173E-8219-7072-9FD9EA2CC288}"/>
              </a:ext>
            </a:extLst>
          </p:cNvPr>
          <p:cNvSpPr>
            <a:spLocks noGrp="1"/>
          </p:cNvSpPr>
          <p:nvPr>
            <p:ph idx="1"/>
          </p:nvPr>
        </p:nvSpPr>
        <p:spPr>
          <a:xfrm>
            <a:off x="953947" y="940857"/>
            <a:ext cx="10724909" cy="4688214"/>
          </a:xfrm>
        </p:spPr>
        <p:txBody>
          <a:bodyPr>
            <a:noAutofit/>
          </a:bodyPr>
          <a:lstStyle/>
          <a:p>
            <a:pPr>
              <a:lnSpc>
                <a:spcPct val="120000"/>
              </a:lnSpc>
              <a:spcBef>
                <a:spcPts val="0"/>
              </a:spcBef>
              <a:buFont typeface="Wingdings" panose="05000000000000000000" pitchFamily="2" charset="2"/>
              <a:buChar char="§"/>
            </a:pPr>
            <a:endParaRPr lang="en-US" sz="2400" b="1" dirty="0"/>
          </a:p>
          <a:p>
            <a:pPr>
              <a:lnSpc>
                <a:spcPct val="120000"/>
              </a:lnSpc>
              <a:spcBef>
                <a:spcPts val="0"/>
              </a:spcBef>
              <a:buFont typeface="Wingdings" panose="05000000000000000000" pitchFamily="2" charset="2"/>
              <a:buChar char="§"/>
            </a:pPr>
            <a:r>
              <a:rPr lang="en-US" sz="2400" b="1" dirty="0"/>
              <a:t>Nixon Vetoes Rehabilitation Act of 1972</a:t>
            </a:r>
            <a:r>
              <a:rPr lang="en-US" sz="2400" dirty="0"/>
              <a:t> </a:t>
            </a:r>
          </a:p>
          <a:p>
            <a:pPr lvl="1">
              <a:lnSpc>
                <a:spcPct val="120000"/>
              </a:lnSpc>
              <a:spcBef>
                <a:spcPts val="0"/>
              </a:spcBef>
              <a:buFont typeface="Wingdings" panose="05000000000000000000" pitchFamily="2" charset="2"/>
              <a:buChar char="§"/>
            </a:pPr>
            <a:r>
              <a:rPr lang="en-US" sz="2400" dirty="0"/>
              <a:t>Due to “fiscal irresponsibility,” and</a:t>
            </a:r>
          </a:p>
          <a:p>
            <a:pPr lvl="1">
              <a:lnSpc>
                <a:spcPct val="120000"/>
              </a:lnSpc>
              <a:spcBef>
                <a:spcPts val="0"/>
              </a:spcBef>
              <a:buFont typeface="Wingdings" panose="05000000000000000000" pitchFamily="2" charset="2"/>
              <a:buChar char="§"/>
            </a:pPr>
            <a:r>
              <a:rPr lang="en-US" sz="2400" dirty="0"/>
              <a:t>Creates “organizational rigidities” in vocational rehabilitation program</a:t>
            </a:r>
          </a:p>
          <a:p>
            <a:pPr lvl="1">
              <a:lnSpc>
                <a:spcPct val="120000"/>
              </a:lnSpc>
              <a:spcBef>
                <a:spcPts val="0"/>
              </a:spcBef>
              <a:buFont typeface="Wingdings" panose="05000000000000000000" pitchFamily="2" charset="2"/>
              <a:buChar char="§"/>
            </a:pPr>
            <a:r>
              <a:rPr lang="en-US" sz="2400" dirty="0"/>
              <a:t>Pocket veto (time runs out on legislative session) (not enacted)</a:t>
            </a:r>
            <a:endParaRPr lang="en-US" sz="2400" b="1" dirty="0"/>
          </a:p>
          <a:p>
            <a:pPr>
              <a:lnSpc>
                <a:spcPct val="120000"/>
              </a:lnSpc>
              <a:spcBef>
                <a:spcPts val="0"/>
              </a:spcBef>
              <a:buFont typeface="Wingdings" panose="05000000000000000000" pitchFamily="2" charset="2"/>
              <a:buChar char="§"/>
            </a:pPr>
            <a:endParaRPr lang="en-US" sz="2400" b="1" dirty="0"/>
          </a:p>
          <a:p>
            <a:pPr>
              <a:lnSpc>
                <a:spcPct val="120000"/>
              </a:lnSpc>
              <a:spcBef>
                <a:spcPts val="0"/>
              </a:spcBef>
              <a:buFont typeface="Wingdings" panose="05000000000000000000" pitchFamily="2" charset="2"/>
              <a:buChar char="§"/>
            </a:pPr>
            <a:r>
              <a:rPr lang="en-US" sz="2400" b="1" dirty="0"/>
              <a:t>Nixon Vetoes Rehabilitation Act of 1972</a:t>
            </a:r>
          </a:p>
          <a:p>
            <a:pPr lvl="1">
              <a:lnSpc>
                <a:spcPct val="120000"/>
              </a:lnSpc>
              <a:spcBef>
                <a:spcPts val="0"/>
              </a:spcBef>
              <a:buFont typeface="Wingdings" panose="05000000000000000000" pitchFamily="2" charset="2"/>
              <a:buChar char="§"/>
            </a:pPr>
            <a:r>
              <a:rPr lang="en-US" sz="2400" dirty="0"/>
              <a:t>“Fiscally irresponsible” and “badly constructed”</a:t>
            </a:r>
          </a:p>
          <a:p>
            <a:pPr lvl="1">
              <a:lnSpc>
                <a:spcPct val="120000"/>
              </a:lnSpc>
              <a:spcBef>
                <a:spcPts val="0"/>
              </a:spcBef>
              <a:buFont typeface="Wingdings" panose="05000000000000000000" pitchFamily="2" charset="2"/>
              <a:buChar char="§"/>
            </a:pPr>
            <a:r>
              <a:rPr lang="en-US" sz="2400" dirty="0"/>
              <a:t>Veto sustained (not enacted)</a:t>
            </a:r>
          </a:p>
          <a:p>
            <a:pPr>
              <a:lnSpc>
                <a:spcPct val="120000"/>
              </a:lnSpc>
              <a:spcBef>
                <a:spcPts val="0"/>
              </a:spcBef>
              <a:buFont typeface="Wingdings" panose="05000000000000000000" pitchFamily="2" charset="2"/>
              <a:buChar char="§"/>
            </a:pPr>
            <a:endParaRPr lang="en-US" sz="2400" b="1" dirty="0"/>
          </a:p>
          <a:p>
            <a:pPr>
              <a:lnSpc>
                <a:spcPct val="120000"/>
              </a:lnSpc>
              <a:spcBef>
                <a:spcPts val="0"/>
              </a:spcBef>
              <a:buFont typeface="Wingdings" panose="05000000000000000000" pitchFamily="2" charset="2"/>
              <a:buChar char="§"/>
            </a:pPr>
            <a:r>
              <a:rPr lang="en-US" sz="2400" b="1" dirty="0"/>
              <a:t>Nixon Signs Rehabilitation Act of 1973</a:t>
            </a:r>
          </a:p>
          <a:p>
            <a:pPr lvl="1">
              <a:lnSpc>
                <a:spcPct val="120000"/>
              </a:lnSpc>
              <a:spcBef>
                <a:spcPts val="0"/>
              </a:spcBef>
              <a:buFont typeface="Wingdings" panose="05000000000000000000" pitchFamily="2" charset="2"/>
              <a:buChar char="§"/>
            </a:pPr>
            <a:r>
              <a:rPr lang="en-US" sz="2400" kern="100" dirty="0">
                <a:latin typeface="Arial" panose="020B0604020202020204" pitchFamily="34" charset="0"/>
                <a:ea typeface="Calibri" panose="020F0502020204030204" pitchFamily="34" charset="0"/>
                <a:cs typeface="Times New Roman" panose="02020603050405020304" pitchFamily="18" charset="0"/>
              </a:rPr>
              <a:t>Three’s a charm!</a:t>
            </a:r>
            <a:endParaRPr lang="en-US" sz="2400" dirty="0"/>
          </a:p>
          <a:p>
            <a:pPr marL="0" indent="0">
              <a:lnSpc>
                <a:spcPct val="120000"/>
              </a:lnSpc>
              <a:spcBef>
                <a:spcPts val="0"/>
              </a:spcBef>
              <a:buNone/>
            </a:pPr>
            <a:endParaRPr lang="en-US" sz="2400" dirty="0"/>
          </a:p>
          <a:p>
            <a:pPr lvl="1">
              <a:lnSpc>
                <a:spcPct val="120000"/>
              </a:lnSpc>
              <a:spcBef>
                <a:spcPts val="0"/>
              </a:spcBef>
              <a:buFont typeface="Wingdings" panose="05000000000000000000" pitchFamily="2" charset="2"/>
              <a:buChar char="§"/>
            </a:pPr>
            <a:endParaRPr lang="en-US" sz="2400" dirty="0"/>
          </a:p>
          <a:p>
            <a:pPr lvl="1">
              <a:lnSpc>
                <a:spcPct val="120000"/>
              </a:lnSpc>
              <a:spcBef>
                <a:spcPts val="0"/>
              </a:spcBef>
              <a:buFont typeface="Wingdings" panose="05000000000000000000" pitchFamily="2" charset="2"/>
              <a:buChar char="§"/>
            </a:pPr>
            <a:endParaRPr lang="en-US" sz="2400" dirty="0"/>
          </a:p>
          <a:p>
            <a:pPr>
              <a:lnSpc>
                <a:spcPct val="120000"/>
              </a:lnSpc>
              <a:spcBef>
                <a:spcPts val="0"/>
              </a:spcBef>
              <a:buFont typeface="Wingdings" panose="05000000000000000000" pitchFamily="2" charset="2"/>
              <a:buChar char="§"/>
            </a:pPr>
            <a:endParaRPr lang="en-US" sz="2400" dirty="0"/>
          </a:p>
          <a:p>
            <a:pPr lvl="1"/>
            <a:endParaRPr lang="en-US" sz="2400" dirty="0"/>
          </a:p>
          <a:p>
            <a:pPr lvl="1"/>
            <a:endParaRPr lang="en-US" sz="2400" dirty="0"/>
          </a:p>
        </p:txBody>
      </p:sp>
      <p:sp>
        <p:nvSpPr>
          <p:cNvPr id="7" name="Slide Number Placeholder 3">
            <a:extLst>
              <a:ext uri="{FF2B5EF4-FFF2-40B4-BE49-F238E27FC236}">
                <a16:creationId xmlns:a16="http://schemas.microsoft.com/office/drawing/2014/main" id="{221D0FC8-81BA-ABE8-B287-031B93668514}"/>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28</a:t>
            </a:fld>
            <a:endParaRPr lang="en-US" dirty="0"/>
          </a:p>
        </p:txBody>
      </p:sp>
    </p:spTree>
    <p:extLst>
      <p:ext uri="{BB962C8B-B14F-4D97-AF65-F5344CB8AC3E}">
        <p14:creationId xmlns:p14="http://schemas.microsoft.com/office/powerpoint/2010/main" val="45569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B292-6A96-99A2-725A-879E1BCAD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EFC14-BB55-3CAC-F55B-C136BFE41D0D}"/>
              </a:ext>
            </a:extLst>
          </p:cNvPr>
          <p:cNvSpPr>
            <a:spLocks noGrp="1"/>
          </p:cNvSpPr>
          <p:nvPr>
            <p:ph type="title"/>
          </p:nvPr>
        </p:nvSpPr>
        <p:spPr/>
        <p:txBody>
          <a:bodyPr/>
          <a:lstStyle/>
          <a:p>
            <a:pPr algn="ctr"/>
            <a:r>
              <a:rPr lang="en-US" sz="3600" dirty="0"/>
              <a:t>Key Information About Presidential Activities </a:t>
            </a:r>
            <a:br>
              <a:rPr lang="en-US" dirty="0"/>
            </a:br>
            <a:r>
              <a:rPr lang="en-US" dirty="0"/>
              <a:t>(Process)</a:t>
            </a:r>
          </a:p>
        </p:txBody>
      </p:sp>
      <p:sp>
        <p:nvSpPr>
          <p:cNvPr id="3" name="Content Placeholder 2">
            <a:extLst>
              <a:ext uri="{FF2B5EF4-FFF2-40B4-BE49-F238E27FC236}">
                <a16:creationId xmlns:a16="http://schemas.microsoft.com/office/drawing/2014/main" id="{2FE72CBD-23FE-D278-2383-6FAC0BE31F90}"/>
              </a:ext>
            </a:extLst>
          </p:cNvPr>
          <p:cNvSpPr>
            <a:spLocks noGrp="1"/>
          </p:cNvSpPr>
          <p:nvPr>
            <p:ph idx="1"/>
          </p:nvPr>
        </p:nvSpPr>
        <p:spPr>
          <a:xfrm>
            <a:off x="401958" y="1690688"/>
            <a:ext cx="10951842" cy="3999988"/>
          </a:xfrm>
        </p:spPr>
        <p:txBody>
          <a:bodyPr>
            <a:noAutofit/>
          </a:bodyPr>
          <a:lstStyle/>
          <a:p>
            <a:r>
              <a:rPr lang="en-US" sz="2400" b="1" dirty="0"/>
              <a:t>Executive Orders (EOs)</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https://www.federalregister.gov/presidential-documents/executive-orders/</a:t>
            </a:r>
            <a:endParaRPr lang="en-US" sz="2400" dirty="0">
              <a:solidFill>
                <a:schemeClr val="accent1"/>
              </a:solidFill>
            </a:endParaRPr>
          </a:p>
          <a:p>
            <a:pPr lvl="1"/>
            <a:r>
              <a:rPr lang="en-US" sz="2400" dirty="0"/>
              <a:t>In writing  </a:t>
            </a:r>
          </a:p>
          <a:p>
            <a:pPr lvl="1"/>
            <a:r>
              <a:rPr lang="en-US" sz="2400" dirty="0"/>
              <a:t>Within legal authority given to executive branch</a:t>
            </a:r>
          </a:p>
          <a:p>
            <a:pPr lvl="1"/>
            <a:r>
              <a:rPr lang="en-US" sz="2400" dirty="0"/>
              <a:t>Signed </a:t>
            </a:r>
          </a:p>
          <a:p>
            <a:pPr lvl="1"/>
            <a:r>
              <a:rPr lang="en-US" sz="2400" dirty="0"/>
              <a:t>“Published” in the Federal Register (Fed. Reg.)</a:t>
            </a:r>
          </a:p>
          <a:p>
            <a:r>
              <a:rPr lang="en-US" sz="2400" b="1" dirty="0"/>
              <a:t>Executive Actions or Memoranda</a:t>
            </a:r>
          </a:p>
          <a:p>
            <a:pPr lvl="1"/>
            <a:r>
              <a:rPr lang="en-US" sz="2400" dirty="0">
                <a:solidFill>
                  <a:schemeClr val="accent1"/>
                </a:solidFill>
                <a:hlinkClick r:id="rId4">
                  <a:extLst>
                    <a:ext uri="{A12FA001-AC4F-418D-AE19-62706E023703}">
                      <ahyp:hlinkClr xmlns:ahyp="http://schemas.microsoft.com/office/drawing/2018/hyperlinkcolor" val="tx"/>
                    </a:ext>
                  </a:extLst>
                </a:hlinkClick>
              </a:rPr>
              <a:t>https://www.whitehouse.gov/presidential-actions/</a:t>
            </a:r>
            <a:endParaRPr lang="en-US" sz="2400" dirty="0">
              <a:solidFill>
                <a:schemeClr val="accent1"/>
              </a:solidFill>
            </a:endParaRPr>
          </a:p>
          <a:p>
            <a:pPr lvl="1"/>
            <a:r>
              <a:rPr lang="en-US" sz="2400" dirty="0"/>
              <a:t>Don’t need to cite legal authority </a:t>
            </a:r>
          </a:p>
          <a:p>
            <a:pPr lvl="1"/>
            <a:r>
              <a:rPr lang="en-US" sz="2400" dirty="0"/>
              <a:t>Don’t need to be published</a:t>
            </a:r>
          </a:p>
          <a:p>
            <a:pPr lvl="1"/>
            <a:r>
              <a:rPr lang="en-US" sz="2400" dirty="0"/>
              <a:t>Don’t require OMB “Budgetary Impact Statement” </a:t>
            </a:r>
          </a:p>
          <a:p>
            <a:pPr lvl="1"/>
            <a:r>
              <a:rPr lang="en-US" sz="2400" dirty="0"/>
              <a:t>Generally used when executive branch wants to avoid EO requirements </a:t>
            </a:r>
          </a:p>
        </p:txBody>
      </p:sp>
      <p:sp>
        <p:nvSpPr>
          <p:cNvPr id="4" name="Slide Number Placeholder 3">
            <a:extLst>
              <a:ext uri="{FF2B5EF4-FFF2-40B4-BE49-F238E27FC236}">
                <a16:creationId xmlns:a16="http://schemas.microsoft.com/office/drawing/2014/main" id="{0D55B853-0842-48F6-0BAC-A2A0A30EB53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29</a:t>
            </a:fld>
            <a:endParaRPr lang="en-US" dirty="0"/>
          </a:p>
        </p:txBody>
      </p:sp>
    </p:spTree>
    <p:extLst>
      <p:ext uri="{BB962C8B-B14F-4D97-AF65-F5344CB8AC3E}">
        <p14:creationId xmlns:p14="http://schemas.microsoft.com/office/powerpoint/2010/main" val="306541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7E48-2ECE-6DF6-809B-8CB772976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7EDBB-A633-5AFF-91C6-C26773746AD6}"/>
              </a:ext>
            </a:extLst>
          </p:cNvPr>
          <p:cNvSpPr>
            <a:spLocks noGrp="1"/>
          </p:cNvSpPr>
          <p:nvPr>
            <p:ph type="title"/>
          </p:nvPr>
        </p:nvSpPr>
        <p:spPr/>
        <p:txBody>
          <a:bodyPr/>
          <a:lstStyle/>
          <a:p>
            <a:pPr algn="ctr"/>
            <a:r>
              <a:rPr lang="en-US" dirty="0"/>
              <a:t>United States of America</a:t>
            </a:r>
            <a:br>
              <a:rPr lang="en-US" dirty="0"/>
            </a:br>
            <a:r>
              <a:rPr lang="en-US" dirty="0"/>
              <a:t>The Ultimate Rube Goldberg Machine …</a:t>
            </a:r>
          </a:p>
        </p:txBody>
      </p:sp>
      <p:pic>
        <p:nvPicPr>
          <p:cNvPr id="11" name="Picture 10" descr="Rube Goldberg using his self-operating napkin, one of his wacky inventions.">
            <a:extLst>
              <a:ext uri="{FF2B5EF4-FFF2-40B4-BE49-F238E27FC236}">
                <a16:creationId xmlns:a16="http://schemas.microsoft.com/office/drawing/2014/main" id="{C149CBCF-659B-D34D-4690-DD5A32226C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67852"/>
            <a:ext cx="5943600" cy="3122295"/>
          </a:xfrm>
          <a:prstGeom prst="rect">
            <a:avLst/>
          </a:prstGeom>
          <a:noFill/>
          <a:ln>
            <a:noFill/>
          </a:ln>
        </p:spPr>
      </p:pic>
      <p:sp>
        <p:nvSpPr>
          <p:cNvPr id="6" name="Content Placeholder 5">
            <a:extLst>
              <a:ext uri="{FF2B5EF4-FFF2-40B4-BE49-F238E27FC236}">
                <a16:creationId xmlns:a16="http://schemas.microsoft.com/office/drawing/2014/main" id="{BF34B55C-C598-EE74-4506-73818FD27C2D}"/>
              </a:ext>
            </a:extLst>
          </p:cNvPr>
          <p:cNvSpPr>
            <a:spLocks noGrp="1"/>
          </p:cNvSpPr>
          <p:nvPr>
            <p:ph idx="1"/>
          </p:nvPr>
        </p:nvSpPr>
        <p:spPr>
          <a:xfrm>
            <a:off x="838200" y="1690688"/>
            <a:ext cx="10515600" cy="3999988"/>
          </a:xfrm>
        </p:spPr>
        <p:txBody>
          <a:bodyPr>
            <a:normAutofit fontScale="25000" lnSpcReduction="20000"/>
          </a:bodyPr>
          <a:lstStyle/>
          <a:p>
            <a:endParaRPr lang="en-US" dirty="0"/>
          </a:p>
          <a:p>
            <a:endParaRPr lang="en-US" dirty="0"/>
          </a:p>
          <a:p>
            <a:endParaRPr lang="en-US" dirty="0"/>
          </a:p>
          <a:p>
            <a:pPr>
              <a:lnSpc>
                <a:spcPct val="120000"/>
              </a:lnSpc>
              <a:spcBef>
                <a:spcPts val="0"/>
              </a:spcBef>
            </a:pPr>
            <a:endParaRPr lang="en-US" sz="6800" dirty="0">
              <a:latin typeface="Helvetica" panose="020B0604020202020204"/>
              <a:cs typeface="Helvetica" panose="020B0604020202020204"/>
            </a:endParaRPr>
          </a:p>
          <a:p>
            <a:pPr marL="0" marR="0">
              <a:lnSpc>
                <a:spcPct val="120000"/>
              </a:lnSpc>
              <a:spcBef>
                <a:spcPts val="0"/>
              </a:spcBef>
              <a:buNone/>
            </a:pPr>
            <a:endParaRPr lang="en-US" sz="6800" kern="100" dirty="0">
              <a:effectLst/>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effectLst/>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effectLst/>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effectLst/>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latin typeface="Helvetica" panose="020B0604020202020204"/>
              <a:ea typeface="Calibri" panose="020F0502020204030204" pitchFamily="34" charset="0"/>
              <a:cs typeface="Helvetica" panose="020B0604020202020204"/>
            </a:endParaRPr>
          </a:p>
          <a:p>
            <a:pPr marL="0" marR="0">
              <a:lnSpc>
                <a:spcPct val="120000"/>
              </a:lnSpc>
              <a:spcBef>
                <a:spcPts val="0"/>
              </a:spcBef>
              <a:buNone/>
            </a:pPr>
            <a:endParaRPr lang="en-US" sz="6800" kern="100" dirty="0">
              <a:effectLst/>
              <a:latin typeface="Helvetica" panose="020B0604020202020204"/>
              <a:ea typeface="Calibri" panose="020F0502020204030204" pitchFamily="34" charset="0"/>
              <a:cs typeface="Helvetica" panose="020B0604020202020204"/>
            </a:endParaRPr>
          </a:p>
          <a:p>
            <a:pPr marL="3657600" lvl="8">
              <a:lnSpc>
                <a:spcPct val="120000"/>
              </a:lnSpc>
              <a:spcBef>
                <a:spcPts val="0"/>
              </a:spcBef>
              <a:buNone/>
            </a:pPr>
            <a:r>
              <a:rPr lang="en-US" sz="6400" kern="100" dirty="0">
                <a:effectLst/>
                <a:latin typeface="Helvetica" panose="020B0604020202020204"/>
                <a:ea typeface="Calibri" panose="020F0502020204030204" pitchFamily="34" charset="0"/>
                <a:cs typeface="Helvetica" panose="020B0604020202020204"/>
              </a:rPr>
              <a:t>	</a:t>
            </a:r>
          </a:p>
          <a:p>
            <a:pPr marL="3657600" lvl="8">
              <a:lnSpc>
                <a:spcPct val="120000"/>
              </a:lnSpc>
              <a:spcBef>
                <a:spcPts val="0"/>
              </a:spcBef>
              <a:buNone/>
            </a:pPr>
            <a:r>
              <a:rPr lang="en-US" sz="9600" kern="100" dirty="0">
                <a:effectLst/>
                <a:latin typeface="Helvetica" panose="020B0604020202020204"/>
                <a:ea typeface="Calibri" panose="020F0502020204030204" pitchFamily="34" charset="0"/>
                <a:cs typeface="Helvetica" panose="020B0604020202020204"/>
              </a:rPr>
              <a:t>	Rube Goldberg’s Self-Operating Napkin </a:t>
            </a:r>
          </a:p>
          <a:p>
            <a:pPr marL="3657600" lvl="8">
              <a:lnSpc>
                <a:spcPct val="120000"/>
              </a:lnSpc>
              <a:spcBef>
                <a:spcPts val="0"/>
              </a:spcBef>
              <a:buNone/>
            </a:pPr>
            <a:r>
              <a:rPr lang="en-US" sz="9600" kern="100" dirty="0">
                <a:latin typeface="Helvetica" panose="020B0604020202020204"/>
                <a:ea typeface="Calibri" panose="020F0502020204030204" pitchFamily="34" charset="0"/>
                <a:cs typeface="Helvetica" panose="020B0604020202020204"/>
              </a:rPr>
              <a:t>		–</a:t>
            </a:r>
            <a:r>
              <a:rPr lang="en-US" sz="9600" kern="100" dirty="0">
                <a:effectLst/>
                <a:latin typeface="Helvetica" panose="020B0604020202020204"/>
                <a:ea typeface="Calibri" panose="020F0502020204030204" pitchFamily="34" charset="0"/>
                <a:cs typeface="Helvetica" panose="020B0604020202020204"/>
              </a:rPr>
              <a:t>Collier’s Magazine (Sept. 26, 1931)</a:t>
            </a:r>
          </a:p>
          <a:p>
            <a:pPr marL="0" indent="0">
              <a:buNone/>
            </a:pPr>
            <a:r>
              <a:rPr lang="en-US" dirty="0"/>
              <a:t>	</a:t>
            </a:r>
            <a:r>
              <a:rPr lang="en-US" sz="11200" b="1" dirty="0"/>
              <a:t> … By Design </a:t>
            </a:r>
          </a:p>
        </p:txBody>
      </p:sp>
      <p:sp>
        <p:nvSpPr>
          <p:cNvPr id="3" name="Slide Number Placeholder 3">
            <a:extLst>
              <a:ext uri="{FF2B5EF4-FFF2-40B4-BE49-F238E27FC236}">
                <a16:creationId xmlns:a16="http://schemas.microsoft.com/office/drawing/2014/main" id="{2E0EFECF-4CBE-4BEE-48BC-27E8A83F3228}"/>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a:t>
            </a:fld>
            <a:endParaRPr lang="en-US" dirty="0"/>
          </a:p>
        </p:txBody>
      </p:sp>
    </p:spTree>
    <p:extLst>
      <p:ext uri="{BB962C8B-B14F-4D97-AF65-F5344CB8AC3E}">
        <p14:creationId xmlns:p14="http://schemas.microsoft.com/office/powerpoint/2010/main" val="2764526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7FC5-C5B2-2D35-CECD-C20F6AEB77A6}"/>
              </a:ext>
            </a:extLst>
          </p:cNvPr>
          <p:cNvSpPr>
            <a:spLocks noGrp="1"/>
          </p:cNvSpPr>
          <p:nvPr>
            <p:ph type="title"/>
          </p:nvPr>
        </p:nvSpPr>
        <p:spPr/>
        <p:txBody>
          <a:bodyPr>
            <a:normAutofit/>
          </a:bodyPr>
          <a:lstStyle/>
          <a:p>
            <a:pPr algn="ctr"/>
            <a:r>
              <a:rPr lang="en-US" sz="4000" dirty="0"/>
              <a:t>Examples of Executive Orders</a:t>
            </a:r>
          </a:p>
        </p:txBody>
      </p:sp>
      <p:sp>
        <p:nvSpPr>
          <p:cNvPr id="3" name="Content Placeholder 2">
            <a:extLst>
              <a:ext uri="{FF2B5EF4-FFF2-40B4-BE49-F238E27FC236}">
                <a16:creationId xmlns:a16="http://schemas.microsoft.com/office/drawing/2014/main" id="{5DA81B4E-A9A2-381E-2BFD-4E4CA175F1A2}"/>
              </a:ext>
            </a:extLst>
          </p:cNvPr>
          <p:cNvSpPr>
            <a:spLocks noGrp="1"/>
          </p:cNvSpPr>
          <p:nvPr>
            <p:ph idx="1"/>
          </p:nvPr>
        </p:nvSpPr>
        <p:spPr>
          <a:xfrm>
            <a:off x="937549" y="1791334"/>
            <a:ext cx="11146420" cy="4332739"/>
          </a:xfrm>
        </p:spPr>
        <p:txBody>
          <a:bodyPr>
            <a:normAutofit lnSpcReduction="10000"/>
          </a:bodyPr>
          <a:lstStyle/>
          <a:p>
            <a:pPr>
              <a:lnSpc>
                <a:spcPct val="120000"/>
              </a:lnSpc>
              <a:spcBef>
                <a:spcPts val="0"/>
              </a:spcBef>
              <a:buFont typeface="Wingdings" panose="05000000000000000000" pitchFamily="2" charset="2"/>
              <a:buChar char="§"/>
            </a:pPr>
            <a:r>
              <a:rPr lang="en-US" sz="2800" b="1" dirty="0">
                <a:latin typeface="Helvetica" panose="020B0604020202020204"/>
                <a:cs typeface="Helvetica" panose="020B0604020202020204"/>
              </a:rPr>
              <a:t>Creating the U.S. Peace Corps </a:t>
            </a:r>
          </a:p>
          <a:p>
            <a:pPr lvl="1">
              <a:lnSpc>
                <a:spcPct val="120000"/>
              </a:lnSpc>
              <a:spcBef>
                <a:spcPts val="0"/>
              </a:spcBef>
              <a:buFont typeface="Wingdings" panose="05000000000000000000" pitchFamily="2" charset="2"/>
              <a:buChar char="§"/>
            </a:pPr>
            <a:r>
              <a:rPr lang="en-US" sz="2800" dirty="0">
                <a:latin typeface="Helvetica" panose="020B0604020202020204"/>
                <a:cs typeface="Helvetica" panose="020B0604020202020204"/>
              </a:rPr>
              <a:t>Legal authority: Mutual Security Act of 1954 </a:t>
            </a:r>
          </a:p>
          <a:p>
            <a:pPr lvl="1">
              <a:lnSpc>
                <a:spcPct val="120000"/>
              </a:lnSpc>
              <a:spcBef>
                <a:spcPts val="0"/>
              </a:spcBef>
              <a:buFont typeface="Wingdings" panose="05000000000000000000" pitchFamily="2" charset="2"/>
              <a:buChar char="§"/>
            </a:pPr>
            <a:r>
              <a:rPr lang="en-US" sz="2800" dirty="0">
                <a:latin typeface="Helvetica" panose="020B0604020202020204"/>
                <a:cs typeface="Helvetica" panose="020B0604020202020204"/>
              </a:rPr>
              <a:t>Exec. Order No. 10924 (Mar. 1, 1961) (Kennedy)</a:t>
            </a:r>
          </a:p>
          <a:p>
            <a:pPr lvl="1">
              <a:lnSpc>
                <a:spcPct val="120000"/>
              </a:lnSpc>
              <a:spcBef>
                <a:spcPts val="0"/>
              </a:spcBef>
              <a:buFont typeface="Wingdings" panose="05000000000000000000" pitchFamily="2" charset="2"/>
              <a:buChar char="§"/>
            </a:pPr>
            <a:r>
              <a:rPr lang="en-US" sz="2800" dirty="0">
                <a:latin typeface="Helvetica" panose="020B0604020202020204"/>
                <a:cs typeface="Helvetica" panose="020B0604020202020204"/>
              </a:rPr>
              <a:t>Published at 26 Fed. Reg. 1789 (Mar. 2, 1961)</a:t>
            </a:r>
          </a:p>
          <a:p>
            <a:endParaRPr lang="en-US" sz="2800" b="1" dirty="0">
              <a:latin typeface="Helvetica" panose="020B0604020202020204"/>
              <a:cs typeface="Helvetica" panose="020B0604020202020204"/>
            </a:endParaRPr>
          </a:p>
          <a:p>
            <a:r>
              <a:rPr lang="en-US" sz="2800" b="1" dirty="0">
                <a:latin typeface="Helvetica" panose="020B0604020202020204"/>
                <a:cs typeface="Helvetica" panose="020B0604020202020204"/>
              </a:rPr>
              <a:t>Banning the Hording of Gold</a:t>
            </a:r>
          </a:p>
          <a:p>
            <a:pPr lvl="1"/>
            <a:r>
              <a:rPr lang="en-US" sz="2800" dirty="0">
                <a:latin typeface="Helvetica" panose="020B0604020202020204"/>
                <a:cs typeface="Helvetica" panose="020B0604020202020204"/>
              </a:rPr>
              <a:t>Legal Authority: Emergency Banking Act of 1933</a:t>
            </a:r>
          </a:p>
          <a:p>
            <a:pPr lvl="1"/>
            <a:r>
              <a:rPr lang="en-US" sz="2800" dirty="0">
                <a:latin typeface="Helvetica" panose="020B0604020202020204"/>
                <a:cs typeface="Helvetica" panose="020B0604020202020204"/>
              </a:rPr>
              <a:t>Exec. Order No. 6102 (Apr. 5, 1933) (F. Roosevelt)</a:t>
            </a:r>
          </a:p>
          <a:p>
            <a:pPr lvl="1"/>
            <a:r>
              <a:rPr lang="en-US" sz="2800" dirty="0">
                <a:latin typeface="Helvetica" panose="020B0604020202020204"/>
                <a:cs typeface="Helvetica" panose="020B0604020202020204"/>
              </a:rPr>
              <a:t>Predated the Federal Register Act of 1935 (effective 1936)</a:t>
            </a:r>
          </a:p>
          <a:p>
            <a:pPr marL="457200" lvl="1" indent="0">
              <a:buNone/>
            </a:pPr>
            <a:r>
              <a:rPr lang="en-US" dirty="0">
                <a:latin typeface="Helvetica" panose="020B0604020202020204"/>
                <a:cs typeface="Helvetica" panose="020B0604020202020204"/>
              </a:rPr>
              <a:t> </a:t>
            </a:r>
          </a:p>
        </p:txBody>
      </p:sp>
      <p:sp>
        <p:nvSpPr>
          <p:cNvPr id="4" name="Slide Number Placeholder 3">
            <a:extLst>
              <a:ext uri="{FF2B5EF4-FFF2-40B4-BE49-F238E27FC236}">
                <a16:creationId xmlns:a16="http://schemas.microsoft.com/office/drawing/2014/main" id="{95E64D5A-4174-0586-DDC5-E852C7D44F86}"/>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30</a:t>
            </a:fld>
            <a:endParaRPr lang="en-US" dirty="0"/>
          </a:p>
        </p:txBody>
      </p:sp>
    </p:spTree>
    <p:extLst>
      <p:ext uri="{BB962C8B-B14F-4D97-AF65-F5344CB8AC3E}">
        <p14:creationId xmlns:p14="http://schemas.microsoft.com/office/powerpoint/2010/main" val="884232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81C0-87FD-22F4-7A2C-FAFC6AC09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CCE92-0C79-5D6D-4F0F-5294AE948051}"/>
              </a:ext>
            </a:extLst>
          </p:cNvPr>
          <p:cNvSpPr>
            <a:spLocks noGrp="1"/>
          </p:cNvSpPr>
          <p:nvPr>
            <p:ph type="title"/>
          </p:nvPr>
        </p:nvSpPr>
        <p:spPr>
          <a:xfrm>
            <a:off x="838200" y="284857"/>
            <a:ext cx="10515600" cy="1325563"/>
          </a:xfrm>
        </p:spPr>
        <p:txBody>
          <a:bodyPr/>
          <a:lstStyle/>
          <a:p>
            <a:pPr algn="ctr"/>
            <a:r>
              <a:rPr lang="en-US" sz="4000" dirty="0"/>
              <a:t>Examples of Executive Orders </a:t>
            </a:r>
            <a:br>
              <a:rPr lang="en-US" dirty="0"/>
            </a:br>
            <a:r>
              <a:rPr lang="en-US" dirty="0"/>
              <a:t>(Continued)</a:t>
            </a:r>
          </a:p>
        </p:txBody>
      </p:sp>
      <p:sp>
        <p:nvSpPr>
          <p:cNvPr id="3" name="Content Placeholder 2">
            <a:extLst>
              <a:ext uri="{FF2B5EF4-FFF2-40B4-BE49-F238E27FC236}">
                <a16:creationId xmlns:a16="http://schemas.microsoft.com/office/drawing/2014/main" id="{FA0E6CD9-1596-BD55-F134-0496DA0D2D80}"/>
              </a:ext>
            </a:extLst>
          </p:cNvPr>
          <p:cNvSpPr>
            <a:spLocks noGrp="1"/>
          </p:cNvSpPr>
          <p:nvPr>
            <p:ph idx="1"/>
          </p:nvPr>
        </p:nvSpPr>
        <p:spPr>
          <a:xfrm>
            <a:off x="838200" y="1610420"/>
            <a:ext cx="10515600" cy="4421996"/>
          </a:xfrm>
        </p:spPr>
        <p:txBody>
          <a:bodyPr>
            <a:noAutofit/>
          </a:bodyPr>
          <a:lstStyle/>
          <a:p>
            <a:pPr>
              <a:lnSpc>
                <a:spcPct val="100000"/>
              </a:lnSpc>
              <a:spcBef>
                <a:spcPts val="0"/>
              </a:spcBef>
              <a:spcAft>
                <a:spcPts val="600"/>
              </a:spcAft>
            </a:pPr>
            <a:r>
              <a:rPr lang="en-US" sz="2400" b="1" dirty="0">
                <a:latin typeface="Helvetica" panose="020B0604020202020204"/>
                <a:cs typeface="Helvetica" panose="020B0604020202020204"/>
              </a:rPr>
              <a:t>Review of Designations Under the Antiquities Act </a:t>
            </a:r>
          </a:p>
          <a:p>
            <a:pPr lvl="1">
              <a:lnSpc>
                <a:spcPct val="100000"/>
              </a:lnSpc>
              <a:spcBef>
                <a:spcPts val="0"/>
              </a:spcBef>
              <a:spcAft>
                <a:spcPts val="600"/>
              </a:spcAft>
            </a:pPr>
            <a:r>
              <a:rPr lang="en-US" dirty="0">
                <a:latin typeface="Helvetica" panose="020B0604020202020204"/>
                <a:cs typeface="Helvetica" panose="020B0604020202020204"/>
              </a:rPr>
              <a:t>Legal authority: Antiquities Act of 1906 </a:t>
            </a:r>
            <a:endParaRPr lang="fr-FR" b="0" i="0" dirty="0">
              <a:solidFill>
                <a:srgbClr val="001D35"/>
              </a:solidFill>
              <a:effectLst/>
              <a:latin typeface="Helvetica" panose="020B0604020202020204"/>
              <a:cs typeface="Helvetica" panose="020B0604020202020204"/>
            </a:endParaRPr>
          </a:p>
          <a:p>
            <a:pPr lvl="1">
              <a:lnSpc>
                <a:spcPct val="100000"/>
              </a:lnSpc>
              <a:spcBef>
                <a:spcPts val="0"/>
              </a:spcBef>
              <a:spcAft>
                <a:spcPts val="600"/>
              </a:spcAft>
            </a:pPr>
            <a:r>
              <a:rPr lang="fr-FR" dirty="0" err="1">
                <a:latin typeface="Helvetica" panose="020B0604020202020204"/>
                <a:cs typeface="Helvetica" panose="020B0604020202020204"/>
              </a:rPr>
              <a:t>Exec</a:t>
            </a:r>
            <a:r>
              <a:rPr lang="fr-FR" dirty="0">
                <a:latin typeface="Helvetica" panose="020B0604020202020204"/>
                <a:cs typeface="Helvetica" panose="020B0604020202020204"/>
              </a:rPr>
              <a:t>. </a:t>
            </a:r>
            <a:r>
              <a:rPr lang="fr-FR" dirty="0" err="1">
                <a:latin typeface="Helvetica" panose="020B0604020202020204"/>
                <a:cs typeface="Helvetica" panose="020B0604020202020204"/>
              </a:rPr>
              <a:t>Order</a:t>
            </a:r>
            <a:r>
              <a:rPr lang="fr-FR" dirty="0">
                <a:latin typeface="Helvetica" panose="020B0604020202020204"/>
                <a:cs typeface="Helvetica" panose="020B0604020202020204"/>
              </a:rPr>
              <a:t> No. 13792 (Apr. 26, 2017) (Trump 45)</a:t>
            </a:r>
            <a:endParaRPr lang="en-US" sz="2400" b="1" dirty="0">
              <a:latin typeface="Helvetica" panose="020B0604020202020204"/>
              <a:cs typeface="Helvetica" panose="020B0604020202020204"/>
            </a:endParaRPr>
          </a:p>
          <a:p>
            <a:pPr>
              <a:lnSpc>
                <a:spcPct val="100000"/>
              </a:lnSpc>
              <a:spcBef>
                <a:spcPts val="0"/>
              </a:spcBef>
              <a:spcAft>
                <a:spcPts val="600"/>
              </a:spcAft>
            </a:pPr>
            <a:r>
              <a:rPr lang="en-US" sz="2400" b="1" dirty="0">
                <a:latin typeface="Helvetica" panose="020B0604020202020204"/>
                <a:cs typeface="Helvetica" panose="020B0604020202020204"/>
              </a:rPr>
              <a:t>Protecting Public Health and the Environment and Restoring Science to Tackle the Climate Crisis </a:t>
            </a:r>
          </a:p>
          <a:p>
            <a:pPr lvl="1">
              <a:lnSpc>
                <a:spcPct val="100000"/>
              </a:lnSpc>
              <a:spcBef>
                <a:spcPts val="0"/>
              </a:spcBef>
              <a:spcAft>
                <a:spcPts val="600"/>
              </a:spcAft>
            </a:pPr>
            <a:r>
              <a:rPr lang="en-US" sz="2400" dirty="0">
                <a:latin typeface="Helvetica" panose="020B0604020202020204"/>
                <a:cs typeface="Helvetica" panose="020B0604020202020204"/>
              </a:rPr>
              <a:t>Legal authority: Antiquities Act of 1906</a:t>
            </a:r>
          </a:p>
          <a:p>
            <a:pPr lvl="1">
              <a:lnSpc>
                <a:spcPct val="100000"/>
              </a:lnSpc>
              <a:spcBef>
                <a:spcPts val="0"/>
              </a:spcBef>
              <a:spcAft>
                <a:spcPts val="600"/>
              </a:spcAft>
            </a:pPr>
            <a:r>
              <a:rPr lang="en-US" sz="2400" dirty="0">
                <a:latin typeface="Helvetica" panose="020B0604020202020204"/>
                <a:cs typeface="Helvetica" panose="020B0604020202020204"/>
              </a:rPr>
              <a:t>Exec. Order No. 13990 (Jan. 20, 2021) (Biden)</a:t>
            </a:r>
          </a:p>
          <a:p>
            <a:pPr lvl="1">
              <a:lnSpc>
                <a:spcPct val="100000"/>
              </a:lnSpc>
              <a:spcBef>
                <a:spcPts val="0"/>
              </a:spcBef>
              <a:spcAft>
                <a:spcPts val="600"/>
              </a:spcAft>
            </a:pPr>
            <a:r>
              <a:rPr lang="en-US" sz="2400" dirty="0">
                <a:latin typeface="Helvetica" panose="020B0604020202020204"/>
                <a:cs typeface="Helvetica" panose="020B0604020202020204"/>
              </a:rPr>
              <a:t>Rescinding Exec. Order No. 13792 (Trump)</a:t>
            </a:r>
          </a:p>
          <a:p>
            <a:pPr>
              <a:lnSpc>
                <a:spcPct val="100000"/>
              </a:lnSpc>
              <a:spcBef>
                <a:spcPts val="0"/>
              </a:spcBef>
              <a:spcAft>
                <a:spcPts val="600"/>
              </a:spcAft>
            </a:pPr>
            <a:r>
              <a:rPr lang="en-US" sz="2400" b="1" dirty="0">
                <a:latin typeface="Helvetica" panose="020B0604020202020204"/>
                <a:cs typeface="Helvetica" panose="020B0604020202020204"/>
              </a:rPr>
              <a:t>Unleashing American Energy</a:t>
            </a:r>
          </a:p>
          <a:p>
            <a:pPr lvl="1">
              <a:lnSpc>
                <a:spcPct val="100000"/>
              </a:lnSpc>
              <a:spcBef>
                <a:spcPts val="0"/>
              </a:spcBef>
              <a:spcAft>
                <a:spcPts val="600"/>
              </a:spcAft>
            </a:pPr>
            <a:r>
              <a:rPr lang="en-US" sz="2400" dirty="0">
                <a:latin typeface="Helvetica" panose="020B0604020202020204"/>
                <a:cs typeface="Helvetica" panose="020B0604020202020204"/>
              </a:rPr>
              <a:t>Legal authority: Various, but no cite to Antiquities Act of 1906</a:t>
            </a:r>
          </a:p>
          <a:p>
            <a:pPr lvl="1">
              <a:lnSpc>
                <a:spcPct val="100000"/>
              </a:lnSpc>
              <a:spcBef>
                <a:spcPts val="0"/>
              </a:spcBef>
              <a:spcAft>
                <a:spcPts val="600"/>
              </a:spcAft>
            </a:pPr>
            <a:r>
              <a:rPr lang="en-US" sz="2400" dirty="0">
                <a:latin typeface="Helvetica" panose="020B0604020202020204"/>
                <a:cs typeface="Helvetica" panose="020B0604020202020204"/>
              </a:rPr>
              <a:t>Exec. Order No. 14154 (Jan. 20, 2025) (Trump 47)</a:t>
            </a:r>
          </a:p>
        </p:txBody>
      </p:sp>
      <p:sp>
        <p:nvSpPr>
          <p:cNvPr id="4" name="Slide Number Placeholder 3">
            <a:extLst>
              <a:ext uri="{FF2B5EF4-FFF2-40B4-BE49-F238E27FC236}">
                <a16:creationId xmlns:a16="http://schemas.microsoft.com/office/drawing/2014/main" id="{BCEBE819-1B4F-BD56-E110-5199E2A45AD5}"/>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31</a:t>
            </a:fld>
            <a:endParaRPr lang="en-US" dirty="0"/>
          </a:p>
        </p:txBody>
      </p:sp>
    </p:spTree>
    <p:extLst>
      <p:ext uri="{BB962C8B-B14F-4D97-AF65-F5344CB8AC3E}">
        <p14:creationId xmlns:p14="http://schemas.microsoft.com/office/powerpoint/2010/main" val="307974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9791-EF05-D4B8-DB3F-882DCB8CF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918E9-5BFA-FABA-2D34-5F128D9BC7A2}"/>
              </a:ext>
            </a:extLst>
          </p:cNvPr>
          <p:cNvSpPr>
            <a:spLocks noGrp="1"/>
          </p:cNvSpPr>
          <p:nvPr>
            <p:ph type="title"/>
          </p:nvPr>
        </p:nvSpPr>
        <p:spPr/>
        <p:txBody>
          <a:bodyPr>
            <a:normAutofit/>
          </a:bodyPr>
          <a:lstStyle/>
          <a:p>
            <a:pPr algn="ctr"/>
            <a:r>
              <a:rPr lang="en-US" sz="3600" dirty="0"/>
              <a:t>Contrast in Executive Actions</a:t>
            </a:r>
            <a:br>
              <a:rPr lang="en-US" sz="3600" dirty="0"/>
            </a:br>
            <a:r>
              <a:rPr lang="en-US" sz="3600" dirty="0"/>
              <a:t>(Federalizing the National Guard)</a:t>
            </a:r>
          </a:p>
        </p:txBody>
      </p:sp>
      <p:sp>
        <p:nvSpPr>
          <p:cNvPr id="3" name="Content Placeholder 2">
            <a:extLst>
              <a:ext uri="{FF2B5EF4-FFF2-40B4-BE49-F238E27FC236}">
                <a16:creationId xmlns:a16="http://schemas.microsoft.com/office/drawing/2014/main" id="{3A3C6111-5333-A5DF-6C4D-C4CDB08B2C90}"/>
              </a:ext>
            </a:extLst>
          </p:cNvPr>
          <p:cNvSpPr>
            <a:spLocks noGrp="1"/>
          </p:cNvSpPr>
          <p:nvPr>
            <p:ph idx="1"/>
          </p:nvPr>
        </p:nvSpPr>
        <p:spPr>
          <a:xfrm>
            <a:off x="706056" y="1791334"/>
            <a:ext cx="11146420" cy="4332739"/>
          </a:xfrm>
        </p:spPr>
        <p:txBody>
          <a:bodyPr>
            <a:normAutofit fontScale="25000" lnSpcReduction="20000"/>
          </a:bodyPr>
          <a:lstStyle/>
          <a:p>
            <a:pPr>
              <a:lnSpc>
                <a:spcPct val="120000"/>
              </a:lnSpc>
              <a:spcBef>
                <a:spcPts val="0"/>
              </a:spcBef>
              <a:buFont typeface="Wingdings" panose="05000000000000000000" pitchFamily="2" charset="2"/>
              <a:buChar char="§"/>
            </a:pPr>
            <a:r>
              <a:rPr lang="en-US" sz="8600" b="1" dirty="0">
                <a:latin typeface="Helvetica" panose="020B0604020202020204"/>
                <a:cs typeface="Helvetica" panose="020B0604020202020204"/>
              </a:rPr>
              <a:t>Desegregating Little Rock High School</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Legal authority: </a:t>
            </a:r>
          </a:p>
          <a:p>
            <a:pPr lvl="2">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Implements Brown v. Board of Education</a:t>
            </a:r>
          </a:p>
          <a:p>
            <a:pPr lvl="2">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Statutory authority to remove an obstruction of justice: 10 U.S.C. §§ 332-334</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Limited to Arkansas</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Exec. Order No. 10730 (Sept. 24, 1957) (Eisenhower)</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Published at </a:t>
            </a:r>
            <a:r>
              <a:rPr lang="en-US" sz="8600" b="0" i="0" dirty="0">
                <a:effectLst/>
                <a:latin typeface="Helvetica" panose="020B0604020202020204"/>
                <a:cs typeface="Helvetica" panose="020B0604020202020204"/>
              </a:rPr>
              <a:t>22 Fed. Reg. 7628 (Sept. 25, 1957)</a:t>
            </a:r>
          </a:p>
          <a:p>
            <a:pPr lvl="1">
              <a:lnSpc>
                <a:spcPct val="120000"/>
              </a:lnSpc>
              <a:spcBef>
                <a:spcPts val="0"/>
              </a:spcBef>
              <a:buFont typeface="Wingdings" panose="05000000000000000000" pitchFamily="2" charset="2"/>
              <a:buChar char="§"/>
            </a:pPr>
            <a:endParaRPr lang="en-US" sz="8600" b="0" i="0" dirty="0">
              <a:effectLst/>
              <a:latin typeface="Helvetica" panose="020B0604020202020204"/>
              <a:cs typeface="Helvetica" panose="020B0604020202020204"/>
            </a:endParaRPr>
          </a:p>
          <a:p>
            <a:pPr>
              <a:lnSpc>
                <a:spcPct val="120000"/>
              </a:lnSpc>
              <a:spcBef>
                <a:spcPts val="0"/>
              </a:spcBef>
              <a:buFont typeface="Wingdings" panose="05000000000000000000" pitchFamily="2" charset="2"/>
              <a:buChar char="§"/>
            </a:pPr>
            <a:r>
              <a:rPr lang="en-US" sz="8600" b="1" dirty="0">
                <a:latin typeface="Helvetica" panose="020B0604020202020204"/>
                <a:cs typeface="Helvetica" panose="020B0604020202020204"/>
              </a:rPr>
              <a:t>Addressing “Violence and Disorder” in Response to Immigration Enforcement   </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Legal authority: Power during “rebellion” or “invasion” 10 U.S.C. §12406</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No geographic limit</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Presidential Memorandum (June 7, 2025) (Trump 47)</a:t>
            </a:r>
          </a:p>
          <a:p>
            <a:pPr lvl="1">
              <a:lnSpc>
                <a:spcPct val="120000"/>
              </a:lnSpc>
              <a:spcBef>
                <a:spcPts val="0"/>
              </a:spcBef>
              <a:buFont typeface="Wingdings" panose="05000000000000000000" pitchFamily="2" charset="2"/>
              <a:buChar char="§"/>
            </a:pPr>
            <a:r>
              <a:rPr lang="en-US" sz="8600" dirty="0">
                <a:latin typeface="Helvetica" panose="020B0604020202020204"/>
                <a:cs typeface="Helvetica" panose="020B0604020202020204"/>
              </a:rPr>
              <a:t>Publication not required</a:t>
            </a:r>
          </a:p>
          <a:p>
            <a:endParaRPr lang="en-US" sz="1800" dirty="0">
              <a:latin typeface="Helvetica" panose="020B0604020202020204"/>
              <a:cs typeface="Helvetica" panose="020B0604020202020204"/>
            </a:endParaRPr>
          </a:p>
        </p:txBody>
      </p:sp>
      <p:sp>
        <p:nvSpPr>
          <p:cNvPr id="4" name="Slide Number Placeholder 3">
            <a:extLst>
              <a:ext uri="{FF2B5EF4-FFF2-40B4-BE49-F238E27FC236}">
                <a16:creationId xmlns:a16="http://schemas.microsoft.com/office/drawing/2014/main" id="{7010AE71-2C9D-57E4-9BB0-25D4C94B94C1}"/>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32</a:t>
            </a:fld>
            <a:endParaRPr lang="en-US" dirty="0"/>
          </a:p>
        </p:txBody>
      </p:sp>
    </p:spTree>
    <p:extLst>
      <p:ext uri="{BB962C8B-B14F-4D97-AF65-F5344CB8AC3E}">
        <p14:creationId xmlns:p14="http://schemas.microsoft.com/office/powerpoint/2010/main" val="367589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8FE2-0B96-5344-17BC-B57E97A2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B33E7-AFC8-BE1B-584A-1730275EA7C5}"/>
              </a:ext>
            </a:extLst>
          </p:cNvPr>
          <p:cNvSpPr>
            <a:spLocks noGrp="1"/>
          </p:cNvSpPr>
          <p:nvPr>
            <p:ph type="title"/>
          </p:nvPr>
        </p:nvSpPr>
        <p:spPr>
          <a:xfrm>
            <a:off x="838200" y="273685"/>
            <a:ext cx="10515600" cy="1325563"/>
          </a:xfrm>
        </p:spPr>
        <p:txBody>
          <a:bodyPr>
            <a:normAutofit fontScale="90000"/>
          </a:bodyPr>
          <a:lstStyle/>
          <a:p>
            <a:pPr algn="ctr"/>
            <a:r>
              <a:rPr lang="en-US" sz="3600" dirty="0"/>
              <a:t>Key Information About Federal Agency Activities</a:t>
            </a:r>
            <a:br>
              <a:rPr lang="en-US" sz="3200" dirty="0"/>
            </a:br>
            <a:r>
              <a:rPr lang="en-US" sz="3200" dirty="0"/>
              <a:t>(Process)</a:t>
            </a:r>
          </a:p>
        </p:txBody>
      </p:sp>
      <p:sp>
        <p:nvSpPr>
          <p:cNvPr id="3" name="Content Placeholder 2">
            <a:extLst>
              <a:ext uri="{FF2B5EF4-FFF2-40B4-BE49-F238E27FC236}">
                <a16:creationId xmlns:a16="http://schemas.microsoft.com/office/drawing/2014/main" id="{1975DFE6-71F6-5004-C6CB-47065C9C28A0}"/>
              </a:ext>
            </a:extLst>
          </p:cNvPr>
          <p:cNvSpPr>
            <a:spLocks noGrp="1"/>
          </p:cNvSpPr>
          <p:nvPr>
            <p:ph idx="1"/>
          </p:nvPr>
        </p:nvSpPr>
        <p:spPr>
          <a:xfrm>
            <a:off x="838200" y="1515027"/>
            <a:ext cx="10515600" cy="3999988"/>
          </a:xfrm>
        </p:spPr>
        <p:txBody>
          <a:bodyPr>
            <a:noAutofit/>
          </a:bodyPr>
          <a:lstStyle/>
          <a:p>
            <a:r>
              <a:rPr lang="en-US" sz="2400" b="1" dirty="0"/>
              <a:t>Pursuant to Statutory Authority </a:t>
            </a:r>
          </a:p>
          <a:p>
            <a:pPr lvl="1"/>
            <a:r>
              <a:rPr lang="en-US" sz="2400" dirty="0"/>
              <a:t>A </a:t>
            </a:r>
            <a:r>
              <a:rPr lang="en-US" sz="2400" b="1" dirty="0"/>
              <a:t>delegation </a:t>
            </a:r>
            <a:r>
              <a:rPr lang="en-US" sz="2400" dirty="0"/>
              <a:t>of authority from Congress &amp; President via statute</a:t>
            </a:r>
          </a:p>
          <a:p>
            <a:pPr lvl="1"/>
            <a:r>
              <a:rPr lang="en-US" sz="2400" dirty="0"/>
              <a:t>Focus on </a:t>
            </a:r>
            <a:r>
              <a:rPr lang="en-US" sz="2400" b="1" dirty="0"/>
              <a:t>implementing </a:t>
            </a:r>
            <a:r>
              <a:rPr lang="en-US" sz="2400" dirty="0"/>
              <a:t>a statute</a:t>
            </a:r>
          </a:p>
          <a:p>
            <a:pPr lvl="1"/>
            <a:r>
              <a:rPr lang="en-US" sz="2400" b="1" dirty="0"/>
              <a:t>Fills in details</a:t>
            </a:r>
            <a:r>
              <a:rPr lang="en-US" sz="2400" dirty="0"/>
              <a:t> addressed or left unclear in statute</a:t>
            </a:r>
          </a:p>
          <a:p>
            <a:r>
              <a:rPr lang="en-US" sz="2400" b="1" dirty="0"/>
              <a:t>Specific Process</a:t>
            </a:r>
          </a:p>
          <a:p>
            <a:pPr lvl="1"/>
            <a:r>
              <a:rPr lang="en-US" sz="2400" dirty="0"/>
              <a:t>Activities must be “published”</a:t>
            </a:r>
          </a:p>
          <a:p>
            <a:pPr lvl="1"/>
            <a:r>
              <a:rPr lang="en-US" sz="2400" dirty="0"/>
              <a:t>Advanced Notice of Proposed Rulemaking (ANPRM)</a:t>
            </a:r>
          </a:p>
          <a:p>
            <a:pPr lvl="2"/>
            <a:r>
              <a:rPr lang="en-US" sz="2400" dirty="0"/>
              <a:t>Agency asking for input about whether a regulation is needed</a:t>
            </a:r>
          </a:p>
          <a:p>
            <a:pPr lvl="1"/>
            <a:r>
              <a:rPr lang="en-US" sz="2400" dirty="0"/>
              <a:t>Notice of Proposed Rulemaking (NPRM)</a:t>
            </a:r>
          </a:p>
          <a:p>
            <a:pPr lvl="1"/>
            <a:r>
              <a:rPr lang="en-US" sz="2400" dirty="0"/>
              <a:t>Public comment period</a:t>
            </a:r>
          </a:p>
          <a:p>
            <a:pPr lvl="1"/>
            <a:r>
              <a:rPr lang="en-US" sz="2400" dirty="0"/>
              <a:t>Notice of Final Rule</a:t>
            </a:r>
          </a:p>
          <a:p>
            <a:pPr lvl="1"/>
            <a:r>
              <a:rPr lang="en-US" sz="2400" dirty="0"/>
              <a:t>Direct Final Rule </a:t>
            </a:r>
          </a:p>
        </p:txBody>
      </p:sp>
      <p:sp>
        <p:nvSpPr>
          <p:cNvPr id="4" name="Slide Number Placeholder 3">
            <a:extLst>
              <a:ext uri="{FF2B5EF4-FFF2-40B4-BE49-F238E27FC236}">
                <a16:creationId xmlns:a16="http://schemas.microsoft.com/office/drawing/2014/main" id="{47509699-3444-2D63-A3E2-3734960DD95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33</a:t>
            </a:fld>
            <a:endParaRPr lang="en-US" dirty="0"/>
          </a:p>
        </p:txBody>
      </p:sp>
    </p:spTree>
    <p:extLst>
      <p:ext uri="{BB962C8B-B14F-4D97-AF65-F5344CB8AC3E}">
        <p14:creationId xmlns:p14="http://schemas.microsoft.com/office/powerpoint/2010/main" val="2842987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252A-6BF1-4F21-764F-D4A5A7570348}"/>
              </a:ext>
            </a:extLst>
          </p:cNvPr>
          <p:cNvSpPr>
            <a:spLocks noGrp="1"/>
          </p:cNvSpPr>
          <p:nvPr>
            <p:ph type="title"/>
          </p:nvPr>
        </p:nvSpPr>
        <p:spPr/>
        <p:txBody>
          <a:bodyPr>
            <a:normAutofit/>
          </a:bodyPr>
          <a:lstStyle/>
          <a:p>
            <a:pPr algn="ctr"/>
            <a:r>
              <a:rPr lang="en-US" sz="4400" dirty="0"/>
              <a:t>Judicial Branch</a:t>
            </a:r>
          </a:p>
        </p:txBody>
      </p:sp>
      <p:pic>
        <p:nvPicPr>
          <p:cNvPr id="5" name="Content Placeholder 4" descr="A Supreme Courtroom with curtains on either side, benches in the middle, a panel in the front, and pillars behind them">
            <a:extLst>
              <a:ext uri="{FF2B5EF4-FFF2-40B4-BE49-F238E27FC236}">
                <a16:creationId xmlns:a16="http://schemas.microsoft.com/office/drawing/2014/main" id="{7F1651E4-7237-CC86-0DD8-D6E2EF64D48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905250" y="2573337"/>
            <a:ext cx="4381500" cy="2505075"/>
          </a:xfrm>
        </p:spPr>
      </p:pic>
      <p:sp>
        <p:nvSpPr>
          <p:cNvPr id="6" name="TextBox 5">
            <a:extLst>
              <a:ext uri="{FF2B5EF4-FFF2-40B4-BE49-F238E27FC236}">
                <a16:creationId xmlns:a16="http://schemas.microsoft.com/office/drawing/2014/main" id="{5E57FB8F-D78E-5B07-1C23-3AD5F351F375}"/>
              </a:ext>
            </a:extLst>
          </p:cNvPr>
          <p:cNvSpPr txBox="1"/>
          <p:nvPr/>
        </p:nvSpPr>
        <p:spPr>
          <a:xfrm>
            <a:off x="3905250" y="5078412"/>
            <a:ext cx="4381500" cy="276999"/>
          </a:xfrm>
          <a:prstGeom prst="rect">
            <a:avLst/>
          </a:prstGeom>
          <a:noFill/>
        </p:spPr>
        <p:txBody>
          <a:bodyPr wrap="square" rtlCol="0">
            <a:spAutoFit/>
          </a:bodyPr>
          <a:lstStyle/>
          <a:p>
            <a:r>
              <a:rPr lang="en-US" sz="1200" dirty="0">
                <a:hlinkClick r:id="rId4" tooltip="https://en.wikipedia.org/wiki/Supreme_Court_of_the_United_States"/>
              </a:rPr>
              <a:t>This Photo</a:t>
            </a:r>
            <a:r>
              <a:rPr lang="en-US" sz="1200" dirty="0"/>
              <a:t> by Unknown Author is licensed under </a:t>
            </a:r>
            <a:r>
              <a:rPr lang="en-US" sz="1200" dirty="0">
                <a:hlinkClick r:id="rId5" tooltip="https://creativecommons.org/licenses/by-sa/3.0/"/>
              </a:rPr>
              <a:t>CC BY-SA</a:t>
            </a:r>
            <a:endParaRPr lang="en-US" sz="1200" dirty="0"/>
          </a:p>
        </p:txBody>
      </p:sp>
      <p:sp>
        <p:nvSpPr>
          <p:cNvPr id="3" name="Slide Number Placeholder 3">
            <a:extLst>
              <a:ext uri="{FF2B5EF4-FFF2-40B4-BE49-F238E27FC236}">
                <a16:creationId xmlns:a16="http://schemas.microsoft.com/office/drawing/2014/main" id="{8C229165-34ED-6685-3C72-D61F85BA8D9E}"/>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34</a:t>
            </a:fld>
            <a:endParaRPr lang="en-US" dirty="0"/>
          </a:p>
        </p:txBody>
      </p:sp>
    </p:spTree>
    <p:extLst>
      <p:ext uri="{BB962C8B-B14F-4D97-AF65-F5344CB8AC3E}">
        <p14:creationId xmlns:p14="http://schemas.microsoft.com/office/powerpoint/2010/main" val="98521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0F96-5313-0D85-ED8A-E6B6C13DD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E7719-1EF6-8BB7-CEF5-78704289BF3E}"/>
              </a:ext>
            </a:extLst>
          </p:cNvPr>
          <p:cNvSpPr>
            <a:spLocks noGrp="1"/>
          </p:cNvSpPr>
          <p:nvPr>
            <p:ph type="title"/>
          </p:nvPr>
        </p:nvSpPr>
        <p:spPr>
          <a:xfrm>
            <a:off x="838200" y="331669"/>
            <a:ext cx="10515600" cy="1325563"/>
          </a:xfrm>
        </p:spPr>
        <p:txBody>
          <a:bodyPr/>
          <a:lstStyle/>
          <a:p>
            <a:pPr algn="ctr"/>
            <a:r>
              <a:rPr lang="en-US" sz="4000" dirty="0"/>
              <a:t>Key Information About Court Cases </a:t>
            </a:r>
            <a:br>
              <a:rPr lang="en-US" dirty="0"/>
            </a:br>
            <a:r>
              <a:rPr lang="en-US" dirty="0"/>
              <a:t>(Process)</a:t>
            </a:r>
          </a:p>
        </p:txBody>
      </p:sp>
      <p:sp>
        <p:nvSpPr>
          <p:cNvPr id="3" name="Content Placeholder 2">
            <a:extLst>
              <a:ext uri="{FF2B5EF4-FFF2-40B4-BE49-F238E27FC236}">
                <a16:creationId xmlns:a16="http://schemas.microsoft.com/office/drawing/2014/main" id="{AF01C5C8-19AB-DFDB-E254-307C28107E00}"/>
              </a:ext>
            </a:extLst>
          </p:cNvPr>
          <p:cNvSpPr>
            <a:spLocks noGrp="1"/>
          </p:cNvSpPr>
          <p:nvPr>
            <p:ph idx="1"/>
          </p:nvPr>
        </p:nvSpPr>
        <p:spPr>
          <a:xfrm>
            <a:off x="187291" y="1680676"/>
            <a:ext cx="10515600" cy="2880360"/>
          </a:xfrm>
        </p:spPr>
        <p:txBody>
          <a:bodyPr>
            <a:noAutofit/>
          </a:bodyPr>
          <a:lstStyle/>
          <a:p>
            <a:r>
              <a:rPr lang="en-US" b="1" dirty="0"/>
              <a:t>Courts’ main way of creating authority is via case law </a:t>
            </a:r>
          </a:p>
          <a:p>
            <a:pPr lvl="1"/>
            <a:r>
              <a:rPr lang="en-US" b="1" dirty="0"/>
              <a:t>Judicial decisions </a:t>
            </a:r>
            <a:r>
              <a:rPr lang="en-US" dirty="0"/>
              <a:t>issued in </a:t>
            </a:r>
            <a:r>
              <a:rPr lang="en-US" b="1" dirty="0"/>
              <a:t>litigation (lawsuits) </a:t>
            </a:r>
          </a:p>
          <a:p>
            <a:pPr lvl="1"/>
            <a:r>
              <a:rPr lang="en-US" b="1" dirty="0"/>
              <a:t>Published </a:t>
            </a:r>
            <a:r>
              <a:rPr lang="en-US" dirty="0"/>
              <a:t>(citable precedent)</a:t>
            </a:r>
            <a:r>
              <a:rPr lang="en-US" b="1" dirty="0"/>
              <a:t> </a:t>
            </a:r>
          </a:p>
          <a:p>
            <a:pPr lvl="1"/>
            <a:r>
              <a:rPr lang="en-US" b="1" dirty="0"/>
              <a:t>Unpublished </a:t>
            </a:r>
            <a:r>
              <a:rPr lang="en-US" dirty="0"/>
              <a:t>(not citable in other future cases) </a:t>
            </a:r>
          </a:p>
          <a:p>
            <a:r>
              <a:rPr lang="en-US" dirty="0"/>
              <a:t>There are </a:t>
            </a:r>
            <a:r>
              <a:rPr lang="en-US" b="1" dirty="0"/>
              <a:t>three main levels </a:t>
            </a:r>
            <a:r>
              <a:rPr lang="en-US" dirty="0"/>
              <a:t>of federal court cases</a:t>
            </a:r>
          </a:p>
          <a:p>
            <a:pPr lvl="1"/>
            <a:r>
              <a:rPr lang="en-US" b="1" dirty="0"/>
              <a:t>District Court </a:t>
            </a:r>
            <a:r>
              <a:rPr lang="en-US" dirty="0"/>
              <a:t>cases</a:t>
            </a:r>
          </a:p>
          <a:p>
            <a:pPr lvl="1"/>
            <a:r>
              <a:rPr lang="en-US" b="1" dirty="0"/>
              <a:t>Circuit Court </a:t>
            </a:r>
            <a:r>
              <a:rPr lang="en-US" dirty="0"/>
              <a:t>cases</a:t>
            </a:r>
          </a:p>
          <a:p>
            <a:pPr lvl="1"/>
            <a:r>
              <a:rPr lang="en-US" b="1" dirty="0"/>
              <a:t>U.S. Supreme Court cases </a:t>
            </a:r>
          </a:p>
          <a:p>
            <a:pPr lvl="1"/>
            <a:endParaRPr lang="en-US" b="1" dirty="0"/>
          </a:p>
          <a:p>
            <a:endParaRPr lang="en-US" dirty="0"/>
          </a:p>
        </p:txBody>
      </p:sp>
      <p:sp>
        <p:nvSpPr>
          <p:cNvPr id="9" name="TextBox 8">
            <a:extLst>
              <a:ext uri="{FF2B5EF4-FFF2-40B4-BE49-F238E27FC236}">
                <a16:creationId xmlns:a16="http://schemas.microsoft.com/office/drawing/2014/main" id="{47F6B68F-3567-9460-1CF2-6C019A323A6A}"/>
              </a:ext>
            </a:extLst>
          </p:cNvPr>
          <p:cNvSpPr txBox="1"/>
          <p:nvPr/>
        </p:nvSpPr>
        <p:spPr>
          <a:xfrm>
            <a:off x="4339590" y="4741227"/>
            <a:ext cx="9944100" cy="1785104"/>
          </a:xfrm>
          <a:prstGeom prst="rect">
            <a:avLst/>
          </a:prstGeom>
          <a:noFill/>
        </p:spPr>
        <p:txBody>
          <a:bodyPr wrap="square" rtlCol="0">
            <a:spAutoFit/>
          </a:bodyPr>
          <a:lstStyle/>
          <a:p>
            <a:r>
              <a:rPr lang="en-US" sz="2200" b="1" dirty="0">
                <a:latin typeface="Helvetica" panose="020B0604020202020204"/>
                <a:cs typeface="Helvetica" panose="020B0604020202020204"/>
              </a:rPr>
              <a:t>Stages </a:t>
            </a:r>
            <a:r>
              <a:rPr lang="en-US" sz="2200" dirty="0">
                <a:latin typeface="Helvetica" panose="020B0604020202020204"/>
                <a:cs typeface="Helvetica" panose="020B0604020202020204"/>
              </a:rPr>
              <a:t>of Litigation </a:t>
            </a:r>
          </a:p>
          <a:p>
            <a:pPr marL="742950" lvl="1" indent="-285750">
              <a:buFont typeface="Arial" panose="020B0604020202020204" pitchFamily="34" charset="0"/>
              <a:buChar char="•"/>
            </a:pPr>
            <a:r>
              <a:rPr lang="en-US" sz="2200" dirty="0">
                <a:latin typeface="Helvetica" panose="020B0604020202020204"/>
                <a:cs typeface="Helvetica" panose="020B0604020202020204"/>
              </a:rPr>
              <a:t>Cases start in district courts</a:t>
            </a:r>
          </a:p>
          <a:p>
            <a:pPr marL="742950" lvl="1" indent="-285750">
              <a:buFont typeface="Arial" panose="020B0604020202020204" pitchFamily="34" charset="0"/>
              <a:buChar char="•"/>
            </a:pPr>
            <a:r>
              <a:rPr lang="en-US" sz="2200" dirty="0">
                <a:latin typeface="Helvetica" panose="020B0604020202020204"/>
                <a:cs typeface="Helvetica" panose="020B0604020202020204"/>
              </a:rPr>
              <a:t>Most cases settle without creating case law </a:t>
            </a:r>
          </a:p>
          <a:p>
            <a:pPr marL="742950" lvl="1" indent="-285750">
              <a:buFont typeface="Arial" panose="020B0604020202020204" pitchFamily="34" charset="0"/>
              <a:buChar char="•"/>
            </a:pPr>
            <a:r>
              <a:rPr lang="en-US" sz="2200" dirty="0">
                <a:latin typeface="Helvetica" panose="020B0604020202020204"/>
                <a:cs typeface="Helvetica" panose="020B0604020202020204"/>
              </a:rPr>
              <a:t>Many district court decisions never go to circuit courts</a:t>
            </a:r>
          </a:p>
          <a:p>
            <a:pPr marL="742950" lvl="1" indent="-285750">
              <a:buFont typeface="Arial" panose="020B0604020202020204" pitchFamily="34" charset="0"/>
              <a:buChar char="•"/>
            </a:pPr>
            <a:r>
              <a:rPr lang="en-US" sz="2200" dirty="0">
                <a:latin typeface="Helvetica" panose="020B0604020202020204"/>
                <a:cs typeface="Helvetica" panose="020B0604020202020204"/>
              </a:rPr>
              <a:t>Even fewer cases go to the Supreme Court </a:t>
            </a:r>
          </a:p>
        </p:txBody>
      </p:sp>
      <p:pic>
        <p:nvPicPr>
          <p:cNvPr id="11" name="Picture 10" descr="A gavel and block, resting on a piece of paper with text.">
            <a:extLst>
              <a:ext uri="{FF2B5EF4-FFF2-40B4-BE49-F238E27FC236}">
                <a16:creationId xmlns:a16="http://schemas.microsoft.com/office/drawing/2014/main" id="{40305645-B9C7-8C79-3469-3F6F3A0415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2902" y="1542888"/>
            <a:ext cx="3143250" cy="2359533"/>
          </a:xfrm>
          <a:prstGeom prst="rect">
            <a:avLst/>
          </a:prstGeom>
        </p:spPr>
      </p:pic>
      <p:sp>
        <p:nvSpPr>
          <p:cNvPr id="4" name="Slide Number Placeholder 3">
            <a:extLst>
              <a:ext uri="{FF2B5EF4-FFF2-40B4-BE49-F238E27FC236}">
                <a16:creationId xmlns:a16="http://schemas.microsoft.com/office/drawing/2014/main" id="{EDCA1DC9-BF5E-9C44-963D-0FA13D8F901C}"/>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35</a:t>
            </a:fld>
            <a:endParaRPr lang="en-US" dirty="0"/>
          </a:p>
        </p:txBody>
      </p:sp>
    </p:spTree>
    <p:extLst>
      <p:ext uri="{BB962C8B-B14F-4D97-AF65-F5344CB8AC3E}">
        <p14:creationId xmlns:p14="http://schemas.microsoft.com/office/powerpoint/2010/main" val="3146083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438-4F89-5DB9-FF8D-29C0E8E058EA}"/>
              </a:ext>
            </a:extLst>
          </p:cNvPr>
          <p:cNvSpPr>
            <a:spLocks noGrp="1"/>
          </p:cNvSpPr>
          <p:nvPr>
            <p:ph type="title"/>
          </p:nvPr>
        </p:nvSpPr>
        <p:spPr>
          <a:xfrm>
            <a:off x="838200" y="365125"/>
            <a:ext cx="10515600" cy="1325563"/>
          </a:xfrm>
        </p:spPr>
        <p:txBody>
          <a:bodyPr>
            <a:normAutofit/>
          </a:bodyPr>
          <a:lstStyle/>
          <a:p>
            <a:r>
              <a:rPr lang="en-US" sz="4400" dirty="0"/>
              <a:t>What’s Your Style?</a:t>
            </a:r>
          </a:p>
        </p:txBody>
      </p:sp>
      <p:sp>
        <p:nvSpPr>
          <p:cNvPr id="44" name="TextBox 43">
            <a:extLst>
              <a:ext uri="{FF2B5EF4-FFF2-40B4-BE49-F238E27FC236}">
                <a16:creationId xmlns:a16="http://schemas.microsoft.com/office/drawing/2014/main" id="{F451074B-1FD7-4DA9-9F9A-24B0232E26C3}"/>
              </a:ext>
            </a:extLst>
          </p:cNvPr>
          <p:cNvSpPr txBox="1"/>
          <p:nvPr/>
        </p:nvSpPr>
        <p:spPr>
          <a:xfrm>
            <a:off x="838200" y="1850940"/>
            <a:ext cx="9335946"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latin typeface="Helvetica" panose="020B0604020202020204"/>
                <a:cs typeface="Helvetica" panose="020B0604020202020204"/>
              </a:rPr>
              <a:t>A litigation case name is called a “style”</a:t>
            </a:r>
          </a:p>
          <a:p>
            <a:pPr marL="342900" indent="-342900">
              <a:buFont typeface="Wingdings" panose="05000000000000000000" pitchFamily="2" charset="2"/>
              <a:buChar char="§"/>
            </a:pPr>
            <a:r>
              <a:rPr lang="en-US" sz="2400" b="1" dirty="0">
                <a:latin typeface="Helvetica" panose="020B0604020202020204"/>
                <a:cs typeface="Helvetica" panose="020B0604020202020204"/>
              </a:rPr>
              <a:t>Elements of style</a:t>
            </a:r>
          </a:p>
          <a:p>
            <a:pPr marL="800100" lvl="1" indent="-342900">
              <a:buFont typeface="Wingdings" panose="05000000000000000000" pitchFamily="2" charset="2"/>
              <a:buChar char="§"/>
            </a:pPr>
            <a:r>
              <a:rPr lang="en-US" sz="2400" dirty="0">
                <a:latin typeface="Helvetica" panose="020B0604020202020204"/>
                <a:cs typeface="Helvetica" panose="020B0604020202020204"/>
              </a:rPr>
              <a:t>Party name v. party name </a:t>
            </a:r>
          </a:p>
          <a:p>
            <a:pPr marL="800100" lvl="1" indent="-342900">
              <a:buFont typeface="Wingdings" panose="05000000000000000000" pitchFamily="2" charset="2"/>
              <a:buChar char="§"/>
            </a:pPr>
            <a:r>
              <a:rPr lang="en-US" sz="2400" dirty="0">
                <a:latin typeface="Helvetica" panose="020B0604020202020204"/>
                <a:cs typeface="Helvetica" panose="020B0604020202020204"/>
              </a:rPr>
              <a:t>Court name</a:t>
            </a:r>
          </a:p>
          <a:p>
            <a:pPr marL="800100" lvl="1" indent="-342900">
              <a:buFont typeface="Wingdings" panose="05000000000000000000" pitchFamily="2" charset="2"/>
              <a:buChar char="§"/>
            </a:pPr>
            <a:r>
              <a:rPr lang="en-US" sz="2400" dirty="0">
                <a:latin typeface="Helvetica" panose="020B0604020202020204"/>
                <a:cs typeface="Helvetica" panose="020B0604020202020204"/>
              </a:rPr>
              <a:t>Case number</a:t>
            </a:r>
          </a:p>
          <a:p>
            <a:pPr marL="342900" indent="-342900">
              <a:buFont typeface="Wingdings" panose="05000000000000000000" pitchFamily="2" charset="2"/>
              <a:buChar char="§"/>
            </a:pPr>
            <a:r>
              <a:rPr lang="en-US" sz="2400" dirty="0">
                <a:latin typeface="Helvetica" panose="020B0604020202020204"/>
                <a:cs typeface="Helvetica" panose="020B0604020202020204"/>
              </a:rPr>
              <a:t>Party names can </a:t>
            </a:r>
            <a:r>
              <a:rPr lang="en-US" sz="2400" b="1" dirty="0">
                <a:latin typeface="Helvetica" panose="020B0604020202020204"/>
                <a:cs typeface="Helvetica" panose="020B0604020202020204"/>
              </a:rPr>
              <a:t>change </a:t>
            </a:r>
            <a:r>
              <a:rPr lang="en-US" sz="2400" dirty="0">
                <a:latin typeface="Helvetica" panose="020B0604020202020204"/>
                <a:cs typeface="Helvetica" panose="020B0604020202020204"/>
              </a:rPr>
              <a:t>if a party drops out </a:t>
            </a:r>
          </a:p>
          <a:p>
            <a:pPr marL="342900" indent="-342900">
              <a:buFont typeface="Wingdings" panose="05000000000000000000" pitchFamily="2" charset="2"/>
              <a:buChar char="§"/>
            </a:pPr>
            <a:r>
              <a:rPr lang="en-US" sz="2400" b="1" dirty="0">
                <a:latin typeface="Helvetica" panose="020B0604020202020204"/>
                <a:cs typeface="Helvetica" panose="020B0604020202020204"/>
              </a:rPr>
              <a:t>General Rule:</a:t>
            </a:r>
            <a:r>
              <a:rPr lang="en-US" sz="2400" dirty="0">
                <a:latin typeface="Helvetica" panose="020B0604020202020204"/>
                <a:cs typeface="Helvetica" panose="020B0604020202020204"/>
              </a:rPr>
              <a:t> First party named is the party that filed the lawsuit </a:t>
            </a:r>
          </a:p>
          <a:p>
            <a:pPr marL="342900" indent="-342900">
              <a:buFont typeface="Wingdings" panose="05000000000000000000" pitchFamily="2" charset="2"/>
              <a:buChar char="§"/>
            </a:pPr>
            <a:r>
              <a:rPr lang="en-US" sz="2400" b="1" dirty="0">
                <a:latin typeface="Helvetica" panose="020B0604020202020204"/>
                <a:cs typeface="Helvetica" panose="020B0604020202020204"/>
              </a:rPr>
              <a:t>Exception:</a:t>
            </a:r>
            <a:r>
              <a:rPr lang="en-US" sz="2400" dirty="0">
                <a:latin typeface="Helvetica" panose="020B0604020202020204"/>
                <a:cs typeface="Helvetica" panose="020B0604020202020204"/>
              </a:rPr>
              <a:t> U.S. Supreme Court</a:t>
            </a:r>
          </a:p>
          <a:p>
            <a:pPr marL="800100" lvl="1" indent="-342900">
              <a:buFont typeface="Wingdings" panose="05000000000000000000" pitchFamily="2" charset="2"/>
              <a:buChar char="§"/>
            </a:pPr>
            <a:r>
              <a:rPr lang="en-US" sz="2400" dirty="0">
                <a:latin typeface="Helvetica" panose="020B0604020202020204"/>
                <a:cs typeface="Helvetica" panose="020B0604020202020204"/>
              </a:rPr>
              <a:t>The first name is whoever asks for high court review</a:t>
            </a:r>
          </a:p>
          <a:p>
            <a:pPr marL="800100" lvl="1" indent="-342900">
              <a:buFont typeface="Wingdings" panose="05000000000000000000" pitchFamily="2" charset="2"/>
              <a:buChar char="§"/>
            </a:pPr>
            <a:r>
              <a:rPr lang="en-US" sz="2400" dirty="0">
                <a:latin typeface="Helvetica" panose="020B0604020202020204"/>
                <a:cs typeface="Helvetica" panose="020B0604020202020204"/>
              </a:rPr>
              <a:t>You can only ask for review if you lost in the circuit court</a:t>
            </a:r>
          </a:p>
          <a:p>
            <a:pPr marL="800100" lvl="1" indent="-342900">
              <a:buFont typeface="Wingdings" panose="05000000000000000000" pitchFamily="2" charset="2"/>
              <a:buChar char="§"/>
            </a:pPr>
            <a:r>
              <a:rPr lang="en-US" sz="2400" dirty="0">
                <a:latin typeface="Helvetica" panose="020B0604020202020204"/>
                <a:cs typeface="Helvetica" panose="020B0604020202020204"/>
              </a:rPr>
              <a:t>The first name is the party who lost below</a:t>
            </a:r>
          </a:p>
        </p:txBody>
      </p:sp>
      <p:pic>
        <p:nvPicPr>
          <p:cNvPr id="49" name="Picture 48" descr="A logo that reads &quot;The Style Mentors&quot;">
            <a:extLst>
              <a:ext uri="{FF2B5EF4-FFF2-40B4-BE49-F238E27FC236}">
                <a16:creationId xmlns:a16="http://schemas.microsoft.com/office/drawing/2014/main" id="{F17055CA-C7C6-4AE8-0508-E5A36D962DDE}"/>
              </a:ext>
            </a:extLst>
          </p:cNvPr>
          <p:cNvPicPr>
            <a:picLocks noChangeAspect="1"/>
          </p:cNvPicPr>
          <p:nvPr/>
        </p:nvPicPr>
        <p:blipFill>
          <a:blip r:embed="rId3">
            <a:extLst>
              <a:ext uri="{837473B0-CC2E-450A-ABE3-18F120FF3D39}">
                <a1611:picAttrSrcUrl xmlns:a1611="http://schemas.microsoft.com/office/drawing/2016/11/main" r:id="rId4"/>
              </a:ext>
            </a:extLst>
          </a:blip>
          <a:srcRect l="7042" t="27398" r="8690" b="28862"/>
          <a:stretch/>
        </p:blipFill>
        <p:spPr>
          <a:xfrm>
            <a:off x="7708739" y="525377"/>
            <a:ext cx="3318076" cy="2330621"/>
          </a:xfrm>
          <a:prstGeom prst="rect">
            <a:avLst/>
          </a:prstGeom>
        </p:spPr>
      </p:pic>
      <p:sp>
        <p:nvSpPr>
          <p:cNvPr id="51" name="Slide Number Placeholder 3">
            <a:extLst>
              <a:ext uri="{FF2B5EF4-FFF2-40B4-BE49-F238E27FC236}">
                <a16:creationId xmlns:a16="http://schemas.microsoft.com/office/drawing/2014/main" id="{07EB5F43-0C2F-438F-3A2D-ACBE6A5193EC}"/>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36</a:t>
            </a:fld>
            <a:endParaRPr lang="en-US" dirty="0"/>
          </a:p>
        </p:txBody>
      </p:sp>
    </p:spTree>
    <p:extLst>
      <p:ext uri="{BB962C8B-B14F-4D97-AF65-F5344CB8AC3E}">
        <p14:creationId xmlns:p14="http://schemas.microsoft.com/office/powerpoint/2010/main" val="3205526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2A4CB-DED2-9097-26E1-BEF87B8D7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361F5-B58C-D035-D5DB-96020AD5CA47}"/>
              </a:ext>
            </a:extLst>
          </p:cNvPr>
          <p:cNvSpPr>
            <a:spLocks noGrp="1"/>
          </p:cNvSpPr>
          <p:nvPr>
            <p:ph type="title"/>
          </p:nvPr>
        </p:nvSpPr>
        <p:spPr>
          <a:xfrm>
            <a:off x="669758" y="164952"/>
            <a:ext cx="10515600" cy="1325563"/>
          </a:xfrm>
        </p:spPr>
        <p:txBody>
          <a:bodyPr>
            <a:normAutofit/>
          </a:bodyPr>
          <a:lstStyle/>
          <a:p>
            <a:r>
              <a:rPr lang="en-US" sz="4400" dirty="0"/>
              <a:t>Slip Opinions</a:t>
            </a:r>
            <a:endParaRPr lang="en-US" sz="2000" dirty="0">
              <a:solidFill>
                <a:srgbClr val="FF0000"/>
              </a:solidFill>
            </a:endParaRPr>
          </a:p>
        </p:txBody>
      </p:sp>
      <p:sp>
        <p:nvSpPr>
          <p:cNvPr id="44" name="TextBox 43">
            <a:extLst>
              <a:ext uri="{FF2B5EF4-FFF2-40B4-BE49-F238E27FC236}">
                <a16:creationId xmlns:a16="http://schemas.microsoft.com/office/drawing/2014/main" id="{34C6527B-6B46-02AC-DD8F-9E85FCEB05C9}"/>
              </a:ext>
            </a:extLst>
          </p:cNvPr>
          <p:cNvSpPr txBox="1"/>
          <p:nvPr/>
        </p:nvSpPr>
        <p:spPr>
          <a:xfrm>
            <a:off x="669758" y="1357891"/>
            <a:ext cx="9335946" cy="5693866"/>
          </a:xfrm>
          <a:prstGeom prst="rect">
            <a:avLst/>
          </a:prstGeom>
          <a:noFill/>
        </p:spPr>
        <p:txBody>
          <a:bodyPr wrap="square" rtlCol="0">
            <a:spAutoFit/>
          </a:bodyPr>
          <a:lstStyle/>
          <a:p>
            <a:pPr marL="342900" indent="-342900">
              <a:buFont typeface="Wingdings" panose="05000000000000000000" pitchFamily="2" charset="2"/>
              <a:buChar char="§"/>
            </a:pPr>
            <a:r>
              <a:rPr lang="en-US" sz="2800" dirty="0">
                <a:latin typeface="Helvetica" panose="020B0604020202020204"/>
                <a:cs typeface="Helvetica" panose="020B0604020202020204"/>
              </a:rPr>
              <a:t>Issued </a:t>
            </a:r>
            <a:r>
              <a:rPr lang="en-US" sz="2800" b="1" dirty="0">
                <a:latin typeface="Helvetica" panose="020B0604020202020204"/>
                <a:cs typeface="Helvetica" panose="020B0604020202020204"/>
              </a:rPr>
              <a:t>when case is decided</a:t>
            </a:r>
          </a:p>
          <a:p>
            <a:pPr marL="342900" indent="-342900">
              <a:buFont typeface="Wingdings" panose="05000000000000000000" pitchFamily="2" charset="2"/>
              <a:buChar char="§"/>
            </a:pPr>
            <a:r>
              <a:rPr lang="en-US" sz="2800" b="1" dirty="0">
                <a:latin typeface="Helvetica" panose="020B0604020202020204"/>
                <a:cs typeface="Helvetica" panose="020B0604020202020204"/>
              </a:rPr>
              <a:t>Formal citation</a:t>
            </a:r>
            <a:r>
              <a:rPr lang="en-US" sz="2800" dirty="0">
                <a:latin typeface="Helvetica" panose="020B0604020202020204"/>
                <a:cs typeface="Helvetica" panose="020B0604020202020204"/>
              </a:rPr>
              <a:t> not yet available</a:t>
            </a:r>
          </a:p>
          <a:p>
            <a:pPr marL="342900" indent="-342900">
              <a:buFont typeface="Wingdings" panose="05000000000000000000" pitchFamily="2" charset="2"/>
              <a:buChar char="§"/>
            </a:pPr>
            <a:r>
              <a:rPr lang="en-US" sz="2800" dirty="0">
                <a:latin typeface="Helvetica" panose="020B0604020202020204"/>
                <a:cs typeface="Helvetica" panose="020B0604020202020204"/>
              </a:rPr>
              <a:t>May indicate “published” or “unpublished”</a:t>
            </a:r>
          </a:p>
          <a:p>
            <a:pPr marL="342900" indent="-342900">
              <a:buFont typeface="Wingdings" panose="05000000000000000000" pitchFamily="2" charset="2"/>
              <a:buChar char="§"/>
            </a:pPr>
            <a:r>
              <a:rPr lang="en-US" sz="2800" b="1" dirty="0">
                <a:latin typeface="Helvetica" panose="020B0604020202020204"/>
                <a:cs typeface="Helvetica" panose="020B0604020202020204"/>
              </a:rPr>
              <a:t>Historic rules </a:t>
            </a:r>
            <a:r>
              <a:rPr lang="en-US" sz="2800" dirty="0">
                <a:latin typeface="Helvetica" panose="020B0604020202020204"/>
                <a:cs typeface="Helvetica" panose="020B0604020202020204"/>
              </a:rPr>
              <a:t>for “unpublished” decisions 	</a:t>
            </a:r>
          </a:p>
          <a:p>
            <a:pPr marL="800100" lvl="1" indent="-342900">
              <a:buFont typeface="Wingdings" panose="05000000000000000000" pitchFamily="2" charset="2"/>
              <a:buChar char="§"/>
            </a:pPr>
            <a:r>
              <a:rPr lang="en-US" sz="2800" dirty="0">
                <a:latin typeface="Helvetica" panose="020B0604020202020204"/>
                <a:cs typeface="Helvetica" panose="020B0604020202020204"/>
              </a:rPr>
              <a:t>Only binding in that one lawsuit </a:t>
            </a:r>
          </a:p>
          <a:p>
            <a:pPr marL="800100" lvl="1" indent="-342900">
              <a:buFont typeface="Wingdings" panose="05000000000000000000" pitchFamily="2" charset="2"/>
              <a:buChar char="§"/>
            </a:pPr>
            <a:r>
              <a:rPr lang="en-US" sz="2800" dirty="0">
                <a:latin typeface="Helvetica" panose="020B0604020202020204"/>
                <a:cs typeface="Helvetica" panose="020B0604020202020204"/>
              </a:rPr>
              <a:t>Not citable in other cases </a:t>
            </a:r>
          </a:p>
          <a:p>
            <a:pPr marL="800100" lvl="1" indent="-342900">
              <a:buFont typeface="Wingdings" panose="05000000000000000000" pitchFamily="2" charset="2"/>
              <a:buChar char="§"/>
            </a:pPr>
            <a:r>
              <a:rPr lang="en-US" sz="2800" b="1" dirty="0">
                <a:latin typeface="Helvetica" panose="020B0604020202020204"/>
                <a:cs typeface="Helvetica" panose="020B0604020202020204"/>
              </a:rPr>
              <a:t>New rule</a:t>
            </a:r>
            <a:r>
              <a:rPr lang="en-US" sz="2800" dirty="0">
                <a:latin typeface="Helvetica" panose="020B0604020202020204"/>
                <a:cs typeface="Helvetica" panose="020B0604020202020204"/>
              </a:rPr>
              <a:t> for decisions on or after January 1, 2007</a:t>
            </a:r>
          </a:p>
          <a:p>
            <a:pPr marL="1257300" lvl="2" indent="-342900">
              <a:buFont typeface="Wingdings" panose="05000000000000000000" pitchFamily="2" charset="2"/>
              <a:buChar char="§"/>
            </a:pPr>
            <a:r>
              <a:rPr lang="en-US" sz="2800" dirty="0">
                <a:latin typeface="Helvetica" panose="020B0604020202020204"/>
                <a:cs typeface="Helvetica" panose="020B0604020202020204"/>
              </a:rPr>
              <a:t>Fed. R. App. P. 32.1 – Citing Judicial Dispositions</a:t>
            </a:r>
          </a:p>
          <a:p>
            <a:pPr marL="342900" indent="-342900">
              <a:buFont typeface="Wingdings" panose="05000000000000000000" pitchFamily="2" charset="2"/>
              <a:buChar char="§"/>
            </a:pPr>
            <a:r>
              <a:rPr lang="en-US" sz="2800" b="1" dirty="0">
                <a:latin typeface="Helvetica" panose="020B0604020202020204"/>
                <a:cs typeface="Helvetica" panose="020B0604020202020204"/>
              </a:rPr>
              <a:t>Cal. Rules of Court </a:t>
            </a:r>
          </a:p>
          <a:p>
            <a:pPr marL="1257300" lvl="2" indent="-342900">
              <a:buFont typeface="Wingdings" panose="05000000000000000000" pitchFamily="2" charset="2"/>
              <a:buChar char="§"/>
            </a:pPr>
            <a:r>
              <a:rPr lang="en-US" sz="2800" dirty="0">
                <a:latin typeface="Helvetica" panose="020B0604020202020204"/>
                <a:cs typeface="Helvetica" panose="020B0604020202020204"/>
              </a:rPr>
              <a:t>Rule 8.1105 – Publication of appellate opinions</a:t>
            </a:r>
          </a:p>
          <a:p>
            <a:pPr marL="1257300" lvl="2" indent="-342900">
              <a:buFont typeface="Wingdings" panose="05000000000000000000" pitchFamily="2" charset="2"/>
              <a:buChar char="§"/>
            </a:pPr>
            <a:r>
              <a:rPr lang="en-US" sz="2800" dirty="0">
                <a:latin typeface="Helvetica" panose="020B0604020202020204"/>
                <a:cs typeface="Helvetica" panose="020B0604020202020204"/>
              </a:rPr>
              <a:t>Rule 8.1120 – Requesting publication of unpublished opinions </a:t>
            </a:r>
          </a:p>
          <a:p>
            <a:pPr marL="800100" lvl="1" indent="-342900">
              <a:buFont typeface="Wingdings" panose="05000000000000000000" pitchFamily="2" charset="2"/>
              <a:buChar char="§"/>
            </a:pPr>
            <a:endParaRPr lang="en-US" sz="2800" dirty="0">
              <a:latin typeface="Helvetica" panose="020B0604020202020204"/>
              <a:cs typeface="Helvetica" panose="020B0604020202020204"/>
            </a:endParaRPr>
          </a:p>
        </p:txBody>
      </p:sp>
      <p:sp>
        <p:nvSpPr>
          <p:cNvPr id="7" name="Slide Number Placeholder 3">
            <a:extLst>
              <a:ext uri="{FF2B5EF4-FFF2-40B4-BE49-F238E27FC236}">
                <a16:creationId xmlns:a16="http://schemas.microsoft.com/office/drawing/2014/main" id="{FD77D7C3-DF99-55BB-CC9C-3CB0FE729AC5}"/>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37</a:t>
            </a:fld>
            <a:endParaRPr lang="en-US" dirty="0"/>
          </a:p>
        </p:txBody>
      </p:sp>
      <p:pic>
        <p:nvPicPr>
          <p:cNvPr id="1026" name="Picture 2" descr="Wave Runner Slip N Slide">
            <a:extLst>
              <a:ext uri="{FF2B5EF4-FFF2-40B4-BE49-F238E27FC236}">
                <a16:creationId xmlns:a16="http://schemas.microsoft.com/office/drawing/2014/main" id="{97E59795-F3DD-488C-3B2A-34C2726AD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98" y="510187"/>
            <a:ext cx="2975666" cy="331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5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701A0-931F-F99B-C079-B28B23103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99F47-6AA7-B39C-6950-39F431D5D326}"/>
              </a:ext>
            </a:extLst>
          </p:cNvPr>
          <p:cNvSpPr>
            <a:spLocks noGrp="1"/>
          </p:cNvSpPr>
          <p:nvPr>
            <p:ph type="title"/>
          </p:nvPr>
        </p:nvSpPr>
        <p:spPr>
          <a:xfrm>
            <a:off x="561474" y="151478"/>
            <a:ext cx="10515600" cy="1325563"/>
          </a:xfrm>
        </p:spPr>
        <p:txBody>
          <a:bodyPr/>
          <a:lstStyle/>
          <a:p>
            <a:pPr algn="ctr"/>
            <a:r>
              <a:rPr lang="en-US" sz="4000" dirty="0"/>
              <a:t>Key Information About Court Cases</a:t>
            </a:r>
            <a:br>
              <a:rPr lang="en-US" dirty="0"/>
            </a:br>
            <a:r>
              <a:rPr lang="en-US" dirty="0"/>
              <a:t>(Party Pleadings)</a:t>
            </a:r>
          </a:p>
        </p:txBody>
      </p:sp>
      <p:sp>
        <p:nvSpPr>
          <p:cNvPr id="3" name="Content Placeholder 2">
            <a:extLst>
              <a:ext uri="{FF2B5EF4-FFF2-40B4-BE49-F238E27FC236}">
                <a16:creationId xmlns:a16="http://schemas.microsoft.com/office/drawing/2014/main" id="{A970E3CF-D445-EAE7-2BCF-AAD6B17239E6}"/>
              </a:ext>
            </a:extLst>
          </p:cNvPr>
          <p:cNvSpPr>
            <a:spLocks noGrp="1"/>
          </p:cNvSpPr>
          <p:nvPr>
            <p:ph idx="1"/>
          </p:nvPr>
        </p:nvSpPr>
        <p:spPr>
          <a:xfrm>
            <a:off x="2332146" y="1296659"/>
            <a:ext cx="11079054" cy="3999988"/>
          </a:xfrm>
        </p:spPr>
        <p:txBody>
          <a:bodyPr>
            <a:noAutofit/>
          </a:bodyPr>
          <a:lstStyle/>
          <a:p>
            <a:pPr>
              <a:lnSpc>
                <a:spcPct val="120000"/>
              </a:lnSpc>
              <a:spcBef>
                <a:spcPts val="0"/>
              </a:spcBef>
              <a:buFont typeface="Wingdings" panose="05000000000000000000" pitchFamily="2" charset="2"/>
              <a:buChar char="§"/>
            </a:pPr>
            <a:r>
              <a:rPr lang="en-US" sz="2800" b="1" dirty="0"/>
              <a:t>There are five main types of federal cases</a:t>
            </a:r>
          </a:p>
          <a:p>
            <a:pPr lvl="2">
              <a:lnSpc>
                <a:spcPct val="120000"/>
              </a:lnSpc>
              <a:spcBef>
                <a:spcPts val="0"/>
              </a:spcBef>
              <a:buFont typeface="Wingdings" panose="05000000000000000000" pitchFamily="2" charset="2"/>
              <a:buChar char="§"/>
            </a:pPr>
            <a:r>
              <a:rPr lang="en-US" sz="2800" dirty="0"/>
              <a:t>Appellate cases (specified by numbers) </a:t>
            </a:r>
          </a:p>
          <a:p>
            <a:pPr lvl="2">
              <a:lnSpc>
                <a:spcPct val="120000"/>
              </a:lnSpc>
              <a:spcBef>
                <a:spcPts val="0"/>
              </a:spcBef>
              <a:buFont typeface="Wingdings" panose="05000000000000000000" pitchFamily="2" charset="2"/>
              <a:buChar char="§"/>
            </a:pPr>
            <a:r>
              <a:rPr lang="en-US" sz="2800" dirty="0"/>
              <a:t>Bankruptcy cases (BK)</a:t>
            </a:r>
          </a:p>
          <a:p>
            <a:pPr lvl="2">
              <a:lnSpc>
                <a:spcPct val="120000"/>
              </a:lnSpc>
              <a:spcBef>
                <a:spcPts val="0"/>
              </a:spcBef>
              <a:buFont typeface="Wingdings" panose="05000000000000000000" pitchFamily="2" charset="2"/>
              <a:buChar char="§"/>
            </a:pPr>
            <a:r>
              <a:rPr lang="en-US" sz="2800" dirty="0"/>
              <a:t>Criminal cases (CR)</a:t>
            </a:r>
          </a:p>
          <a:p>
            <a:pPr lvl="2">
              <a:lnSpc>
                <a:spcPct val="120000"/>
              </a:lnSpc>
              <a:spcBef>
                <a:spcPts val="0"/>
              </a:spcBef>
              <a:buFont typeface="Wingdings" panose="05000000000000000000" pitchFamily="2" charset="2"/>
              <a:buChar char="§"/>
            </a:pPr>
            <a:r>
              <a:rPr lang="en-US" sz="2800" dirty="0"/>
              <a:t>Civil cases (CV)</a:t>
            </a:r>
          </a:p>
          <a:p>
            <a:pPr lvl="2">
              <a:lnSpc>
                <a:spcPct val="120000"/>
              </a:lnSpc>
              <a:spcBef>
                <a:spcPts val="0"/>
              </a:spcBef>
              <a:buFont typeface="Wingdings" panose="05000000000000000000" pitchFamily="2" charset="2"/>
              <a:buChar char="§"/>
            </a:pPr>
            <a:r>
              <a:rPr lang="en-US" sz="2800" dirty="0"/>
              <a:t>Multidistrict litigation (MDL)</a:t>
            </a:r>
          </a:p>
          <a:p>
            <a:pPr>
              <a:lnSpc>
                <a:spcPct val="120000"/>
              </a:lnSpc>
              <a:spcBef>
                <a:spcPts val="0"/>
              </a:spcBef>
              <a:buFont typeface="Wingdings" panose="05000000000000000000" pitchFamily="2" charset="2"/>
              <a:buChar char="§"/>
            </a:pPr>
            <a:r>
              <a:rPr lang="en-US" sz="2800" b="1" dirty="0"/>
              <a:t>Important numbers </a:t>
            </a:r>
          </a:p>
          <a:p>
            <a:pPr lvl="2">
              <a:lnSpc>
                <a:spcPct val="120000"/>
              </a:lnSpc>
              <a:spcBef>
                <a:spcPts val="0"/>
              </a:spcBef>
              <a:buFont typeface="Wingdings" panose="05000000000000000000" pitchFamily="2" charset="2"/>
              <a:buChar char="§"/>
            </a:pPr>
            <a:r>
              <a:rPr lang="en-US" sz="2800" dirty="0"/>
              <a:t>Year case was filed</a:t>
            </a:r>
          </a:p>
          <a:p>
            <a:pPr lvl="2">
              <a:lnSpc>
                <a:spcPct val="120000"/>
              </a:lnSpc>
              <a:spcBef>
                <a:spcPts val="0"/>
              </a:spcBef>
              <a:buFont typeface="Wingdings" panose="05000000000000000000" pitchFamily="2" charset="2"/>
              <a:buChar char="§"/>
            </a:pPr>
            <a:r>
              <a:rPr lang="en-US" sz="2800" dirty="0"/>
              <a:t>Case number </a:t>
            </a:r>
          </a:p>
          <a:p>
            <a:pPr>
              <a:lnSpc>
                <a:spcPct val="120000"/>
              </a:lnSpc>
              <a:spcBef>
                <a:spcPts val="0"/>
              </a:spcBef>
              <a:buFont typeface="Wingdings" panose="05000000000000000000" pitchFamily="2" charset="2"/>
              <a:buChar char="§"/>
            </a:pPr>
            <a:r>
              <a:rPr lang="en-US" sz="2800" b="1" dirty="0"/>
              <a:t>Initials </a:t>
            </a:r>
            <a:r>
              <a:rPr lang="en-US" sz="2800" dirty="0"/>
              <a:t>for Judges &amp; Magistrates</a:t>
            </a:r>
          </a:p>
          <a:p>
            <a:pPr lvl="1">
              <a:spcBef>
                <a:spcPts val="0"/>
              </a:spcBef>
              <a:buFont typeface="Wingdings" panose="05000000000000000000" pitchFamily="2" charset="2"/>
              <a:buChar char="§"/>
            </a:pPr>
            <a:endParaRPr lang="en-US" dirty="0"/>
          </a:p>
          <a:p>
            <a:pPr lvl="1">
              <a:spcBef>
                <a:spcPts val="0"/>
              </a:spcBef>
              <a:buFont typeface="Wingdings" panose="05000000000000000000" pitchFamily="2" charset="2"/>
              <a:buChar char="§"/>
            </a:pPr>
            <a:endParaRPr lang="en-US" dirty="0"/>
          </a:p>
          <a:p>
            <a:pPr lvl="1">
              <a:spcBef>
                <a:spcPts val="0"/>
              </a:spcBef>
              <a:buFont typeface="Wingdings" panose="05000000000000000000" pitchFamily="2" charset="2"/>
              <a:buChar char="§"/>
            </a:pPr>
            <a:endParaRPr lang="en-US" dirty="0"/>
          </a:p>
          <a:p>
            <a:pPr>
              <a:spcBef>
                <a:spcPts val="0"/>
              </a:spcBef>
            </a:pPr>
            <a:endParaRPr lang="en-US" dirty="0"/>
          </a:p>
          <a:p>
            <a:pPr marL="457200" lvl="1" indent="0">
              <a:buNone/>
            </a:pPr>
            <a:endParaRPr lang="en-US" dirty="0"/>
          </a:p>
        </p:txBody>
      </p:sp>
      <p:sp>
        <p:nvSpPr>
          <p:cNvPr id="6" name="Slide Number Placeholder 3">
            <a:extLst>
              <a:ext uri="{FF2B5EF4-FFF2-40B4-BE49-F238E27FC236}">
                <a16:creationId xmlns:a16="http://schemas.microsoft.com/office/drawing/2014/main" id="{F39A6D06-2CEC-40F2-8791-8BA1BB48E880}"/>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38</a:t>
            </a:fld>
            <a:endParaRPr lang="en-US" dirty="0"/>
          </a:p>
        </p:txBody>
      </p:sp>
    </p:spTree>
    <p:extLst>
      <p:ext uri="{BB962C8B-B14F-4D97-AF65-F5344CB8AC3E}">
        <p14:creationId xmlns:p14="http://schemas.microsoft.com/office/powerpoint/2010/main" val="1141520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45F77-28A7-F05F-1A00-7BA0F4134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0B3E2-3C48-B147-16B9-F23A28830241}"/>
              </a:ext>
            </a:extLst>
          </p:cNvPr>
          <p:cNvSpPr>
            <a:spLocks noGrp="1"/>
          </p:cNvSpPr>
          <p:nvPr>
            <p:ph type="title"/>
          </p:nvPr>
        </p:nvSpPr>
        <p:spPr/>
        <p:txBody>
          <a:bodyPr/>
          <a:lstStyle/>
          <a:p>
            <a:pPr algn="ctr"/>
            <a:r>
              <a:rPr lang="en-US" sz="4000" dirty="0"/>
              <a:t>Decoding Party Pleadings</a:t>
            </a:r>
            <a:br>
              <a:rPr lang="en-US" dirty="0"/>
            </a:br>
            <a:r>
              <a:rPr lang="en-US" dirty="0"/>
              <a:t>(Example) </a:t>
            </a:r>
          </a:p>
        </p:txBody>
      </p:sp>
      <p:sp>
        <p:nvSpPr>
          <p:cNvPr id="3" name="Content Placeholder 2">
            <a:extLst>
              <a:ext uri="{FF2B5EF4-FFF2-40B4-BE49-F238E27FC236}">
                <a16:creationId xmlns:a16="http://schemas.microsoft.com/office/drawing/2014/main" id="{2918F8FF-1AAC-8315-989B-369792365F71}"/>
              </a:ext>
            </a:extLst>
          </p:cNvPr>
          <p:cNvSpPr>
            <a:spLocks noGrp="1"/>
          </p:cNvSpPr>
          <p:nvPr>
            <p:ph idx="1"/>
          </p:nvPr>
        </p:nvSpPr>
        <p:spPr>
          <a:xfrm>
            <a:off x="838200" y="1825624"/>
            <a:ext cx="10515600" cy="4130007"/>
          </a:xfrm>
        </p:spPr>
        <p:txBody>
          <a:bodyPr>
            <a:normAutofit fontScale="70000" lnSpcReduction="20000"/>
          </a:bodyPr>
          <a:lstStyle/>
          <a:p>
            <a:pPr>
              <a:lnSpc>
                <a:spcPct val="120000"/>
              </a:lnSpc>
              <a:spcBef>
                <a:spcPts val="0"/>
              </a:spcBef>
              <a:buFont typeface="Wingdings" panose="05000000000000000000" pitchFamily="2" charset="2"/>
              <a:buChar char="§"/>
            </a:pPr>
            <a:r>
              <a:rPr lang="en-US" sz="4000" b="1" dirty="0"/>
              <a:t>Blake v. City of Grants Pass</a:t>
            </a:r>
          </a:p>
          <a:p>
            <a:pPr lvl="1">
              <a:lnSpc>
                <a:spcPct val="120000"/>
              </a:lnSpc>
              <a:spcBef>
                <a:spcPts val="0"/>
              </a:spcBef>
              <a:buFont typeface="Wingdings" panose="05000000000000000000" pitchFamily="2" charset="2"/>
              <a:buChar char="§"/>
            </a:pPr>
            <a:r>
              <a:rPr lang="en-US" sz="4000" dirty="0"/>
              <a:t>1:18-cv-01823-CL (D. Or.)</a:t>
            </a:r>
          </a:p>
          <a:p>
            <a:pPr lvl="1">
              <a:lnSpc>
                <a:spcPct val="120000"/>
              </a:lnSpc>
              <a:spcBef>
                <a:spcPts val="0"/>
              </a:spcBef>
              <a:buFont typeface="Wingdings" panose="05000000000000000000" pitchFamily="2" charset="2"/>
              <a:buChar char="§"/>
            </a:pPr>
            <a:r>
              <a:rPr lang="en-US" sz="4000" dirty="0"/>
              <a:t>CL is assigned code for federal Magistrate Judge Mark D. Clarke </a:t>
            </a:r>
          </a:p>
          <a:p>
            <a:pPr marL="0" indent="0">
              <a:lnSpc>
                <a:spcPct val="120000"/>
              </a:lnSpc>
              <a:spcBef>
                <a:spcPts val="0"/>
              </a:spcBef>
              <a:buNone/>
            </a:pPr>
            <a:endParaRPr lang="en-US" sz="4000" dirty="0"/>
          </a:p>
          <a:p>
            <a:pPr>
              <a:spcBef>
                <a:spcPts val="0"/>
              </a:spcBef>
              <a:buFont typeface="Wingdings" panose="05000000000000000000" pitchFamily="2" charset="2"/>
              <a:buChar char="§"/>
            </a:pPr>
            <a:r>
              <a:rPr lang="en-US" sz="4000" b="1" dirty="0"/>
              <a:t>Johnson v. City of Grants Pass </a:t>
            </a:r>
          </a:p>
          <a:p>
            <a:pPr lvl="1">
              <a:spcBef>
                <a:spcPts val="0"/>
              </a:spcBef>
              <a:buFont typeface="Wingdings" panose="05000000000000000000" pitchFamily="2" charset="2"/>
              <a:buChar char="§"/>
            </a:pPr>
            <a:r>
              <a:rPr lang="en-US" sz="4000" dirty="0"/>
              <a:t>Nos. 20-35752 &amp; 20-35881 (9th Cir.)</a:t>
            </a:r>
          </a:p>
          <a:p>
            <a:pPr marL="914400" lvl="2" indent="0">
              <a:buNone/>
            </a:pPr>
            <a:endParaRPr lang="en-US" sz="4000" dirty="0"/>
          </a:p>
          <a:p>
            <a:pPr>
              <a:buFont typeface="Wingdings" panose="05000000000000000000" pitchFamily="2" charset="2"/>
              <a:buChar char="§"/>
            </a:pPr>
            <a:r>
              <a:rPr lang="en-US" sz="4000" b="1" dirty="0"/>
              <a:t>Grants Pass v. Johnson</a:t>
            </a:r>
          </a:p>
          <a:p>
            <a:pPr lvl="1">
              <a:buFont typeface="Wingdings" panose="05000000000000000000" pitchFamily="2" charset="2"/>
              <a:buChar char="§"/>
            </a:pPr>
            <a:r>
              <a:rPr lang="en-US" sz="4000" dirty="0"/>
              <a:t>23-175 (U.S.)</a:t>
            </a:r>
          </a:p>
          <a:p>
            <a:pPr marL="914400" lvl="2"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19A5F18-01AC-192C-175A-2D0DD3EAB81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39</a:t>
            </a:fld>
            <a:endParaRPr lang="en-US" dirty="0"/>
          </a:p>
        </p:txBody>
      </p:sp>
    </p:spTree>
    <p:extLst>
      <p:ext uri="{BB962C8B-B14F-4D97-AF65-F5344CB8AC3E}">
        <p14:creationId xmlns:p14="http://schemas.microsoft.com/office/powerpoint/2010/main" val="23975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CBF-AFD1-0BEE-BFB7-7BC7432DFFA3}"/>
              </a:ext>
            </a:extLst>
          </p:cNvPr>
          <p:cNvSpPr>
            <a:spLocks noGrp="1"/>
          </p:cNvSpPr>
          <p:nvPr>
            <p:ph type="title"/>
          </p:nvPr>
        </p:nvSpPr>
        <p:spPr/>
        <p:txBody>
          <a:bodyPr/>
          <a:lstStyle/>
          <a:p>
            <a:pPr algn="ctr"/>
            <a:r>
              <a:rPr lang="en-US" dirty="0"/>
              <a:t>Structure of the U.S. Government</a:t>
            </a:r>
            <a:br>
              <a:rPr lang="en-US" dirty="0"/>
            </a:br>
            <a:r>
              <a:rPr lang="en-US" dirty="0"/>
              <a:t>A Constitutional Republic of Three Branches * </a:t>
            </a:r>
            <a:br>
              <a:rPr lang="en-US" dirty="0"/>
            </a:br>
            <a:endParaRPr lang="en-US" dirty="0"/>
          </a:p>
        </p:txBody>
      </p:sp>
      <p:sp>
        <p:nvSpPr>
          <p:cNvPr id="3" name="Content Placeholder 2">
            <a:extLst>
              <a:ext uri="{FF2B5EF4-FFF2-40B4-BE49-F238E27FC236}">
                <a16:creationId xmlns:a16="http://schemas.microsoft.com/office/drawing/2014/main" id="{019F1AC7-2831-7694-296D-BF7F96A8FC3A}"/>
              </a:ext>
            </a:extLst>
          </p:cNvPr>
          <p:cNvSpPr>
            <a:spLocks noGrp="1"/>
          </p:cNvSpPr>
          <p:nvPr>
            <p:ph idx="1"/>
          </p:nvPr>
        </p:nvSpPr>
        <p:spPr>
          <a:xfrm>
            <a:off x="489284" y="1500671"/>
            <a:ext cx="10515600" cy="3637915"/>
          </a:xfrm>
        </p:spPr>
        <p:txBody>
          <a:bodyPr>
            <a:normAutofit/>
          </a:bodyPr>
          <a:lstStyle/>
          <a:p>
            <a:r>
              <a:rPr lang="en-US" sz="2400" b="1" dirty="0"/>
              <a:t>Legislative Branch</a:t>
            </a:r>
            <a:r>
              <a:rPr lang="en-US" sz="2400" dirty="0"/>
              <a:t> (Article I)</a:t>
            </a:r>
          </a:p>
          <a:p>
            <a:pPr lvl="1"/>
            <a:r>
              <a:rPr lang="en-US" sz="2400" dirty="0"/>
              <a:t>Congress </a:t>
            </a:r>
            <a:r>
              <a:rPr lang="en-US" sz="2400" b="1" dirty="0"/>
              <a:t>designs </a:t>
            </a:r>
            <a:r>
              <a:rPr lang="en-US" sz="2400" dirty="0"/>
              <a:t>the laws</a:t>
            </a:r>
          </a:p>
          <a:p>
            <a:pPr lvl="1"/>
            <a:endParaRPr lang="en-US" sz="2400" dirty="0"/>
          </a:p>
          <a:p>
            <a:r>
              <a:rPr lang="en-US" sz="2400" b="1" dirty="0"/>
              <a:t>Executive Branch</a:t>
            </a:r>
            <a:r>
              <a:rPr lang="en-US" sz="2400" dirty="0"/>
              <a:t> (Article II of the U.S. Constitution)</a:t>
            </a:r>
          </a:p>
          <a:p>
            <a:pPr lvl="1"/>
            <a:r>
              <a:rPr lang="en-US" sz="2400" dirty="0"/>
              <a:t>President &amp; federal agencies </a:t>
            </a:r>
            <a:r>
              <a:rPr lang="en-US" sz="2400" b="1" dirty="0"/>
              <a:t>implement</a:t>
            </a:r>
            <a:r>
              <a:rPr lang="en-US" sz="2400" dirty="0"/>
              <a:t> the laws </a:t>
            </a:r>
          </a:p>
          <a:p>
            <a:pPr lvl="1"/>
            <a:endParaRPr lang="en-US" sz="2400" dirty="0"/>
          </a:p>
          <a:p>
            <a:r>
              <a:rPr lang="en-US" sz="2400" b="1" dirty="0"/>
              <a:t>Judicial Branch </a:t>
            </a:r>
            <a:r>
              <a:rPr lang="en-US" sz="2400" dirty="0"/>
              <a:t>(Article III of the U.S. Constitution)</a:t>
            </a:r>
          </a:p>
          <a:p>
            <a:pPr lvl="1"/>
            <a:r>
              <a:rPr lang="en-US" sz="2400" dirty="0"/>
              <a:t>Courts </a:t>
            </a:r>
            <a:r>
              <a:rPr lang="en-US" sz="2400" b="1" dirty="0"/>
              <a:t>interpret</a:t>
            </a:r>
            <a:r>
              <a:rPr lang="en-US" sz="2400" dirty="0"/>
              <a:t> the laws</a:t>
            </a:r>
          </a:p>
        </p:txBody>
      </p:sp>
      <p:sp>
        <p:nvSpPr>
          <p:cNvPr id="4" name="TextBox 3">
            <a:extLst>
              <a:ext uri="{FF2B5EF4-FFF2-40B4-BE49-F238E27FC236}">
                <a16:creationId xmlns:a16="http://schemas.microsoft.com/office/drawing/2014/main" id="{BF72F5D9-7E41-88BA-1710-4BE6FE39149B}"/>
              </a:ext>
            </a:extLst>
          </p:cNvPr>
          <p:cNvSpPr txBox="1"/>
          <p:nvPr/>
        </p:nvSpPr>
        <p:spPr>
          <a:xfrm>
            <a:off x="4308434" y="4948569"/>
            <a:ext cx="7045366" cy="2123658"/>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Helvetica" panose="020B0604020202020204"/>
                <a:cs typeface="Helvetica" panose="020B0604020202020204"/>
              </a:rPr>
              <a:t>* “A republic, if you can keep it” –Ben Franklin (1706-1790)</a:t>
            </a:r>
          </a:p>
          <a:p>
            <a:pPr lvl="2"/>
            <a:r>
              <a:rPr lang="en-US" sz="2200" dirty="0">
                <a:latin typeface="Helvetica" panose="020B0604020202020204"/>
                <a:cs typeface="Helvetica" panose="020B0604020202020204"/>
              </a:rPr>
              <a:t>Answering the question “What have we got?” on the last day of the Constitutional Convention (Sept. 18, 1787)</a:t>
            </a:r>
          </a:p>
          <a:p>
            <a:pPr lvl="2"/>
            <a:r>
              <a:rPr lang="en-US" sz="2200" dirty="0">
                <a:latin typeface="Helvetica" panose="020B0604020202020204"/>
                <a:cs typeface="Helvetica" panose="020B0604020202020204"/>
              </a:rPr>
              <a:t>	</a:t>
            </a:r>
          </a:p>
        </p:txBody>
      </p:sp>
      <p:sp>
        <p:nvSpPr>
          <p:cNvPr id="5" name="Slide Number Placeholder 3">
            <a:extLst>
              <a:ext uri="{FF2B5EF4-FFF2-40B4-BE49-F238E27FC236}">
                <a16:creationId xmlns:a16="http://schemas.microsoft.com/office/drawing/2014/main" id="{3DA5636D-EDDB-2ECC-F752-73BA0CA95F8F}"/>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a:t>
            </a:fld>
            <a:endParaRPr lang="en-US" dirty="0"/>
          </a:p>
        </p:txBody>
      </p:sp>
    </p:spTree>
    <p:extLst>
      <p:ext uri="{BB962C8B-B14F-4D97-AF65-F5344CB8AC3E}">
        <p14:creationId xmlns:p14="http://schemas.microsoft.com/office/powerpoint/2010/main" val="3090297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437B30-09AD-7F65-A6D5-3E111174E8A8}"/>
              </a:ext>
            </a:extLst>
          </p:cNvPr>
          <p:cNvSpPr>
            <a:spLocks noGrp="1"/>
          </p:cNvSpPr>
          <p:nvPr>
            <p:ph type="title"/>
          </p:nvPr>
        </p:nvSpPr>
        <p:spPr>
          <a:xfrm>
            <a:off x="838200" y="500062"/>
            <a:ext cx="10515600" cy="1325563"/>
          </a:xfrm>
        </p:spPr>
        <p:txBody>
          <a:bodyPr>
            <a:normAutofit fontScale="90000"/>
          </a:bodyPr>
          <a:lstStyle/>
          <a:p>
            <a:pPr algn="ctr"/>
            <a:r>
              <a:rPr lang="en-US" sz="4400" dirty="0"/>
              <a:t>Key Information About Court Cases</a:t>
            </a:r>
            <a:br>
              <a:rPr lang="en-US" dirty="0"/>
            </a:br>
            <a:r>
              <a:rPr lang="en-US" sz="3100" dirty="0"/>
              <a:t>(Judicial Decisions)</a:t>
            </a:r>
            <a:br>
              <a:rPr lang="en-US" dirty="0"/>
            </a:br>
            <a:endParaRPr lang="en-US" dirty="0"/>
          </a:p>
        </p:txBody>
      </p:sp>
      <p:sp>
        <p:nvSpPr>
          <p:cNvPr id="3" name="Content Placeholder 2">
            <a:extLst>
              <a:ext uri="{FF2B5EF4-FFF2-40B4-BE49-F238E27FC236}">
                <a16:creationId xmlns:a16="http://schemas.microsoft.com/office/drawing/2014/main" id="{971D55C8-210B-B7D9-A7FB-96C12CB06ED6}"/>
              </a:ext>
            </a:extLst>
          </p:cNvPr>
          <p:cNvSpPr>
            <a:spLocks noGrp="1"/>
          </p:cNvSpPr>
          <p:nvPr>
            <p:ph idx="1"/>
          </p:nvPr>
        </p:nvSpPr>
        <p:spPr/>
        <p:txBody>
          <a:bodyPr>
            <a:normAutofit fontScale="92500"/>
          </a:bodyPr>
          <a:lstStyle/>
          <a:p>
            <a:pPr>
              <a:spcBef>
                <a:spcPts val="0"/>
              </a:spcBef>
            </a:pPr>
            <a:r>
              <a:rPr lang="en-US" sz="2800" b="1" dirty="0"/>
              <a:t>Federal court case law</a:t>
            </a:r>
            <a:r>
              <a:rPr lang="en-US" sz="2800" dirty="0"/>
              <a:t> is collected in chronological </a:t>
            </a:r>
            <a:r>
              <a:rPr lang="en-US" sz="2800" b="1" dirty="0"/>
              <a:t>reporter series</a:t>
            </a:r>
            <a:r>
              <a:rPr lang="en-US" sz="2800" dirty="0"/>
              <a:t> </a:t>
            </a:r>
          </a:p>
          <a:p>
            <a:pPr>
              <a:spcBef>
                <a:spcPts val="0"/>
              </a:spcBef>
            </a:pPr>
            <a:endParaRPr lang="en-US" sz="2800" dirty="0"/>
          </a:p>
          <a:p>
            <a:pPr>
              <a:spcBef>
                <a:spcPts val="0"/>
              </a:spcBef>
            </a:pPr>
            <a:r>
              <a:rPr lang="en-US" sz="2800" b="1" dirty="0"/>
              <a:t>District Court </a:t>
            </a:r>
            <a:r>
              <a:rPr lang="en-US" sz="2800" dirty="0"/>
              <a:t>decisions (D.) </a:t>
            </a:r>
          </a:p>
          <a:p>
            <a:pPr lvl="2">
              <a:spcBef>
                <a:spcPts val="0"/>
              </a:spcBef>
            </a:pPr>
            <a:r>
              <a:rPr lang="en-US" sz="2800" dirty="0"/>
              <a:t>Collected in </a:t>
            </a:r>
            <a:r>
              <a:rPr lang="en-US" sz="2800" b="1" dirty="0"/>
              <a:t>Federal Supplement</a:t>
            </a:r>
            <a:r>
              <a:rPr lang="en-US" sz="2800" dirty="0"/>
              <a:t> series (F. Supp.)</a:t>
            </a:r>
          </a:p>
          <a:p>
            <a:pPr lvl="2">
              <a:spcBef>
                <a:spcPts val="0"/>
              </a:spcBef>
            </a:pPr>
            <a:endParaRPr lang="en-US" sz="2800" dirty="0"/>
          </a:p>
          <a:p>
            <a:pPr>
              <a:spcBef>
                <a:spcPts val="0"/>
              </a:spcBef>
            </a:pPr>
            <a:r>
              <a:rPr lang="en-US" sz="2800" b="1" dirty="0"/>
              <a:t>Circuit Courts </a:t>
            </a:r>
            <a:r>
              <a:rPr lang="en-US" sz="2800" dirty="0"/>
              <a:t>(Cir. )</a:t>
            </a:r>
          </a:p>
          <a:p>
            <a:pPr lvl="2">
              <a:spcBef>
                <a:spcPts val="0"/>
              </a:spcBef>
            </a:pPr>
            <a:r>
              <a:rPr lang="en-US" sz="2800" dirty="0"/>
              <a:t>Collected in </a:t>
            </a:r>
            <a:r>
              <a:rPr lang="en-US" sz="2800" b="1" dirty="0"/>
              <a:t>Federal Reporter</a:t>
            </a:r>
            <a:r>
              <a:rPr lang="en-US" sz="2800" dirty="0"/>
              <a:t> series (F.)</a:t>
            </a:r>
          </a:p>
          <a:p>
            <a:pPr lvl="2">
              <a:spcBef>
                <a:spcPts val="0"/>
              </a:spcBef>
            </a:pPr>
            <a:endParaRPr lang="en-US" sz="2800" dirty="0"/>
          </a:p>
          <a:p>
            <a:pPr>
              <a:spcBef>
                <a:spcPts val="0"/>
              </a:spcBef>
            </a:pPr>
            <a:r>
              <a:rPr lang="en-US" sz="2800" b="1" dirty="0"/>
              <a:t>Supreme Court </a:t>
            </a:r>
            <a:r>
              <a:rPr lang="en-US" sz="2800" dirty="0"/>
              <a:t>decisions collected in </a:t>
            </a:r>
            <a:r>
              <a:rPr lang="en-US" sz="2800" b="1" dirty="0"/>
              <a:t>parallel series</a:t>
            </a:r>
          </a:p>
          <a:p>
            <a:pPr lvl="2">
              <a:spcBef>
                <a:spcPts val="0"/>
              </a:spcBef>
            </a:pPr>
            <a:r>
              <a:rPr lang="en-US" sz="2800" dirty="0"/>
              <a:t>Official </a:t>
            </a:r>
            <a:r>
              <a:rPr lang="en-US" sz="2800" b="1" dirty="0"/>
              <a:t>United States Reports</a:t>
            </a:r>
            <a:r>
              <a:rPr lang="en-US" sz="2800" dirty="0"/>
              <a:t> series (U.S.)</a:t>
            </a:r>
          </a:p>
          <a:p>
            <a:pPr lvl="2">
              <a:spcBef>
                <a:spcPts val="0"/>
              </a:spcBef>
            </a:pPr>
            <a:r>
              <a:rPr lang="en-US" sz="2800" dirty="0"/>
              <a:t>Unofficial </a:t>
            </a:r>
            <a:r>
              <a:rPr lang="en-US" sz="2800" b="1" dirty="0"/>
              <a:t>Supreme Court Reports</a:t>
            </a:r>
            <a:r>
              <a:rPr lang="en-US" sz="2800" dirty="0"/>
              <a:t> series (S. Ct.)</a:t>
            </a:r>
          </a:p>
          <a:p>
            <a:pPr lvl="2">
              <a:spcBef>
                <a:spcPts val="0"/>
              </a:spcBef>
            </a:pPr>
            <a:r>
              <a:rPr lang="en-US" sz="2800" dirty="0"/>
              <a:t>Unofficial Lawyers Edition  (L. Ed.)  </a:t>
            </a:r>
          </a:p>
          <a:p>
            <a:endParaRPr lang="en-US" sz="2800" dirty="0"/>
          </a:p>
        </p:txBody>
      </p:sp>
      <p:sp>
        <p:nvSpPr>
          <p:cNvPr id="2" name="Slide Number Placeholder 3">
            <a:extLst>
              <a:ext uri="{FF2B5EF4-FFF2-40B4-BE49-F238E27FC236}">
                <a16:creationId xmlns:a16="http://schemas.microsoft.com/office/drawing/2014/main" id="{F19A1431-BDC4-E2B9-9140-41C2FC7F2779}"/>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40</a:t>
            </a:fld>
            <a:endParaRPr lang="en-US" dirty="0"/>
          </a:p>
        </p:txBody>
      </p:sp>
    </p:spTree>
    <p:extLst>
      <p:ext uri="{BB962C8B-B14F-4D97-AF65-F5344CB8AC3E}">
        <p14:creationId xmlns:p14="http://schemas.microsoft.com/office/powerpoint/2010/main" val="105402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E7391-51CD-35E7-C031-5D6DCA8AF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32ED0-245C-B6E9-73E5-B0BD0EE0C1A5}"/>
              </a:ext>
            </a:extLst>
          </p:cNvPr>
          <p:cNvSpPr>
            <a:spLocks noGrp="1"/>
          </p:cNvSpPr>
          <p:nvPr>
            <p:ph type="title"/>
          </p:nvPr>
        </p:nvSpPr>
        <p:spPr/>
        <p:txBody>
          <a:bodyPr>
            <a:normAutofit/>
          </a:bodyPr>
          <a:lstStyle/>
          <a:p>
            <a:pPr algn="ctr"/>
            <a:r>
              <a:rPr lang="en-US" sz="4400" dirty="0"/>
              <a:t>What’s on the Internet? </a:t>
            </a:r>
          </a:p>
        </p:txBody>
      </p:sp>
      <p:sp>
        <p:nvSpPr>
          <p:cNvPr id="3" name="Content Placeholder 2">
            <a:extLst>
              <a:ext uri="{FF2B5EF4-FFF2-40B4-BE49-F238E27FC236}">
                <a16:creationId xmlns:a16="http://schemas.microsoft.com/office/drawing/2014/main" id="{E17ECB19-B007-BA7F-8532-501B5A40E1B5}"/>
              </a:ext>
            </a:extLst>
          </p:cNvPr>
          <p:cNvSpPr>
            <a:spLocks noGrp="1"/>
          </p:cNvSpPr>
          <p:nvPr>
            <p:ph idx="1"/>
          </p:nvPr>
        </p:nvSpPr>
        <p:spPr>
          <a:xfrm>
            <a:off x="700460" y="1690688"/>
            <a:ext cx="9944101" cy="4675388"/>
          </a:xfrm>
        </p:spPr>
        <p:txBody>
          <a:bodyPr>
            <a:noAutofit/>
          </a:bodyPr>
          <a:lstStyle/>
          <a:p>
            <a:pPr>
              <a:lnSpc>
                <a:spcPct val="110000"/>
              </a:lnSpc>
              <a:spcBef>
                <a:spcPts val="0"/>
              </a:spcBef>
              <a:buFont typeface="Wingdings" panose="05000000000000000000" pitchFamily="2" charset="2"/>
              <a:buChar char="§"/>
            </a:pPr>
            <a:r>
              <a:rPr lang="en-US" sz="2400" b="1" kern="100" dirty="0">
                <a:effectLst/>
                <a:latin typeface="Helvetica" panose="020B0604020202020204"/>
                <a:ea typeface="Calibri" panose="020F0502020204030204" pitchFamily="34" charset="0"/>
                <a:cs typeface="Helvetica" panose="020B0604020202020204"/>
              </a:rPr>
              <a:t>Judicial Documents – Google Scholar</a:t>
            </a:r>
          </a:p>
          <a:p>
            <a:pPr marL="0" indent="0">
              <a:lnSpc>
                <a:spcPct val="110000"/>
              </a:lnSpc>
              <a:spcBef>
                <a:spcPts val="0"/>
              </a:spcBef>
              <a:buNone/>
            </a:pPr>
            <a:r>
              <a:rPr lang="en-US" sz="2400" kern="100" dirty="0">
                <a:solidFill>
                  <a:schemeClr val="accent1"/>
                </a:solidFill>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https://scholar.google.com</a:t>
            </a:r>
            <a:endParaRPr lang="en-US" sz="2400" b="1" kern="100" dirty="0">
              <a:solidFill>
                <a:schemeClr val="accent1"/>
              </a:solidFill>
              <a:effectLst/>
              <a:latin typeface="Helvetica" panose="020B0604020202020204"/>
              <a:ea typeface="Calibri" panose="020F0502020204030204" pitchFamily="34" charset="0"/>
              <a:cs typeface="Helvetica" panose="020B0604020202020204"/>
            </a:endParaRPr>
          </a:p>
          <a:p>
            <a:pPr lvl="1">
              <a:lnSpc>
                <a:spcPct val="110000"/>
              </a:lnSpc>
              <a:spcBef>
                <a:spcPts val="0"/>
              </a:spcBef>
              <a:buFont typeface="Wingdings" panose="05000000000000000000" pitchFamily="2" charset="2"/>
              <a:buChar char="§"/>
            </a:pPr>
            <a:r>
              <a:rPr lang="en-US" sz="2400" kern="100" dirty="0">
                <a:latin typeface="Helvetica" panose="020B0604020202020204"/>
                <a:ea typeface="Calibri" panose="020F0502020204030204" pitchFamily="34" charset="0"/>
                <a:cs typeface="Helvetica" panose="020B0604020202020204"/>
              </a:rPr>
              <a:t>Case Law </a:t>
            </a:r>
          </a:p>
          <a:p>
            <a:pPr lvl="1">
              <a:lnSpc>
                <a:spcPct val="110000"/>
              </a:lnSpc>
              <a:spcBef>
                <a:spcPts val="0"/>
              </a:spcBef>
              <a:buFont typeface="Wingdings" panose="05000000000000000000" pitchFamily="2" charset="2"/>
              <a:buChar char="§"/>
            </a:pPr>
            <a:r>
              <a:rPr lang="en-US" sz="2400" kern="100" dirty="0">
                <a:latin typeface="Helvetica" panose="020B0604020202020204"/>
                <a:ea typeface="Calibri" panose="020F0502020204030204" pitchFamily="34" charset="0"/>
                <a:cs typeface="Helvetica" panose="020B0604020202020204"/>
              </a:rPr>
              <a:t>Articles</a:t>
            </a:r>
          </a:p>
          <a:p>
            <a:pPr>
              <a:buFont typeface="Wingdings" panose="05000000000000000000" pitchFamily="2" charset="2"/>
              <a:buChar char="§"/>
            </a:pPr>
            <a:r>
              <a:rPr lang="en-US" sz="2400" b="1" dirty="0"/>
              <a:t>Just Security – Specific to Second Trump Administration </a:t>
            </a:r>
          </a:p>
          <a:p>
            <a:pPr marL="0" indent="0">
              <a:buNone/>
            </a:pPr>
            <a:r>
              <a:rPr lang="en-US" sz="2400" dirty="0">
                <a:solidFill>
                  <a:schemeClr val="accent1"/>
                </a:solidFill>
                <a:hlinkClick r:id="rId4">
                  <a:extLst>
                    <a:ext uri="{A12FA001-AC4F-418D-AE19-62706E023703}">
                      <ahyp:hlinkClr xmlns:ahyp="http://schemas.microsoft.com/office/drawing/2018/hyperlinkcolor" val="tx"/>
                    </a:ext>
                  </a:extLst>
                </a:hlinkClick>
              </a:rPr>
              <a:t>https://www.justsecurity.org/107087/tracker-litigation-legal-challenges-trump-administration/</a:t>
            </a:r>
            <a:endParaRPr lang="en-US" sz="2400" dirty="0">
              <a:solidFill>
                <a:schemeClr val="accent1"/>
              </a:solidFill>
            </a:endParaRPr>
          </a:p>
          <a:p>
            <a:pPr lvl="5"/>
            <a:endParaRPr lang="en-US" sz="2400" b="1" dirty="0"/>
          </a:p>
          <a:p>
            <a:pPr lvl="7"/>
            <a:r>
              <a:rPr lang="en-US" sz="2400" b="1" dirty="0">
                <a:latin typeface="Helvetica" panose="020B0604020202020204"/>
                <a:cs typeface="Helvetica" panose="020B0604020202020204"/>
              </a:rPr>
              <a:t>Websites for Party Counsel Organizations</a:t>
            </a:r>
          </a:p>
          <a:p>
            <a:pPr lvl="7"/>
            <a:r>
              <a:rPr lang="en-US" sz="2400" b="1" dirty="0">
                <a:latin typeface="Helvetica" panose="020B0604020202020204"/>
                <a:cs typeface="Helvetica" panose="020B0604020202020204"/>
              </a:rPr>
              <a:t>Websites for Media </a:t>
            </a:r>
          </a:p>
          <a:p>
            <a:pPr lvl="7"/>
            <a:r>
              <a:rPr lang="en-US" sz="2400" b="1" dirty="0">
                <a:latin typeface="Helvetica" panose="020B0604020202020204"/>
                <a:cs typeface="Helvetica" panose="020B0604020202020204"/>
              </a:rPr>
              <a:t>Basic Browser Searches </a:t>
            </a:r>
          </a:p>
          <a:p>
            <a:pPr lvl="7"/>
            <a:endParaRPr lang="en-US" sz="2400" b="1" dirty="0">
              <a:latin typeface="Helvetica" panose="020B0604020202020204"/>
              <a:cs typeface="Helvetica" panose="020B0604020202020204"/>
            </a:endParaRPr>
          </a:p>
        </p:txBody>
      </p:sp>
      <p:sp>
        <p:nvSpPr>
          <p:cNvPr id="4" name="Slide Number Placeholder 3">
            <a:extLst>
              <a:ext uri="{FF2B5EF4-FFF2-40B4-BE49-F238E27FC236}">
                <a16:creationId xmlns:a16="http://schemas.microsoft.com/office/drawing/2014/main" id="{791429B2-C8E3-45CF-64F9-5207EEE6860D}"/>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41</a:t>
            </a:fld>
            <a:endParaRPr lang="en-US" dirty="0"/>
          </a:p>
        </p:txBody>
      </p:sp>
    </p:spTree>
    <p:extLst>
      <p:ext uri="{BB962C8B-B14F-4D97-AF65-F5344CB8AC3E}">
        <p14:creationId xmlns:p14="http://schemas.microsoft.com/office/powerpoint/2010/main" val="4267766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992C-167C-7090-2A7E-E750832BF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5F80C-9C97-4569-3217-EED1A7735BE4}"/>
              </a:ext>
            </a:extLst>
          </p:cNvPr>
          <p:cNvSpPr>
            <a:spLocks noGrp="1"/>
          </p:cNvSpPr>
          <p:nvPr>
            <p:ph type="title"/>
          </p:nvPr>
        </p:nvSpPr>
        <p:spPr/>
        <p:txBody>
          <a:bodyPr/>
          <a:lstStyle/>
          <a:p>
            <a:pPr algn="ctr"/>
            <a:r>
              <a:rPr lang="en-US" sz="4000" dirty="0"/>
              <a:t>What’s on the Internet? </a:t>
            </a:r>
            <a:br>
              <a:rPr lang="en-US" dirty="0"/>
            </a:br>
            <a:r>
              <a:rPr lang="en-US" dirty="0"/>
              <a:t>(Continued)</a:t>
            </a:r>
          </a:p>
        </p:txBody>
      </p:sp>
      <p:sp>
        <p:nvSpPr>
          <p:cNvPr id="3" name="Content Placeholder 2">
            <a:extLst>
              <a:ext uri="{FF2B5EF4-FFF2-40B4-BE49-F238E27FC236}">
                <a16:creationId xmlns:a16="http://schemas.microsoft.com/office/drawing/2014/main" id="{E386FD5C-A039-F344-DDF0-E3FCFC9FC116}"/>
              </a:ext>
            </a:extLst>
          </p:cNvPr>
          <p:cNvSpPr>
            <a:spLocks noGrp="1"/>
          </p:cNvSpPr>
          <p:nvPr>
            <p:ph idx="1"/>
          </p:nvPr>
        </p:nvSpPr>
        <p:spPr>
          <a:xfrm>
            <a:off x="700460" y="1690688"/>
            <a:ext cx="9944101" cy="4675388"/>
          </a:xfrm>
        </p:spPr>
        <p:txBody>
          <a:bodyPr>
            <a:noAutofit/>
          </a:bodyPr>
          <a:lstStyle/>
          <a:p>
            <a:pPr>
              <a:buFont typeface="Wingdings" panose="05000000000000000000" pitchFamily="2" charset="2"/>
              <a:buChar char="§"/>
            </a:pPr>
            <a:r>
              <a:rPr lang="en-US" sz="2800" b="1" dirty="0">
                <a:latin typeface="Helvetica" panose="020B0604020202020204"/>
                <a:cs typeface="Helvetica" panose="020B0604020202020204"/>
              </a:rPr>
              <a:t>Resources for Circuit Decisions That Go to the Supreme Court</a:t>
            </a:r>
          </a:p>
          <a:p>
            <a:pPr lvl="1">
              <a:buFont typeface="Wingdings" panose="05000000000000000000" pitchFamily="2" charset="2"/>
              <a:buChar char="§"/>
            </a:pPr>
            <a:r>
              <a:rPr lang="en-US" sz="2400" dirty="0" err="1"/>
              <a:t>SCOTUSblog</a:t>
            </a:r>
            <a:r>
              <a:rPr lang="en-US" sz="2400" dirty="0"/>
              <a:t> links to circuit court slip opinion below</a:t>
            </a:r>
          </a:p>
          <a:p>
            <a:pPr lvl="1">
              <a:buFont typeface="Wingdings" panose="05000000000000000000" pitchFamily="2" charset="2"/>
              <a:buChar char="§"/>
            </a:pPr>
            <a:r>
              <a:rPr lang="en-US" sz="2400" dirty="0"/>
              <a:t>Style may be reversed, depending on who lost</a:t>
            </a:r>
          </a:p>
          <a:p>
            <a:pPr lvl="1">
              <a:buFont typeface="Wingdings" panose="05000000000000000000" pitchFamily="2" charset="2"/>
              <a:buChar char="§"/>
            </a:pPr>
            <a:endParaRPr lang="en-US" sz="2400" dirty="0"/>
          </a:p>
          <a:p>
            <a:pPr>
              <a:buFont typeface="Wingdings" panose="05000000000000000000" pitchFamily="2" charset="2"/>
              <a:buChar char="§"/>
            </a:pPr>
            <a:r>
              <a:rPr lang="en-US" sz="2400" b="1" dirty="0"/>
              <a:t>Resources for U.S. Supreme Court Decisions</a:t>
            </a:r>
          </a:p>
          <a:p>
            <a:pPr lvl="1">
              <a:buFont typeface="Wingdings" panose="05000000000000000000" pitchFamily="2" charset="2"/>
              <a:buChar char="§"/>
            </a:pPr>
            <a:r>
              <a:rPr lang="en-US" sz="2400" b="1" dirty="0"/>
              <a:t>Supreme Court Official Website </a:t>
            </a:r>
            <a:r>
              <a:rPr lang="en-US" sz="2400" dirty="0">
                <a:hlinkClick r:id="rId3"/>
              </a:rPr>
              <a:t>https://www.supremecourt.gov/docket/docket.aspx</a:t>
            </a:r>
            <a:endParaRPr lang="en-US" sz="2400" dirty="0"/>
          </a:p>
          <a:p>
            <a:pPr lvl="2">
              <a:buFont typeface="Wingdings" panose="05000000000000000000" pitchFamily="2" charset="2"/>
              <a:buChar char="§"/>
            </a:pPr>
            <a:r>
              <a:rPr lang="en-US" sz="2400" dirty="0"/>
              <a:t>Easy to find “Questions Presented” </a:t>
            </a:r>
          </a:p>
          <a:p>
            <a:pPr lvl="1">
              <a:buFont typeface="Wingdings" panose="05000000000000000000" pitchFamily="2" charset="2"/>
              <a:buChar char="§"/>
            </a:pPr>
            <a:r>
              <a:rPr lang="en-US" sz="2400" b="1" dirty="0" err="1"/>
              <a:t>SCOTUSblog</a:t>
            </a:r>
            <a:endParaRPr lang="en-US" sz="2400" b="1" dirty="0"/>
          </a:p>
          <a:p>
            <a:pPr marL="457200" lvl="1" indent="0">
              <a:buNone/>
            </a:pPr>
            <a:r>
              <a:rPr lang="en-US" sz="2400" dirty="0"/>
              <a:t>   </a:t>
            </a:r>
            <a:r>
              <a:rPr lang="en-US" sz="2400" dirty="0">
                <a:hlinkClick r:id="rId4"/>
              </a:rPr>
              <a:t>https://www.scotusblog.com/</a:t>
            </a:r>
            <a:endParaRPr lang="en-US" sz="2400"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ED3893DF-95FA-0663-5682-20CF2160D033}"/>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42</a:t>
            </a:fld>
            <a:endParaRPr lang="en-US" dirty="0"/>
          </a:p>
        </p:txBody>
      </p:sp>
    </p:spTree>
    <p:extLst>
      <p:ext uri="{BB962C8B-B14F-4D97-AF65-F5344CB8AC3E}">
        <p14:creationId xmlns:p14="http://schemas.microsoft.com/office/powerpoint/2010/main" val="3866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4F6F-CE18-5314-3EF4-14BABB430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A6AAB-C19A-B007-9CFA-FF0127C32CD0}"/>
              </a:ext>
            </a:extLst>
          </p:cNvPr>
          <p:cNvSpPr>
            <a:spLocks noGrp="1"/>
          </p:cNvSpPr>
          <p:nvPr>
            <p:ph type="title"/>
          </p:nvPr>
        </p:nvSpPr>
        <p:spPr/>
        <p:txBody>
          <a:bodyPr/>
          <a:lstStyle/>
          <a:p>
            <a:pPr algn="ctr"/>
            <a:r>
              <a:rPr lang="en-US" sz="4000" dirty="0"/>
              <a:t>Decoding Lower Court Decisions </a:t>
            </a:r>
            <a:br>
              <a:rPr lang="en-US" dirty="0"/>
            </a:br>
            <a:r>
              <a:rPr lang="en-US" dirty="0"/>
              <a:t>(Example) </a:t>
            </a:r>
          </a:p>
        </p:txBody>
      </p:sp>
      <p:sp>
        <p:nvSpPr>
          <p:cNvPr id="3" name="Content Placeholder 2">
            <a:extLst>
              <a:ext uri="{FF2B5EF4-FFF2-40B4-BE49-F238E27FC236}">
                <a16:creationId xmlns:a16="http://schemas.microsoft.com/office/drawing/2014/main" id="{3F92CA9A-E34A-3474-0110-D9F524EE0A76}"/>
              </a:ext>
            </a:extLst>
          </p:cNvPr>
          <p:cNvSpPr>
            <a:spLocks noGrp="1"/>
          </p:cNvSpPr>
          <p:nvPr>
            <p:ph idx="1"/>
          </p:nvPr>
        </p:nvSpPr>
        <p:spPr>
          <a:xfrm>
            <a:off x="838200" y="1572962"/>
            <a:ext cx="10515600" cy="3999988"/>
          </a:xfrm>
        </p:spPr>
        <p:txBody>
          <a:bodyPr>
            <a:noAutofit/>
          </a:bodyPr>
          <a:lstStyle/>
          <a:p>
            <a:pPr>
              <a:lnSpc>
                <a:spcPct val="120000"/>
              </a:lnSpc>
              <a:spcBef>
                <a:spcPts val="600"/>
              </a:spcBef>
              <a:spcAft>
                <a:spcPts val="600"/>
              </a:spcAft>
              <a:buFont typeface="Wingdings" panose="05000000000000000000" pitchFamily="2" charset="2"/>
              <a:buChar char="§"/>
            </a:pPr>
            <a:r>
              <a:rPr lang="en-US" sz="2400" b="1" dirty="0"/>
              <a:t>District Court – Blake v. City of Grants Pass </a:t>
            </a:r>
            <a:r>
              <a:rPr lang="en-US" sz="2400" dirty="0"/>
              <a:t>(via Google search) </a:t>
            </a:r>
          </a:p>
          <a:p>
            <a:pPr lvl="1">
              <a:lnSpc>
                <a:spcPct val="100000"/>
              </a:lnSpc>
              <a:spcBef>
                <a:spcPts val="600"/>
              </a:spcBef>
              <a:spcAft>
                <a:spcPts val="600"/>
              </a:spcAft>
              <a:buFont typeface="Wingdings" panose="05000000000000000000" pitchFamily="2" charset="2"/>
              <a:buChar char="§"/>
            </a:pPr>
            <a:r>
              <a:rPr lang="en-US" dirty="0"/>
              <a:t>No Federal Reporter Citation </a:t>
            </a:r>
          </a:p>
          <a:p>
            <a:pPr lvl="1">
              <a:lnSpc>
                <a:spcPct val="100000"/>
              </a:lnSpc>
              <a:spcBef>
                <a:spcPts val="600"/>
              </a:spcBef>
              <a:spcAft>
                <a:spcPts val="600"/>
              </a:spcAft>
              <a:buFont typeface="Wingdings" panose="05000000000000000000" pitchFamily="2" charset="2"/>
              <a:buChar char="§"/>
            </a:pPr>
            <a:r>
              <a:rPr lang="en-US" b="1" dirty="0"/>
              <a:t>Paywall: </a:t>
            </a:r>
            <a:r>
              <a:rPr lang="en-US" dirty="0"/>
              <a:t>2020 U.S. Dist. Lexis 129494 (D. Or. July 22, 2020)</a:t>
            </a:r>
          </a:p>
          <a:p>
            <a:pPr lvl="1">
              <a:lnSpc>
                <a:spcPct val="100000"/>
              </a:lnSpc>
              <a:spcBef>
                <a:spcPts val="600"/>
              </a:spcBef>
              <a:spcAft>
                <a:spcPts val="600"/>
              </a:spcAft>
              <a:buFont typeface="Wingdings" panose="05000000000000000000" pitchFamily="2" charset="2"/>
              <a:buChar char="§"/>
            </a:pPr>
            <a:r>
              <a:rPr lang="en-US" b="1" dirty="0"/>
              <a:t>Paywall: </a:t>
            </a:r>
            <a:r>
              <a:rPr lang="en-US" dirty="0"/>
              <a:t>2020 WL 4209227 (D. Or. July 22, 2020)</a:t>
            </a:r>
          </a:p>
          <a:p>
            <a:pPr lvl="1">
              <a:lnSpc>
                <a:spcPct val="100000"/>
              </a:lnSpc>
              <a:spcBef>
                <a:spcPts val="600"/>
              </a:spcBef>
              <a:spcAft>
                <a:spcPts val="600"/>
              </a:spcAft>
              <a:buFont typeface="Wingdings" panose="05000000000000000000" pitchFamily="2" charset="2"/>
              <a:buChar char="§"/>
            </a:pPr>
            <a:r>
              <a:rPr lang="en-US" b="1" dirty="0"/>
              <a:t>Free: </a:t>
            </a:r>
            <a:r>
              <a:rPr lang="en-US" dirty="0">
                <a:solidFill>
                  <a:schemeClr val="accent1"/>
                </a:solidFill>
                <a:hlinkClick r:id="rId3">
                  <a:extLst>
                    <a:ext uri="{A12FA001-AC4F-418D-AE19-62706E023703}">
                      <ahyp:hlinkClr xmlns:ahyp="http://schemas.microsoft.com/office/drawing/2018/hyperlinkcolor" val="tx"/>
                    </a:ext>
                  </a:extLst>
                </a:hlinkClick>
              </a:rPr>
              <a:t>https://clearinghouse.net/case/43966/</a:t>
            </a:r>
            <a:r>
              <a:rPr lang="en-US" dirty="0">
                <a:solidFill>
                  <a:schemeClr val="accent1"/>
                </a:solidFill>
              </a:rPr>
              <a:t> </a:t>
            </a:r>
          </a:p>
          <a:p>
            <a:pPr lvl="1">
              <a:lnSpc>
                <a:spcPct val="100000"/>
              </a:lnSpc>
              <a:spcBef>
                <a:spcPts val="600"/>
              </a:spcBef>
              <a:spcAft>
                <a:spcPts val="600"/>
              </a:spcAft>
              <a:buFont typeface="Wingdings" panose="05000000000000000000" pitchFamily="2" charset="2"/>
              <a:buChar char="§"/>
            </a:pPr>
            <a:r>
              <a:rPr lang="en-US" b="1" dirty="0"/>
              <a:t>Free: </a:t>
            </a:r>
            <a:r>
              <a:rPr lang="en-US" dirty="0">
                <a:solidFill>
                  <a:schemeClr val="accent1"/>
                </a:solidFill>
                <a:hlinkClick r:id="rId4">
                  <a:extLst>
                    <a:ext uri="{A12FA001-AC4F-418D-AE19-62706E023703}">
                      <ahyp:hlinkClr xmlns:ahyp="http://schemas.microsoft.com/office/drawing/2018/hyperlinkcolor" val="tx"/>
                    </a:ext>
                  </a:extLst>
                </a:hlinkClick>
              </a:rPr>
              <a:t>https://clearinghouse.net/doc/136123/</a:t>
            </a:r>
            <a:endParaRPr lang="en-US" dirty="0">
              <a:solidFill>
                <a:schemeClr val="accent1"/>
              </a:solidFill>
            </a:endParaRPr>
          </a:p>
          <a:p>
            <a:pPr>
              <a:spcBef>
                <a:spcPts val="600"/>
              </a:spcBef>
              <a:spcAft>
                <a:spcPts val="600"/>
              </a:spcAft>
              <a:buFont typeface="Wingdings" panose="05000000000000000000" pitchFamily="2" charset="2"/>
              <a:buChar char="§"/>
            </a:pPr>
            <a:r>
              <a:rPr lang="en-US" sz="2400" b="1" dirty="0"/>
              <a:t>Circuit Court – Johnson v. City of Grants Pass </a:t>
            </a:r>
          </a:p>
          <a:p>
            <a:pPr lvl="1">
              <a:spcBef>
                <a:spcPts val="600"/>
              </a:spcBef>
              <a:spcAft>
                <a:spcPts val="600"/>
              </a:spcAft>
              <a:buFont typeface="Wingdings" panose="05000000000000000000" pitchFamily="2" charset="2"/>
              <a:buChar char="§"/>
            </a:pPr>
            <a:r>
              <a:rPr lang="en-US" dirty="0">
                <a:solidFill>
                  <a:schemeClr val="accent1"/>
                </a:solidFill>
                <a:hlinkClick r:id="rId5">
                  <a:extLst>
                    <a:ext uri="{A12FA001-AC4F-418D-AE19-62706E023703}">
                      <ahyp:hlinkClr xmlns:ahyp="http://schemas.microsoft.com/office/drawing/2018/hyperlinkcolor" val="tx"/>
                    </a:ext>
                  </a:extLst>
                </a:hlinkClick>
              </a:rPr>
              <a:t>https://scholar.google.com/scholar_case?case=390983368744510393&amp;q</a:t>
            </a:r>
            <a:endParaRPr lang="en-US" dirty="0">
              <a:solidFill>
                <a:schemeClr val="accent1"/>
              </a:solidFill>
            </a:endParaRPr>
          </a:p>
          <a:p>
            <a:pPr lvl="1">
              <a:spcBef>
                <a:spcPts val="600"/>
              </a:spcBef>
              <a:spcAft>
                <a:spcPts val="600"/>
              </a:spcAft>
              <a:buFont typeface="Wingdings" panose="05000000000000000000" pitchFamily="2" charset="2"/>
              <a:buChar char="§"/>
            </a:pPr>
            <a:r>
              <a:rPr lang="en-US" dirty="0"/>
              <a:t>50 F. 4th 787 (9th Cir. Sept. 28, 2022)</a:t>
            </a:r>
          </a:p>
          <a:p>
            <a:pPr lvl="1">
              <a:buFont typeface="Wingdings" panose="05000000000000000000" pitchFamily="2" charset="2"/>
              <a:buChar char="§"/>
            </a:pPr>
            <a:endParaRPr lang="en-US" dirty="0">
              <a:hlinkClick r:id="rId5"/>
            </a:endParaRPr>
          </a:p>
          <a:p>
            <a:pPr lvl="1">
              <a:spcBef>
                <a:spcPts val="600"/>
              </a:spcBef>
              <a:spcAft>
                <a:spcPts val="600"/>
              </a:spcAft>
              <a:buFont typeface="Wingdings" panose="05000000000000000000" pitchFamily="2" charset="2"/>
              <a:buChar char="§"/>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152FC19-2C34-8285-9A7B-D24C839AA4E9}"/>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43</a:t>
            </a:fld>
            <a:endParaRPr lang="en-US" dirty="0"/>
          </a:p>
        </p:txBody>
      </p:sp>
    </p:spTree>
    <p:extLst>
      <p:ext uri="{BB962C8B-B14F-4D97-AF65-F5344CB8AC3E}">
        <p14:creationId xmlns:p14="http://schemas.microsoft.com/office/powerpoint/2010/main" val="859462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9043-4326-0AA6-0520-967BC530D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D39FA-A5D1-E6A5-2CCE-29F1D5540ECD}"/>
              </a:ext>
            </a:extLst>
          </p:cNvPr>
          <p:cNvSpPr>
            <a:spLocks noGrp="1"/>
          </p:cNvSpPr>
          <p:nvPr>
            <p:ph type="title"/>
          </p:nvPr>
        </p:nvSpPr>
        <p:spPr/>
        <p:txBody>
          <a:bodyPr>
            <a:normAutofit/>
          </a:bodyPr>
          <a:lstStyle/>
          <a:p>
            <a:pPr algn="ctr"/>
            <a:r>
              <a:rPr lang="en-US" sz="3600" dirty="0"/>
              <a:t>Decoding Supreme Court Decisions </a:t>
            </a:r>
            <a:br>
              <a:rPr lang="en-US" sz="3600" dirty="0"/>
            </a:br>
            <a:r>
              <a:rPr lang="en-US" sz="3600" dirty="0"/>
              <a:t>(Example) </a:t>
            </a:r>
          </a:p>
        </p:txBody>
      </p:sp>
      <p:sp>
        <p:nvSpPr>
          <p:cNvPr id="3" name="Content Placeholder 2">
            <a:extLst>
              <a:ext uri="{FF2B5EF4-FFF2-40B4-BE49-F238E27FC236}">
                <a16:creationId xmlns:a16="http://schemas.microsoft.com/office/drawing/2014/main" id="{33EFDD34-06AE-CF25-90C4-202F45F238F2}"/>
              </a:ext>
            </a:extLst>
          </p:cNvPr>
          <p:cNvSpPr>
            <a:spLocks noGrp="1"/>
          </p:cNvSpPr>
          <p:nvPr>
            <p:ph idx="1"/>
          </p:nvPr>
        </p:nvSpPr>
        <p:spPr/>
        <p:txBody>
          <a:bodyPr>
            <a:normAutofit/>
          </a:bodyPr>
          <a:lstStyle/>
          <a:p>
            <a:pPr>
              <a:buFont typeface="Wingdings" panose="05000000000000000000" pitchFamily="2" charset="2"/>
              <a:buChar char="§"/>
            </a:pPr>
            <a:r>
              <a:rPr lang="en-US" sz="2400" b="1" dirty="0"/>
              <a:t>City of Grants Pass v. Johnson – Slip Opinion</a:t>
            </a:r>
          </a:p>
          <a:p>
            <a:pPr marL="0" indent="0">
              <a:buNone/>
            </a:pPr>
            <a:r>
              <a:rPr lang="en-US" dirty="0">
                <a:solidFill>
                  <a:schemeClr val="accent1"/>
                </a:solidFill>
                <a:hlinkClick r:id="rId3">
                  <a:extLst>
                    <a:ext uri="{A12FA001-AC4F-418D-AE19-62706E023703}">
                      <ahyp:hlinkClr xmlns:ahyp="http://schemas.microsoft.com/office/drawing/2018/hyperlinkcolor" val="tx"/>
                    </a:ext>
                  </a:extLst>
                </a:hlinkClick>
              </a:rPr>
              <a:t>https://www.supremecourt.gov/opinions/23pdf/23-175_19m2.pdf</a:t>
            </a:r>
            <a:endParaRPr lang="en-US" dirty="0">
              <a:solidFill>
                <a:schemeClr val="accent1"/>
              </a:solidFill>
            </a:endParaRPr>
          </a:p>
          <a:p>
            <a:pPr lvl="1">
              <a:buFont typeface="Wingdings" panose="05000000000000000000" pitchFamily="2" charset="2"/>
              <a:buChar char="§"/>
            </a:pPr>
            <a:r>
              <a:rPr lang="en-US" dirty="0"/>
              <a:t>Available via Supreme Court website  </a:t>
            </a:r>
            <a:r>
              <a:rPr lang="en-US" dirty="0">
                <a:solidFill>
                  <a:schemeClr val="accent1"/>
                </a:solidFill>
                <a:hlinkClick r:id="rId4">
                  <a:extLst>
                    <a:ext uri="{A12FA001-AC4F-418D-AE19-62706E023703}">
                      <ahyp:hlinkClr xmlns:ahyp="http://schemas.microsoft.com/office/drawing/2018/hyperlinkcolor" val="tx"/>
                    </a:ext>
                  </a:extLst>
                </a:hlinkClick>
              </a:rPr>
              <a:t>https://www.supremecourt.gov/docket/docket.aspx</a:t>
            </a:r>
            <a:endParaRPr lang="en-US" dirty="0">
              <a:solidFill>
                <a:schemeClr val="accent1"/>
              </a:solidFill>
            </a:endParaRPr>
          </a:p>
          <a:p>
            <a:pPr lvl="1">
              <a:buFont typeface="Wingdings" panose="05000000000000000000" pitchFamily="2" charset="2"/>
              <a:buChar char="§"/>
            </a:pPr>
            <a:r>
              <a:rPr lang="en-US" dirty="0"/>
              <a:t>Available via </a:t>
            </a:r>
            <a:r>
              <a:rPr lang="en-US" dirty="0" err="1"/>
              <a:t>SCOTUSblog</a:t>
            </a:r>
            <a:r>
              <a:rPr lang="en-US" dirty="0"/>
              <a:t>: </a:t>
            </a:r>
            <a:r>
              <a:rPr lang="en-US" dirty="0">
                <a:solidFill>
                  <a:schemeClr val="accent1"/>
                </a:solidFill>
                <a:hlinkClick r:id="rId5">
                  <a:extLst>
                    <a:ext uri="{A12FA001-AC4F-418D-AE19-62706E023703}">
                      <ahyp:hlinkClr xmlns:ahyp="http://schemas.microsoft.com/office/drawing/2018/hyperlinkcolor" val="tx"/>
                    </a:ext>
                  </a:extLst>
                </a:hlinkClick>
              </a:rPr>
              <a:t>https://www.scotusblog.com/</a:t>
            </a:r>
            <a:endParaRPr lang="en-US" dirty="0">
              <a:solidFill>
                <a:schemeClr val="accent1"/>
              </a:solidFill>
            </a:endParaRPr>
          </a:p>
          <a:p>
            <a:pPr marL="457200" lvl="1" indent="0">
              <a:buNone/>
            </a:pPr>
            <a:endParaRPr lang="en-US" dirty="0"/>
          </a:p>
          <a:p>
            <a:pPr>
              <a:buFont typeface="Wingdings" panose="05000000000000000000" pitchFamily="2" charset="2"/>
              <a:buChar char="§"/>
            </a:pPr>
            <a:r>
              <a:rPr lang="en-US" sz="2400" b="1" dirty="0"/>
              <a:t>City of Grants Pass v. Johnson – Formal Legal Citation</a:t>
            </a:r>
          </a:p>
          <a:p>
            <a:pPr marL="0" indent="0">
              <a:buNone/>
            </a:pPr>
            <a:r>
              <a:rPr lang="en-US" dirty="0">
                <a:solidFill>
                  <a:schemeClr val="accent1"/>
                </a:solidFill>
                <a:hlinkClick r:id="rId6">
                  <a:extLst>
                    <a:ext uri="{A12FA001-AC4F-418D-AE19-62706E023703}">
                      <ahyp:hlinkClr xmlns:ahyp="http://schemas.microsoft.com/office/drawing/2018/hyperlinkcolor" val="tx"/>
                    </a:ext>
                  </a:extLst>
                </a:hlinkClick>
              </a:rPr>
              <a:t>https://scholar.google.com/</a:t>
            </a:r>
            <a:endParaRPr lang="en-US" dirty="0">
              <a:solidFill>
                <a:schemeClr val="accent1"/>
              </a:solidFill>
            </a:endParaRPr>
          </a:p>
          <a:p>
            <a:pPr lvl="1">
              <a:buFont typeface="Wingdings" panose="05000000000000000000" pitchFamily="2" charset="2"/>
              <a:buChar char="§"/>
            </a:pPr>
            <a:r>
              <a:rPr lang="en-US" dirty="0"/>
              <a:t>603 U.S. __, 144 S. Ct. 2202, 219 L. Ed. 2d 941 (June 28, 2024)</a:t>
            </a:r>
          </a:p>
          <a:p>
            <a:pPr lvl="1">
              <a:buFont typeface="Wingdings" panose="05000000000000000000" pitchFamily="2" charset="2"/>
              <a:buChar char="§"/>
            </a:pPr>
            <a:r>
              <a:rPr lang="en-US" dirty="0"/>
              <a:t>U.S. reporter citations no longer use page numbers</a:t>
            </a:r>
          </a:p>
          <a:p>
            <a:pPr lvl="1">
              <a:buFont typeface="Wingdings" panose="05000000000000000000" pitchFamily="2" charset="2"/>
              <a:buChar char="§"/>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7E29AA3-454B-238C-1A30-B2335C4F1CE0}"/>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44</a:t>
            </a:fld>
            <a:endParaRPr lang="en-US" dirty="0"/>
          </a:p>
        </p:txBody>
      </p:sp>
    </p:spTree>
    <p:extLst>
      <p:ext uri="{BB962C8B-B14F-4D97-AF65-F5344CB8AC3E}">
        <p14:creationId xmlns:p14="http://schemas.microsoft.com/office/powerpoint/2010/main" val="48868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44D7B-F0D9-5065-547E-4CB0FF019D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8AC806-BEA0-ABE9-FFDB-0C3BE8B1A91E}"/>
              </a:ext>
            </a:extLst>
          </p:cNvPr>
          <p:cNvSpPr>
            <a:spLocks noGrp="1"/>
          </p:cNvSpPr>
          <p:nvPr>
            <p:ph type="title" idx="4294967295"/>
          </p:nvPr>
        </p:nvSpPr>
        <p:spPr>
          <a:xfrm>
            <a:off x="693822" y="1748255"/>
            <a:ext cx="10515600" cy="1344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300" b="1" i="0" u="none" strike="noStrike" kern="1200" cap="none" spc="0" normalizeH="0" baseline="0" noProof="0" dirty="0">
                <a:ln>
                  <a:noFill/>
                </a:ln>
                <a:solidFill>
                  <a:schemeClr val="tx1"/>
                </a:solidFill>
                <a:effectLst/>
                <a:uLnTx/>
                <a:uFillTx/>
                <a:latin typeface="Helvetica" pitchFamily="2" charset="0"/>
                <a:ea typeface="+mn-ea"/>
                <a:cs typeface="Arial" panose="020B0604020202020204" pitchFamily="34" charset="0"/>
              </a:rPr>
              <a:t>Thank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200" b="0" i="0" u="none" strike="noStrike" kern="1200" cap="none" spc="0" normalizeH="0" baseline="0" noProof="0" dirty="0">
              <a:ln>
                <a:noFill/>
              </a:ln>
              <a:solidFill>
                <a:schemeClr val="tx1"/>
              </a:solidFill>
              <a:effectLst/>
              <a:uLnTx/>
              <a:uFillTx/>
              <a:latin typeface="Helvetica" pitchFamily="2" charset="0"/>
              <a:ea typeface="+mn-ea"/>
              <a:cs typeface="Arial" panose="020B0604020202020204" pitchFamily="34" charset="0"/>
            </a:endParaRPr>
          </a:p>
        </p:txBody>
      </p:sp>
      <p:sp>
        <p:nvSpPr>
          <p:cNvPr id="2" name="Title 4">
            <a:extLst>
              <a:ext uri="{FF2B5EF4-FFF2-40B4-BE49-F238E27FC236}">
                <a16:creationId xmlns:a16="http://schemas.microsoft.com/office/drawing/2014/main" id="{C44FD6E5-DD7B-3543-2818-C1C196F47D93}"/>
              </a:ext>
            </a:extLst>
          </p:cNvPr>
          <p:cNvSpPr txBox="1">
            <a:spLocks/>
          </p:cNvSpPr>
          <p:nvPr/>
        </p:nvSpPr>
        <p:spPr>
          <a:xfrm>
            <a:off x="4277032" y="5550767"/>
            <a:ext cx="7681452" cy="10715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dirty="0">
                <a:latin typeface="Helvetica" pitchFamily="2" charset="0"/>
                <a:cs typeface="Arial" panose="020B0604020202020204" pitchFamily="34" charset="0"/>
              </a:rPr>
              <a:t>© 2025 Disability Rights Education &amp; Defense Fund</a:t>
            </a:r>
          </a:p>
        </p:txBody>
      </p:sp>
      <p:sp>
        <p:nvSpPr>
          <p:cNvPr id="4" name="Slide Number Placeholder 3">
            <a:extLst>
              <a:ext uri="{FF2B5EF4-FFF2-40B4-BE49-F238E27FC236}">
                <a16:creationId xmlns:a16="http://schemas.microsoft.com/office/drawing/2014/main" id="{31841AAD-65AF-A8EC-7676-FA6A1C16D0DC}"/>
              </a:ext>
              <a:ext uri="{C183D7F6-B498-43B3-948B-1728B52AA6E4}">
                <adec:decorative xmlns:adec="http://schemas.microsoft.com/office/drawing/2017/decorative" val="1"/>
              </a:ext>
            </a:extLst>
          </p:cNvPr>
          <p:cNvSpPr>
            <a:spLocks noGrp="1"/>
          </p:cNvSpPr>
          <p:nvPr>
            <p:ph type="sldNum" sz="quarter" idx="12"/>
          </p:nvPr>
        </p:nvSpPr>
        <p:spPr/>
        <p:txBody>
          <a:bodyPr/>
          <a:lstStyle/>
          <a:p>
            <a:fld id="{9A16746B-567F-504A-98A7-19CF4261DB9B}" type="slidenum">
              <a:rPr lang="en-US" smtClean="0"/>
              <a:pPr/>
              <a:t>45</a:t>
            </a:fld>
            <a:endParaRPr lang="en-US" dirty="0"/>
          </a:p>
        </p:txBody>
      </p:sp>
    </p:spTree>
    <p:extLst>
      <p:ext uri="{BB962C8B-B14F-4D97-AF65-F5344CB8AC3E}">
        <p14:creationId xmlns:p14="http://schemas.microsoft.com/office/powerpoint/2010/main" val="45060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246A-736C-DF11-5951-B079E3C8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7FCA2-6EEF-6F69-F1B0-5F95F1612B63}"/>
              </a:ext>
            </a:extLst>
          </p:cNvPr>
          <p:cNvSpPr>
            <a:spLocks noGrp="1"/>
          </p:cNvSpPr>
          <p:nvPr>
            <p:ph type="title"/>
          </p:nvPr>
        </p:nvSpPr>
        <p:spPr>
          <a:xfrm>
            <a:off x="741947" y="267032"/>
            <a:ext cx="10515600" cy="1325563"/>
          </a:xfrm>
        </p:spPr>
        <p:txBody>
          <a:bodyPr/>
          <a:lstStyle/>
          <a:p>
            <a:pPr algn="ctr"/>
            <a:r>
              <a:rPr lang="en-US" dirty="0"/>
              <a:t>“Legal Authority” or “The Law” </a:t>
            </a:r>
          </a:p>
        </p:txBody>
      </p:sp>
      <p:sp>
        <p:nvSpPr>
          <p:cNvPr id="3" name="Content Placeholder 2">
            <a:extLst>
              <a:ext uri="{FF2B5EF4-FFF2-40B4-BE49-F238E27FC236}">
                <a16:creationId xmlns:a16="http://schemas.microsoft.com/office/drawing/2014/main" id="{1FC9C4AD-4040-D3F3-9EC6-1677DD18EC13}"/>
              </a:ext>
            </a:extLst>
          </p:cNvPr>
          <p:cNvSpPr>
            <a:spLocks noGrp="1"/>
          </p:cNvSpPr>
          <p:nvPr>
            <p:ph idx="1"/>
          </p:nvPr>
        </p:nvSpPr>
        <p:spPr>
          <a:xfrm>
            <a:off x="838200" y="1524832"/>
            <a:ext cx="10515600" cy="3999988"/>
          </a:xfrm>
        </p:spPr>
        <p:txBody>
          <a:bodyPr/>
          <a:lstStyle/>
          <a:p>
            <a:r>
              <a:rPr lang="en-US" dirty="0"/>
              <a:t>Together, the three branches create</a:t>
            </a:r>
            <a:r>
              <a:rPr lang="en-US" b="1" dirty="0"/>
              <a:t> The Law </a:t>
            </a:r>
            <a:r>
              <a:rPr lang="en-US" dirty="0"/>
              <a:t>of the United States</a:t>
            </a:r>
          </a:p>
          <a:p>
            <a:r>
              <a:rPr lang="en-US" b="1" dirty="0"/>
              <a:t>Legal authority</a:t>
            </a:r>
            <a:r>
              <a:rPr lang="en-US" dirty="0"/>
              <a:t> means different things for different branches of government </a:t>
            </a:r>
          </a:p>
          <a:p>
            <a:pPr lvl="1"/>
            <a:r>
              <a:rPr lang="en-US" dirty="0"/>
              <a:t>Each branch can create</a:t>
            </a:r>
            <a:r>
              <a:rPr lang="en-US" b="1" dirty="0"/>
              <a:t> legal authority</a:t>
            </a:r>
          </a:p>
          <a:p>
            <a:pPr lvl="1"/>
            <a:r>
              <a:rPr lang="en-US" dirty="0"/>
              <a:t>Each branch is supposed to </a:t>
            </a:r>
            <a:r>
              <a:rPr lang="en-US" b="1" dirty="0"/>
              <a:t>stay in its lane</a:t>
            </a:r>
          </a:p>
          <a:p>
            <a:pPr lvl="1"/>
            <a:r>
              <a:rPr lang="en-US" dirty="0"/>
              <a:t>Most constitutional legal controversies involve </a:t>
            </a:r>
            <a:r>
              <a:rPr lang="en-US" b="1" dirty="0"/>
              <a:t>debates</a:t>
            </a:r>
            <a:r>
              <a:rPr lang="en-US" dirty="0"/>
              <a:t> about whether one branch was encroaching on the others</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5" name="TextBox 4">
            <a:extLst>
              <a:ext uri="{FF2B5EF4-FFF2-40B4-BE49-F238E27FC236}">
                <a16:creationId xmlns:a16="http://schemas.microsoft.com/office/drawing/2014/main" id="{9AB6ECA2-2E78-9D22-CBD9-0FEB7B5766BD}"/>
              </a:ext>
            </a:extLst>
          </p:cNvPr>
          <p:cNvSpPr txBox="1"/>
          <p:nvPr/>
        </p:nvSpPr>
        <p:spPr>
          <a:xfrm>
            <a:off x="4400550" y="4038486"/>
            <a:ext cx="6240780" cy="1107996"/>
          </a:xfrm>
          <a:prstGeom prst="rect">
            <a:avLst/>
          </a:prstGeom>
          <a:noFill/>
        </p:spPr>
        <p:txBody>
          <a:bodyPr wrap="square" rtlCol="0">
            <a:spAutoFit/>
          </a:bodyPr>
          <a:lstStyle/>
          <a:p>
            <a:pPr marL="0" marR="0">
              <a:buNone/>
            </a:pPr>
            <a:r>
              <a:rPr lang="en-US" sz="2200" kern="100" dirty="0">
                <a:effectLst/>
                <a:latin typeface="Helvetica" panose="020B0604020202020204"/>
                <a:ea typeface="Calibri" panose="020F0502020204030204" pitchFamily="34" charset="0"/>
                <a:cs typeface="Helvetica" panose="020B0604020202020204"/>
              </a:rPr>
              <a:t>"Ambition must be made to counteract ambition"</a:t>
            </a:r>
          </a:p>
          <a:p>
            <a:pPr marL="0" marR="0"/>
            <a:r>
              <a:rPr lang="en-US" sz="2200" kern="100" dirty="0">
                <a:effectLst/>
                <a:latin typeface="Helvetica" panose="020B0604020202020204"/>
                <a:ea typeface="Calibri" panose="020F0502020204030204" pitchFamily="34" charset="0"/>
                <a:cs typeface="Helvetica" panose="020B0604020202020204"/>
              </a:rPr>
              <a:t>	- James Madison (1751-1836) </a:t>
            </a:r>
          </a:p>
          <a:p>
            <a:pPr marL="0" marR="0"/>
            <a:r>
              <a:rPr lang="en-US" sz="2200" kern="100" dirty="0">
                <a:latin typeface="Helvetica" panose="020B0604020202020204"/>
                <a:ea typeface="Calibri" panose="020F0502020204030204" pitchFamily="34" charset="0"/>
                <a:cs typeface="Helvetica" panose="020B0604020202020204"/>
              </a:rPr>
              <a:t>	- </a:t>
            </a:r>
            <a:r>
              <a:rPr lang="en-US" sz="2200" kern="100" dirty="0">
                <a:effectLst/>
                <a:latin typeface="Helvetica" panose="020B0604020202020204"/>
                <a:ea typeface="Calibri" panose="020F0502020204030204" pitchFamily="34" charset="0"/>
                <a:cs typeface="Helvetica" panose="020B0604020202020204"/>
              </a:rPr>
              <a:t>Federalist 51 (1788)</a:t>
            </a:r>
          </a:p>
        </p:txBody>
      </p:sp>
      <p:sp>
        <p:nvSpPr>
          <p:cNvPr id="4" name="TextBox 3">
            <a:extLst>
              <a:ext uri="{FF2B5EF4-FFF2-40B4-BE49-F238E27FC236}">
                <a16:creationId xmlns:a16="http://schemas.microsoft.com/office/drawing/2014/main" id="{F9AB392F-B2DA-F429-1784-AC006E201FE9}"/>
              </a:ext>
            </a:extLst>
          </p:cNvPr>
          <p:cNvSpPr txBox="1"/>
          <p:nvPr/>
        </p:nvSpPr>
        <p:spPr>
          <a:xfrm>
            <a:off x="4400550" y="5146482"/>
            <a:ext cx="7303770" cy="1107996"/>
          </a:xfrm>
          <a:prstGeom prst="rect">
            <a:avLst/>
          </a:prstGeom>
          <a:noFill/>
        </p:spPr>
        <p:txBody>
          <a:bodyPr wrap="square" rtlCol="0">
            <a:spAutoFit/>
          </a:bodyPr>
          <a:lstStyle/>
          <a:p>
            <a:pPr marL="0" marR="0">
              <a:buNone/>
            </a:pPr>
            <a:r>
              <a:rPr lang="en-US" sz="2200" kern="100" dirty="0">
                <a:solidFill>
                  <a:srgbClr val="191300"/>
                </a:solidFill>
                <a:effectLst/>
                <a:latin typeface="Helvetica" panose="020B0604020202020204"/>
                <a:ea typeface="Calibri" panose="020F0502020204030204" pitchFamily="34" charset="0"/>
                <a:cs typeface="Helvetica" panose="020B0604020202020204"/>
              </a:rPr>
              <a:t>“I'm not interested in inventing gadgets for the sake of inventing gadgets. I'm interested in creating solutions.”</a:t>
            </a:r>
            <a:endParaRPr lang="en-US" sz="2200" kern="100" dirty="0">
              <a:effectLst/>
              <a:latin typeface="Helvetica" panose="020B0604020202020204"/>
              <a:ea typeface="Calibri" panose="020F0502020204030204" pitchFamily="34" charset="0"/>
              <a:cs typeface="Helvetica" panose="020B0604020202020204"/>
            </a:endParaRPr>
          </a:p>
          <a:p>
            <a:pPr marL="0" marR="0"/>
            <a:r>
              <a:rPr lang="en-US" sz="2200" kern="100" dirty="0">
                <a:solidFill>
                  <a:srgbClr val="191300"/>
                </a:solidFill>
                <a:effectLst/>
                <a:latin typeface="Helvetica" panose="020B0604020202020204"/>
                <a:ea typeface="Calibri" panose="020F0502020204030204" pitchFamily="34" charset="0"/>
                <a:cs typeface="Helvetica" panose="020B0604020202020204"/>
              </a:rPr>
              <a:t>	- Rube Goldberg (1883-1970)</a:t>
            </a:r>
            <a:endParaRPr lang="en-US" sz="2200" kern="100" dirty="0">
              <a:effectLst/>
              <a:latin typeface="Helvetica" panose="020B0604020202020204"/>
              <a:ea typeface="Calibri" panose="020F0502020204030204" pitchFamily="34" charset="0"/>
              <a:cs typeface="Helvetica" panose="020B0604020202020204"/>
            </a:endParaRPr>
          </a:p>
        </p:txBody>
      </p:sp>
      <p:sp>
        <p:nvSpPr>
          <p:cNvPr id="6" name="Slide Number Placeholder 3">
            <a:extLst>
              <a:ext uri="{FF2B5EF4-FFF2-40B4-BE49-F238E27FC236}">
                <a16:creationId xmlns:a16="http://schemas.microsoft.com/office/drawing/2014/main" id="{82CD825A-EAFA-D851-96CE-4B6E8CFD9897}"/>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5</a:t>
            </a:fld>
            <a:endParaRPr lang="en-US" dirty="0"/>
          </a:p>
        </p:txBody>
      </p:sp>
    </p:spTree>
    <p:extLst>
      <p:ext uri="{BB962C8B-B14F-4D97-AF65-F5344CB8AC3E}">
        <p14:creationId xmlns:p14="http://schemas.microsoft.com/office/powerpoint/2010/main" val="242762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04E7-1A29-1660-A268-3EDDA0D8F515}"/>
              </a:ext>
            </a:extLst>
          </p:cNvPr>
          <p:cNvSpPr>
            <a:spLocks noGrp="1"/>
          </p:cNvSpPr>
          <p:nvPr>
            <p:ph type="title"/>
          </p:nvPr>
        </p:nvSpPr>
        <p:spPr/>
        <p:txBody>
          <a:bodyPr>
            <a:normAutofit/>
          </a:bodyPr>
          <a:lstStyle/>
          <a:p>
            <a:r>
              <a:rPr lang="en-US" sz="4000" dirty="0"/>
              <a:t>What’s in a Name?</a:t>
            </a:r>
          </a:p>
        </p:txBody>
      </p:sp>
      <p:sp>
        <p:nvSpPr>
          <p:cNvPr id="3" name="Content Placeholder 2">
            <a:extLst>
              <a:ext uri="{FF2B5EF4-FFF2-40B4-BE49-F238E27FC236}">
                <a16:creationId xmlns:a16="http://schemas.microsoft.com/office/drawing/2014/main" id="{E4843D6C-2ADE-9D49-165A-FA33994B560E}"/>
              </a:ext>
            </a:extLst>
          </p:cNvPr>
          <p:cNvSpPr>
            <a:spLocks noGrp="1"/>
          </p:cNvSpPr>
          <p:nvPr>
            <p:ph idx="1"/>
          </p:nvPr>
        </p:nvSpPr>
        <p:spPr>
          <a:xfrm>
            <a:off x="838200" y="1825625"/>
            <a:ext cx="6488430" cy="3999988"/>
          </a:xfrm>
        </p:spPr>
        <p:txBody>
          <a:bodyPr>
            <a:normAutofit/>
          </a:bodyPr>
          <a:lstStyle/>
          <a:p>
            <a:r>
              <a:rPr lang="en-US" sz="2800" dirty="0"/>
              <a:t>Each </a:t>
            </a:r>
            <a:r>
              <a:rPr lang="en-US" sz="2800" b="1" dirty="0"/>
              <a:t>branch </a:t>
            </a:r>
            <a:r>
              <a:rPr lang="en-US" sz="2800" dirty="0"/>
              <a:t>of government has</a:t>
            </a:r>
          </a:p>
          <a:p>
            <a:pPr marL="0" indent="0">
              <a:buNone/>
            </a:pPr>
            <a:r>
              <a:rPr lang="en-US" sz="2800" dirty="0"/>
              <a:t>  different forms of legal citations.</a:t>
            </a:r>
          </a:p>
          <a:p>
            <a:endParaRPr lang="en-US" sz="2800" dirty="0"/>
          </a:p>
          <a:p>
            <a:r>
              <a:rPr lang="en-US" sz="2800" dirty="0"/>
              <a:t>“Citations” include </a:t>
            </a:r>
          </a:p>
          <a:p>
            <a:pPr lvl="1"/>
            <a:r>
              <a:rPr lang="en-US" sz="2800" b="1" dirty="0"/>
              <a:t>Words &amp; phrases </a:t>
            </a:r>
          </a:p>
          <a:p>
            <a:pPr lvl="1"/>
            <a:r>
              <a:rPr lang="en-US" sz="2800" b="1" dirty="0"/>
              <a:t>Numbers</a:t>
            </a:r>
          </a:p>
          <a:p>
            <a:endParaRPr lang="en-US" sz="2800" b="1" dirty="0"/>
          </a:p>
          <a:p>
            <a:r>
              <a:rPr lang="en-US" sz="2800" dirty="0"/>
              <a:t>How to </a:t>
            </a:r>
            <a:r>
              <a:rPr lang="en-US" sz="2800" b="1" dirty="0"/>
              <a:t>decode</a:t>
            </a:r>
            <a:r>
              <a:rPr lang="en-US" sz="2800" dirty="0"/>
              <a:t> legal citations  </a:t>
            </a:r>
          </a:p>
        </p:txBody>
      </p:sp>
      <p:pic>
        <p:nvPicPr>
          <p:cNvPr id="8" name="Picture 7" descr="A photo of a pink rose in full bloom">
            <a:extLst>
              <a:ext uri="{FF2B5EF4-FFF2-40B4-BE49-F238E27FC236}">
                <a16:creationId xmlns:a16="http://schemas.microsoft.com/office/drawing/2014/main" id="{4244D96C-D16C-9807-6C47-2A2DE04B01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78139" y="1417320"/>
            <a:ext cx="2196465" cy="3294698"/>
          </a:xfrm>
          <a:prstGeom prst="rect">
            <a:avLst/>
          </a:prstGeom>
        </p:spPr>
      </p:pic>
      <p:sp>
        <p:nvSpPr>
          <p:cNvPr id="4" name="Slide Number Placeholder 3">
            <a:extLst>
              <a:ext uri="{FF2B5EF4-FFF2-40B4-BE49-F238E27FC236}">
                <a16:creationId xmlns:a16="http://schemas.microsoft.com/office/drawing/2014/main" id="{F3B5DEBF-0980-238B-352C-ADBCD7816B45}"/>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6</a:t>
            </a:fld>
            <a:endParaRPr lang="en-US" dirty="0"/>
          </a:p>
        </p:txBody>
      </p:sp>
    </p:spTree>
    <p:extLst>
      <p:ext uri="{BB962C8B-B14F-4D97-AF65-F5344CB8AC3E}">
        <p14:creationId xmlns:p14="http://schemas.microsoft.com/office/powerpoint/2010/main" val="40463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ED3A-6D77-36C6-D9BE-123C457E6B73}"/>
              </a:ext>
            </a:extLst>
          </p:cNvPr>
          <p:cNvSpPr>
            <a:spLocks noGrp="1"/>
          </p:cNvSpPr>
          <p:nvPr>
            <p:ph type="title"/>
          </p:nvPr>
        </p:nvSpPr>
        <p:spPr>
          <a:xfrm>
            <a:off x="841092" y="558718"/>
            <a:ext cx="7183827" cy="1325563"/>
          </a:xfrm>
        </p:spPr>
        <p:txBody>
          <a:bodyPr>
            <a:normAutofit/>
          </a:bodyPr>
          <a:lstStyle/>
          <a:p>
            <a:r>
              <a:rPr lang="en-US" sz="3600" dirty="0"/>
              <a:t>What’s on the Internet? </a:t>
            </a:r>
            <a:br>
              <a:rPr lang="en-US" sz="3600" dirty="0"/>
            </a:br>
            <a:r>
              <a:rPr lang="en-US" sz="3600" dirty="0"/>
              <a:t>(No Paywalls!) </a:t>
            </a:r>
          </a:p>
        </p:txBody>
      </p:sp>
      <p:sp>
        <p:nvSpPr>
          <p:cNvPr id="3" name="Content Placeholder 2">
            <a:extLst>
              <a:ext uri="{FF2B5EF4-FFF2-40B4-BE49-F238E27FC236}">
                <a16:creationId xmlns:a16="http://schemas.microsoft.com/office/drawing/2014/main" id="{09AAE6EE-7DCE-C58B-7265-017FB920565B}"/>
              </a:ext>
            </a:extLst>
          </p:cNvPr>
          <p:cNvSpPr>
            <a:spLocks noGrp="1"/>
          </p:cNvSpPr>
          <p:nvPr>
            <p:ph idx="1"/>
          </p:nvPr>
        </p:nvSpPr>
        <p:spPr>
          <a:xfrm>
            <a:off x="838200" y="2341409"/>
            <a:ext cx="10515600" cy="3999988"/>
          </a:xfrm>
        </p:spPr>
        <p:txBody>
          <a:bodyPr>
            <a:normAutofit lnSpcReduction="10000"/>
          </a:bodyPr>
          <a:lstStyle/>
          <a:p>
            <a:pPr>
              <a:lnSpc>
                <a:spcPct val="100000"/>
              </a:lnSpc>
              <a:spcBef>
                <a:spcPts val="0"/>
              </a:spcBef>
              <a:buFont typeface="Wingdings" panose="05000000000000000000" pitchFamily="2" charset="2"/>
              <a:buChar char="§"/>
            </a:pPr>
            <a:r>
              <a:rPr lang="en-US" sz="2800" b="1" kern="100" dirty="0">
                <a:latin typeface="Helvetica" panose="020B0604020202020204"/>
                <a:ea typeface="Calibri" panose="020F0502020204030204" pitchFamily="34" charset="0"/>
                <a:cs typeface="Helvetica" panose="020B0604020202020204"/>
              </a:rPr>
              <a:t>Wikipedia – </a:t>
            </a:r>
            <a:r>
              <a:rPr lang="en-US" sz="2800" kern="100" dirty="0">
                <a:solidFill>
                  <a:schemeClr val="accent1"/>
                </a:solidFill>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https://en.wikipedia.org/wiki/Main_Page</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Trust but verify!</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A place to start - don’t end there!</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Keyword search Wikipedia using nicknames or titles</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Wikipedia often has formal legal citations </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Use Wikipedia legal citations to conduct other searches</a:t>
            </a:r>
          </a:p>
          <a:p>
            <a:pPr lvl="1">
              <a:lnSpc>
                <a:spcPct val="100000"/>
              </a:lnSpc>
              <a:spcBef>
                <a:spcPts val="0"/>
              </a:spcBef>
              <a:buFont typeface="Wingdings" panose="05000000000000000000" pitchFamily="2" charset="2"/>
              <a:buChar char="§"/>
            </a:pPr>
            <a:endParaRPr lang="en-US" sz="2800" kern="100" dirty="0">
              <a:latin typeface="Helvetica" panose="020B0604020202020204"/>
              <a:ea typeface="Calibri" panose="020F0502020204030204" pitchFamily="34" charset="0"/>
              <a:cs typeface="Helvetica" panose="020B0604020202020204"/>
            </a:endParaRPr>
          </a:p>
          <a:p>
            <a:pPr>
              <a:lnSpc>
                <a:spcPct val="120000"/>
              </a:lnSpc>
              <a:spcBef>
                <a:spcPts val="0"/>
              </a:spcBef>
              <a:buFont typeface="Wingdings" panose="05000000000000000000" pitchFamily="2" charset="2"/>
              <a:buChar char="§"/>
            </a:pPr>
            <a:r>
              <a:rPr lang="en-US" sz="2800" b="1" kern="100" dirty="0">
                <a:latin typeface="Helvetica" panose="020B0604020202020204"/>
                <a:ea typeface="Calibri" panose="020F0502020204030204" pitchFamily="34" charset="0"/>
                <a:cs typeface="Helvetica" panose="020B0604020202020204"/>
              </a:rPr>
              <a:t>Avalon Project – Documents in Law, History &amp; Diplomacy</a:t>
            </a:r>
          </a:p>
          <a:p>
            <a:pPr lvl="1">
              <a:lnSpc>
                <a:spcPct val="120000"/>
              </a:lnSpc>
              <a:spcBef>
                <a:spcPts val="0"/>
              </a:spcBef>
              <a:buFont typeface="Wingdings" panose="05000000000000000000" pitchFamily="2" charset="2"/>
              <a:buChar char="§"/>
            </a:pPr>
            <a:r>
              <a:rPr lang="en-US" sz="2800" kern="100" dirty="0">
                <a:solidFill>
                  <a:schemeClr val="accent1"/>
                </a:solidFill>
                <a:latin typeface="Helvetica" panose="020B0604020202020204"/>
                <a:ea typeface="Calibri" panose="020F0502020204030204" pitchFamily="34" charset="0"/>
                <a:cs typeface="Helvetica" panose="020B0604020202020204"/>
                <a:hlinkClick r:id="rId4">
                  <a:extLst>
                    <a:ext uri="{A12FA001-AC4F-418D-AE19-62706E023703}">
                      <ahyp:hlinkClr xmlns:ahyp="http://schemas.microsoft.com/office/drawing/2018/hyperlinkcolor" val="tx"/>
                    </a:ext>
                  </a:extLst>
                </a:hlinkClick>
              </a:rPr>
              <a:t>https://avalon.law.yale.edu/default.asp</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endParaRPr lang="en-US" sz="2400" kern="100" dirty="0">
              <a:latin typeface="Helvetica" panose="020B0604020202020204"/>
              <a:ea typeface="Calibri" panose="020F0502020204030204" pitchFamily="34" charset="0"/>
              <a:cs typeface="Helvetica" panose="020B0604020202020204"/>
            </a:endParaRPr>
          </a:p>
          <a:p>
            <a:pPr marR="0" lvl="0">
              <a:lnSpc>
                <a:spcPct val="120000"/>
              </a:lnSpc>
              <a:spcBef>
                <a:spcPts val="0"/>
              </a:spcBef>
            </a:pPr>
            <a:endParaRPr lang="en-US" sz="2400" b="1" kern="100" dirty="0">
              <a:effectLst/>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kern="100" dirty="0">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kern="100" dirty="0">
              <a:latin typeface="Helvetica" panose="020B0604020202020204"/>
              <a:ea typeface="Calibri" panose="020F0502020204030204" pitchFamily="34" charset="0"/>
              <a:cs typeface="Helvetica" panose="020B0604020202020204"/>
            </a:endParaRPr>
          </a:p>
          <a:p>
            <a:pPr marR="0" lvl="0">
              <a:lnSpc>
                <a:spcPct val="115000"/>
              </a:lnSpc>
            </a:pPr>
            <a:endParaRPr lang="en-US" sz="1800" kern="100" dirty="0">
              <a:latin typeface="Arial" panose="020B0604020202020204" pitchFamily="34" charset="0"/>
              <a:ea typeface="Calibri" panose="020F0502020204030204" pitchFamily="34" charset="0"/>
              <a:cs typeface="Times New Roman" panose="02020603050405020304" pitchFamily="18" charset="0"/>
            </a:endParaRPr>
          </a:p>
          <a:p>
            <a:pPr lvl="8">
              <a:lnSpc>
                <a:spcPct val="115000"/>
              </a:lnSpc>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 name="Picture 12" descr="Three desktop monitors connected to a central digital globe displaying binary code, representing a computer network and data transfer.">
            <a:extLst>
              <a:ext uri="{FF2B5EF4-FFF2-40B4-BE49-F238E27FC236}">
                <a16:creationId xmlns:a16="http://schemas.microsoft.com/office/drawing/2014/main" id="{57BC0214-236B-C56C-46C9-29678FB2356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03221" y="86104"/>
            <a:ext cx="2778694" cy="1962013"/>
          </a:xfrm>
          <a:prstGeom prst="rect">
            <a:avLst/>
          </a:prstGeom>
        </p:spPr>
      </p:pic>
      <p:sp>
        <p:nvSpPr>
          <p:cNvPr id="4" name="Slide Number Placeholder 3">
            <a:extLst>
              <a:ext uri="{FF2B5EF4-FFF2-40B4-BE49-F238E27FC236}">
                <a16:creationId xmlns:a16="http://schemas.microsoft.com/office/drawing/2014/main" id="{90AB0F55-4F93-8374-4BBC-3916262D7593}"/>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7</a:t>
            </a:fld>
            <a:endParaRPr lang="en-US" dirty="0"/>
          </a:p>
        </p:txBody>
      </p:sp>
    </p:spTree>
    <p:extLst>
      <p:ext uri="{BB962C8B-B14F-4D97-AF65-F5344CB8AC3E}">
        <p14:creationId xmlns:p14="http://schemas.microsoft.com/office/powerpoint/2010/main" val="274388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1F5E-2426-6642-DA14-76C0CD019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4936E-3C5E-3072-FB9B-ACA5B14561CF}"/>
              </a:ext>
            </a:extLst>
          </p:cNvPr>
          <p:cNvSpPr>
            <a:spLocks noGrp="1"/>
          </p:cNvSpPr>
          <p:nvPr>
            <p:ph type="title"/>
          </p:nvPr>
        </p:nvSpPr>
        <p:spPr>
          <a:xfrm>
            <a:off x="841092" y="558718"/>
            <a:ext cx="7183827" cy="1325563"/>
          </a:xfrm>
        </p:spPr>
        <p:txBody>
          <a:bodyPr>
            <a:normAutofit/>
          </a:bodyPr>
          <a:lstStyle/>
          <a:p>
            <a:r>
              <a:rPr lang="en-US" sz="4000" dirty="0"/>
              <a:t>What’s on the Internet? </a:t>
            </a:r>
            <a:br>
              <a:rPr lang="en-US" sz="4000" dirty="0"/>
            </a:br>
            <a:r>
              <a:rPr lang="en-US" dirty="0"/>
              <a:t>(Slide 2) </a:t>
            </a:r>
            <a:endParaRPr lang="en-US" sz="4000" dirty="0"/>
          </a:p>
        </p:txBody>
      </p:sp>
      <p:sp>
        <p:nvSpPr>
          <p:cNvPr id="3" name="Content Placeholder 2">
            <a:extLst>
              <a:ext uri="{FF2B5EF4-FFF2-40B4-BE49-F238E27FC236}">
                <a16:creationId xmlns:a16="http://schemas.microsoft.com/office/drawing/2014/main" id="{9AEDB84F-7559-B3D1-C192-59FC1BDA6C7A}"/>
              </a:ext>
            </a:extLst>
          </p:cNvPr>
          <p:cNvSpPr>
            <a:spLocks noGrp="1"/>
          </p:cNvSpPr>
          <p:nvPr>
            <p:ph idx="1"/>
          </p:nvPr>
        </p:nvSpPr>
        <p:spPr>
          <a:xfrm>
            <a:off x="1238348" y="2048117"/>
            <a:ext cx="10515600" cy="3999988"/>
          </a:xfrm>
        </p:spPr>
        <p:txBody>
          <a:bodyPr>
            <a:normAutofit fontScale="92500" lnSpcReduction="10000"/>
          </a:bodyPr>
          <a:lstStyle/>
          <a:p>
            <a:pPr marL="0" indent="0">
              <a:lnSpc>
                <a:spcPct val="115000"/>
              </a:lnSpc>
              <a:buNone/>
            </a:pPr>
            <a:r>
              <a:rPr lang="en-US" sz="2800" b="1" kern="100" dirty="0">
                <a:latin typeface="Helvetica" panose="020B0604020202020204"/>
                <a:ea typeface="Calibri" panose="020F0502020204030204" pitchFamily="34" charset="0"/>
                <a:cs typeface="Helvetica" panose="020B0604020202020204"/>
              </a:rPr>
              <a:t>National Archives - </a:t>
            </a:r>
            <a:r>
              <a:rPr lang="en-US" sz="2800" kern="100" dirty="0">
                <a:solidFill>
                  <a:schemeClr val="accent1"/>
                </a:solidFill>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https://www.archives.gov/</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Searchable by keyword </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Searchable by legal citation </a:t>
            </a: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Searchable by time period</a:t>
            </a:r>
          </a:p>
          <a:p>
            <a:pPr marL="457200" lvl="1" indent="0">
              <a:lnSpc>
                <a:spcPct val="100000"/>
              </a:lnSpc>
              <a:spcBef>
                <a:spcPts val="0"/>
              </a:spcBef>
              <a:buNone/>
            </a:pPr>
            <a:r>
              <a:rPr lang="en-US" sz="2800" kern="100" dirty="0">
                <a:latin typeface="Helvetica" panose="020B0604020202020204"/>
                <a:ea typeface="Calibri" panose="020F0502020204030204" pitchFamily="34" charset="0"/>
                <a:cs typeface="Helvetica" panose="020B0604020202020204"/>
              </a:rPr>
              <a:t>	</a:t>
            </a:r>
            <a:r>
              <a:rPr lang="en-US" sz="2800" kern="100" dirty="0">
                <a:solidFill>
                  <a:schemeClr val="accent1"/>
                </a:solidFill>
                <a:latin typeface="Helvetica" panose="020B0604020202020204"/>
                <a:ea typeface="Calibri" panose="020F0502020204030204" pitchFamily="34" charset="0"/>
                <a:cs typeface="Helvetica" panose="020B0604020202020204"/>
                <a:hlinkClick r:id="rId4">
                  <a:extLst>
                    <a:ext uri="{A12FA001-AC4F-418D-AE19-62706E023703}">
                      <ahyp:hlinkClr xmlns:ahyp="http://schemas.microsoft.com/office/drawing/2018/hyperlinkcolor" val="tx"/>
                    </a:ext>
                  </a:extLst>
                </a:hlinkClick>
              </a:rPr>
              <a:t>https://www.archives.gov/milestone-documents/list</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0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Searchable by presidential libraries </a:t>
            </a:r>
          </a:p>
          <a:p>
            <a:pPr marL="457200" lvl="1" indent="0">
              <a:lnSpc>
                <a:spcPct val="100000"/>
              </a:lnSpc>
              <a:spcBef>
                <a:spcPts val="0"/>
              </a:spcBef>
              <a:buNone/>
            </a:pPr>
            <a:r>
              <a:rPr lang="en-US" sz="2800" kern="100" dirty="0">
                <a:latin typeface="Helvetica" panose="020B0604020202020204"/>
                <a:ea typeface="Calibri" panose="020F0502020204030204" pitchFamily="34" charset="0"/>
                <a:cs typeface="Helvetica" panose="020B0604020202020204"/>
              </a:rPr>
              <a:t>	</a:t>
            </a:r>
            <a:r>
              <a:rPr lang="en-US" sz="2800" kern="100" dirty="0">
                <a:solidFill>
                  <a:schemeClr val="accent1"/>
                </a:solidFill>
                <a:latin typeface="Helvetica" panose="020B0604020202020204"/>
                <a:ea typeface="Calibri" panose="020F0502020204030204" pitchFamily="34" charset="0"/>
                <a:cs typeface="Helvetica" panose="020B0604020202020204"/>
                <a:hlinkClick r:id="rId5">
                  <a:extLst>
                    <a:ext uri="{A12FA001-AC4F-418D-AE19-62706E023703}">
                      <ahyp:hlinkClr xmlns:ahyp="http://schemas.microsoft.com/office/drawing/2018/hyperlinkcolor" val="tx"/>
                    </a:ext>
                  </a:extLst>
                </a:hlinkClick>
              </a:rPr>
              <a:t>https://www.archives.gov/presidential-libraries</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marL="457200" lvl="1" indent="0">
              <a:lnSpc>
                <a:spcPct val="100000"/>
              </a:lnSpc>
              <a:spcBef>
                <a:spcPts val="0"/>
              </a:spcBef>
              <a:buNone/>
            </a:pPr>
            <a:endParaRPr lang="en-US" sz="2800" kern="100" dirty="0">
              <a:latin typeface="Helvetica" panose="020B0604020202020204"/>
              <a:ea typeface="Calibri" panose="020F0502020204030204" pitchFamily="34" charset="0"/>
              <a:cs typeface="Helvetica" panose="020B0604020202020204"/>
            </a:endParaRPr>
          </a:p>
          <a:p>
            <a:pPr>
              <a:lnSpc>
                <a:spcPct val="120000"/>
              </a:lnSpc>
              <a:spcBef>
                <a:spcPts val="0"/>
              </a:spcBef>
              <a:buFont typeface="Wingdings" panose="05000000000000000000" pitchFamily="2" charset="2"/>
              <a:buChar char="§"/>
            </a:pPr>
            <a:r>
              <a:rPr lang="en-US" sz="2800" b="1" kern="100" dirty="0">
                <a:latin typeface="Helvetica" panose="020B0604020202020204"/>
                <a:ea typeface="Calibri" panose="020F0502020204030204" pitchFamily="34" charset="0"/>
                <a:cs typeface="Helvetica" panose="020B0604020202020204"/>
              </a:rPr>
              <a:t>Library of Congress</a:t>
            </a:r>
            <a:r>
              <a:rPr lang="en-US" sz="2800" kern="100" dirty="0">
                <a:latin typeface="Helvetica" panose="020B0604020202020204"/>
                <a:ea typeface="Calibri" panose="020F0502020204030204" pitchFamily="34" charset="0"/>
                <a:cs typeface="Helvetica" panose="020B0604020202020204"/>
              </a:rPr>
              <a:t> - </a:t>
            </a:r>
            <a:r>
              <a:rPr lang="en-US" sz="2800" kern="100" dirty="0">
                <a:solidFill>
                  <a:schemeClr val="accent1"/>
                </a:solidFill>
                <a:latin typeface="Helvetica" panose="020B0604020202020204"/>
                <a:ea typeface="Calibri" panose="020F0502020204030204" pitchFamily="34" charset="0"/>
                <a:cs typeface="Helvetica" panose="020B0604020202020204"/>
                <a:hlinkClick r:id="rId6">
                  <a:extLst>
                    <a:ext uri="{A12FA001-AC4F-418D-AE19-62706E023703}">
                      <ahyp:hlinkClr xmlns:ahyp="http://schemas.microsoft.com/office/drawing/2018/hyperlinkcolor" val="tx"/>
                    </a:ext>
                  </a:extLst>
                </a:hlinkClick>
              </a:rPr>
              <a:t>https://www.loc.gov/search/</a:t>
            </a:r>
            <a:endParaRPr lang="en-US" sz="28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20000"/>
              </a:lnSpc>
              <a:spcBef>
                <a:spcPts val="0"/>
              </a:spcBef>
              <a:buFont typeface="Wingdings" panose="05000000000000000000" pitchFamily="2" charset="2"/>
              <a:buChar char="§"/>
            </a:pPr>
            <a:r>
              <a:rPr lang="en-US" sz="2800" kern="100" dirty="0">
                <a:latin typeface="Helvetica" panose="020B0604020202020204"/>
                <a:ea typeface="Calibri" panose="020F0502020204030204" pitchFamily="34" charset="0"/>
                <a:cs typeface="Helvetica" panose="020B0604020202020204"/>
              </a:rPr>
              <a:t>Most useful if you want background or context information  </a:t>
            </a:r>
          </a:p>
          <a:p>
            <a:pPr lvl="1">
              <a:lnSpc>
                <a:spcPct val="120000"/>
              </a:lnSpc>
              <a:spcBef>
                <a:spcPts val="0"/>
              </a:spcBef>
              <a:buFont typeface="Wingdings" panose="05000000000000000000" pitchFamily="2" charset="2"/>
              <a:buChar char="§"/>
            </a:pPr>
            <a:endParaRPr lang="en-US" sz="3200" kern="100" dirty="0">
              <a:latin typeface="Helvetica" panose="020B0604020202020204"/>
              <a:ea typeface="Calibri" panose="020F0502020204030204" pitchFamily="34" charset="0"/>
              <a:cs typeface="Helvetica" panose="020B0604020202020204"/>
            </a:endParaRPr>
          </a:p>
          <a:p>
            <a:pPr marR="0" lvl="0">
              <a:lnSpc>
                <a:spcPct val="120000"/>
              </a:lnSpc>
              <a:spcBef>
                <a:spcPts val="0"/>
              </a:spcBef>
            </a:pPr>
            <a:endParaRPr lang="en-US" sz="3200" b="1" kern="100" dirty="0">
              <a:effectLst/>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sz="2800" kern="100" dirty="0">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sz="2800" kern="100" dirty="0">
              <a:latin typeface="Helvetica" panose="020B0604020202020204"/>
              <a:ea typeface="Calibri" panose="020F0502020204030204" pitchFamily="34" charset="0"/>
              <a:cs typeface="Helvetica" panose="020B0604020202020204"/>
            </a:endParaRPr>
          </a:p>
          <a:p>
            <a:pPr marR="0" lvl="0">
              <a:lnSpc>
                <a:spcPct val="115000"/>
              </a:lnSpc>
            </a:pPr>
            <a:endParaRPr lang="en-US" sz="2400" kern="100" dirty="0">
              <a:latin typeface="Arial" panose="020B0604020202020204" pitchFamily="34" charset="0"/>
              <a:ea typeface="Calibri" panose="020F0502020204030204" pitchFamily="34" charset="0"/>
              <a:cs typeface="Times New Roman" panose="02020603050405020304" pitchFamily="18" charset="0"/>
            </a:endParaRPr>
          </a:p>
          <a:p>
            <a:pPr lvl="8">
              <a:lnSpc>
                <a:spcPct val="115000"/>
              </a:lnSpc>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pic>
        <p:nvPicPr>
          <p:cNvPr id="13" name="Picture 12" descr="Three desktop monitors connected to a central digital globe displaying binary code, representing a computer network and data transfer.">
            <a:extLst>
              <a:ext uri="{FF2B5EF4-FFF2-40B4-BE49-F238E27FC236}">
                <a16:creationId xmlns:a16="http://schemas.microsoft.com/office/drawing/2014/main" id="{E137A1AC-EB22-9F7F-6C1D-97B5F1E6770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403221" y="86104"/>
            <a:ext cx="2778694" cy="1962013"/>
          </a:xfrm>
          <a:prstGeom prst="rect">
            <a:avLst/>
          </a:prstGeom>
        </p:spPr>
      </p:pic>
      <p:sp>
        <p:nvSpPr>
          <p:cNvPr id="4" name="Slide Number Placeholder 3">
            <a:extLst>
              <a:ext uri="{FF2B5EF4-FFF2-40B4-BE49-F238E27FC236}">
                <a16:creationId xmlns:a16="http://schemas.microsoft.com/office/drawing/2014/main" id="{24D133BA-0F31-0E1A-55FC-0958CB9A679F}"/>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8</a:t>
            </a:fld>
            <a:endParaRPr lang="en-US" dirty="0"/>
          </a:p>
        </p:txBody>
      </p:sp>
    </p:spTree>
    <p:extLst>
      <p:ext uri="{BB962C8B-B14F-4D97-AF65-F5344CB8AC3E}">
        <p14:creationId xmlns:p14="http://schemas.microsoft.com/office/powerpoint/2010/main" val="127037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914F-7EFB-328E-49A9-DCBE9F2EA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099BB-67E3-D5A9-F542-E2E9FC731790}"/>
              </a:ext>
            </a:extLst>
          </p:cNvPr>
          <p:cNvSpPr>
            <a:spLocks noGrp="1"/>
          </p:cNvSpPr>
          <p:nvPr>
            <p:ph type="title"/>
          </p:nvPr>
        </p:nvSpPr>
        <p:spPr>
          <a:xfrm>
            <a:off x="841092" y="558718"/>
            <a:ext cx="7183827" cy="1325563"/>
          </a:xfrm>
        </p:spPr>
        <p:txBody>
          <a:bodyPr/>
          <a:lstStyle/>
          <a:p>
            <a:r>
              <a:rPr lang="en-US" sz="4000" dirty="0"/>
              <a:t>What’s on the Internet? </a:t>
            </a:r>
            <a:br>
              <a:rPr lang="en-US" dirty="0"/>
            </a:br>
            <a:r>
              <a:rPr lang="en-US" dirty="0"/>
              <a:t>(Slide 3)</a:t>
            </a:r>
          </a:p>
        </p:txBody>
      </p:sp>
      <p:sp>
        <p:nvSpPr>
          <p:cNvPr id="3" name="Content Placeholder 2">
            <a:extLst>
              <a:ext uri="{FF2B5EF4-FFF2-40B4-BE49-F238E27FC236}">
                <a16:creationId xmlns:a16="http://schemas.microsoft.com/office/drawing/2014/main" id="{D70F7685-8291-3D1C-B623-3FBECF2E4693}"/>
              </a:ext>
            </a:extLst>
          </p:cNvPr>
          <p:cNvSpPr>
            <a:spLocks noGrp="1"/>
          </p:cNvSpPr>
          <p:nvPr>
            <p:ph idx="1"/>
          </p:nvPr>
        </p:nvSpPr>
        <p:spPr>
          <a:xfrm>
            <a:off x="1142433" y="1775997"/>
            <a:ext cx="10515600" cy="3999988"/>
          </a:xfrm>
        </p:spPr>
        <p:txBody>
          <a:bodyPr>
            <a:normAutofit fontScale="25000" lnSpcReduction="20000"/>
          </a:bodyPr>
          <a:lstStyle/>
          <a:p>
            <a:pPr marL="0" marR="0" lvl="0" indent="0">
              <a:lnSpc>
                <a:spcPct val="115000"/>
              </a:lnSpc>
              <a:buNone/>
            </a:pPr>
            <a:endParaRPr lang="en-US" sz="9600" kern="100"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20000"/>
              </a:lnSpc>
              <a:spcBef>
                <a:spcPts val="0"/>
              </a:spcBef>
              <a:buFont typeface="Wingdings" panose="05000000000000000000" pitchFamily="2" charset="2"/>
              <a:buChar char="§"/>
            </a:pPr>
            <a:r>
              <a:rPr lang="en-US" sz="9600" b="1" kern="100" dirty="0">
                <a:effectLst/>
                <a:latin typeface="Helvetica" panose="020B0604020202020204"/>
                <a:ea typeface="Calibri" panose="020F0502020204030204" pitchFamily="34" charset="0"/>
                <a:cs typeface="Helvetica" panose="020B0604020202020204"/>
              </a:rPr>
              <a:t>Legislative &amp; Executive Documents – The American Presidency Project</a:t>
            </a:r>
          </a:p>
          <a:p>
            <a:pPr lvl="1">
              <a:lnSpc>
                <a:spcPct val="110000"/>
              </a:lnSpc>
              <a:spcBef>
                <a:spcPts val="0"/>
              </a:spcBef>
              <a:buFont typeface="Wingdings" panose="05000000000000000000" pitchFamily="2" charset="2"/>
              <a:buChar char="§"/>
            </a:pPr>
            <a:r>
              <a:rPr lang="en-US" sz="9600" kern="100" dirty="0">
                <a:effectLst/>
                <a:latin typeface="Helvetica" panose="020B0604020202020204"/>
                <a:ea typeface="Calibri" panose="020F0502020204030204" pitchFamily="34" charset="0"/>
                <a:cs typeface="Helvetica" panose="020B0604020202020204"/>
              </a:rPr>
              <a:t>Chronology of U.S. history with primary documents</a:t>
            </a:r>
          </a:p>
          <a:p>
            <a:pPr lvl="1">
              <a:lnSpc>
                <a:spcPct val="110000"/>
              </a:lnSpc>
              <a:spcBef>
                <a:spcPts val="0"/>
              </a:spcBef>
              <a:buFont typeface="Wingdings" panose="05000000000000000000" pitchFamily="2" charset="2"/>
              <a:buChar char="§"/>
            </a:pPr>
            <a:r>
              <a:rPr lang="en-US" sz="9600" kern="100" dirty="0">
                <a:effectLst/>
                <a:latin typeface="Helvetica" panose="020B0604020202020204"/>
                <a:ea typeface="Calibri" panose="020F0502020204030204" pitchFamily="34" charset="0"/>
                <a:cs typeface="Helvetica" panose="020B0604020202020204"/>
              </a:rPr>
              <a:t>Arranged by President (1789 to the present)</a:t>
            </a:r>
          </a:p>
          <a:p>
            <a:pPr lvl="1">
              <a:lnSpc>
                <a:spcPct val="110000"/>
              </a:lnSpc>
              <a:spcBef>
                <a:spcPts val="0"/>
              </a:spcBef>
              <a:buFont typeface="Wingdings" panose="05000000000000000000" pitchFamily="2" charset="2"/>
              <a:buChar char="§"/>
            </a:pPr>
            <a:r>
              <a:rPr lang="en-US" sz="9600" kern="100" dirty="0">
                <a:effectLst/>
                <a:latin typeface="Helvetica" panose="020B0604020202020204"/>
                <a:ea typeface="Calibri" panose="020F0502020204030204" pitchFamily="34" charset="0"/>
                <a:cs typeface="Helvetica" panose="020B0604020202020204"/>
              </a:rPr>
              <a:t>Includes links to treaties, statues, executive orders &amp; other materials</a:t>
            </a:r>
          </a:p>
          <a:p>
            <a:pPr lvl="1">
              <a:lnSpc>
                <a:spcPct val="110000"/>
              </a:lnSpc>
              <a:spcBef>
                <a:spcPts val="0"/>
              </a:spcBef>
              <a:buFont typeface="Wingdings" panose="05000000000000000000" pitchFamily="2" charset="2"/>
              <a:buChar char="§"/>
            </a:pPr>
            <a:r>
              <a:rPr lang="en-US" sz="9600" kern="100" dirty="0">
                <a:latin typeface="Helvetica" panose="020B0604020202020204"/>
                <a:ea typeface="Calibri" panose="020F0502020204030204" pitchFamily="34" charset="0"/>
                <a:cs typeface="Helvetica" panose="020B0604020202020204"/>
              </a:rPr>
              <a:t>Not fully indexed until a few years after a president leaves office</a:t>
            </a:r>
          </a:p>
          <a:p>
            <a:pPr lvl="1">
              <a:lnSpc>
                <a:spcPct val="110000"/>
              </a:lnSpc>
              <a:spcBef>
                <a:spcPts val="0"/>
              </a:spcBef>
              <a:buFont typeface="Wingdings" panose="05000000000000000000" pitchFamily="2" charset="2"/>
              <a:buChar char="§"/>
            </a:pPr>
            <a:r>
              <a:rPr lang="en-US" sz="9600" kern="100" dirty="0">
                <a:solidFill>
                  <a:schemeClr val="accent1"/>
                </a:solidFill>
                <a:latin typeface="Helvetica" panose="020B0604020202020204"/>
                <a:ea typeface="Calibri" panose="020F0502020204030204" pitchFamily="34" charset="0"/>
                <a:cs typeface="Helvetica" panose="020B0604020202020204"/>
                <a:hlinkClick r:id="rId3">
                  <a:extLst>
                    <a:ext uri="{A12FA001-AC4F-418D-AE19-62706E023703}">
                      <ahyp:hlinkClr xmlns:ahyp="http://schemas.microsoft.com/office/drawing/2018/hyperlinkcolor" val="tx"/>
                    </a:ext>
                  </a:extLst>
                </a:hlinkClick>
              </a:rPr>
              <a:t>https://www.presidency.ucsb.edu/presidents</a:t>
            </a:r>
            <a:endParaRPr lang="en-US" sz="96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sz="9600" kern="100" dirty="0">
              <a:latin typeface="Helvetica" panose="020B0604020202020204"/>
              <a:ea typeface="Calibri" panose="020F0502020204030204" pitchFamily="34" charset="0"/>
              <a:cs typeface="Helvetica" panose="020B0604020202020204"/>
            </a:endParaRPr>
          </a:p>
          <a:p>
            <a:pPr>
              <a:lnSpc>
                <a:spcPct val="110000"/>
              </a:lnSpc>
              <a:spcBef>
                <a:spcPts val="0"/>
              </a:spcBef>
              <a:buFont typeface="Wingdings" panose="05000000000000000000" pitchFamily="2" charset="2"/>
              <a:buChar char="§"/>
            </a:pPr>
            <a:r>
              <a:rPr lang="en-US" sz="9600" b="1" kern="100" dirty="0">
                <a:effectLst/>
                <a:latin typeface="Helvetica" panose="020B0604020202020204"/>
                <a:ea typeface="Calibri" panose="020F0502020204030204" pitchFamily="34" charset="0"/>
                <a:cs typeface="Helvetica" panose="020B0604020202020204"/>
              </a:rPr>
              <a:t>Judicial Documents – Google Scholar</a:t>
            </a:r>
          </a:p>
          <a:p>
            <a:pPr lvl="1">
              <a:lnSpc>
                <a:spcPct val="110000"/>
              </a:lnSpc>
              <a:spcBef>
                <a:spcPts val="0"/>
              </a:spcBef>
              <a:buFont typeface="Wingdings" panose="05000000000000000000" pitchFamily="2" charset="2"/>
              <a:buChar char="§"/>
            </a:pPr>
            <a:r>
              <a:rPr lang="en-US" sz="9600" kern="100" dirty="0">
                <a:latin typeface="Helvetica" panose="020B0604020202020204"/>
                <a:ea typeface="Calibri" panose="020F0502020204030204" pitchFamily="34" charset="0"/>
                <a:cs typeface="Helvetica" panose="020B0604020202020204"/>
              </a:rPr>
              <a:t>Case Law </a:t>
            </a:r>
          </a:p>
          <a:p>
            <a:pPr lvl="1">
              <a:lnSpc>
                <a:spcPct val="110000"/>
              </a:lnSpc>
              <a:spcBef>
                <a:spcPts val="0"/>
              </a:spcBef>
              <a:buFont typeface="Wingdings" panose="05000000000000000000" pitchFamily="2" charset="2"/>
              <a:buChar char="§"/>
            </a:pPr>
            <a:r>
              <a:rPr lang="en-US" sz="9600" kern="100" dirty="0">
                <a:latin typeface="Helvetica" panose="020B0604020202020204"/>
                <a:ea typeface="Calibri" panose="020F0502020204030204" pitchFamily="34" charset="0"/>
                <a:cs typeface="Helvetica" panose="020B0604020202020204"/>
              </a:rPr>
              <a:t>Articles</a:t>
            </a:r>
          </a:p>
          <a:p>
            <a:pPr lvl="1">
              <a:lnSpc>
                <a:spcPct val="110000"/>
              </a:lnSpc>
              <a:spcBef>
                <a:spcPts val="0"/>
              </a:spcBef>
              <a:buFont typeface="Wingdings" panose="05000000000000000000" pitchFamily="2" charset="2"/>
              <a:buChar char="§"/>
            </a:pPr>
            <a:r>
              <a:rPr lang="en-US" sz="9600" kern="100" dirty="0">
                <a:solidFill>
                  <a:schemeClr val="accent1"/>
                </a:solidFill>
                <a:latin typeface="Helvetica" panose="020B0604020202020204"/>
                <a:ea typeface="Calibri" panose="020F0502020204030204" pitchFamily="34" charset="0"/>
                <a:cs typeface="Helvetica" panose="020B0604020202020204"/>
                <a:hlinkClick r:id="rId4">
                  <a:extLst>
                    <a:ext uri="{A12FA001-AC4F-418D-AE19-62706E023703}">
                      <ahyp:hlinkClr xmlns:ahyp="http://schemas.microsoft.com/office/drawing/2018/hyperlinkcolor" val="tx"/>
                    </a:ext>
                  </a:extLst>
                </a:hlinkClick>
              </a:rPr>
              <a:t>https://scholar.google.com</a:t>
            </a:r>
            <a:endParaRPr lang="en-US" sz="9600" kern="100" dirty="0">
              <a:solidFill>
                <a:schemeClr val="accent1"/>
              </a:solidFill>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kern="100" dirty="0">
              <a:latin typeface="Helvetica" panose="020B0604020202020204"/>
              <a:ea typeface="Calibri" panose="020F0502020204030204" pitchFamily="34" charset="0"/>
              <a:cs typeface="Helvetica" panose="020B0604020202020204"/>
            </a:endParaRPr>
          </a:p>
          <a:p>
            <a:pPr lvl="1">
              <a:lnSpc>
                <a:spcPct val="110000"/>
              </a:lnSpc>
              <a:spcBef>
                <a:spcPts val="0"/>
              </a:spcBef>
            </a:pPr>
            <a:endParaRPr lang="en-US" kern="100" dirty="0">
              <a:latin typeface="Helvetica" panose="020B0604020202020204"/>
              <a:ea typeface="Calibri" panose="020F0502020204030204" pitchFamily="34" charset="0"/>
              <a:cs typeface="Helvetica" panose="020B0604020202020204"/>
            </a:endParaRPr>
          </a:p>
          <a:p>
            <a:pPr marR="0" lvl="0">
              <a:lnSpc>
                <a:spcPct val="115000"/>
              </a:lnSpc>
            </a:pPr>
            <a:endParaRPr lang="en-US" sz="1800" kern="100" dirty="0">
              <a:latin typeface="Arial" panose="020B0604020202020204" pitchFamily="34" charset="0"/>
              <a:ea typeface="Calibri" panose="020F0502020204030204" pitchFamily="34" charset="0"/>
              <a:cs typeface="Times New Roman" panose="02020603050405020304" pitchFamily="18" charset="0"/>
            </a:endParaRPr>
          </a:p>
          <a:p>
            <a:pPr lvl="8">
              <a:lnSpc>
                <a:spcPct val="115000"/>
              </a:lnSpc>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 name="Picture 12" descr="Three desktop monitors connected to a central digital globe displaying binary code, representing a computer network and data transfer.">
            <a:extLst>
              <a:ext uri="{FF2B5EF4-FFF2-40B4-BE49-F238E27FC236}">
                <a16:creationId xmlns:a16="http://schemas.microsoft.com/office/drawing/2014/main" id="{9F051F7B-3A57-BE42-41AE-690E177C81F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403221" y="86104"/>
            <a:ext cx="2778694" cy="1962013"/>
          </a:xfrm>
          <a:prstGeom prst="rect">
            <a:avLst/>
          </a:prstGeom>
        </p:spPr>
      </p:pic>
      <p:sp>
        <p:nvSpPr>
          <p:cNvPr id="4" name="Slide Number Placeholder 3">
            <a:extLst>
              <a:ext uri="{FF2B5EF4-FFF2-40B4-BE49-F238E27FC236}">
                <a16:creationId xmlns:a16="http://schemas.microsoft.com/office/drawing/2014/main" id="{EC4DC3E8-5692-AAB2-B758-7220E27AE11E}"/>
              </a:ext>
              <a:ext uri="{C183D7F6-B498-43B3-948B-1728B52AA6E4}">
                <adec:decorative xmlns:adec="http://schemas.microsoft.com/office/drawing/2017/decorative" val="1"/>
              </a:ext>
            </a:extLst>
          </p:cNvPr>
          <p:cNvSpPr>
            <a:spLocks noGrp="1"/>
          </p:cNvSpPr>
          <p:nvPr>
            <p:ph type="sldNum" sz="quarter" idx="12"/>
          </p:nvPr>
        </p:nvSpPr>
        <p:spPr>
          <a:xfrm>
            <a:off x="9215284" y="6341397"/>
            <a:ext cx="2743200" cy="365125"/>
          </a:xfrm>
        </p:spPr>
        <p:txBody>
          <a:bodyPr/>
          <a:lstStyle/>
          <a:p>
            <a:pPr algn="r"/>
            <a:fld id="{52248279-2EF4-44A8-B3BD-079A719E4A66}" type="slidenum">
              <a:rPr lang="en-US" smtClean="0"/>
              <a:pPr algn="r"/>
              <a:t>9</a:t>
            </a:fld>
            <a:endParaRPr lang="en-US" dirty="0"/>
          </a:p>
        </p:txBody>
      </p:sp>
    </p:spTree>
    <p:extLst>
      <p:ext uri="{BB962C8B-B14F-4D97-AF65-F5344CB8AC3E}">
        <p14:creationId xmlns:p14="http://schemas.microsoft.com/office/powerpoint/2010/main" val="1628701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3365</TotalTime>
  <Words>5437</Words>
  <Application>Microsoft Office PowerPoint</Application>
  <PresentationFormat>Widescreen</PresentationFormat>
  <Paragraphs>749</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Arial</vt:lpstr>
      <vt:lpstr>Calibri</vt:lpstr>
      <vt:lpstr>Google Sans</vt:lpstr>
      <vt:lpstr>Helvetica</vt:lpstr>
      <vt:lpstr>Wingdings</vt:lpstr>
      <vt:lpstr>Office Theme</vt:lpstr>
      <vt:lpstr>by Linda D. Kilb </vt:lpstr>
      <vt:lpstr>What You Will Learn About</vt:lpstr>
      <vt:lpstr>United States of America The Ultimate Rube Goldberg Machine …</vt:lpstr>
      <vt:lpstr>Structure of the U.S. Government A Constitutional Republic of Three Branches *  </vt:lpstr>
      <vt:lpstr>“Legal Authority” or “The Law” </vt:lpstr>
      <vt:lpstr>What’s in a Name?</vt:lpstr>
      <vt:lpstr>What’s on the Internet?  (No Paywalls!) </vt:lpstr>
      <vt:lpstr>What’s on the Internet?  (Slide 2) </vt:lpstr>
      <vt:lpstr>What’s on the Internet?  (Slide 3)</vt:lpstr>
      <vt:lpstr>Legislative Branch</vt:lpstr>
      <vt:lpstr>Key Information About Congress</vt:lpstr>
      <vt:lpstr>Key Information About Statutes (Process)</vt:lpstr>
      <vt:lpstr>Key Information About Statutes (Process – Slide 2)</vt:lpstr>
      <vt:lpstr>Two Ways for A Bill To Succeed</vt:lpstr>
      <vt:lpstr>Key Information About Statutes (Words &amp; Phrases) </vt:lpstr>
      <vt:lpstr>Key Information About Statutes (Words &amp; Phrases – Part 2) </vt:lpstr>
      <vt:lpstr>Key Information About Statutes (Words &amp; Phrases – Part 3) </vt:lpstr>
      <vt:lpstr>Key Information About Statutes (Words &amp; Phrases – Part 4) </vt:lpstr>
      <vt:lpstr>Key Information About Statutes (Numbers)</vt:lpstr>
      <vt:lpstr> Americans with Disabilities Act (ADA) of 1990 Pub. L. 101-336, 104 Stat. 327, 42 U.S.C § 12101 et seq. (Jul. 26, 1990) </vt:lpstr>
      <vt:lpstr>What’s on the Internet?  (No Paywalls for Legislation!) </vt:lpstr>
      <vt:lpstr>Legislation Search Example</vt:lpstr>
      <vt:lpstr>Executive Branch</vt:lpstr>
      <vt:lpstr>Key Information About the Executive Branch</vt:lpstr>
      <vt:lpstr>Key Information President &amp; Federal Agencies (Types of Documents)</vt:lpstr>
      <vt:lpstr>Signing &amp; Veto Statements (Process)</vt:lpstr>
      <vt:lpstr>Examples of Signing Statements</vt:lpstr>
      <vt:lpstr>Examples of Veto Statements</vt:lpstr>
      <vt:lpstr>Key Information About Presidential Activities  (Process)</vt:lpstr>
      <vt:lpstr>Examples of Executive Orders</vt:lpstr>
      <vt:lpstr>Examples of Executive Orders  (Continued)</vt:lpstr>
      <vt:lpstr>Contrast in Executive Actions (Federalizing the National Guard)</vt:lpstr>
      <vt:lpstr>Key Information About Federal Agency Activities (Process)</vt:lpstr>
      <vt:lpstr>Judicial Branch</vt:lpstr>
      <vt:lpstr>Key Information About Court Cases  (Process)</vt:lpstr>
      <vt:lpstr>What’s Your Style?</vt:lpstr>
      <vt:lpstr>Slip Opinions</vt:lpstr>
      <vt:lpstr>Key Information About Court Cases (Party Pleadings)</vt:lpstr>
      <vt:lpstr>Decoding Party Pleadings (Example) </vt:lpstr>
      <vt:lpstr>Key Information About Court Cases (Judicial Decisions) </vt:lpstr>
      <vt:lpstr>What’s on the Internet? </vt:lpstr>
      <vt:lpstr>What’s on the Internet?  (Continued)</vt:lpstr>
      <vt:lpstr>Decoding Lower Court Decisions  (Example) </vt:lpstr>
      <vt:lpstr>Decoding Supreme Court Decisions  (Example)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Pinedo</dc:creator>
  <cp:lastModifiedBy>Alexandra Cline</cp:lastModifiedBy>
  <cp:revision>154</cp:revision>
  <dcterms:created xsi:type="dcterms:W3CDTF">2024-10-23T23:04:20Z</dcterms:created>
  <dcterms:modified xsi:type="dcterms:W3CDTF">2025-06-24T22:40:48Z</dcterms:modified>
</cp:coreProperties>
</file>