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76" r:id="rId1"/>
    <p:sldMasterId id="2147483677" r:id="rId2"/>
  </p:sldMasterIdLst>
  <p:notesMasterIdLst>
    <p:notesMasterId r:id="rId36"/>
  </p:notesMasterIdLst>
  <p:sldIdLst>
    <p:sldId id="256" r:id="rId3"/>
    <p:sldId id="258" r:id="rId4"/>
    <p:sldId id="259" r:id="rId5"/>
    <p:sldId id="260" r:id="rId6"/>
    <p:sldId id="261" r:id="rId7"/>
    <p:sldId id="262" r:id="rId8"/>
    <p:sldId id="290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5143500" type="screen16x9"/>
  <p:notesSz cx="6858000" cy="9144000"/>
  <p:embeddedFontLst>
    <p:embeddedFont>
      <p:font typeface="Atkinson Hyperlegible" pitchFamily="2" charset="77"/>
      <p:regular r:id="rId37"/>
      <p:bold r:id="rId38"/>
      <p:italic r:id="rId39"/>
      <p:boldItalic r:id="rId4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6262"/>
  </p:normalViewPr>
  <p:slideViewPr>
    <p:cSldViewPr snapToGrid="0">
      <p:cViewPr varScale="1">
        <p:scale>
          <a:sx n="90" d="100"/>
          <a:sy n="90" d="100"/>
        </p:scale>
        <p:origin x="1184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font" Target="fonts/font3.fntdata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a4349a9eab_2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a4349a9eab_2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3a4349a9eab_2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3a4349a9eab_2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3a4349a9eab_2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3a4349a9eab_2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3a4349a9eab_2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3a4349a9eab_2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3a4349a9eab_2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3a4349a9eab_2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3a4349a9ea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3a4349a9ea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3a96609db83_0_5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3a96609db83_0_5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3a96609db83_0_6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3a96609db83_0_6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3adbfe75366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3adbfe75366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3adbfe75366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3adbfe75366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adbfe75366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3adbfe75366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a4349a9eab_2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a4349a9eab_2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3a4349a9eab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Google Shape;348;g3a4349a9eab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3adbfe75366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3adbfe75366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3a4349a9eab_2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3a4349a9eab_2_1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3a4349a9eab_2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g3a4349a9eab_2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3a4349a9eab_2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2" name="Google Shape;382;g3a4349a9eab_2_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3adbfe75366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3adbfe75366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g3a4349a9eab_2_1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9" name="Google Shape;399;g3a4349a9eab_2_1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3a4349a9eab_2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3a4349a9eab_2_1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3a4349a9eab_2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Google Shape;413;g3a4349a9eab_2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g3a4349a9eab_2_1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0" name="Google Shape;420;g3a4349a9eab_2_1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a9a5256d60_1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a9a5256d60_1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g3a97b91a2e6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g3a97b91a2e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2c423750439_1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56" name="Google Shape;456;g2c423750439_1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g3adbfe75366_0_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4" name="Google Shape;464;g3adbfe75366_0_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g3a4349a9eab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2" name="Google Shape;472;g3a4349a9eab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adbfe7536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3adbfe7536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ae4b9e6a29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3ae4b9e6a29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a4349a9eab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3a4349a9eab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653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3a96609db83_0_5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3a96609db83_0_5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3a4349a9eab_2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3a4349a9eab_2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400"/>
              <a:buFont typeface="Calibri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blank">
  <p:cSld name="BLANK">
    <p:bg>
      <p:bgPr>
        <a:solidFill>
          <a:srgbClr val="F8F6F0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6"/>
          <p:cNvSpPr/>
          <p:nvPr/>
        </p:nvSpPr>
        <p:spPr>
          <a:xfrm>
            <a:off x="4599751" y="514350"/>
            <a:ext cx="4328361" cy="3346896"/>
          </a:xfrm>
          <a:custGeom>
            <a:avLst/>
            <a:gdLst/>
            <a:ahLst/>
            <a:cxnLst/>
            <a:rect l="l" t="t" r="r" b="b"/>
            <a:pathLst>
              <a:path w="8656721" h="6693791" extrusionOk="0">
                <a:moveTo>
                  <a:pt x="0" y="0"/>
                </a:moveTo>
                <a:lnTo>
                  <a:pt x="8656721" y="0"/>
                </a:lnTo>
                <a:lnTo>
                  <a:pt x="8656721" y="6693791"/>
                </a:lnTo>
                <a:lnTo>
                  <a:pt x="0" y="6693791"/>
                </a:lnTo>
                <a:lnTo>
                  <a:pt x="0" y="0"/>
                </a:lnTo>
                <a:close/>
              </a:path>
            </a:pathLst>
          </a:custGeom>
          <a:solidFill>
            <a:srgbClr val="96001D"/>
          </a:solid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6" descr="Disability Rights Education and Defense Fund logo"/>
          <p:cNvSpPr/>
          <p:nvPr/>
        </p:nvSpPr>
        <p:spPr>
          <a:xfrm>
            <a:off x="219655" y="303575"/>
            <a:ext cx="1104805" cy="515588"/>
          </a:xfrm>
          <a:custGeom>
            <a:avLst/>
            <a:gdLst/>
            <a:ahLst/>
            <a:cxnLst/>
            <a:rect l="l" t="t" r="r" b="b"/>
            <a:pathLst>
              <a:path w="2946146" h="1374902" extrusionOk="0">
                <a:moveTo>
                  <a:pt x="0" y="0"/>
                </a:moveTo>
                <a:lnTo>
                  <a:pt x="2946146" y="0"/>
                </a:lnTo>
                <a:lnTo>
                  <a:pt x="2946146" y="1374902"/>
                </a:lnTo>
                <a:lnTo>
                  <a:pt x="0" y="1374902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6"/>
          <p:cNvSpPr/>
          <p:nvPr/>
        </p:nvSpPr>
        <p:spPr>
          <a:xfrm>
            <a:off x="760420" y="1822396"/>
            <a:ext cx="680474" cy="680474"/>
          </a:xfrm>
          <a:custGeom>
            <a:avLst/>
            <a:gdLst/>
            <a:ahLst/>
            <a:cxnLst/>
            <a:rect l="l" t="t" r="r" b="b"/>
            <a:pathLst>
              <a:path w="1360947" h="1360947" extrusionOk="0">
                <a:moveTo>
                  <a:pt x="0" y="0"/>
                </a:moveTo>
                <a:lnTo>
                  <a:pt x="1360947" y="0"/>
                </a:lnTo>
                <a:lnTo>
                  <a:pt x="1360947" y="1360947"/>
                </a:lnTo>
                <a:lnTo>
                  <a:pt x="0" y="1360947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 w="152400" cap="sq" cmpd="sng">
            <a:solidFill>
              <a:srgbClr val="96001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6"/>
          <p:cNvSpPr/>
          <p:nvPr/>
        </p:nvSpPr>
        <p:spPr>
          <a:xfrm>
            <a:off x="2112685" y="4024718"/>
            <a:ext cx="448363" cy="448363"/>
          </a:xfrm>
          <a:custGeom>
            <a:avLst/>
            <a:gdLst/>
            <a:ahLst/>
            <a:cxnLst/>
            <a:rect l="l" t="t" r="r" b="b"/>
            <a:pathLst>
              <a:path w="1080393" h="1080393" extrusionOk="0">
                <a:moveTo>
                  <a:pt x="0" y="0"/>
                </a:moveTo>
                <a:lnTo>
                  <a:pt x="1080393" y="0"/>
                </a:lnTo>
                <a:lnTo>
                  <a:pt x="1080393" y="1080392"/>
                </a:lnTo>
                <a:lnTo>
                  <a:pt x="0" y="1080392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 w="114300" cap="sq" cmpd="sng">
            <a:solidFill>
              <a:srgbClr val="96001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5" name="Google Shape;65;p16"/>
          <p:cNvSpPr>
            <a:spLocks noGrp="1"/>
          </p:cNvSpPr>
          <p:nvPr>
            <p:ph type="pic" idx="2"/>
          </p:nvPr>
        </p:nvSpPr>
        <p:spPr>
          <a:xfrm>
            <a:off x="1651100" y="632400"/>
            <a:ext cx="2545800" cy="3198900"/>
          </a:xfrm>
          <a:prstGeom prst="rect">
            <a:avLst/>
          </a:prstGeom>
          <a:noFill/>
          <a:ln w="1143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960000" algn="bl" rotWithShape="0">
              <a:schemeClr val="lt1">
                <a:alpha val="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6" name="Google Shape;66;p16"/>
          <p:cNvSpPr txBox="1">
            <a:spLocks noGrp="1"/>
          </p:cNvSpPr>
          <p:nvPr>
            <p:ph type="title"/>
          </p:nvPr>
        </p:nvSpPr>
        <p:spPr>
          <a:xfrm>
            <a:off x="4813241" y="1008775"/>
            <a:ext cx="3842700" cy="153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00"/>
              <a:buFont typeface="Atkinson Hyperlegible"/>
              <a:buNone/>
              <a:defRPr sz="3700" b="1">
                <a:solidFill>
                  <a:schemeClr val="lt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ubTitle" idx="1"/>
          </p:nvPr>
        </p:nvSpPr>
        <p:spPr>
          <a:xfrm>
            <a:off x="4842968" y="2530985"/>
            <a:ext cx="3842700" cy="97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tkinson Hyperlegible"/>
              <a:buNone/>
              <a:defRPr sz="2700">
                <a:solidFill>
                  <a:schemeClr val="lt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6"/>
          <p:cNvSpPr>
            <a:spLocks noGrp="1"/>
          </p:cNvSpPr>
          <p:nvPr>
            <p:ph type="pic" idx="3"/>
          </p:nvPr>
        </p:nvSpPr>
        <p:spPr>
          <a:xfrm>
            <a:off x="271693" y="2642028"/>
            <a:ext cx="1222200" cy="12222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9" name="Google Shape;69;p16"/>
          <p:cNvSpPr>
            <a:spLocks noGrp="1"/>
          </p:cNvSpPr>
          <p:nvPr>
            <p:ph type="pic" idx="4"/>
          </p:nvPr>
        </p:nvSpPr>
        <p:spPr>
          <a:xfrm>
            <a:off x="2700732" y="3921300"/>
            <a:ext cx="1524300" cy="7725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0" name="Google Shape;70;p16"/>
          <p:cNvSpPr txBox="1">
            <a:spLocks noGrp="1"/>
          </p:cNvSpPr>
          <p:nvPr>
            <p:ph type="sldNum" idx="5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PTI">
  <p:cSld name="TITLE_1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/>
          <p:nvPr/>
        </p:nvSpPr>
        <p:spPr>
          <a:xfrm>
            <a:off x="408750" y="171450"/>
            <a:ext cx="4047017" cy="3146082"/>
          </a:xfrm>
          <a:custGeom>
            <a:avLst/>
            <a:gdLst/>
            <a:ahLst/>
            <a:cxnLst/>
            <a:rect l="l" t="t" r="r" b="b"/>
            <a:pathLst>
              <a:path w="8656721" h="6693791" extrusionOk="0">
                <a:moveTo>
                  <a:pt x="0" y="0"/>
                </a:moveTo>
                <a:lnTo>
                  <a:pt x="8656721" y="0"/>
                </a:lnTo>
                <a:lnTo>
                  <a:pt x="8656721" y="6693791"/>
                </a:lnTo>
                <a:lnTo>
                  <a:pt x="0" y="6693791"/>
                </a:lnTo>
                <a:lnTo>
                  <a:pt x="0" y="0"/>
                </a:lnTo>
                <a:close/>
              </a:path>
            </a:pathLst>
          </a:custGeom>
          <a:solidFill>
            <a:srgbClr val="96001D"/>
          </a:solid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7" descr="Disability Rights Education and Defense Fund logo"/>
          <p:cNvSpPr/>
          <p:nvPr/>
        </p:nvSpPr>
        <p:spPr>
          <a:xfrm>
            <a:off x="7071580" y="3947834"/>
            <a:ext cx="1819245" cy="838690"/>
          </a:xfrm>
          <a:custGeom>
            <a:avLst/>
            <a:gdLst/>
            <a:ahLst/>
            <a:cxnLst/>
            <a:rect l="l" t="t" r="r" b="b"/>
            <a:pathLst>
              <a:path w="2946146" h="1374902" extrusionOk="0">
                <a:moveTo>
                  <a:pt x="0" y="0"/>
                </a:moveTo>
                <a:lnTo>
                  <a:pt x="2946146" y="0"/>
                </a:lnTo>
                <a:lnTo>
                  <a:pt x="2946146" y="1374902"/>
                </a:lnTo>
                <a:lnTo>
                  <a:pt x="0" y="1374902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7"/>
          <p:cNvSpPr txBox="1">
            <a:spLocks noGrp="1"/>
          </p:cNvSpPr>
          <p:nvPr>
            <p:ph type="title"/>
          </p:nvPr>
        </p:nvSpPr>
        <p:spPr>
          <a:xfrm>
            <a:off x="622241" y="558502"/>
            <a:ext cx="3842700" cy="153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00"/>
              <a:buFont typeface="Atkinson Hyperlegible"/>
              <a:buNone/>
              <a:defRPr sz="3700" b="1">
                <a:solidFill>
                  <a:schemeClr val="lt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subTitle" idx="1"/>
          </p:nvPr>
        </p:nvSpPr>
        <p:spPr>
          <a:xfrm>
            <a:off x="651968" y="2080712"/>
            <a:ext cx="3842700" cy="97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tkinson Hyperlegible"/>
              <a:buNone/>
              <a:defRPr sz="2700">
                <a:solidFill>
                  <a:schemeClr val="lt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/>
          <p:nvPr/>
        </p:nvSpPr>
        <p:spPr>
          <a:xfrm>
            <a:off x="6802438" y="171450"/>
            <a:ext cx="2057400" cy="1528500"/>
          </a:xfrm>
          <a:prstGeom prst="rect">
            <a:avLst/>
          </a:prstGeom>
          <a:solidFill>
            <a:srgbClr val="78AC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7"/>
          <p:cNvSpPr/>
          <p:nvPr/>
        </p:nvSpPr>
        <p:spPr>
          <a:xfrm>
            <a:off x="4624388" y="1783556"/>
            <a:ext cx="2057400" cy="1528500"/>
          </a:xfrm>
          <a:prstGeom prst="rect">
            <a:avLst/>
          </a:prstGeom>
          <a:solidFill>
            <a:srgbClr val="35AC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7"/>
          <p:cNvSpPr/>
          <p:nvPr/>
        </p:nvSpPr>
        <p:spPr>
          <a:xfrm>
            <a:off x="4624388" y="171450"/>
            <a:ext cx="2057400" cy="1528500"/>
          </a:xfrm>
          <a:prstGeom prst="rect">
            <a:avLst/>
          </a:prstGeom>
          <a:solidFill>
            <a:srgbClr val="0D335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7"/>
          <p:cNvSpPr/>
          <p:nvPr/>
        </p:nvSpPr>
        <p:spPr>
          <a:xfrm>
            <a:off x="6802438" y="1783556"/>
            <a:ext cx="2057400" cy="1528500"/>
          </a:xfrm>
          <a:prstGeom prst="rect">
            <a:avLst/>
          </a:prstGeom>
          <a:solidFill>
            <a:srgbClr val="EFAB1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800600" y="3468501"/>
            <a:ext cx="4038600" cy="7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7"/>
          <p:cNvSpPr txBox="1">
            <a:spLocks noGrp="1"/>
          </p:cNvSpPr>
          <p:nvPr>
            <p:ph type="subTitle" idx="2"/>
          </p:nvPr>
        </p:nvSpPr>
        <p:spPr>
          <a:xfrm>
            <a:off x="304840" y="3468500"/>
            <a:ext cx="6143400" cy="13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Font typeface="Atkinson Hyperlegible"/>
              <a:buNone/>
              <a:defRPr sz="2200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>
            <a:spLocks noGrp="1"/>
          </p:cNvSpPr>
          <p:nvPr>
            <p:ph type="pic" idx="3"/>
          </p:nvPr>
        </p:nvSpPr>
        <p:spPr>
          <a:xfrm>
            <a:off x="4807575" y="332400"/>
            <a:ext cx="1643100" cy="11802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p17"/>
          <p:cNvSpPr>
            <a:spLocks noGrp="1"/>
          </p:cNvSpPr>
          <p:nvPr>
            <p:ph type="pic" idx="4"/>
          </p:nvPr>
        </p:nvSpPr>
        <p:spPr>
          <a:xfrm>
            <a:off x="7014432" y="332400"/>
            <a:ext cx="1643100" cy="11802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7"/>
          <p:cNvSpPr>
            <a:spLocks noGrp="1"/>
          </p:cNvSpPr>
          <p:nvPr>
            <p:ph type="pic" idx="5"/>
          </p:nvPr>
        </p:nvSpPr>
        <p:spPr>
          <a:xfrm>
            <a:off x="4800600" y="1959488"/>
            <a:ext cx="1643100" cy="11802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7"/>
          <p:cNvSpPr>
            <a:spLocks noGrp="1"/>
          </p:cNvSpPr>
          <p:nvPr>
            <p:ph type="pic" idx="6"/>
          </p:nvPr>
        </p:nvSpPr>
        <p:spPr>
          <a:xfrm>
            <a:off x="7007457" y="1959488"/>
            <a:ext cx="1643100" cy="11802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esenters" type="obj">
  <p:cSld name="OBJEC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/>
          <p:nvPr/>
        </p:nvSpPr>
        <p:spPr>
          <a:xfrm>
            <a:off x="327900" y="490750"/>
            <a:ext cx="8365031" cy="583192"/>
          </a:xfrm>
          <a:custGeom>
            <a:avLst/>
            <a:gdLst/>
            <a:ahLst/>
            <a:cxnLst/>
            <a:rect l="l" t="t" r="r" b="b"/>
            <a:pathLst>
              <a:path w="17159037" h="1166385" extrusionOk="0">
                <a:moveTo>
                  <a:pt x="0" y="0"/>
                </a:moveTo>
                <a:lnTo>
                  <a:pt x="17159037" y="0"/>
                </a:lnTo>
                <a:lnTo>
                  <a:pt x="17159037" y="1166385"/>
                </a:lnTo>
                <a:lnTo>
                  <a:pt x="0" y="1166385"/>
                </a:lnTo>
                <a:lnTo>
                  <a:pt x="0" y="0"/>
                </a:lnTo>
                <a:close/>
              </a:path>
            </a:pathLst>
          </a:custGeom>
          <a:solidFill>
            <a:srgbClr val="96001D"/>
          </a:solid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8"/>
          <p:cNvSpPr/>
          <p:nvPr/>
        </p:nvSpPr>
        <p:spPr>
          <a:xfrm>
            <a:off x="6018933" y="2174328"/>
            <a:ext cx="782854" cy="782854"/>
          </a:xfrm>
          <a:custGeom>
            <a:avLst/>
            <a:gdLst/>
            <a:ahLst/>
            <a:cxnLst/>
            <a:rect l="l" t="t" r="r" b="b"/>
            <a:pathLst>
              <a:path w="1565707" h="1565707" extrusionOk="0">
                <a:moveTo>
                  <a:pt x="0" y="0"/>
                </a:moveTo>
                <a:lnTo>
                  <a:pt x="1565708" y="0"/>
                </a:lnTo>
                <a:lnTo>
                  <a:pt x="1565708" y="1565707"/>
                </a:lnTo>
                <a:lnTo>
                  <a:pt x="0" y="15657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 w="209550" cap="sq" cmpd="sng">
            <a:solidFill>
              <a:srgbClr val="96001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8"/>
          <p:cNvSpPr/>
          <p:nvPr/>
        </p:nvSpPr>
        <p:spPr>
          <a:xfrm>
            <a:off x="7933139" y="3158851"/>
            <a:ext cx="479699" cy="479699"/>
          </a:xfrm>
          <a:custGeom>
            <a:avLst/>
            <a:gdLst/>
            <a:ahLst/>
            <a:cxnLst/>
            <a:rect l="l" t="t" r="r" b="b"/>
            <a:pathLst>
              <a:path w="959398" h="959398" extrusionOk="0">
                <a:moveTo>
                  <a:pt x="0" y="0"/>
                </a:moveTo>
                <a:lnTo>
                  <a:pt x="959397" y="0"/>
                </a:lnTo>
                <a:lnTo>
                  <a:pt x="959397" y="959398"/>
                </a:lnTo>
                <a:lnTo>
                  <a:pt x="0" y="9593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 w="114300" cap="rnd" cmpd="sng">
            <a:solidFill>
              <a:srgbClr val="96001D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8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tkinson Hyperlegible"/>
              <a:buNone/>
              <a:defRPr sz="2600" b="1">
                <a:solidFill>
                  <a:schemeClr val="lt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title" idx="2"/>
          </p:nvPr>
        </p:nvSpPr>
        <p:spPr>
          <a:xfrm>
            <a:off x="229601" y="1246521"/>
            <a:ext cx="49170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title" idx="3"/>
          </p:nvPr>
        </p:nvSpPr>
        <p:spPr>
          <a:xfrm>
            <a:off x="240142" y="3172899"/>
            <a:ext cx="49170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subTitle" idx="1"/>
          </p:nvPr>
        </p:nvSpPr>
        <p:spPr>
          <a:xfrm>
            <a:off x="229551" y="1770725"/>
            <a:ext cx="4539300" cy="13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Font typeface="Atkinson Hyperlegible"/>
              <a:buNone/>
              <a:defRPr sz="2200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subTitle" idx="4"/>
          </p:nvPr>
        </p:nvSpPr>
        <p:spPr>
          <a:xfrm>
            <a:off x="243582" y="3638550"/>
            <a:ext cx="4539300" cy="13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Font typeface="Atkinson Hyperlegible"/>
              <a:buNone/>
              <a:defRPr sz="2200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8"/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7" name="Google Shape;97;p18"/>
          <p:cNvSpPr>
            <a:spLocks noGrp="1"/>
          </p:cNvSpPr>
          <p:nvPr>
            <p:ph type="pic" idx="5"/>
          </p:nvPr>
        </p:nvSpPr>
        <p:spPr>
          <a:xfrm>
            <a:off x="6949733" y="1318950"/>
            <a:ext cx="1749900" cy="17499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18"/>
          <p:cNvSpPr>
            <a:spLocks noGrp="1"/>
          </p:cNvSpPr>
          <p:nvPr>
            <p:ph type="pic" idx="6"/>
          </p:nvPr>
        </p:nvSpPr>
        <p:spPr>
          <a:xfrm>
            <a:off x="5976375" y="3148317"/>
            <a:ext cx="1799700" cy="17499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pics" type="secHead">
  <p:cSld name="SECTION_HEADER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/>
          <p:nvPr/>
        </p:nvSpPr>
        <p:spPr>
          <a:xfrm>
            <a:off x="243639" y="490738"/>
            <a:ext cx="8579519" cy="583192"/>
          </a:xfrm>
          <a:custGeom>
            <a:avLst/>
            <a:gdLst/>
            <a:ahLst/>
            <a:cxnLst/>
            <a:rect l="l" t="t" r="r" b="b"/>
            <a:pathLst>
              <a:path w="17159037" h="1166385" extrusionOk="0">
                <a:moveTo>
                  <a:pt x="0" y="0"/>
                </a:moveTo>
                <a:lnTo>
                  <a:pt x="17159037" y="0"/>
                </a:lnTo>
                <a:lnTo>
                  <a:pt x="17159037" y="1166385"/>
                </a:lnTo>
                <a:lnTo>
                  <a:pt x="0" y="1166385"/>
                </a:lnTo>
                <a:lnTo>
                  <a:pt x="0" y="0"/>
                </a:lnTo>
                <a:close/>
              </a:path>
            </a:pathLst>
          </a:custGeom>
          <a:solidFill>
            <a:srgbClr val="96001D"/>
          </a:solid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9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9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5733600" cy="38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Font typeface="Atkinson Hyperlegible"/>
              <a:buNone/>
              <a:defRPr sz="2200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9"/>
          <p:cNvSpPr/>
          <p:nvPr/>
        </p:nvSpPr>
        <p:spPr>
          <a:xfrm>
            <a:off x="6810325" y="4251250"/>
            <a:ext cx="361932" cy="345726"/>
          </a:xfrm>
          <a:custGeom>
            <a:avLst/>
            <a:gdLst/>
            <a:ahLst/>
            <a:cxnLst/>
            <a:rect l="l" t="t" r="r" b="b"/>
            <a:pathLst>
              <a:path w="1080393" h="1080393" extrusionOk="0">
                <a:moveTo>
                  <a:pt x="0" y="0"/>
                </a:moveTo>
                <a:lnTo>
                  <a:pt x="1080393" y="0"/>
                </a:lnTo>
                <a:lnTo>
                  <a:pt x="1080393" y="1080392"/>
                </a:lnTo>
                <a:lnTo>
                  <a:pt x="0" y="1080392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 w="76200" cap="sq" cmpd="sng">
            <a:solidFill>
              <a:srgbClr val="96001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9"/>
          <p:cNvSpPr>
            <a:spLocks noGrp="1"/>
          </p:cNvSpPr>
          <p:nvPr>
            <p:ph type="pic" idx="2"/>
          </p:nvPr>
        </p:nvSpPr>
        <p:spPr>
          <a:xfrm>
            <a:off x="6249225" y="1335000"/>
            <a:ext cx="2545800" cy="2740500"/>
          </a:xfrm>
          <a:prstGeom prst="rect">
            <a:avLst/>
          </a:prstGeom>
          <a:noFill/>
          <a:ln w="1143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960000" algn="bl" rotWithShape="0">
              <a:schemeClr val="lt1">
                <a:alpha val="0"/>
              </a:schemeClr>
            </a:outerShdw>
          </a:effectLst>
        </p:spPr>
      </p:sp>
      <p:sp>
        <p:nvSpPr>
          <p:cNvPr id="105" name="Google Shape;105;p19"/>
          <p:cNvSpPr>
            <a:spLocks noGrp="1"/>
          </p:cNvSpPr>
          <p:nvPr>
            <p:ph type="pic" idx="3"/>
          </p:nvPr>
        </p:nvSpPr>
        <p:spPr>
          <a:xfrm>
            <a:off x="7298850" y="4223150"/>
            <a:ext cx="1524300" cy="5832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19"/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ing Outcomes" type="twoObj">
  <p:cSld name="TWO_OBJECTS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/>
          <p:nvPr/>
        </p:nvSpPr>
        <p:spPr>
          <a:xfrm>
            <a:off x="243639" y="285750"/>
            <a:ext cx="8579519" cy="583192"/>
          </a:xfrm>
          <a:custGeom>
            <a:avLst/>
            <a:gdLst/>
            <a:ahLst/>
            <a:cxnLst/>
            <a:rect l="l" t="t" r="r" b="b"/>
            <a:pathLst>
              <a:path w="17159037" h="1166385" extrusionOk="0">
                <a:moveTo>
                  <a:pt x="0" y="0"/>
                </a:moveTo>
                <a:lnTo>
                  <a:pt x="17159037" y="0"/>
                </a:lnTo>
                <a:lnTo>
                  <a:pt x="17159037" y="1166385"/>
                </a:lnTo>
                <a:lnTo>
                  <a:pt x="0" y="1166385"/>
                </a:lnTo>
                <a:lnTo>
                  <a:pt x="0" y="0"/>
                </a:lnTo>
                <a:close/>
              </a:path>
            </a:pathLst>
          </a:custGeom>
          <a:solidFill>
            <a:srgbClr val="980000"/>
          </a:solid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0"/>
          <p:cNvSpPr/>
          <p:nvPr/>
        </p:nvSpPr>
        <p:spPr>
          <a:xfrm>
            <a:off x="764931" y="3915184"/>
            <a:ext cx="635411" cy="635411"/>
          </a:xfrm>
          <a:custGeom>
            <a:avLst/>
            <a:gdLst/>
            <a:ahLst/>
            <a:cxnLst/>
            <a:rect l="l" t="t" r="r" b="b"/>
            <a:pathLst>
              <a:path w="1270821" h="1270821" extrusionOk="0">
                <a:moveTo>
                  <a:pt x="0" y="0"/>
                </a:moveTo>
                <a:lnTo>
                  <a:pt x="1270821" y="0"/>
                </a:lnTo>
                <a:lnTo>
                  <a:pt x="1270821" y="1270821"/>
                </a:lnTo>
                <a:lnTo>
                  <a:pt x="0" y="1270821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 w="209550" cap="sq" cmpd="sng">
            <a:solidFill>
              <a:srgbClr val="96001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0"/>
          <p:cNvSpPr>
            <a:spLocks noGrp="1"/>
          </p:cNvSpPr>
          <p:nvPr>
            <p:ph type="pic" idx="2"/>
          </p:nvPr>
        </p:nvSpPr>
        <p:spPr>
          <a:xfrm>
            <a:off x="393975" y="1311925"/>
            <a:ext cx="2854800" cy="2401800"/>
          </a:xfrm>
          <a:prstGeom prst="rect">
            <a:avLst/>
          </a:prstGeom>
          <a:noFill/>
          <a:ln w="1143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960000" algn="bl" rotWithShape="0">
              <a:schemeClr val="lt1">
                <a:alpha val="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1" name="Google Shape;111;p20"/>
          <p:cNvSpPr>
            <a:spLocks noGrp="1"/>
          </p:cNvSpPr>
          <p:nvPr>
            <p:ph type="pic" idx="3"/>
          </p:nvPr>
        </p:nvSpPr>
        <p:spPr>
          <a:xfrm>
            <a:off x="1605475" y="3814004"/>
            <a:ext cx="1681800" cy="10365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2" name="Google Shape;112;p20"/>
          <p:cNvSpPr txBox="1">
            <a:spLocks noGrp="1"/>
          </p:cNvSpPr>
          <p:nvPr>
            <p:ph type="title"/>
          </p:nvPr>
        </p:nvSpPr>
        <p:spPr>
          <a:xfrm>
            <a:off x="327912" y="299865"/>
            <a:ext cx="81369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0"/>
          <p:cNvSpPr txBox="1">
            <a:spLocks noGrp="1"/>
          </p:cNvSpPr>
          <p:nvPr>
            <p:ph type="subTitle" idx="1"/>
          </p:nvPr>
        </p:nvSpPr>
        <p:spPr>
          <a:xfrm>
            <a:off x="3618300" y="1146725"/>
            <a:ext cx="5204700" cy="37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Font typeface="Atkinson Hyperlegible"/>
              <a:buNone/>
              <a:defRPr sz="2200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0"/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opic 1" type="twoTxTwoObj">
  <p:cSld name="TWO_OBJECTS_WITH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/>
          <p:nvPr/>
        </p:nvSpPr>
        <p:spPr>
          <a:xfrm>
            <a:off x="2452987" y="230806"/>
            <a:ext cx="4238027" cy="4504075"/>
          </a:xfrm>
          <a:custGeom>
            <a:avLst/>
            <a:gdLst/>
            <a:ahLst/>
            <a:cxnLst/>
            <a:rect l="l" t="t" r="r" b="b"/>
            <a:pathLst>
              <a:path w="8476054" h="9008150" extrusionOk="0">
                <a:moveTo>
                  <a:pt x="0" y="0"/>
                </a:moveTo>
                <a:lnTo>
                  <a:pt x="8476054" y="0"/>
                </a:lnTo>
                <a:lnTo>
                  <a:pt x="8476054" y="9008150"/>
                </a:lnTo>
                <a:lnTo>
                  <a:pt x="0" y="9008150"/>
                </a:lnTo>
                <a:lnTo>
                  <a:pt x="0" y="0"/>
                </a:lnTo>
                <a:close/>
              </a:path>
            </a:pathLst>
          </a:custGeom>
          <a:solidFill>
            <a:srgbClr val="96001D"/>
          </a:solid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21"/>
          <p:cNvSpPr/>
          <p:nvPr/>
        </p:nvSpPr>
        <p:spPr>
          <a:xfrm>
            <a:off x="2452987" y="789653"/>
            <a:ext cx="4208711" cy="3282942"/>
          </a:xfrm>
          <a:custGeom>
            <a:avLst/>
            <a:gdLst/>
            <a:ahLst/>
            <a:cxnLst/>
            <a:rect l="l" t="t" r="r" b="b"/>
            <a:pathLst>
              <a:path w="11223230" h="8754513" extrusionOk="0">
                <a:moveTo>
                  <a:pt x="0" y="0"/>
                </a:moveTo>
                <a:lnTo>
                  <a:pt x="11223230" y="0"/>
                </a:lnTo>
                <a:lnTo>
                  <a:pt x="11223230" y="8754513"/>
                </a:lnTo>
                <a:lnTo>
                  <a:pt x="0" y="8754513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21"/>
          <p:cNvSpPr/>
          <p:nvPr/>
        </p:nvSpPr>
        <p:spPr>
          <a:xfrm>
            <a:off x="6789420" y="333230"/>
            <a:ext cx="534803" cy="534803"/>
          </a:xfrm>
          <a:custGeom>
            <a:avLst/>
            <a:gdLst/>
            <a:ahLst/>
            <a:cxnLst/>
            <a:rect l="l" t="t" r="r" b="b"/>
            <a:pathLst>
              <a:path w="1125902" h="1125902" extrusionOk="0">
                <a:moveTo>
                  <a:pt x="0" y="0"/>
                </a:moveTo>
                <a:lnTo>
                  <a:pt x="1125902" y="0"/>
                </a:lnTo>
                <a:lnTo>
                  <a:pt x="1125902" y="1125902"/>
                </a:lnTo>
                <a:lnTo>
                  <a:pt x="0" y="1125902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 w="209550" cap="sq" cmpd="sng">
            <a:solidFill>
              <a:srgbClr val="96001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21"/>
          <p:cNvSpPr/>
          <p:nvPr/>
        </p:nvSpPr>
        <p:spPr>
          <a:xfrm>
            <a:off x="371475" y="3286125"/>
            <a:ext cx="696740" cy="684997"/>
          </a:xfrm>
          <a:custGeom>
            <a:avLst/>
            <a:gdLst/>
            <a:ahLst/>
            <a:cxnLst/>
            <a:rect l="l" t="t" r="r" b="b"/>
            <a:pathLst>
              <a:path w="1565707" h="1565707" extrusionOk="0">
                <a:moveTo>
                  <a:pt x="0" y="0"/>
                </a:moveTo>
                <a:lnTo>
                  <a:pt x="1565707" y="0"/>
                </a:lnTo>
                <a:lnTo>
                  <a:pt x="1565707" y="1565707"/>
                </a:lnTo>
                <a:lnTo>
                  <a:pt x="0" y="15657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 w="152400" cap="sq" cmpd="sng">
            <a:solidFill>
              <a:srgbClr val="96001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1"/>
          <p:cNvSpPr txBox="1">
            <a:spLocks noGrp="1"/>
          </p:cNvSpPr>
          <p:nvPr>
            <p:ph type="title"/>
          </p:nvPr>
        </p:nvSpPr>
        <p:spPr>
          <a:xfrm>
            <a:off x="2957725" y="1075475"/>
            <a:ext cx="3359100" cy="27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tkinson Hyperlegible"/>
              <a:buNone/>
              <a:defRPr sz="4000" b="1">
                <a:solidFill>
                  <a:schemeClr val="lt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endParaRPr/>
          </a:p>
        </p:txBody>
      </p:sp>
      <p:sp>
        <p:nvSpPr>
          <p:cNvPr id="121" name="Google Shape;121;p21"/>
          <p:cNvSpPr>
            <a:spLocks noGrp="1"/>
          </p:cNvSpPr>
          <p:nvPr>
            <p:ph type="pic" idx="2"/>
          </p:nvPr>
        </p:nvSpPr>
        <p:spPr>
          <a:xfrm>
            <a:off x="357599" y="330850"/>
            <a:ext cx="1968900" cy="2740500"/>
          </a:xfrm>
          <a:prstGeom prst="rect">
            <a:avLst/>
          </a:prstGeom>
          <a:noFill/>
          <a:ln w="1143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960000" algn="bl" rotWithShape="0">
              <a:schemeClr val="lt1">
                <a:alpha val="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2" name="Google Shape;122;p21"/>
          <p:cNvSpPr>
            <a:spLocks noGrp="1"/>
          </p:cNvSpPr>
          <p:nvPr>
            <p:ph type="pic" idx="3"/>
          </p:nvPr>
        </p:nvSpPr>
        <p:spPr>
          <a:xfrm>
            <a:off x="1218151" y="3187700"/>
            <a:ext cx="1147200" cy="16248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3" name="Google Shape;123;p21"/>
          <p:cNvSpPr>
            <a:spLocks noGrp="1"/>
          </p:cNvSpPr>
          <p:nvPr>
            <p:ph type="pic" idx="4"/>
          </p:nvPr>
        </p:nvSpPr>
        <p:spPr>
          <a:xfrm>
            <a:off x="6778650" y="2346325"/>
            <a:ext cx="2059200" cy="10623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4" name="Google Shape;124;p21"/>
          <p:cNvSpPr>
            <a:spLocks noGrp="1"/>
          </p:cNvSpPr>
          <p:nvPr>
            <p:ph type="pic" idx="5"/>
          </p:nvPr>
        </p:nvSpPr>
        <p:spPr>
          <a:xfrm>
            <a:off x="6780555" y="1075474"/>
            <a:ext cx="1480500" cy="11772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5" name="Google Shape;125;p21"/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ngle Title - Format 1" type="titleOnly">
  <p:cSld name="TITLE_ONLY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/>
          <p:nvPr/>
        </p:nvSpPr>
        <p:spPr>
          <a:xfrm>
            <a:off x="243639" y="323850"/>
            <a:ext cx="8579519" cy="583192"/>
          </a:xfrm>
          <a:custGeom>
            <a:avLst/>
            <a:gdLst/>
            <a:ahLst/>
            <a:cxnLst/>
            <a:rect l="l" t="t" r="r" b="b"/>
            <a:pathLst>
              <a:path w="17159037" h="1166385" extrusionOk="0">
                <a:moveTo>
                  <a:pt x="0" y="0"/>
                </a:moveTo>
                <a:lnTo>
                  <a:pt x="17159037" y="0"/>
                </a:lnTo>
                <a:lnTo>
                  <a:pt x="17159037" y="1166385"/>
                </a:lnTo>
                <a:lnTo>
                  <a:pt x="0" y="1166385"/>
                </a:lnTo>
                <a:lnTo>
                  <a:pt x="0" y="0"/>
                </a:lnTo>
                <a:close/>
              </a:path>
            </a:pathLst>
          </a:custGeom>
          <a:solidFill>
            <a:srgbClr val="96001D"/>
          </a:solid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22"/>
          <p:cNvSpPr/>
          <p:nvPr/>
        </p:nvSpPr>
        <p:spPr>
          <a:xfrm>
            <a:off x="6547149" y="1282298"/>
            <a:ext cx="481751" cy="481751"/>
          </a:xfrm>
          <a:custGeom>
            <a:avLst/>
            <a:gdLst/>
            <a:ahLst/>
            <a:cxnLst/>
            <a:rect l="l" t="t" r="r" b="b"/>
            <a:pathLst>
              <a:path w="1259479" h="1259479" extrusionOk="0">
                <a:moveTo>
                  <a:pt x="0" y="0"/>
                </a:moveTo>
                <a:lnTo>
                  <a:pt x="1259479" y="0"/>
                </a:lnTo>
                <a:lnTo>
                  <a:pt x="1259479" y="1259479"/>
                </a:lnTo>
                <a:lnTo>
                  <a:pt x="0" y="1259479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 w="114300" cap="sq" cmpd="sng">
            <a:solidFill>
              <a:srgbClr val="96001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22"/>
          <p:cNvSpPr>
            <a:spLocks noGrp="1"/>
          </p:cNvSpPr>
          <p:nvPr>
            <p:ph type="pic" idx="2"/>
          </p:nvPr>
        </p:nvSpPr>
        <p:spPr>
          <a:xfrm>
            <a:off x="6131050" y="1923275"/>
            <a:ext cx="2545800" cy="2740200"/>
          </a:xfrm>
          <a:prstGeom prst="rect">
            <a:avLst/>
          </a:prstGeom>
          <a:noFill/>
          <a:ln w="1143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960000" algn="bl" rotWithShape="0">
              <a:schemeClr val="lt1">
                <a:alpha val="0"/>
              </a:schemeClr>
            </a:outerShdw>
          </a:effectLst>
        </p:spPr>
      </p:sp>
      <p:sp>
        <p:nvSpPr>
          <p:cNvPr id="130" name="Google Shape;130;p22"/>
          <p:cNvSpPr>
            <a:spLocks noGrp="1"/>
          </p:cNvSpPr>
          <p:nvPr>
            <p:ph type="pic" idx="3"/>
          </p:nvPr>
        </p:nvSpPr>
        <p:spPr>
          <a:xfrm>
            <a:off x="7190638" y="1209426"/>
            <a:ext cx="1524300" cy="5832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p22"/>
          <p:cNvSpPr txBox="1">
            <a:spLocks noGrp="1"/>
          </p:cNvSpPr>
          <p:nvPr>
            <p:ph type="title"/>
          </p:nvPr>
        </p:nvSpPr>
        <p:spPr>
          <a:xfrm>
            <a:off x="327912" y="299865"/>
            <a:ext cx="81369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22"/>
          <p:cNvSpPr txBox="1">
            <a:spLocks noGrp="1"/>
          </p:cNvSpPr>
          <p:nvPr>
            <p:ph type="subTitle" idx="1"/>
          </p:nvPr>
        </p:nvSpPr>
        <p:spPr>
          <a:xfrm>
            <a:off x="243650" y="1146700"/>
            <a:ext cx="5204700" cy="37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Font typeface="Atkinson Hyperlegible"/>
              <a:buNone/>
              <a:defRPr sz="2200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2"/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ng Title" type="objTx">
  <p:cSld name="OBJECT_WITH_CAPTION_TEXT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/>
          <p:nvPr/>
        </p:nvSpPr>
        <p:spPr>
          <a:xfrm>
            <a:off x="243650" y="431199"/>
            <a:ext cx="8512910" cy="985410"/>
          </a:xfrm>
          <a:custGeom>
            <a:avLst/>
            <a:gdLst/>
            <a:ahLst/>
            <a:cxnLst/>
            <a:rect l="l" t="t" r="r" b="b"/>
            <a:pathLst>
              <a:path w="17025820" h="1859264" extrusionOk="0">
                <a:moveTo>
                  <a:pt x="0" y="0"/>
                </a:moveTo>
                <a:lnTo>
                  <a:pt x="17025820" y="0"/>
                </a:lnTo>
                <a:lnTo>
                  <a:pt x="17025820" y="1859264"/>
                </a:lnTo>
                <a:lnTo>
                  <a:pt x="0" y="1859264"/>
                </a:lnTo>
                <a:lnTo>
                  <a:pt x="0" y="0"/>
                </a:lnTo>
                <a:close/>
              </a:path>
            </a:pathLst>
          </a:custGeom>
          <a:solidFill>
            <a:srgbClr val="96001D"/>
          </a:solid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23"/>
          <p:cNvSpPr txBox="1">
            <a:spLocks noGrp="1"/>
          </p:cNvSpPr>
          <p:nvPr>
            <p:ph type="title"/>
          </p:nvPr>
        </p:nvSpPr>
        <p:spPr>
          <a:xfrm>
            <a:off x="357425" y="431206"/>
            <a:ext cx="8136900" cy="7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23"/>
          <p:cNvSpPr txBox="1">
            <a:spLocks noGrp="1"/>
          </p:cNvSpPr>
          <p:nvPr>
            <p:ph type="subTitle" idx="1"/>
          </p:nvPr>
        </p:nvSpPr>
        <p:spPr>
          <a:xfrm>
            <a:off x="243650" y="1476669"/>
            <a:ext cx="8512800" cy="34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Font typeface="Atkinson Hyperlegible"/>
              <a:buNone/>
              <a:defRPr sz="2200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3"/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ng Title with Picture 1" type="picTx">
  <p:cSld name="PICTURE_WITH_CAPTION_TEXT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/>
          <p:nvPr/>
        </p:nvSpPr>
        <p:spPr>
          <a:xfrm>
            <a:off x="243650" y="431199"/>
            <a:ext cx="8512910" cy="985410"/>
          </a:xfrm>
          <a:custGeom>
            <a:avLst/>
            <a:gdLst/>
            <a:ahLst/>
            <a:cxnLst/>
            <a:rect l="l" t="t" r="r" b="b"/>
            <a:pathLst>
              <a:path w="17025820" h="1859264" extrusionOk="0">
                <a:moveTo>
                  <a:pt x="0" y="0"/>
                </a:moveTo>
                <a:lnTo>
                  <a:pt x="17025820" y="0"/>
                </a:lnTo>
                <a:lnTo>
                  <a:pt x="17025820" y="1859264"/>
                </a:lnTo>
                <a:lnTo>
                  <a:pt x="0" y="1859264"/>
                </a:lnTo>
                <a:lnTo>
                  <a:pt x="0" y="0"/>
                </a:lnTo>
                <a:close/>
              </a:path>
            </a:pathLst>
          </a:custGeom>
          <a:solidFill>
            <a:srgbClr val="96001D"/>
          </a:solid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4"/>
          <p:cNvSpPr txBox="1">
            <a:spLocks noGrp="1"/>
          </p:cNvSpPr>
          <p:nvPr>
            <p:ph type="title"/>
          </p:nvPr>
        </p:nvSpPr>
        <p:spPr>
          <a:xfrm>
            <a:off x="357425" y="431206"/>
            <a:ext cx="8136900" cy="7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4"/>
          <p:cNvSpPr txBox="1">
            <a:spLocks noGrp="1"/>
          </p:cNvSpPr>
          <p:nvPr>
            <p:ph type="subTitle" idx="1"/>
          </p:nvPr>
        </p:nvSpPr>
        <p:spPr>
          <a:xfrm>
            <a:off x="243650" y="1476675"/>
            <a:ext cx="5997300" cy="34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Font typeface="Atkinson Hyperlegible"/>
              <a:buNone/>
              <a:defRPr sz="2200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24"/>
          <p:cNvSpPr/>
          <p:nvPr/>
        </p:nvSpPr>
        <p:spPr>
          <a:xfrm>
            <a:off x="6810325" y="4251250"/>
            <a:ext cx="361932" cy="345726"/>
          </a:xfrm>
          <a:custGeom>
            <a:avLst/>
            <a:gdLst/>
            <a:ahLst/>
            <a:cxnLst/>
            <a:rect l="l" t="t" r="r" b="b"/>
            <a:pathLst>
              <a:path w="1080393" h="1080393" extrusionOk="0">
                <a:moveTo>
                  <a:pt x="0" y="0"/>
                </a:moveTo>
                <a:lnTo>
                  <a:pt x="1080393" y="0"/>
                </a:lnTo>
                <a:lnTo>
                  <a:pt x="1080393" y="1080392"/>
                </a:lnTo>
                <a:lnTo>
                  <a:pt x="0" y="1080392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 w="76200" cap="sq" cmpd="sng">
            <a:solidFill>
              <a:srgbClr val="96001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24"/>
          <p:cNvSpPr>
            <a:spLocks noGrp="1"/>
          </p:cNvSpPr>
          <p:nvPr>
            <p:ph type="pic" idx="2"/>
          </p:nvPr>
        </p:nvSpPr>
        <p:spPr>
          <a:xfrm>
            <a:off x="6538525" y="1632100"/>
            <a:ext cx="2256600" cy="2443500"/>
          </a:xfrm>
          <a:prstGeom prst="rect">
            <a:avLst/>
          </a:prstGeom>
          <a:noFill/>
          <a:ln w="1143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960000" algn="bl" rotWithShape="0">
              <a:schemeClr val="lt1">
                <a:alpha val="0"/>
              </a:schemeClr>
            </a:outerShdw>
          </a:effectLst>
        </p:spPr>
      </p:sp>
      <p:sp>
        <p:nvSpPr>
          <p:cNvPr id="145" name="Google Shape;145;p24"/>
          <p:cNvSpPr>
            <a:spLocks noGrp="1"/>
          </p:cNvSpPr>
          <p:nvPr>
            <p:ph type="pic" idx="3"/>
          </p:nvPr>
        </p:nvSpPr>
        <p:spPr>
          <a:xfrm>
            <a:off x="7298850" y="4223150"/>
            <a:ext cx="1524300" cy="5832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24"/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2 Topic">
  <p:cSld name="PICTURE_WITH_CAPTION_TEXT_1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5"/>
          <p:cNvSpPr/>
          <p:nvPr/>
        </p:nvSpPr>
        <p:spPr>
          <a:xfrm>
            <a:off x="2257812" y="230806"/>
            <a:ext cx="4628377" cy="4502730"/>
          </a:xfrm>
          <a:custGeom>
            <a:avLst/>
            <a:gdLst/>
            <a:ahLst/>
            <a:cxnLst/>
            <a:rect l="l" t="t" r="r" b="b"/>
            <a:pathLst>
              <a:path w="9256755" h="9005460" extrusionOk="0">
                <a:moveTo>
                  <a:pt x="0" y="0"/>
                </a:moveTo>
                <a:lnTo>
                  <a:pt x="9256754" y="0"/>
                </a:lnTo>
                <a:lnTo>
                  <a:pt x="9256754" y="9005459"/>
                </a:lnTo>
                <a:lnTo>
                  <a:pt x="0" y="9005459"/>
                </a:lnTo>
                <a:lnTo>
                  <a:pt x="0" y="0"/>
                </a:lnTo>
                <a:close/>
              </a:path>
            </a:pathLst>
          </a:custGeom>
          <a:solidFill>
            <a:srgbClr val="96001D"/>
          </a:solid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5"/>
          <p:cNvSpPr/>
          <p:nvPr/>
        </p:nvSpPr>
        <p:spPr>
          <a:xfrm>
            <a:off x="2467645" y="789653"/>
            <a:ext cx="4208711" cy="2887468"/>
          </a:xfrm>
          <a:custGeom>
            <a:avLst/>
            <a:gdLst/>
            <a:ahLst/>
            <a:cxnLst/>
            <a:rect l="l" t="t" r="r" b="b"/>
            <a:pathLst>
              <a:path w="11223230" h="7699915" extrusionOk="0">
                <a:moveTo>
                  <a:pt x="0" y="0"/>
                </a:moveTo>
                <a:lnTo>
                  <a:pt x="11223230" y="0"/>
                </a:lnTo>
                <a:lnTo>
                  <a:pt x="11223230" y="7699915"/>
                </a:lnTo>
                <a:lnTo>
                  <a:pt x="0" y="7699915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25"/>
          <p:cNvSpPr/>
          <p:nvPr/>
        </p:nvSpPr>
        <p:spPr>
          <a:xfrm>
            <a:off x="8148959" y="2972121"/>
            <a:ext cx="690241" cy="690241"/>
          </a:xfrm>
          <a:custGeom>
            <a:avLst/>
            <a:gdLst/>
            <a:ahLst/>
            <a:cxnLst/>
            <a:rect l="l" t="t" r="r" b="b"/>
            <a:pathLst>
              <a:path w="1380482" h="1380482" extrusionOk="0">
                <a:moveTo>
                  <a:pt x="0" y="0"/>
                </a:moveTo>
                <a:lnTo>
                  <a:pt x="1380482" y="0"/>
                </a:lnTo>
                <a:lnTo>
                  <a:pt x="1380482" y="1380482"/>
                </a:lnTo>
                <a:lnTo>
                  <a:pt x="0" y="1380482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 w="200025" cap="sq" cmpd="sng">
            <a:solidFill>
              <a:srgbClr val="96001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25"/>
          <p:cNvSpPr/>
          <p:nvPr/>
        </p:nvSpPr>
        <p:spPr>
          <a:xfrm>
            <a:off x="464387" y="1266970"/>
            <a:ext cx="516840" cy="516840"/>
          </a:xfrm>
          <a:custGeom>
            <a:avLst/>
            <a:gdLst/>
            <a:ahLst/>
            <a:cxnLst/>
            <a:rect l="l" t="t" r="r" b="b"/>
            <a:pathLst>
              <a:path w="1033679" h="1033679" extrusionOk="0">
                <a:moveTo>
                  <a:pt x="0" y="0"/>
                </a:moveTo>
                <a:lnTo>
                  <a:pt x="1033679" y="0"/>
                </a:lnTo>
                <a:lnTo>
                  <a:pt x="1033679" y="1033680"/>
                </a:lnTo>
                <a:lnTo>
                  <a:pt x="0" y="10336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 w="114300" cap="sq" cmpd="sng">
            <a:solidFill>
              <a:srgbClr val="96001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5"/>
          <p:cNvSpPr txBox="1">
            <a:spLocks noGrp="1"/>
          </p:cNvSpPr>
          <p:nvPr>
            <p:ph type="title"/>
          </p:nvPr>
        </p:nvSpPr>
        <p:spPr>
          <a:xfrm>
            <a:off x="2807738" y="1075475"/>
            <a:ext cx="3509100" cy="27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tkinson Hyperlegible"/>
              <a:buNone/>
              <a:defRPr sz="4000" b="1">
                <a:solidFill>
                  <a:schemeClr val="lt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Font typeface="Atkinson Hyperlegible"/>
              <a:buNone/>
              <a:defRPr sz="3700" b="1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endParaRPr/>
          </a:p>
        </p:txBody>
      </p:sp>
      <p:sp>
        <p:nvSpPr>
          <p:cNvPr id="153" name="Google Shape;153;p25"/>
          <p:cNvSpPr>
            <a:spLocks noGrp="1"/>
          </p:cNvSpPr>
          <p:nvPr>
            <p:ph type="pic" idx="2"/>
          </p:nvPr>
        </p:nvSpPr>
        <p:spPr>
          <a:xfrm>
            <a:off x="591950" y="279525"/>
            <a:ext cx="1587000" cy="8418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54" name="Google Shape;154;p25"/>
          <p:cNvSpPr>
            <a:spLocks noGrp="1"/>
          </p:cNvSpPr>
          <p:nvPr>
            <p:ph type="pic" idx="3"/>
          </p:nvPr>
        </p:nvSpPr>
        <p:spPr>
          <a:xfrm>
            <a:off x="1135701" y="1205500"/>
            <a:ext cx="1038300" cy="9744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55" name="Google Shape;155;p25"/>
          <p:cNvSpPr>
            <a:spLocks noGrp="1"/>
          </p:cNvSpPr>
          <p:nvPr>
            <p:ph type="pic" idx="4"/>
          </p:nvPr>
        </p:nvSpPr>
        <p:spPr>
          <a:xfrm>
            <a:off x="7013475" y="339350"/>
            <a:ext cx="1793700" cy="2412000"/>
          </a:xfrm>
          <a:prstGeom prst="rect">
            <a:avLst/>
          </a:prstGeom>
          <a:noFill/>
          <a:ln w="1143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960000" algn="bl" rotWithShape="0">
              <a:schemeClr val="lt1">
                <a:alpha val="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6" name="Google Shape;156;p25"/>
          <p:cNvSpPr>
            <a:spLocks noGrp="1"/>
          </p:cNvSpPr>
          <p:nvPr>
            <p:ph type="pic" idx="5"/>
          </p:nvPr>
        </p:nvSpPr>
        <p:spPr>
          <a:xfrm>
            <a:off x="6967388" y="2873075"/>
            <a:ext cx="974400" cy="9744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57" name="Google Shape;157;p25"/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ngle Title - No Pictures">
  <p:cSld name="PICTURE_WITH_CAPTION_TEXT_1_1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/>
          <p:nvPr/>
        </p:nvSpPr>
        <p:spPr>
          <a:xfrm>
            <a:off x="243639" y="490738"/>
            <a:ext cx="8579519" cy="583192"/>
          </a:xfrm>
          <a:custGeom>
            <a:avLst/>
            <a:gdLst/>
            <a:ahLst/>
            <a:cxnLst/>
            <a:rect l="l" t="t" r="r" b="b"/>
            <a:pathLst>
              <a:path w="17159037" h="1166385" extrusionOk="0">
                <a:moveTo>
                  <a:pt x="0" y="0"/>
                </a:moveTo>
                <a:lnTo>
                  <a:pt x="17159037" y="0"/>
                </a:lnTo>
                <a:lnTo>
                  <a:pt x="17159037" y="1166385"/>
                </a:lnTo>
                <a:lnTo>
                  <a:pt x="0" y="1166385"/>
                </a:lnTo>
                <a:lnTo>
                  <a:pt x="0" y="0"/>
                </a:lnTo>
                <a:close/>
              </a:path>
            </a:pathLst>
          </a:custGeom>
          <a:solidFill>
            <a:srgbClr val="96001D"/>
          </a:solid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6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tkinson Hyperlegible"/>
              <a:buNone/>
              <a:defRPr sz="2600" b="1">
                <a:solidFill>
                  <a:schemeClr val="lt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26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8579400" cy="38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Font typeface="Atkinson Hyperlegible"/>
              <a:buNone/>
              <a:defRPr sz="2200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26"/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ousekeeping">
  <p:cSld name="PICTURE_WITH_CAPTION_TEXT_1_1_2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/>
          <p:nvPr/>
        </p:nvSpPr>
        <p:spPr>
          <a:xfrm>
            <a:off x="243639" y="237730"/>
            <a:ext cx="8579519" cy="583192"/>
          </a:xfrm>
          <a:custGeom>
            <a:avLst/>
            <a:gdLst/>
            <a:ahLst/>
            <a:cxnLst/>
            <a:rect l="l" t="t" r="r" b="b"/>
            <a:pathLst>
              <a:path w="17159037" h="1166385" extrusionOk="0">
                <a:moveTo>
                  <a:pt x="0" y="0"/>
                </a:moveTo>
                <a:lnTo>
                  <a:pt x="17159037" y="0"/>
                </a:lnTo>
                <a:lnTo>
                  <a:pt x="17159037" y="1166385"/>
                </a:lnTo>
                <a:lnTo>
                  <a:pt x="0" y="1166385"/>
                </a:lnTo>
                <a:lnTo>
                  <a:pt x="0" y="0"/>
                </a:lnTo>
                <a:close/>
              </a:path>
            </a:pathLst>
          </a:custGeom>
          <a:solidFill>
            <a:srgbClr val="0D335E"/>
          </a:solid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7"/>
          <p:cNvSpPr txBox="1">
            <a:spLocks noGrp="1"/>
          </p:cNvSpPr>
          <p:nvPr>
            <p:ph type="title"/>
          </p:nvPr>
        </p:nvSpPr>
        <p:spPr>
          <a:xfrm>
            <a:off x="327912" y="244546"/>
            <a:ext cx="81369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27"/>
          <p:cNvSpPr txBox="1">
            <a:spLocks noGrp="1"/>
          </p:cNvSpPr>
          <p:nvPr>
            <p:ph type="subTitle" idx="1"/>
          </p:nvPr>
        </p:nvSpPr>
        <p:spPr>
          <a:xfrm>
            <a:off x="243650" y="893717"/>
            <a:ext cx="8579400" cy="38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Font typeface="Atkinson Hyperlegible"/>
              <a:buNone/>
              <a:defRPr sz="2200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27"/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 1 1 1">
  <p:cSld name="PICTURE_WITH_CAPTION_TEXT_1_1_1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8"/>
          <p:cNvSpPr/>
          <p:nvPr/>
        </p:nvSpPr>
        <p:spPr>
          <a:xfrm>
            <a:off x="3219651" y="4115992"/>
            <a:ext cx="564793" cy="564793"/>
          </a:xfrm>
          <a:custGeom>
            <a:avLst/>
            <a:gdLst/>
            <a:ahLst/>
            <a:cxnLst/>
            <a:rect l="l" t="t" r="r" b="b"/>
            <a:pathLst>
              <a:path w="1360947" h="1360947" extrusionOk="0">
                <a:moveTo>
                  <a:pt x="0" y="0"/>
                </a:moveTo>
                <a:lnTo>
                  <a:pt x="1360947" y="0"/>
                </a:lnTo>
                <a:lnTo>
                  <a:pt x="1360947" y="1360947"/>
                </a:lnTo>
                <a:lnTo>
                  <a:pt x="0" y="1360947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 w="152400" cap="sq" cmpd="sng">
            <a:solidFill>
              <a:srgbClr val="96001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28"/>
          <p:cNvSpPr/>
          <p:nvPr/>
        </p:nvSpPr>
        <p:spPr>
          <a:xfrm>
            <a:off x="2230009" y="1872853"/>
            <a:ext cx="489974" cy="489974"/>
          </a:xfrm>
          <a:custGeom>
            <a:avLst/>
            <a:gdLst/>
            <a:ahLst/>
            <a:cxnLst/>
            <a:rect l="l" t="t" r="r" b="b"/>
            <a:pathLst>
              <a:path w="979947" h="979947" extrusionOk="0">
                <a:moveTo>
                  <a:pt x="0" y="0"/>
                </a:moveTo>
                <a:lnTo>
                  <a:pt x="979947" y="0"/>
                </a:lnTo>
                <a:lnTo>
                  <a:pt x="979947" y="979947"/>
                </a:lnTo>
                <a:lnTo>
                  <a:pt x="0" y="979947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 w="114300" cap="sq" cmpd="sng">
            <a:solidFill>
              <a:srgbClr val="96001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28"/>
          <p:cNvSpPr/>
          <p:nvPr/>
        </p:nvSpPr>
        <p:spPr>
          <a:xfrm>
            <a:off x="243650" y="431199"/>
            <a:ext cx="8512910" cy="985410"/>
          </a:xfrm>
          <a:custGeom>
            <a:avLst/>
            <a:gdLst/>
            <a:ahLst/>
            <a:cxnLst/>
            <a:rect l="l" t="t" r="r" b="b"/>
            <a:pathLst>
              <a:path w="17025820" h="1859264" extrusionOk="0">
                <a:moveTo>
                  <a:pt x="0" y="0"/>
                </a:moveTo>
                <a:lnTo>
                  <a:pt x="17025820" y="0"/>
                </a:lnTo>
                <a:lnTo>
                  <a:pt x="17025820" y="1859264"/>
                </a:lnTo>
                <a:lnTo>
                  <a:pt x="0" y="1859264"/>
                </a:lnTo>
                <a:lnTo>
                  <a:pt x="0" y="0"/>
                </a:lnTo>
                <a:close/>
              </a:path>
            </a:pathLst>
          </a:custGeom>
          <a:solidFill>
            <a:srgbClr val="96001D"/>
          </a:solid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28"/>
          <p:cNvSpPr txBox="1">
            <a:spLocks noGrp="1"/>
          </p:cNvSpPr>
          <p:nvPr>
            <p:ph type="title"/>
          </p:nvPr>
        </p:nvSpPr>
        <p:spPr>
          <a:xfrm>
            <a:off x="357425" y="431206"/>
            <a:ext cx="8136900" cy="7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28"/>
          <p:cNvSpPr txBox="1">
            <a:spLocks noGrp="1"/>
          </p:cNvSpPr>
          <p:nvPr>
            <p:ph type="subTitle" idx="1"/>
          </p:nvPr>
        </p:nvSpPr>
        <p:spPr>
          <a:xfrm>
            <a:off x="4916300" y="1476675"/>
            <a:ext cx="3840300" cy="34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Font typeface="Atkinson Hyperlegible"/>
              <a:buNone/>
              <a:defRPr sz="2200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28"/>
          <p:cNvSpPr>
            <a:spLocks noGrp="1"/>
          </p:cNvSpPr>
          <p:nvPr>
            <p:ph type="pic" idx="2"/>
          </p:nvPr>
        </p:nvSpPr>
        <p:spPr>
          <a:xfrm>
            <a:off x="311400" y="1686825"/>
            <a:ext cx="1778100" cy="7743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5" name="Google Shape;175;p28"/>
          <p:cNvSpPr>
            <a:spLocks noGrp="1"/>
          </p:cNvSpPr>
          <p:nvPr>
            <p:ph type="pic" idx="3"/>
          </p:nvPr>
        </p:nvSpPr>
        <p:spPr>
          <a:xfrm>
            <a:off x="311400" y="2523850"/>
            <a:ext cx="2736300" cy="23268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28"/>
          <p:cNvSpPr>
            <a:spLocks noGrp="1"/>
          </p:cNvSpPr>
          <p:nvPr>
            <p:ph type="pic" idx="4"/>
          </p:nvPr>
        </p:nvSpPr>
        <p:spPr>
          <a:xfrm>
            <a:off x="3175002" y="2523850"/>
            <a:ext cx="1469400" cy="14067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7" name="Google Shape;177;p28"/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ngle Title with Photos 2">
  <p:cSld name="PICTURE_WITH_CAPTION_TEXT_1_1_1_1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/>
          <p:nvPr/>
        </p:nvSpPr>
        <p:spPr>
          <a:xfrm>
            <a:off x="243639" y="285750"/>
            <a:ext cx="8579519" cy="583192"/>
          </a:xfrm>
          <a:custGeom>
            <a:avLst/>
            <a:gdLst/>
            <a:ahLst/>
            <a:cxnLst/>
            <a:rect l="l" t="t" r="r" b="b"/>
            <a:pathLst>
              <a:path w="17159037" h="1166385" extrusionOk="0">
                <a:moveTo>
                  <a:pt x="0" y="0"/>
                </a:moveTo>
                <a:lnTo>
                  <a:pt x="17159037" y="0"/>
                </a:lnTo>
                <a:lnTo>
                  <a:pt x="17159037" y="1166385"/>
                </a:lnTo>
                <a:lnTo>
                  <a:pt x="0" y="1166385"/>
                </a:lnTo>
                <a:lnTo>
                  <a:pt x="0" y="0"/>
                </a:lnTo>
                <a:close/>
              </a:path>
            </a:pathLst>
          </a:custGeom>
          <a:solidFill>
            <a:srgbClr val="96001D"/>
          </a:solidFill>
          <a:ln>
            <a:noFill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29"/>
          <p:cNvSpPr/>
          <p:nvPr/>
        </p:nvSpPr>
        <p:spPr>
          <a:xfrm>
            <a:off x="6300806" y="3832572"/>
            <a:ext cx="635411" cy="635411"/>
          </a:xfrm>
          <a:custGeom>
            <a:avLst/>
            <a:gdLst/>
            <a:ahLst/>
            <a:cxnLst/>
            <a:rect l="l" t="t" r="r" b="b"/>
            <a:pathLst>
              <a:path w="1270821" h="1270821" extrusionOk="0">
                <a:moveTo>
                  <a:pt x="0" y="0"/>
                </a:moveTo>
                <a:lnTo>
                  <a:pt x="1270821" y="0"/>
                </a:lnTo>
                <a:lnTo>
                  <a:pt x="1270821" y="1270821"/>
                </a:lnTo>
                <a:lnTo>
                  <a:pt x="0" y="1270821"/>
                </a:lnTo>
                <a:lnTo>
                  <a:pt x="0" y="0"/>
                </a:lnTo>
                <a:close/>
              </a:path>
            </a:pathLst>
          </a:custGeom>
          <a:blipFill rotWithShape="1">
            <a:blip>
              <a:alphaModFix/>
            </a:blip>
            <a:stretch>
              <a:fillRect/>
            </a:stretch>
          </a:blipFill>
          <a:ln w="209550" cap="sq" cmpd="sng">
            <a:solidFill>
              <a:srgbClr val="96001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25" tIns="22850" rIns="45725" bIns="228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29"/>
          <p:cNvSpPr>
            <a:spLocks noGrp="1"/>
          </p:cNvSpPr>
          <p:nvPr>
            <p:ph type="pic" idx="2"/>
          </p:nvPr>
        </p:nvSpPr>
        <p:spPr>
          <a:xfrm>
            <a:off x="5929850" y="1229313"/>
            <a:ext cx="2854800" cy="2401800"/>
          </a:xfrm>
          <a:prstGeom prst="rect">
            <a:avLst/>
          </a:prstGeom>
          <a:noFill/>
          <a:ln w="1143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960000" algn="bl" rotWithShape="0">
              <a:schemeClr val="lt1">
                <a:alpha val="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2" name="Google Shape;182;p29"/>
          <p:cNvSpPr>
            <a:spLocks noGrp="1"/>
          </p:cNvSpPr>
          <p:nvPr>
            <p:ph type="pic" idx="3"/>
          </p:nvPr>
        </p:nvSpPr>
        <p:spPr>
          <a:xfrm>
            <a:off x="7141350" y="3731391"/>
            <a:ext cx="1681800" cy="1036500"/>
          </a:xfrm>
          <a:prstGeom prst="rect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3" name="Google Shape;183;p29"/>
          <p:cNvSpPr txBox="1">
            <a:spLocks noGrp="1"/>
          </p:cNvSpPr>
          <p:nvPr>
            <p:ph type="title"/>
          </p:nvPr>
        </p:nvSpPr>
        <p:spPr>
          <a:xfrm>
            <a:off x="327912" y="299865"/>
            <a:ext cx="81369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tkinson Hyperlegible"/>
              <a:buNone/>
              <a:defRPr sz="2600" b="1">
                <a:solidFill>
                  <a:schemeClr val="lt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29"/>
          <p:cNvSpPr txBox="1">
            <a:spLocks noGrp="1"/>
          </p:cNvSpPr>
          <p:nvPr>
            <p:ph type="subTitle" idx="1"/>
          </p:nvPr>
        </p:nvSpPr>
        <p:spPr>
          <a:xfrm>
            <a:off x="327900" y="1146700"/>
            <a:ext cx="5225100" cy="37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Font typeface="Atkinson Hyperlegible"/>
              <a:buNone/>
              <a:defRPr sz="2200"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29"/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ith no title">
  <p:cSld name="PICTURE_WITH_CAPTION_TEXT_1_1_1_1_1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0"/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lvl="2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lvl="3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lvl="4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lvl="5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lvl="6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lvl="7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lvl="8">
              <a:buNone/>
              <a:defRPr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0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iktok.com/@disabilityrights" TargetMode="External"/><Relationship Id="rId3" Type="http://schemas.openxmlformats.org/officeDocument/2006/relationships/hyperlink" Target="https://bsky.app/profile/dredf.bsky.social" TargetMode="External"/><Relationship Id="rId7" Type="http://schemas.openxmlformats.org/officeDocument/2006/relationships/hyperlink" Target="https://linktr.ee/DREDF" TargetMode="External"/><Relationship Id="rId12" Type="http://schemas.openxmlformats.org/officeDocument/2006/relationships/hyperlink" Target="http://linkedin.com/disability-rights-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s://www.linkedin.com/company/disability-rights-education-and-defense-fund/" TargetMode="External"/><Relationship Id="rId11" Type="http://schemas.openxmlformats.org/officeDocument/2006/relationships/hyperlink" Target="http://www.facebook.com/dredf.org" TargetMode="External"/><Relationship Id="rId5" Type="http://schemas.openxmlformats.org/officeDocument/2006/relationships/hyperlink" Target="https://www.instagram.com/dredf1979/" TargetMode="External"/><Relationship Id="rId10" Type="http://schemas.openxmlformats.org/officeDocument/2006/relationships/hyperlink" Target="http://www.dredf.org/" TargetMode="External"/><Relationship Id="rId4" Type="http://schemas.openxmlformats.org/officeDocument/2006/relationships/hyperlink" Target="https://www.facebook.com/DREDF.org" TargetMode="External"/><Relationship Id="rId9" Type="http://schemas.openxmlformats.org/officeDocument/2006/relationships/hyperlink" Target="https://www.youtube.com/channel/UCvlmqjgJnmAE0OTHwBRho4g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edf.org/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1.xml"/><Relationship Id="rId4" Type="http://schemas.openxmlformats.org/officeDocument/2006/relationships/hyperlink" Target="http://www.facebook.com/dredf.org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rentcenterhub.org/find-your-center/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iephelp@dredf.org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paa.org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copaa@copaa.or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1"/>
          <p:cNvSpPr txBox="1">
            <a:spLocks noGrp="1"/>
          </p:cNvSpPr>
          <p:nvPr>
            <p:ph type="title"/>
          </p:nvPr>
        </p:nvSpPr>
        <p:spPr>
          <a:xfrm>
            <a:off x="4813250" y="696094"/>
            <a:ext cx="3842700" cy="77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Looking Ahead:</a:t>
            </a:r>
            <a:endParaRPr dirty="0"/>
          </a:p>
        </p:txBody>
      </p:sp>
      <p:sp>
        <p:nvSpPr>
          <p:cNvPr id="194" name="Google Shape;194;p31"/>
          <p:cNvSpPr txBox="1">
            <a:spLocks noGrp="1"/>
          </p:cNvSpPr>
          <p:nvPr>
            <p:ph type="subTitle" idx="1"/>
          </p:nvPr>
        </p:nvSpPr>
        <p:spPr>
          <a:xfrm>
            <a:off x="4842968" y="2140141"/>
            <a:ext cx="3842700" cy="9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Potential Consequences of Dismantling the U.S. Department of Education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31"/>
          <p:cNvSpPr txBox="1"/>
          <p:nvPr/>
        </p:nvSpPr>
        <p:spPr>
          <a:xfrm>
            <a:off x="4636700" y="3864152"/>
            <a:ext cx="4311000" cy="12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December 9</a:t>
            </a:r>
            <a:r>
              <a:rPr lang="en" sz="1800" b="1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, 202</a:t>
            </a:r>
            <a:r>
              <a:rPr lang="en" sz="1800" b="1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5</a:t>
            </a:r>
            <a:endParaRPr sz="700" dirty="0"/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Presented by: </a:t>
            </a:r>
            <a:r>
              <a:rPr lang="en" sz="16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Disability Rights Education &amp; Defense Fund and Coun</a:t>
            </a:r>
            <a:r>
              <a:rPr lang="en" sz="1600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ci</a:t>
            </a:r>
            <a:r>
              <a:rPr lang="en" sz="16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l of Parent Attorney</a:t>
            </a:r>
            <a:r>
              <a:rPr lang="en" sz="1600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s and Advocates	</a:t>
            </a:r>
            <a:endParaRPr sz="1700" dirty="0">
              <a:solidFill>
                <a:srgbClr val="000000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pic>
        <p:nvPicPr>
          <p:cNvPr id="192" name="Google Shape;192;p31" descr="An empty classroom of desks and chairs facing a blank green chalkboard." title="Body (11).jpg"/>
          <p:cNvPicPr preferRelativeResize="0">
            <a:picLocks noGrp="1"/>
          </p:cNvPicPr>
          <p:nvPr>
            <p:ph type="pic" idx="2"/>
          </p:nvPr>
        </p:nvPicPr>
        <p:blipFill rotWithShape="1">
          <a:blip>
            <a:alphaModFix/>
          </a:blip>
          <a:srcRect l="28127" r="28127"/>
          <a:stretch/>
        </p:blipFill>
        <p:spPr>
          <a:xfrm>
            <a:off x="1651100" y="557600"/>
            <a:ext cx="2545800" cy="3273599"/>
          </a:xfrm>
          <a:prstGeom prst="rect">
            <a:avLst/>
          </a:prstGeom>
        </p:spPr>
      </p:pic>
      <p:pic>
        <p:nvPicPr>
          <p:cNvPr id="195" name="Google Shape;195;p31" descr="A black child looks at a tablet in a classroom surrounded by other children." title="Body (12).jpg"/>
          <p:cNvPicPr preferRelativeResize="0">
            <a:picLocks noGrp="1"/>
          </p:cNvPicPr>
          <p:nvPr>
            <p:ph type="pic" idx="3"/>
          </p:nvPr>
        </p:nvPicPr>
        <p:blipFill rotWithShape="1">
          <a:blip>
            <a:alphaModFix/>
          </a:blip>
          <a:srcRect l="21875" r="21875"/>
          <a:stretch/>
        </p:blipFill>
        <p:spPr>
          <a:xfrm>
            <a:off x="381130" y="2626395"/>
            <a:ext cx="1222200" cy="1222201"/>
          </a:xfrm>
          <a:prstGeom prst="rect">
            <a:avLst/>
          </a:prstGeom>
        </p:spPr>
      </p:pic>
      <p:pic>
        <p:nvPicPr>
          <p:cNvPr id="196" name="Google Shape;196;p31" descr="A masculine presenting child in a manual wheelchair works to stack blocks as a masculine presenting adult offers support. " title="Body (13).jpg"/>
          <p:cNvPicPr preferRelativeResize="0">
            <a:picLocks noGrp="1"/>
          </p:cNvPicPr>
          <p:nvPr>
            <p:ph type="pic" idx="4"/>
          </p:nvPr>
        </p:nvPicPr>
        <p:blipFill rotWithShape="1">
          <a:blip>
            <a:alphaModFix/>
          </a:blip>
          <a:srcRect t="4955" b="4946"/>
          <a:stretch/>
        </p:blipFill>
        <p:spPr>
          <a:xfrm>
            <a:off x="2700732" y="3921300"/>
            <a:ext cx="1524302" cy="772500"/>
          </a:xfrm>
          <a:prstGeom prst="rect">
            <a:avLst/>
          </a:prstGeom>
        </p:spPr>
      </p:pic>
      <p:pic>
        <p:nvPicPr>
          <p:cNvPr id="198" name="Google Shape;198;p31" descr="COPAA Logo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170475" y="979268"/>
            <a:ext cx="1222200" cy="3604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279" name="Google Shape;279;p41"/>
          <p:cNvSpPr txBox="1">
            <a:spLocks noGrp="1"/>
          </p:cNvSpPr>
          <p:nvPr>
            <p:ph type="title"/>
          </p:nvPr>
        </p:nvSpPr>
        <p:spPr>
          <a:xfrm>
            <a:off x="327912" y="466286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/>
              <a:t>OESE (Moved to Labor in Part) </a:t>
            </a:r>
            <a:endParaRPr sz="3100"/>
          </a:p>
        </p:txBody>
      </p:sp>
      <p:sp>
        <p:nvSpPr>
          <p:cNvPr id="278" name="Google Shape;278;p41"/>
          <p:cNvSpPr txBox="1">
            <a:spLocks noGrp="1"/>
          </p:cNvSpPr>
          <p:nvPr>
            <p:ph type="subTitle" idx="1"/>
          </p:nvPr>
        </p:nvSpPr>
        <p:spPr>
          <a:xfrm>
            <a:off x="324300" y="1065083"/>
            <a:ext cx="8495400" cy="37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 sz="2300" dirty="0">
                <a:solidFill>
                  <a:schemeClr val="dk1"/>
                </a:solidFill>
              </a:rPr>
              <a:t>Federal pre-K-12 programs including the Elementary and Secondary Education Act (ESEA)</a:t>
            </a:r>
            <a:endParaRPr sz="2300" dirty="0">
              <a:solidFill>
                <a:schemeClr val="dk1"/>
              </a:solidFill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 sz="2300" dirty="0">
                <a:solidFill>
                  <a:schemeClr val="dk1"/>
                </a:solidFill>
              </a:rPr>
              <a:t>Title I </a:t>
            </a:r>
            <a:endParaRPr sz="2300" dirty="0">
              <a:solidFill>
                <a:schemeClr val="dk1"/>
              </a:solidFill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 sz="2300" dirty="0">
                <a:solidFill>
                  <a:schemeClr val="dk1"/>
                </a:solidFill>
              </a:rPr>
              <a:t>Rural education programs</a:t>
            </a:r>
            <a:endParaRPr sz="2300" dirty="0">
              <a:solidFill>
                <a:schemeClr val="dk1"/>
              </a:solidFill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 sz="2300" dirty="0">
                <a:solidFill>
                  <a:schemeClr val="dk1"/>
                </a:solidFill>
              </a:rPr>
              <a:t>Programs that support mental health services</a:t>
            </a:r>
            <a:endParaRPr sz="2300" dirty="0">
              <a:solidFill>
                <a:schemeClr val="dk1"/>
              </a:solidFill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" sz="2300" dirty="0">
                <a:solidFill>
                  <a:schemeClr val="dk1"/>
                </a:solidFill>
              </a:rPr>
              <a:t>Programs that support migrant and unhoused students</a:t>
            </a:r>
            <a:endParaRPr sz="2300" dirty="0">
              <a:solidFill>
                <a:schemeClr val="dk1"/>
              </a:solidFill>
            </a:endParaRPr>
          </a:p>
          <a:p>
            <a:pPr marL="457200" marR="384242" lvl="0" indent="-387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300" dirty="0">
                <a:solidFill>
                  <a:schemeClr val="dk1"/>
                </a:solidFill>
              </a:rPr>
              <a:t>All students with disabilities who qualify for support, services, and accommodations are also general education students.</a:t>
            </a:r>
            <a:endParaRPr sz="25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285" name="Google Shape;285;p42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/>
              <a:t>OSERS </a:t>
            </a:r>
            <a:endParaRPr sz="3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00"/>
          </a:p>
        </p:txBody>
      </p:sp>
      <p:sp>
        <p:nvSpPr>
          <p:cNvPr id="286" name="Google Shape;286;p42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85794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Rehabilitation Services Administration (RSA) + Office of Special Education Programs (OSEP) 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OSERS serves 7.5 million students with disabilities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RSA ensures that students with disabilities have access to targeted services to prepare for independence and employment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Includes career counseling, job coaching and financial aid to support post secondary transition</a:t>
            </a:r>
            <a:endParaRPr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292" name="Google Shape;292;p43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/>
              <a:t>OSEP </a:t>
            </a:r>
            <a:endParaRPr sz="3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00"/>
          </a:p>
        </p:txBody>
      </p:sp>
      <p:sp>
        <p:nvSpPr>
          <p:cNvPr id="293" name="Google Shape;293;p43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86259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/>
              <a:t>OSEP oversees implementation of the IDEA and ensures protections for students with disabilities</a:t>
            </a:r>
            <a:endParaRPr sz="2600"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" sz="2600"/>
              <a:t>Administers funding</a:t>
            </a:r>
            <a:endParaRPr sz="2600"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" sz="2600"/>
              <a:t>Provides technical assistance</a:t>
            </a:r>
            <a:endParaRPr sz="2600"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" sz="2600"/>
              <a:t>Oversees special education data collection </a:t>
            </a:r>
            <a:endParaRPr sz="2600"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" sz="2600"/>
              <a:t>Reports outcomes to Congress and the public </a:t>
            </a:r>
            <a:endParaRPr sz="2600"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" sz="2600"/>
              <a:t>Conducts state monitoring visits	</a:t>
            </a:r>
            <a:endParaRPr sz="2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299" name="Google Shape;299;p44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/>
              <a:t>OCR </a:t>
            </a:r>
            <a:endParaRPr sz="3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00"/>
          </a:p>
        </p:txBody>
      </p:sp>
      <p:sp>
        <p:nvSpPr>
          <p:cNvPr id="300" name="Google Shape;300;p44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82935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0050" algn="l" rtl="0">
              <a:spcBef>
                <a:spcPts val="0"/>
              </a:spcBef>
              <a:spcAft>
                <a:spcPts val="0"/>
              </a:spcAft>
              <a:buSzPts val="2700"/>
              <a:buChar char="●"/>
            </a:pPr>
            <a:r>
              <a:rPr lang="en" sz="2700"/>
              <a:t>Investigates civil rights complaints in public education institutions and those receiving federal funding</a:t>
            </a:r>
            <a:endParaRPr sz="2700"/>
          </a:p>
          <a:p>
            <a:pPr marL="457200" lvl="0" indent="-400050" algn="l" rtl="0">
              <a:spcBef>
                <a:spcPts val="0"/>
              </a:spcBef>
              <a:spcAft>
                <a:spcPts val="0"/>
              </a:spcAft>
              <a:buSzPts val="2700"/>
              <a:buChar char="●"/>
            </a:pPr>
            <a:r>
              <a:rPr lang="en" sz="2700"/>
              <a:t>2024: about 23,000 complaints with a majority falling under disability or sex-based discrimination</a:t>
            </a:r>
            <a:endParaRPr sz="2700"/>
          </a:p>
          <a:p>
            <a:pPr marL="457200" lvl="0" indent="-400050" algn="l" rtl="0">
              <a:spcBef>
                <a:spcPts val="0"/>
              </a:spcBef>
              <a:spcAft>
                <a:spcPts val="0"/>
              </a:spcAft>
              <a:buSzPts val="2700"/>
              <a:buChar char="●"/>
            </a:pPr>
            <a:r>
              <a:rPr lang="en" sz="2700"/>
              <a:t>Does not have authority under IDEA, but addresses complaints about disability discrimination under Section 504 and Title II of the ADA</a:t>
            </a:r>
            <a:endParaRPr sz="27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45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OCR (Continued)</a:t>
            </a:r>
            <a:endParaRPr/>
          </a:p>
        </p:txBody>
      </p:sp>
      <p:sp>
        <p:nvSpPr>
          <p:cNvPr id="306" name="Google Shape;306;p45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85794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The Civil Rights Data Collection (CDRC)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Title VI: Discrimination Based on Race, Color, or National Origin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Title IX: Discrimination Based on Sex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Section 504 and ADA Title II: Discrimination Based on Disability  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An Examples of OCR Impact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Frederick County, Maryland</a:t>
            </a:r>
            <a:endParaRPr sz="200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Apache Junction Unified School District in Colorado </a:t>
            </a:r>
            <a:endParaRPr sz="20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Families and advocates can and should continue to file OCR complaints when discrimination occurs</a:t>
            </a:r>
            <a:endParaRPr/>
          </a:p>
        </p:txBody>
      </p:sp>
      <p:sp>
        <p:nvSpPr>
          <p:cNvPr id="307" name="Google Shape;307;p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0"/>
        </a:solidFill>
        <a:effectLst/>
      </p:bgPr>
    </p:bg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46"/>
          <p:cNvSpPr txBox="1">
            <a:spLocks noGrp="1"/>
          </p:cNvSpPr>
          <p:nvPr>
            <p:ph type="title"/>
          </p:nvPr>
        </p:nvSpPr>
        <p:spPr>
          <a:xfrm>
            <a:off x="2957725" y="1075475"/>
            <a:ext cx="3359100" cy="277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/>
              <a:t>Examples of OSEP Oversight and Enforcement </a:t>
            </a:r>
            <a:endParaRPr sz="3900"/>
          </a:p>
        </p:txBody>
      </p:sp>
      <p:sp>
        <p:nvSpPr>
          <p:cNvPr id="313" name="Google Shape;313;p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pic>
        <p:nvPicPr>
          <p:cNvPr id="314" name="Google Shape;314;p46" descr="Lady justice." title="Body (6).jpg"/>
          <p:cNvPicPr preferRelativeResize="0">
            <a:picLocks noGrp="1"/>
          </p:cNvPicPr>
          <p:nvPr>
            <p:ph type="pic" idx="2"/>
          </p:nvPr>
        </p:nvPicPr>
        <p:blipFill rotWithShape="1">
          <a:blip>
            <a:alphaModFix/>
          </a:blip>
          <a:srcRect l="8935" t="-5130" r="50652" b="5130"/>
          <a:stretch/>
        </p:blipFill>
        <p:spPr>
          <a:xfrm>
            <a:off x="357599" y="330850"/>
            <a:ext cx="1968902" cy="2740500"/>
          </a:xfrm>
          <a:prstGeom prst="rect">
            <a:avLst/>
          </a:prstGeom>
        </p:spPr>
      </p:pic>
      <p:pic>
        <p:nvPicPr>
          <p:cNvPr id="315" name="Google Shape;315;p46" descr="A picture of hands on a desk that has paperwork and a gavel on it. The hand is gesturing with a pen." title="Body (9).jpg"/>
          <p:cNvPicPr preferRelativeResize="0">
            <a:picLocks noGrp="1"/>
          </p:cNvPicPr>
          <p:nvPr>
            <p:ph type="pic" idx="3"/>
          </p:nvPr>
        </p:nvPicPr>
        <p:blipFill rotWithShape="1">
          <a:blip>
            <a:alphaModFix/>
          </a:blip>
          <a:srcRect l="17689" r="42595"/>
          <a:stretch/>
        </p:blipFill>
        <p:spPr>
          <a:xfrm>
            <a:off x="1218151" y="3187700"/>
            <a:ext cx="1147200" cy="1624801"/>
          </a:xfrm>
          <a:prstGeom prst="rect">
            <a:avLst/>
          </a:prstGeom>
        </p:spPr>
      </p:pic>
      <p:pic>
        <p:nvPicPr>
          <p:cNvPr id="316" name="Google Shape;316;p46" descr="A picture of the Department of Education emblem over an American flag." title="usdept.jpg"/>
          <p:cNvPicPr preferRelativeResize="0">
            <a:picLocks noGrp="1"/>
          </p:cNvPicPr>
          <p:nvPr>
            <p:ph type="pic" idx="4"/>
          </p:nvPr>
        </p:nvPicPr>
        <p:blipFill rotWithShape="1">
          <a:blip>
            <a:alphaModFix/>
          </a:blip>
          <a:srcRect t="11656" b="11656"/>
          <a:stretch/>
        </p:blipFill>
        <p:spPr>
          <a:xfrm>
            <a:off x="6778650" y="2346325"/>
            <a:ext cx="2059201" cy="1062299"/>
          </a:xfrm>
          <a:prstGeom prst="rect">
            <a:avLst/>
          </a:prstGeom>
        </p:spPr>
      </p:pic>
      <p:pic>
        <p:nvPicPr>
          <p:cNvPr id="317" name="Google Shape;317;p46" descr="A picture of two hands writing a document." title="Body (7).jpg"/>
          <p:cNvPicPr preferRelativeResize="0">
            <a:picLocks noGrp="1"/>
          </p:cNvPicPr>
          <p:nvPr>
            <p:ph type="pic" idx="5"/>
          </p:nvPr>
        </p:nvPicPr>
        <p:blipFill rotWithShape="1">
          <a:blip>
            <a:alphaModFix/>
          </a:blip>
          <a:srcRect l="14629" r="14629"/>
          <a:stretch/>
        </p:blipFill>
        <p:spPr>
          <a:xfrm>
            <a:off x="6780555" y="1075474"/>
            <a:ext cx="1480502" cy="11772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0"/>
        </a:solidFill>
        <a:effectLst/>
      </p:bgPr>
    </p:bg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47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200"/>
              <a:buFont typeface="Arial"/>
              <a:buNone/>
            </a:pPr>
            <a:r>
              <a:rPr lang="en" sz="3000"/>
              <a:t>ED Enforcement - Examples</a:t>
            </a:r>
            <a:endParaRPr sz="3000"/>
          </a:p>
        </p:txBody>
      </p:sp>
      <p:sp>
        <p:nvSpPr>
          <p:cNvPr id="323" name="Google Shape;323;p47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85794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" sz="2300" b="1">
                <a:solidFill>
                  <a:schemeClr val="dk1"/>
                </a:solidFill>
              </a:rPr>
              <a:t>Pennsylvania</a:t>
            </a:r>
            <a:r>
              <a:rPr lang="en" sz="2300">
                <a:solidFill>
                  <a:schemeClr val="dk1"/>
                </a:solidFill>
              </a:rPr>
              <a:t> (Prior to 2020) – Statewide failure in public school districts and charter schools to appropriately accommodate and educate students with complex medical needs and complex disabilities.</a:t>
            </a:r>
            <a:endParaRPr sz="2300">
              <a:solidFill>
                <a:schemeClr val="dk1"/>
              </a:solidFill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" sz="2300" b="1">
                <a:solidFill>
                  <a:schemeClr val="dk1"/>
                </a:solidFill>
              </a:rPr>
              <a:t>Texas</a:t>
            </a:r>
            <a:r>
              <a:rPr lang="en" sz="2300">
                <a:solidFill>
                  <a:schemeClr val="dk1"/>
                </a:solidFill>
              </a:rPr>
              <a:t> (2004-2017) – For 13 years, the Texas Department of Education capped the rate of students made eligible for special education at 8.5% statewide. TDE also threatened to withhold state funding for special education for any school district with a higher rate of eligibility than 8.5%.</a:t>
            </a:r>
            <a:endParaRPr sz="13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00" b="1">
              <a:solidFill>
                <a:schemeClr val="dk1"/>
              </a:solidFill>
            </a:endParaRPr>
          </a:p>
        </p:txBody>
      </p:sp>
      <p:sp>
        <p:nvSpPr>
          <p:cNvPr id="324" name="Google Shape;324;p4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Atkinson Hyperlegible"/>
                <a:ea typeface="Atkinson Hyperlegible"/>
                <a:cs typeface="Atkinson Hyperlegible"/>
                <a:sym typeface="Atkinson Hyperlegible"/>
              </a:rPr>
              <a:t>16</a:t>
            </a:fld>
            <a:endParaRPr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0"/>
        </a:solidFill>
        <a:effectLst/>
      </p:bgPr>
    </p:bg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8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ED Enforcement - Examples</a:t>
            </a:r>
            <a:endParaRPr sz="3000"/>
          </a:p>
        </p:txBody>
      </p:sp>
      <p:sp>
        <p:nvSpPr>
          <p:cNvPr id="330" name="Google Shape;330;p48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85164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" sz="2300" b="1">
                <a:solidFill>
                  <a:schemeClr val="dk1"/>
                </a:solidFill>
              </a:rPr>
              <a:t>Virginia</a:t>
            </a:r>
            <a:r>
              <a:rPr lang="en" sz="2300">
                <a:solidFill>
                  <a:schemeClr val="dk1"/>
                </a:solidFill>
              </a:rPr>
              <a:t> (2020-2021) – Roughly 50% of IEPs in the state had no annual goals, and the Virginia Department of Education ignored compliance complaints.</a:t>
            </a:r>
            <a:endParaRPr sz="23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 sz="2300" b="1">
                <a:solidFill>
                  <a:schemeClr val="dk1"/>
                </a:solidFill>
              </a:rPr>
              <a:t>New York Department of Education </a:t>
            </a:r>
            <a:r>
              <a:rPr lang="en" sz="2300">
                <a:solidFill>
                  <a:schemeClr val="dk1"/>
                </a:solidFill>
              </a:rPr>
              <a:t>(NYC, 2022) – Widespread failure across the school district to meet federal timelines for initial evaluations/re-evaluations and IEP meetings.</a:t>
            </a:r>
            <a:endParaRPr sz="2300" b="1">
              <a:solidFill>
                <a:schemeClr val="dk1"/>
              </a:solidFill>
            </a:endParaRPr>
          </a:p>
        </p:txBody>
      </p:sp>
      <p:sp>
        <p:nvSpPr>
          <p:cNvPr id="331" name="Google Shape;331;p4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Atkinson Hyperlegible"/>
                <a:ea typeface="Atkinson Hyperlegible"/>
                <a:cs typeface="Atkinson Hyperlegible"/>
                <a:sym typeface="Atkinson Hyperlegible"/>
              </a:rPr>
              <a:t>17</a:t>
            </a:fld>
            <a:endParaRPr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0"/>
        </a:solidFill>
        <a:effectLst/>
      </p:bgPr>
    </p:bg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49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ED Enforcement - Examples</a:t>
            </a:r>
            <a:endParaRPr sz="3000"/>
          </a:p>
        </p:txBody>
      </p:sp>
      <p:sp>
        <p:nvSpPr>
          <p:cNvPr id="337" name="Google Shape;337;p49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85794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" sz="2300" b="1">
                <a:solidFill>
                  <a:schemeClr val="dk1"/>
                </a:solidFill>
              </a:rPr>
              <a:t>Illinois</a:t>
            </a:r>
            <a:r>
              <a:rPr lang="en" sz="2300">
                <a:solidFill>
                  <a:schemeClr val="dk1"/>
                </a:solidFill>
              </a:rPr>
              <a:t> (2022) – Extremely high rates of restraint and seclusion of students with disabilities. No notice provided to parents, little documentation or tracking of restraint and seclusion use by the state.</a:t>
            </a:r>
            <a:endParaRPr sz="2300">
              <a:solidFill>
                <a:schemeClr val="dk1"/>
              </a:solidFill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" sz="2300" b="1">
                <a:solidFill>
                  <a:schemeClr val="dk1"/>
                </a:solidFill>
              </a:rPr>
              <a:t>Alaska </a:t>
            </a:r>
            <a:r>
              <a:rPr lang="en" sz="2300">
                <a:solidFill>
                  <a:schemeClr val="dk1"/>
                </a:solidFill>
              </a:rPr>
              <a:t>(2023) – Students were secluded for any behaviors (including non-threatening behaviors).</a:t>
            </a:r>
            <a:endParaRPr sz="2300" b="1">
              <a:solidFill>
                <a:schemeClr val="dk1"/>
              </a:solidFill>
            </a:endParaRPr>
          </a:p>
        </p:txBody>
      </p:sp>
      <p:sp>
        <p:nvSpPr>
          <p:cNvPr id="338" name="Google Shape;338;p4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Atkinson Hyperlegible"/>
                <a:ea typeface="Atkinson Hyperlegible"/>
                <a:cs typeface="Atkinson Hyperlegible"/>
                <a:sym typeface="Atkinson Hyperlegible"/>
              </a:rPr>
              <a:t>18</a:t>
            </a:fld>
            <a:endParaRPr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0"/>
        </a:solidFill>
        <a:effectLst/>
      </p:bgPr>
    </p:bg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50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ED Enforcement - Examples</a:t>
            </a:r>
            <a:endParaRPr sz="3000"/>
          </a:p>
        </p:txBody>
      </p:sp>
      <p:sp>
        <p:nvSpPr>
          <p:cNvPr id="344" name="Google Shape;344;p50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85794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" sz="2300" b="1">
                <a:solidFill>
                  <a:schemeClr val="dk1"/>
                </a:solidFill>
              </a:rPr>
              <a:t>Connecticut</a:t>
            </a:r>
            <a:r>
              <a:rPr lang="en" sz="2300">
                <a:solidFill>
                  <a:schemeClr val="dk1"/>
                </a:solidFill>
              </a:rPr>
              <a:t> (2023-2024) – School districts in the state reported a total of approximately 46,000 incidents of restraint and seclusion. 18 students required medical attention as a result of restraint at school.</a:t>
            </a:r>
            <a:endParaRPr sz="2300">
              <a:solidFill>
                <a:schemeClr val="dk1"/>
              </a:solidFill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" sz="2300" b="1">
                <a:solidFill>
                  <a:schemeClr val="dk1"/>
                </a:solidFill>
              </a:rPr>
              <a:t>California</a:t>
            </a:r>
            <a:r>
              <a:rPr lang="en" sz="2300">
                <a:solidFill>
                  <a:schemeClr val="dk1"/>
                </a:solidFill>
              </a:rPr>
              <a:t> (Ongoing) – Despite AB2657 in 2018 regarding limits on restraint and seclusion, implementation of proper behavior supports and services, as well as training and appropriate response to behaviors has been inconsistent state-wide. CDE oversight has also been inconsistent between SELPAs and school districts.</a:t>
            </a:r>
            <a:endParaRPr sz="2300" b="1">
              <a:solidFill>
                <a:schemeClr val="dk1"/>
              </a:solidFill>
            </a:endParaRPr>
          </a:p>
        </p:txBody>
      </p:sp>
      <p:sp>
        <p:nvSpPr>
          <p:cNvPr id="345" name="Google Shape;345;p50"/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Atkinson Hyperlegible"/>
                <a:ea typeface="Atkinson Hyperlegible"/>
                <a:cs typeface="Atkinson Hyperlegible"/>
                <a:sym typeface="Atkinson Hyperlegible"/>
              </a:rPr>
              <a:t>19</a:t>
            </a:fld>
            <a:endParaRPr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3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Presenters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33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40920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Denise Marshall</a:t>
            </a:r>
            <a:endParaRPr sz="23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Chief Executive Officer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Council of Parent Attorneys and Advocates	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Jinny Kim</a:t>
            </a:r>
            <a:endParaRPr sz="23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Managing Attorney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Disability Rights Education &amp; Defense Fund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13" name="Google Shape;213;p33"/>
          <p:cNvSpPr txBox="1">
            <a:spLocks noGrp="1"/>
          </p:cNvSpPr>
          <p:nvPr>
            <p:ph type="subTitle" idx="1"/>
          </p:nvPr>
        </p:nvSpPr>
        <p:spPr>
          <a:xfrm>
            <a:off x="4572000" y="1146725"/>
            <a:ext cx="40920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Karma Quick-Panwala</a:t>
            </a:r>
            <a:endParaRPr sz="23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Children &amp; Family Advocacy Services Director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Disability Rights Education &amp; Defense Fund</a:t>
            </a:r>
            <a:endParaRPr/>
          </a:p>
        </p:txBody>
      </p:sp>
      <p:sp>
        <p:nvSpPr>
          <p:cNvPr id="211" name="Google Shape;211;p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51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OSEP is Dismantled:</a:t>
            </a:r>
            <a:endParaRPr/>
          </a:p>
        </p:txBody>
      </p:sp>
      <p:sp>
        <p:nvSpPr>
          <p:cNvPr id="351" name="Google Shape;351;p51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85794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It will still require an act of Congress to move OSEP to another Department or agency, or dismantle altogether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Block grants to state departments of education rather than specific allocations (no control or transparency on where funds go or how they are used by states)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Unequal enforcement of IDEA across states, especially on systematic issues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IDEA remains in effect but no oversight; solely up to individual parents to enforce the IDEA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Documentation is key–obtain education records, emails, and record IEP meetings if possible</a:t>
            </a:r>
            <a:endParaRPr/>
          </a:p>
        </p:txBody>
      </p:sp>
      <p:sp>
        <p:nvSpPr>
          <p:cNvPr id="352" name="Google Shape;352;p5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0"/>
        </a:solidFill>
        <a:effectLst/>
      </p:bgPr>
    </p:bg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52"/>
          <p:cNvSpPr txBox="1">
            <a:spLocks noGrp="1"/>
          </p:cNvSpPr>
          <p:nvPr>
            <p:ph type="title"/>
          </p:nvPr>
        </p:nvSpPr>
        <p:spPr>
          <a:xfrm>
            <a:off x="2807738" y="1075475"/>
            <a:ext cx="3509100" cy="277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RIFs, Government Shutdown and Dismantling </a:t>
            </a:r>
            <a:endParaRPr dirty="0"/>
          </a:p>
        </p:txBody>
      </p:sp>
      <p:pic>
        <p:nvPicPr>
          <p:cNvPr id="358" name="Google Shape;358;p52" descr="A picture of two people discussing documents at a desk. There is a gavel in front of them." title="Body (9).jpg"/>
          <p:cNvPicPr preferRelativeResize="0">
            <a:picLocks noGrp="1"/>
          </p:cNvPicPr>
          <p:nvPr>
            <p:ph type="pic" idx="2"/>
          </p:nvPr>
        </p:nvPicPr>
        <p:blipFill rotWithShape="1">
          <a:blip>
            <a:alphaModFix/>
          </a:blip>
          <a:srcRect t="278" b="278"/>
          <a:stretch/>
        </p:blipFill>
        <p:spPr>
          <a:xfrm>
            <a:off x="591950" y="254400"/>
            <a:ext cx="1626600" cy="909900"/>
          </a:xfrm>
          <a:prstGeom prst="rect">
            <a:avLst/>
          </a:prstGeom>
        </p:spPr>
      </p:pic>
      <p:pic>
        <p:nvPicPr>
          <p:cNvPr id="359" name="Google Shape;359;p52" descr="Low angle view of a government building, House of the Temple, Washington DC, USA (Provided by Getty Images)"/>
          <p:cNvPicPr preferRelativeResize="0">
            <a:picLocks noGrp="1"/>
          </p:cNvPicPr>
          <p:nvPr>
            <p:ph type="pic" idx="3"/>
          </p:nvPr>
        </p:nvPicPr>
        <p:blipFill rotWithShape="1">
          <a:blip>
            <a:alphaModFix/>
          </a:blip>
          <a:srcRect l="11573" r="11580"/>
          <a:stretch/>
        </p:blipFill>
        <p:spPr>
          <a:xfrm>
            <a:off x="1094975" y="1205500"/>
            <a:ext cx="1123502" cy="974398"/>
          </a:xfrm>
          <a:prstGeom prst="rect">
            <a:avLst/>
          </a:prstGeom>
        </p:spPr>
      </p:pic>
      <p:pic>
        <p:nvPicPr>
          <p:cNvPr id="360" name="Google Shape;360;p52" descr="A picture of the United States Congress Building."/>
          <p:cNvPicPr preferRelativeResize="0">
            <a:picLocks noGrp="1"/>
          </p:cNvPicPr>
          <p:nvPr>
            <p:ph type="pic" idx="4"/>
          </p:nvPr>
        </p:nvPicPr>
        <p:blipFill rotWithShape="1">
          <a:blip>
            <a:alphaModFix/>
          </a:blip>
          <a:srcRect l="26145" r="26145"/>
          <a:stretch/>
        </p:blipFill>
        <p:spPr>
          <a:xfrm>
            <a:off x="6965850" y="279825"/>
            <a:ext cx="1793700" cy="2525999"/>
          </a:xfrm>
          <a:prstGeom prst="rect">
            <a:avLst/>
          </a:prstGeom>
        </p:spPr>
      </p:pic>
      <p:pic>
        <p:nvPicPr>
          <p:cNvPr id="361" name="Google Shape;361;p52" descr="Image of a gavel on a law book." title="Body (8).jpg"/>
          <p:cNvPicPr preferRelativeResize="0">
            <a:picLocks noGrp="1"/>
          </p:cNvPicPr>
          <p:nvPr>
            <p:ph type="pic" idx="5"/>
          </p:nvPr>
        </p:nvPicPr>
        <p:blipFill rotWithShape="1">
          <a:blip>
            <a:alphaModFix/>
          </a:blip>
          <a:srcRect l="20031" r="20031"/>
          <a:stretch/>
        </p:blipFill>
        <p:spPr>
          <a:xfrm>
            <a:off x="6967401" y="2873075"/>
            <a:ext cx="1038302" cy="974400"/>
          </a:xfrm>
          <a:prstGeom prst="rect">
            <a:avLst/>
          </a:prstGeom>
        </p:spPr>
      </p:pic>
      <p:sp>
        <p:nvSpPr>
          <p:cNvPr id="362" name="Google Shape;362;p5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Atkinson Hyperlegible"/>
                <a:ea typeface="Atkinson Hyperlegible"/>
                <a:cs typeface="Atkinson Hyperlegible"/>
                <a:sym typeface="Atkinson Hyperlegible"/>
              </a:rPr>
              <a:t>21</a:t>
            </a:fld>
            <a:endParaRPr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5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  <p:sp>
        <p:nvSpPr>
          <p:cNvPr id="369" name="Google Shape;369;p53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RIFS</a:t>
            </a:r>
            <a:endParaRPr/>
          </a:p>
        </p:txBody>
      </p:sp>
      <p:sp>
        <p:nvSpPr>
          <p:cNvPr id="368" name="Google Shape;368;p53"/>
          <p:cNvSpPr txBox="1">
            <a:spLocks noGrp="1"/>
          </p:cNvSpPr>
          <p:nvPr>
            <p:ph type="subTitle" idx="1"/>
          </p:nvPr>
        </p:nvSpPr>
        <p:spPr>
          <a:xfrm>
            <a:off x="327912" y="1146700"/>
            <a:ext cx="7926600" cy="37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81000">
              <a:buSzPts val="2400"/>
              <a:buChar char="●"/>
            </a:pPr>
            <a:r>
              <a:rPr lang="en-US" sz="2400" dirty="0"/>
              <a:t>OCR (3/2025): closed 7 of 12 offices, fired half of staff</a:t>
            </a:r>
          </a:p>
          <a:p>
            <a:pPr marL="457200" lvl="0" indent="-381000">
              <a:buSzPts val="2400"/>
              <a:buChar char="●"/>
            </a:pPr>
            <a:r>
              <a:rPr lang="en-US" sz="2400" dirty="0"/>
              <a:t>465 ED staff (20% of remaining workforce) received layoff notices in October; lawsuits challenge RIFs</a:t>
            </a:r>
          </a:p>
          <a:p>
            <a:pPr marL="457200" lvl="0" indent="-381000">
              <a:buSzPts val="2400"/>
              <a:buChar char="●"/>
            </a:pPr>
            <a:r>
              <a:rPr lang="en-US" sz="2400" dirty="0"/>
              <a:t>NCYL filed a lawsuit against Department, COPAA is co-counsel as is SPLC and COPAA is org plaintiff along with 7 families: C</a:t>
            </a:r>
            <a:r>
              <a:rPr lang="en-US" sz="2400" i="1" dirty="0"/>
              <a:t>arter, et al v. USDOE</a:t>
            </a:r>
          </a:p>
          <a:p>
            <a:pPr marL="457200" lvl="0" indent="-381000">
              <a:buSzPts val="2400"/>
              <a:buChar char="●"/>
            </a:pPr>
            <a:r>
              <a:rPr lang="en-US" sz="2400" i="1" dirty="0"/>
              <a:t>Somerville v. Trump </a:t>
            </a:r>
            <a:r>
              <a:rPr lang="en-US" sz="2400" dirty="0"/>
              <a:t>(now consolidated with </a:t>
            </a:r>
            <a:r>
              <a:rPr lang="en-US" sz="2400" i="1" dirty="0"/>
              <a:t>New York v. McMahon)</a:t>
            </a:r>
          </a:p>
          <a:p>
            <a:pPr marL="457200" lvl="0" indent="-381000">
              <a:buSzPts val="2400"/>
              <a:buChar char="●"/>
            </a:pPr>
            <a:r>
              <a:rPr lang="en-US" sz="2400" dirty="0"/>
              <a:t>On December 5, 2025, ED ordered hundreds of fired employees to "return to duty" later this month</a:t>
            </a:r>
            <a:endParaRPr lang="en-US" sz="2400" i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54"/>
          <p:cNvSpPr txBox="1">
            <a:spLocks noGrp="1"/>
          </p:cNvSpPr>
          <p:nvPr>
            <p:ph type="title"/>
          </p:nvPr>
        </p:nvSpPr>
        <p:spPr>
          <a:xfrm>
            <a:off x="327900" y="268606"/>
            <a:ext cx="8136900" cy="42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Government Reopening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sp>
        <p:nvSpPr>
          <p:cNvPr id="379" name="Google Shape;379;p54"/>
          <p:cNvSpPr txBox="1">
            <a:spLocks noGrp="1"/>
          </p:cNvSpPr>
          <p:nvPr>
            <p:ph type="subTitle" idx="1"/>
          </p:nvPr>
        </p:nvSpPr>
        <p:spPr>
          <a:xfrm>
            <a:off x="3618300" y="1146725"/>
            <a:ext cx="5204700" cy="370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Longest government shutdown ended on November 12, 2025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Federal government is funded through January 30, 2026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Reversed layoffs of thousands of federal employees and prevents further federal layoffs </a:t>
            </a:r>
            <a:endParaRPr sz="250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75" name="Google Shape;375;p54" descr="Image of the United States congress building from the exterior."/>
          <p:cNvPicPr preferRelativeResize="0">
            <a:picLocks noGrp="1"/>
          </p:cNvPicPr>
          <p:nvPr>
            <p:ph type="pic" idx="2"/>
          </p:nvPr>
        </p:nvPicPr>
        <p:blipFill rotWithShape="1">
          <a:blip>
            <a:alphaModFix/>
          </a:blip>
          <a:srcRect l="10240" r="10248"/>
          <a:stretch/>
        </p:blipFill>
        <p:spPr>
          <a:xfrm>
            <a:off x="393975" y="1311925"/>
            <a:ext cx="2854799" cy="2401798"/>
          </a:xfrm>
          <a:prstGeom prst="rect">
            <a:avLst/>
          </a:prstGeom>
        </p:spPr>
      </p:pic>
      <p:pic>
        <p:nvPicPr>
          <p:cNvPr id="376" name="Google Shape;376;p54" descr="Picture of House of Representatives building with American flag outside."/>
          <p:cNvPicPr preferRelativeResize="0">
            <a:picLocks noGrp="1"/>
          </p:cNvPicPr>
          <p:nvPr>
            <p:ph type="pic" idx="3"/>
          </p:nvPr>
        </p:nvPicPr>
        <p:blipFill rotWithShape="1">
          <a:blip>
            <a:alphaModFix/>
          </a:blip>
          <a:srcRect t="3591" b="3600"/>
          <a:stretch/>
        </p:blipFill>
        <p:spPr>
          <a:xfrm>
            <a:off x="1605475" y="3814004"/>
            <a:ext cx="1681802" cy="1036500"/>
          </a:xfrm>
          <a:prstGeom prst="rect">
            <a:avLst/>
          </a:prstGeom>
        </p:spPr>
      </p:pic>
      <p:sp>
        <p:nvSpPr>
          <p:cNvPr id="377" name="Google Shape;377;p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5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  <p:sp>
        <p:nvSpPr>
          <p:cNvPr id="385" name="Google Shape;385;p55"/>
          <p:cNvSpPr txBox="1">
            <a:spLocks noGrp="1"/>
          </p:cNvSpPr>
          <p:nvPr>
            <p:ph type="title"/>
          </p:nvPr>
        </p:nvSpPr>
        <p:spPr>
          <a:xfrm>
            <a:off x="327912" y="466286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Parts of ED Moved to Other Departments	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sp>
        <p:nvSpPr>
          <p:cNvPr id="386" name="Google Shape;386;p55"/>
          <p:cNvSpPr txBox="1">
            <a:spLocks noGrp="1"/>
          </p:cNvSpPr>
          <p:nvPr>
            <p:ph type="subTitle" idx="1"/>
          </p:nvPr>
        </p:nvSpPr>
        <p:spPr>
          <a:xfrm>
            <a:off x="243650" y="1159520"/>
            <a:ext cx="85794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LABOR: “Postsecondary Education Partnership” 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INTERIOR: “Indian Education Partnership” 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STATE: “International Education and Foreign Language Studies Partnership” 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HHS: “Foreign Medical Accreditation Partnership” and “Child Care Access Means Parents in School Partnership”</a:t>
            </a:r>
            <a:endParaRPr sz="2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0"/>
        </a:solidFill>
        <a:effectLst/>
      </p:bgPr>
    </p:bg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56"/>
          <p:cNvSpPr txBox="1">
            <a:spLocks noGrp="1"/>
          </p:cNvSpPr>
          <p:nvPr>
            <p:ph type="title"/>
          </p:nvPr>
        </p:nvSpPr>
        <p:spPr>
          <a:xfrm>
            <a:off x="2807738" y="1075475"/>
            <a:ext cx="3509100" cy="277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Parents, Students and Professionals Should Know and What You Can Do </a:t>
            </a:r>
            <a:endParaRPr/>
          </a:p>
        </p:txBody>
      </p:sp>
      <p:pic>
        <p:nvPicPr>
          <p:cNvPr id="392" name="Google Shape;392;p56" descr="A feminine presenting child of Asian decent plays with colorful learning toys. In the background a feminine presenting adult that may be her mother watches over her." title="Body (1).jpg"/>
          <p:cNvPicPr preferRelativeResize="0">
            <a:picLocks noGrp="1"/>
          </p:cNvPicPr>
          <p:nvPr>
            <p:ph type="pic" idx="2"/>
          </p:nvPr>
        </p:nvPicPr>
        <p:blipFill rotWithShape="1">
          <a:blip>
            <a:alphaModFix/>
          </a:blip>
          <a:srcRect t="278" b="278"/>
          <a:stretch/>
        </p:blipFill>
        <p:spPr>
          <a:xfrm>
            <a:off x="591950" y="254400"/>
            <a:ext cx="1626600" cy="909900"/>
          </a:xfrm>
          <a:prstGeom prst="rect">
            <a:avLst/>
          </a:prstGeom>
        </p:spPr>
      </p:pic>
      <p:pic>
        <p:nvPicPr>
          <p:cNvPr id="393" name="Google Shape;393;p56" descr="A white, feminine presenting adult leans over a masculine presenting black child to help them complete their homework" title="Body (3).jpg"/>
          <p:cNvPicPr preferRelativeResize="0">
            <a:picLocks noGrp="1"/>
          </p:cNvPicPr>
          <p:nvPr>
            <p:ph type="pic" idx="4"/>
          </p:nvPr>
        </p:nvPicPr>
        <p:blipFill rotWithShape="1">
          <a:blip>
            <a:alphaModFix/>
          </a:blip>
          <a:srcRect l="48130" r="11926"/>
          <a:stretch/>
        </p:blipFill>
        <p:spPr>
          <a:xfrm>
            <a:off x="6965850" y="279825"/>
            <a:ext cx="1793702" cy="2526001"/>
          </a:xfrm>
          <a:prstGeom prst="rect">
            <a:avLst/>
          </a:prstGeom>
        </p:spPr>
      </p:pic>
      <p:pic>
        <p:nvPicPr>
          <p:cNvPr id="394" name="Google Shape;394;p56" descr="A child with vision loss and seated in a manual wheelchair places their hands on either side of the face of a feminine presenting adult. The adult holds their hands on their face as if guiding them in identifying them." title="Body (2).jpg"/>
          <p:cNvPicPr preferRelativeResize="0">
            <a:picLocks noGrp="1"/>
          </p:cNvPicPr>
          <p:nvPr>
            <p:ph type="pic" idx="5"/>
          </p:nvPr>
        </p:nvPicPr>
        <p:blipFill rotWithShape="1">
          <a:blip>
            <a:alphaModFix/>
          </a:blip>
          <a:srcRect l="26348" r="13713"/>
          <a:stretch/>
        </p:blipFill>
        <p:spPr>
          <a:xfrm>
            <a:off x="6967401" y="2873075"/>
            <a:ext cx="1038302" cy="974400"/>
          </a:xfrm>
          <a:prstGeom prst="rect">
            <a:avLst/>
          </a:prstGeom>
        </p:spPr>
      </p:pic>
      <p:sp>
        <p:nvSpPr>
          <p:cNvPr id="395" name="Google Shape;395;p5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Atkinson Hyperlegible"/>
                <a:ea typeface="Atkinson Hyperlegible"/>
                <a:cs typeface="Atkinson Hyperlegible"/>
                <a:sym typeface="Atkinson Hyperlegible"/>
              </a:rPr>
              <a:t>25</a:t>
            </a:fld>
            <a:endParaRPr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pic>
        <p:nvPicPr>
          <p:cNvPr id="396" name="Google Shape;396;p56" descr="A masculine presenting Hispanic adult helps a masculine presenting child complete their homework." title="Body (4).jpg"/>
          <p:cNvPicPr preferRelativeResize="0">
            <a:picLocks noGrp="1"/>
          </p:cNvPicPr>
          <p:nvPr>
            <p:ph type="pic" idx="3"/>
          </p:nvPr>
        </p:nvPicPr>
        <p:blipFill rotWithShape="1">
          <a:blip>
            <a:alphaModFix/>
          </a:blip>
          <a:srcRect l="17570" r="17570"/>
          <a:stretch/>
        </p:blipFill>
        <p:spPr>
          <a:xfrm>
            <a:off x="1094975" y="1205500"/>
            <a:ext cx="1123502" cy="9744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57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/>
              <a:t>How Families Can Take Action Now: Other States  	</a:t>
            </a:r>
            <a:endParaRPr sz="27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700"/>
          </a:p>
        </p:txBody>
      </p:sp>
      <p:sp>
        <p:nvSpPr>
          <p:cNvPr id="402" name="Google Shape;402;p57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85794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State Departments of Education complaints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Due process hearings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ED OCR Complaints still filed when discrimination occurs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State court suits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Pennsylvania Dept of Education OCR legislation proposed (PA Senate)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Policy advocacy with state agencies and legislatures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Advisory Commission on Special Education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Find COPAA members in each state or territory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Protection and Advocacy organizations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/>
              <a:t>LEA Board of Education or State Board of Education</a:t>
            </a:r>
            <a:endParaRPr/>
          </a:p>
        </p:txBody>
      </p:sp>
      <p:sp>
        <p:nvSpPr>
          <p:cNvPr id="403" name="Google Shape;403;p5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58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How Families Can Take Action Now: California 	</a:t>
            </a:r>
            <a:endParaRPr sz="2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409" name="Google Shape;409;p58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85794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Involvement at local or SELPA (County Office of Education) level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>
                <a:solidFill>
                  <a:schemeClr val="dk1"/>
                </a:solidFill>
              </a:rPr>
              <a:t>LEA Board of Education or State Board of Education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Follow Advisory Commission on Special Education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Brown Act/public records requests of public agencies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State education budgets (contact assembly members and state senators, follow hearings, give input and comment on legislation)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California Office for Civil Rights (coming 2026)</a:t>
            </a:r>
            <a:endParaRPr sz="2400"/>
          </a:p>
        </p:txBody>
      </p:sp>
      <p:sp>
        <p:nvSpPr>
          <p:cNvPr id="410" name="Google Shape;410;p5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27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59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IEPs Across State Lines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sp>
        <p:nvSpPr>
          <p:cNvPr id="416" name="Google Shape;416;p59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85794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What the IDEA requires receiving school district to do for students who move across state lines:	</a:t>
            </a:r>
            <a:endParaRPr sz="240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Provide FAPE</a:t>
            </a:r>
            <a:endParaRPr sz="240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Provide comparable services to the previous IEP in consultation with parents/ed rights holder</a:t>
            </a:r>
            <a:endParaRPr sz="240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Until district adopts previous IEP or conducts an evaluation (if needed) and develops a new IEP consistent with state/federal law.</a:t>
            </a:r>
            <a:endParaRPr sz="2400"/>
          </a:p>
        </p:txBody>
      </p:sp>
      <p:sp>
        <p:nvSpPr>
          <p:cNvPr id="417" name="Google Shape;417;p5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28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6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29</a:t>
            </a:fld>
            <a:endParaRPr/>
          </a:p>
        </p:txBody>
      </p:sp>
      <p:pic>
        <p:nvPicPr>
          <p:cNvPr id="423" name="Google Shape;423;p60" descr="A feminine presenting adult helps a masculine presenting teen with a developmental disability learn from a book in front of them. The boy appears to be listening intently as she speaks and points to the page." title="Untitled design.jpg"/>
          <p:cNvPicPr preferRelativeResize="0">
            <a:picLocks noGrp="1"/>
          </p:cNvPicPr>
          <p:nvPr>
            <p:ph type="pic" idx="2"/>
          </p:nvPr>
        </p:nvPicPr>
        <p:blipFill rotWithShape="1">
          <a:blip>
            <a:alphaModFix/>
          </a:blip>
          <a:srcRect l="16567" r="16574"/>
          <a:stretch/>
        </p:blipFill>
        <p:spPr>
          <a:xfrm>
            <a:off x="5929850" y="1229313"/>
            <a:ext cx="2854800" cy="2401801"/>
          </a:xfrm>
          <a:prstGeom prst="rect">
            <a:avLst/>
          </a:prstGeom>
        </p:spPr>
      </p:pic>
      <p:pic>
        <p:nvPicPr>
          <p:cNvPr id="424" name="Google Shape;424;p60" descr="A feminine presenting adult of Asian decent wearing a military uniform embraces a young masculine presenting child. They both appear happy." title="Body.jpg"/>
          <p:cNvPicPr preferRelativeResize="0">
            <a:picLocks noGrp="1"/>
          </p:cNvPicPr>
          <p:nvPr>
            <p:ph type="pic" idx="3"/>
          </p:nvPr>
        </p:nvPicPr>
        <p:blipFill rotWithShape="1">
          <a:blip>
            <a:alphaModFix/>
          </a:blip>
          <a:srcRect l="4362" r="4371"/>
          <a:stretch/>
        </p:blipFill>
        <p:spPr>
          <a:xfrm>
            <a:off x="7141350" y="3731391"/>
            <a:ext cx="1681800" cy="1036500"/>
          </a:xfrm>
          <a:prstGeom prst="rect">
            <a:avLst/>
          </a:prstGeom>
        </p:spPr>
      </p:pic>
      <p:sp>
        <p:nvSpPr>
          <p:cNvPr id="425" name="Google Shape;425;p60"/>
          <p:cNvSpPr txBox="1">
            <a:spLocks noGrp="1"/>
          </p:cNvSpPr>
          <p:nvPr>
            <p:ph type="title"/>
          </p:nvPr>
        </p:nvSpPr>
        <p:spPr>
          <a:xfrm>
            <a:off x="327912" y="268597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/>
              <a:t>CA’s AB 1412 for Military Families </a:t>
            </a:r>
            <a:endParaRPr sz="3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6" name="Google Shape;426;p60"/>
          <p:cNvSpPr txBox="1">
            <a:spLocks noGrp="1"/>
          </p:cNvSpPr>
          <p:nvPr>
            <p:ph type="subTitle" idx="1"/>
          </p:nvPr>
        </p:nvSpPr>
        <p:spPr>
          <a:xfrm>
            <a:off x="327900" y="1068531"/>
            <a:ext cx="5225100" cy="370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Receiving school districts must proactively work with families and obtain student’s education records from previous district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School district may also work with family to use unofficial records or diagnoses that will help to develop the IEP until education records from previous school district are received.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7489" y="167400"/>
            <a:ext cx="8538000" cy="1173300"/>
          </a:xfrm>
          <a:prstGeom prst="rect">
            <a:avLst/>
          </a:prstGeom>
          <a:solidFill>
            <a:srgbClr val="0D335E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  <a:highlight>
                <a:schemeClr val="lt1"/>
              </a:highlight>
            </a:endParaRPr>
          </a:p>
        </p:txBody>
      </p:sp>
      <p:sp>
        <p:nvSpPr>
          <p:cNvPr id="219" name="Google Shape;219;p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 dirty="0"/>
          </a:p>
        </p:txBody>
      </p:sp>
      <p:pic>
        <p:nvPicPr>
          <p:cNvPr id="220" name="Google Shape;220;p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>
            <a:alphaModFix/>
          </a:blip>
          <a:srcRect l="19062" t="36580" r="20323" b="33354"/>
          <a:stretch/>
        </p:blipFill>
        <p:spPr>
          <a:xfrm>
            <a:off x="3360518" y="251438"/>
            <a:ext cx="2417326" cy="100522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E93E04-F1CC-362C-5722-B08BC9D630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993775"/>
            <a:ext cx="7886700" cy="993775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DREDF Overview</a:t>
            </a:r>
          </a:p>
        </p:txBody>
      </p:sp>
      <p:sp>
        <p:nvSpPr>
          <p:cNvPr id="221" name="Google Shape;221;p34"/>
          <p:cNvSpPr txBox="1">
            <a:spLocks noGrp="1"/>
          </p:cNvSpPr>
          <p:nvPr>
            <p:ph type="subTitle" idx="1"/>
          </p:nvPr>
        </p:nvSpPr>
        <p:spPr>
          <a:xfrm>
            <a:off x="263200" y="1958425"/>
            <a:ext cx="4437900" cy="23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tkinson Hyperlegible"/>
              <a:buChar char="●"/>
            </a:pPr>
            <a:r>
              <a:rPr lang="en" sz="22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Unique alliance of people with disabilities and parents of children with disabilities.</a:t>
            </a:r>
            <a:endParaRPr sz="2200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tkinson Hyperlegible"/>
              <a:buChar char="●"/>
            </a:pPr>
            <a:r>
              <a:rPr lang="en" sz="22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National law and policy center dedicated to protecting and advancing disability civil and human rights.</a:t>
            </a:r>
            <a:endParaRPr sz="2200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tkinson Hyperlegible"/>
              <a:buChar char="●"/>
            </a:pPr>
            <a:r>
              <a:rPr lang="en" sz="22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Disability rights are civil rights.</a:t>
            </a:r>
            <a:endParaRPr sz="2200">
              <a:solidFill>
                <a:schemeClr val="dk1"/>
              </a:solidFill>
            </a:endParaRPr>
          </a:p>
        </p:txBody>
      </p:sp>
      <p:sp>
        <p:nvSpPr>
          <p:cNvPr id="222" name="Google Shape;222;p34"/>
          <p:cNvSpPr txBox="1">
            <a:spLocks noGrp="1"/>
          </p:cNvSpPr>
          <p:nvPr>
            <p:ph type="subTitle" idx="2"/>
          </p:nvPr>
        </p:nvSpPr>
        <p:spPr>
          <a:xfrm>
            <a:off x="4735775" y="1816404"/>
            <a:ext cx="4139400" cy="23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●"/>
            </a:pPr>
            <a:r>
              <a:rPr lang="en" sz="2200" b="1">
                <a:solidFill>
                  <a:srgbClr val="96001D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Vision:</a:t>
            </a:r>
            <a:r>
              <a:rPr lang="en" sz="2200">
                <a:solidFill>
                  <a:srgbClr val="96001D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" sz="22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a just world where all people live full and independent lives free of discrimination.</a:t>
            </a:r>
            <a:endParaRPr sz="2200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tkinson Hyperlegible"/>
              <a:buChar char="●"/>
            </a:pPr>
            <a:r>
              <a:rPr lang="en" sz="22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Educate legislators and policy makers on affecting rights of people with disabilities.</a:t>
            </a:r>
            <a:endParaRPr sz="2200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6F0"/>
        </a:solidFill>
        <a:effectLst/>
      </p:bgPr>
    </p:bg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61"/>
          <p:cNvSpPr txBox="1"/>
          <p:nvPr/>
        </p:nvSpPr>
        <p:spPr>
          <a:xfrm>
            <a:off x="82187" y="915952"/>
            <a:ext cx="5526600" cy="98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650" tIns="49300" rIns="98650" bIns="493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432"/>
              </a:spcBef>
              <a:spcAft>
                <a:spcPts val="0"/>
              </a:spcAft>
              <a:buClr>
                <a:schemeClr val="dk1"/>
              </a:buClr>
              <a:buSzPts val="2158"/>
              <a:buFont typeface="Calibri"/>
              <a:buNone/>
            </a:pPr>
            <a:endParaRPr sz="1741" dirty="0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6001D"/>
              </a:buClr>
              <a:buSzPts val="2158"/>
              <a:buFont typeface="Calibri"/>
              <a:buNone/>
            </a:pPr>
            <a:r>
              <a:rPr lang="en" sz="2065" i="0" u="none" dirty="0">
                <a:solidFill>
                  <a:srgbClr val="96001D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    	</a:t>
            </a:r>
            <a:r>
              <a:rPr lang="en" sz="2065" b="1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Phone:</a:t>
            </a:r>
            <a:r>
              <a:rPr lang="en" sz="2065" i="0" u="none" dirty="0">
                <a:solidFill>
                  <a:srgbClr val="CC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	</a:t>
            </a:r>
            <a:r>
              <a:rPr lang="en" sz="2065" dirty="0">
                <a:solidFill>
                  <a:srgbClr val="CC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     </a:t>
            </a:r>
            <a:r>
              <a:rPr lang="en" sz="2065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510.644.2555 </a:t>
            </a:r>
            <a:endParaRPr sz="2065" dirty="0"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158"/>
              <a:buFont typeface="Calibri"/>
              <a:buNone/>
            </a:pPr>
            <a:r>
              <a:rPr lang="en" sz="2065" i="0" u="none" dirty="0">
                <a:solidFill>
                  <a:srgbClr val="CC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    	</a:t>
            </a:r>
            <a:r>
              <a:rPr lang="en" sz="2065" b="1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Toll Free:</a:t>
            </a:r>
            <a:r>
              <a:rPr lang="en" sz="2065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" sz="2065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" sz="2065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800.348.4232</a:t>
            </a:r>
            <a:endParaRPr sz="2065" dirty="0"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158"/>
              <a:buFont typeface="Calibri"/>
              <a:buNone/>
            </a:pPr>
            <a:endParaRPr sz="770" i="0" u="none" dirty="0"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158"/>
              <a:buFont typeface="Calibri"/>
              <a:buNone/>
            </a:pPr>
            <a:r>
              <a:rPr lang="en" sz="2065" b="1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endParaRPr sz="2065" dirty="0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sp>
        <p:nvSpPr>
          <p:cNvPr id="432" name="Google Shape;432;p61"/>
          <p:cNvSpPr txBox="1"/>
          <p:nvPr/>
        </p:nvSpPr>
        <p:spPr>
          <a:xfrm>
            <a:off x="443500" y="426175"/>
            <a:ext cx="8225400" cy="524400"/>
          </a:xfrm>
          <a:prstGeom prst="rect">
            <a:avLst/>
          </a:prstGeom>
          <a:solidFill>
            <a:srgbClr val="96001D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60"/>
              <a:buFont typeface="Arial"/>
              <a:buNone/>
            </a:pPr>
            <a:r>
              <a:rPr lang="en" sz="2760" b="1">
                <a:solidFill>
                  <a:schemeClr val="lt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Contact Us</a:t>
            </a:r>
            <a:endParaRPr sz="2760" b="1">
              <a:solidFill>
                <a:schemeClr val="lt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pic>
        <p:nvPicPr>
          <p:cNvPr id="433" name="Google Shape;433;p61" descr="DREDF logo"/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8097866" y="4507200"/>
            <a:ext cx="789935" cy="357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34" name="Google Shape;434;p61">
            <a:hlinkClick r:id="rId3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>
            <a:alphaModFix/>
          </a:blip>
          <a:srcRect l="13269" t="36120" r="78892" b="29141"/>
          <a:stretch/>
        </p:blipFill>
        <p:spPr>
          <a:xfrm>
            <a:off x="4545162" y="1344458"/>
            <a:ext cx="472421" cy="489967"/>
          </a:xfrm>
          <a:prstGeom prst="rect">
            <a:avLst/>
          </a:prstGeom>
          <a:noFill/>
          <a:ln>
            <a:noFill/>
          </a:ln>
        </p:spPr>
      </p:pic>
      <p:pic>
        <p:nvPicPr>
          <p:cNvPr id="435" name="Google Shape;435;p61">
            <a:hlinkClick r:id="rId4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>
            <a:alphaModFix/>
          </a:blip>
          <a:srcRect l="24769" t="36120" r="67392" b="29141"/>
          <a:stretch/>
        </p:blipFill>
        <p:spPr>
          <a:xfrm>
            <a:off x="4545156" y="1930154"/>
            <a:ext cx="472429" cy="489983"/>
          </a:xfrm>
          <a:prstGeom prst="rect">
            <a:avLst/>
          </a:prstGeom>
          <a:noFill/>
          <a:ln>
            <a:noFill/>
          </a:ln>
        </p:spPr>
      </p:pic>
      <p:pic>
        <p:nvPicPr>
          <p:cNvPr id="436" name="Google Shape;436;p61">
            <a:hlinkClick r:id="rId5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>
            <a:alphaModFix/>
          </a:blip>
          <a:srcRect l="36275" t="36120" r="55886" b="29141"/>
          <a:stretch/>
        </p:blipFill>
        <p:spPr>
          <a:xfrm>
            <a:off x="4545150" y="2518820"/>
            <a:ext cx="472429" cy="489983"/>
          </a:xfrm>
          <a:prstGeom prst="rect">
            <a:avLst/>
          </a:prstGeom>
          <a:noFill/>
          <a:ln>
            <a:noFill/>
          </a:ln>
        </p:spPr>
      </p:pic>
      <p:pic>
        <p:nvPicPr>
          <p:cNvPr id="437" name="Google Shape;437;p61">
            <a:hlinkClick r:id="rId6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>
            <a:alphaModFix/>
          </a:blip>
          <a:srcRect l="47446" t="36120" r="44715" b="29141"/>
          <a:stretch/>
        </p:blipFill>
        <p:spPr>
          <a:xfrm>
            <a:off x="4545160" y="3137873"/>
            <a:ext cx="472429" cy="489983"/>
          </a:xfrm>
          <a:prstGeom prst="rect">
            <a:avLst/>
          </a:prstGeom>
          <a:noFill/>
          <a:ln>
            <a:noFill/>
          </a:ln>
        </p:spPr>
      </p:pic>
      <p:pic>
        <p:nvPicPr>
          <p:cNvPr id="438" name="Google Shape;438;p61">
            <a:hlinkClick r:id="rId7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>
            <a:alphaModFix/>
          </a:blip>
          <a:srcRect l="59015" t="36120" r="33147" b="29141"/>
          <a:stretch/>
        </p:blipFill>
        <p:spPr>
          <a:xfrm>
            <a:off x="445057" y="3169337"/>
            <a:ext cx="472429" cy="489983"/>
          </a:xfrm>
          <a:prstGeom prst="rect">
            <a:avLst/>
          </a:prstGeom>
          <a:noFill/>
          <a:ln>
            <a:noFill/>
          </a:ln>
        </p:spPr>
      </p:pic>
      <p:pic>
        <p:nvPicPr>
          <p:cNvPr id="439" name="Google Shape;439;p61">
            <a:hlinkClick r:id="rId8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>
            <a:alphaModFix/>
          </a:blip>
          <a:srcRect l="70276" t="36120" r="21269" b="29141"/>
          <a:stretch/>
        </p:blipFill>
        <p:spPr>
          <a:xfrm>
            <a:off x="4526611" y="3756925"/>
            <a:ext cx="509535" cy="489983"/>
          </a:xfrm>
          <a:prstGeom prst="rect">
            <a:avLst/>
          </a:prstGeom>
          <a:noFill/>
          <a:ln>
            <a:noFill/>
          </a:ln>
        </p:spPr>
      </p:pic>
      <p:pic>
        <p:nvPicPr>
          <p:cNvPr id="440" name="Google Shape;440;p61">
            <a:hlinkClick r:id="rId9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>
            <a:alphaModFix/>
          </a:blip>
          <a:srcRect l="81756" t="36120" r="9789" b="29141"/>
          <a:stretch/>
        </p:blipFill>
        <p:spPr>
          <a:xfrm>
            <a:off x="430733" y="3772586"/>
            <a:ext cx="509535" cy="489983"/>
          </a:xfrm>
          <a:prstGeom prst="rect">
            <a:avLst/>
          </a:prstGeom>
          <a:noFill/>
          <a:ln>
            <a:noFill/>
          </a:ln>
        </p:spPr>
      </p:pic>
      <p:sp>
        <p:nvSpPr>
          <p:cNvPr id="441" name="Google Shape;441;p6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Atkinson Hyperlegible"/>
                <a:ea typeface="Atkinson Hyperlegible"/>
                <a:cs typeface="Atkinson Hyperlegible"/>
                <a:sym typeface="Atkinson Hyperlegible"/>
              </a:rPr>
              <a:t>30</a:t>
            </a:fld>
            <a:endParaRPr dirty="0"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pic>
        <p:nvPicPr>
          <p:cNvPr id="442" name="Google Shape;442;p61" descr="Black phone silhouette icon. Vector. (Provided by Getty Images)"/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430712" y="1307316"/>
            <a:ext cx="509558" cy="509558"/>
          </a:xfrm>
          <a:prstGeom prst="rect">
            <a:avLst/>
          </a:prstGeom>
          <a:solidFill>
            <a:schemeClr val="dk1"/>
          </a:solidFill>
          <a:ln>
            <a:noFill/>
          </a:ln>
        </p:spPr>
      </p:pic>
      <p:pic>
        <p:nvPicPr>
          <p:cNvPr id="443" name="Google Shape;443;p61" descr="internet icon. Filled internet icon for website design and mobile, app development. internet icon from filled big data collection isolated on black background. (Provided by Getty Images)"/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423064" y="2566120"/>
            <a:ext cx="516424" cy="489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4" name="Google Shape;444;p61" descr="email icon. Filled email icon for website design and mobile, app development. email icon from filled news collection isolated on black background. (Provided by Getty Images)"/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423050" y="1936409"/>
            <a:ext cx="516424" cy="516424"/>
          </a:xfrm>
          <a:prstGeom prst="rect">
            <a:avLst/>
          </a:prstGeom>
          <a:noFill/>
          <a:ln>
            <a:noFill/>
          </a:ln>
        </p:spPr>
      </p:pic>
      <p:sp>
        <p:nvSpPr>
          <p:cNvPr id="445" name="Google Shape;445;p61"/>
          <p:cNvSpPr txBox="1"/>
          <p:nvPr/>
        </p:nvSpPr>
        <p:spPr>
          <a:xfrm>
            <a:off x="993042" y="1976906"/>
            <a:ext cx="4102800" cy="4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650" tIns="98650" rIns="98650" bIns="98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73"/>
              <a:buFont typeface="Arial"/>
              <a:buNone/>
            </a:pPr>
            <a:r>
              <a:rPr lang="en" sz="2065" b="1" dirty="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Email:</a:t>
            </a:r>
            <a:r>
              <a:rPr lang="en" sz="2065" dirty="0">
                <a:solidFill>
                  <a:srgbClr val="CC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	      </a:t>
            </a:r>
            <a:r>
              <a:rPr lang="en" sz="2065" u="sng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info@dredf.org</a:t>
            </a:r>
            <a:br>
              <a:rPr lang="en" sz="2065" dirty="0">
                <a:solidFill>
                  <a:srgbClr val="CC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</a:br>
            <a:endParaRPr sz="2065" dirty="0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73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65" dirty="0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sp>
        <p:nvSpPr>
          <p:cNvPr id="446" name="Google Shape;446;p61"/>
          <p:cNvSpPr txBox="1"/>
          <p:nvPr/>
        </p:nvSpPr>
        <p:spPr>
          <a:xfrm>
            <a:off x="985410" y="2577560"/>
            <a:ext cx="4102800" cy="4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650" tIns="98650" rIns="98650" bIns="98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73"/>
              <a:buFont typeface="Arial"/>
              <a:buNone/>
            </a:pPr>
            <a:r>
              <a:rPr lang="en" sz="2065" b="1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Website:</a:t>
            </a:r>
            <a:r>
              <a:rPr lang="en" sz="2065">
                <a:solidFill>
                  <a:srgbClr val="CC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   </a:t>
            </a:r>
            <a:r>
              <a:rPr lang="en" sz="2065" u="sng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www.dredf.org</a:t>
            </a:r>
            <a:endParaRPr sz="2065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" sz="2065">
                <a:solidFill>
                  <a:srgbClr val="CC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</a:br>
            <a:endParaRPr sz="2065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73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65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sp>
        <p:nvSpPr>
          <p:cNvPr id="447" name="Google Shape;447;p61"/>
          <p:cNvSpPr txBox="1"/>
          <p:nvPr/>
        </p:nvSpPr>
        <p:spPr>
          <a:xfrm>
            <a:off x="993035" y="3178234"/>
            <a:ext cx="4247100" cy="4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650" tIns="98650" rIns="98650" bIns="98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65" b="1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Linktree:</a:t>
            </a:r>
            <a:r>
              <a:rPr lang="en" sz="2065">
                <a:solidFill>
                  <a:srgbClr val="CC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   </a:t>
            </a:r>
            <a:r>
              <a:rPr lang="en" sz="2065" u="sng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dredf</a:t>
            </a:r>
            <a:endParaRPr sz="2065" u="sng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65">
              <a:solidFill>
                <a:srgbClr val="CC0000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" sz="2065">
                <a:solidFill>
                  <a:srgbClr val="CC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</a:br>
            <a:endParaRPr sz="2065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73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65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sp>
        <p:nvSpPr>
          <p:cNvPr id="448" name="Google Shape;448;p61"/>
          <p:cNvSpPr txBox="1"/>
          <p:nvPr/>
        </p:nvSpPr>
        <p:spPr>
          <a:xfrm>
            <a:off x="5108965" y="1944058"/>
            <a:ext cx="5233200" cy="4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650" tIns="98650" rIns="98650" bIns="98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73"/>
              <a:buFont typeface="Arial"/>
              <a:buNone/>
            </a:pPr>
            <a:r>
              <a:rPr lang="en" sz="2065" b="1" dirty="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Facebook:</a:t>
            </a:r>
            <a:r>
              <a:rPr lang="en" sz="2065" dirty="0">
                <a:solidFill>
                  <a:srgbClr val="CC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 </a:t>
            </a:r>
            <a:r>
              <a:rPr lang="en" sz="2065" u="sng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dredf.org</a:t>
            </a:r>
            <a:endParaRPr sz="2065" dirty="0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sp>
        <p:nvSpPr>
          <p:cNvPr id="449" name="Google Shape;449;p61"/>
          <p:cNvSpPr txBox="1"/>
          <p:nvPr/>
        </p:nvSpPr>
        <p:spPr>
          <a:xfrm>
            <a:off x="5116600" y="2535054"/>
            <a:ext cx="4102800" cy="4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650" tIns="98650" rIns="98650" bIns="98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65" b="1" dirty="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Instagram: </a:t>
            </a:r>
            <a:r>
              <a:rPr lang="en" sz="2065" u="sng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dredf1979</a:t>
            </a:r>
            <a:br>
              <a:rPr lang="en" sz="2065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</a:br>
            <a:endParaRPr sz="2065" dirty="0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73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65" dirty="0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sp>
        <p:nvSpPr>
          <p:cNvPr id="450" name="Google Shape;450;p61"/>
          <p:cNvSpPr txBox="1"/>
          <p:nvPr/>
        </p:nvSpPr>
        <p:spPr>
          <a:xfrm>
            <a:off x="5129006" y="3045701"/>
            <a:ext cx="3982969" cy="4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650" tIns="98650" rIns="98650" bIns="98650" anchor="t" anchorCtr="0">
            <a:noAutofit/>
          </a:bodyPr>
          <a:lstStyle/>
          <a:p>
            <a:pPr marL="0" lvl="0" indent="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65" b="1" dirty="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LinkedIn:  </a:t>
            </a:r>
            <a:r>
              <a:rPr lang="en" sz="2065" b="1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" sz="2065" u="sng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disability-rights-</a:t>
            </a:r>
            <a:endParaRPr sz="2065" dirty="0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lvl="0" indent="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65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                  </a:t>
            </a:r>
            <a:r>
              <a:rPr lang="en" sz="2065" u="sng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education-and-</a:t>
            </a:r>
          </a:p>
          <a:p>
            <a:pPr marL="0" lvl="0" indent="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65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                  </a:t>
            </a:r>
            <a:r>
              <a:rPr lang="en" sz="2065" u="sng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defense-fund</a:t>
            </a:r>
            <a:endParaRPr sz="2065" u="sng" dirty="0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" sz="2065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</a:br>
            <a:endParaRPr sz="2065" dirty="0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73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65" dirty="0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sp>
        <p:nvSpPr>
          <p:cNvPr id="451" name="Google Shape;451;p61"/>
          <p:cNvSpPr txBox="1"/>
          <p:nvPr/>
        </p:nvSpPr>
        <p:spPr>
          <a:xfrm>
            <a:off x="5116603" y="3776447"/>
            <a:ext cx="4852500" cy="4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650" tIns="98650" rIns="98650" bIns="98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65" b="1" dirty="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TikTok:     </a:t>
            </a:r>
            <a:r>
              <a:rPr lang="en" sz="2065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" sz="2065" u="sng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disabilityrights</a:t>
            </a:r>
            <a:endParaRPr sz="2065" u="sng" dirty="0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73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65" dirty="0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sp>
        <p:nvSpPr>
          <p:cNvPr id="452" name="Google Shape;452;p61"/>
          <p:cNvSpPr txBox="1"/>
          <p:nvPr/>
        </p:nvSpPr>
        <p:spPr>
          <a:xfrm>
            <a:off x="993045" y="3800285"/>
            <a:ext cx="4852500" cy="4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650" tIns="98650" rIns="98650" bIns="98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65" b="1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YouTube:</a:t>
            </a:r>
            <a:r>
              <a:rPr lang="en" sz="2065">
                <a:solidFill>
                  <a:srgbClr val="CC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  </a:t>
            </a:r>
            <a:r>
              <a:rPr lang="en" sz="2065" u="sng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DredfOrg</a:t>
            </a:r>
            <a:endParaRPr sz="2065" u="sng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65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" sz="2065">
                <a:solidFill>
                  <a:srgbClr val="CC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</a:br>
            <a:endParaRPr sz="2065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73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65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sp>
        <p:nvSpPr>
          <p:cNvPr id="453" name="Google Shape;453;p61"/>
          <p:cNvSpPr txBox="1">
            <a:spLocks noGrp="1"/>
          </p:cNvSpPr>
          <p:nvPr>
            <p:ph type="title" idx="4294967295"/>
          </p:nvPr>
        </p:nvSpPr>
        <p:spPr>
          <a:xfrm>
            <a:off x="5116598" y="1351040"/>
            <a:ext cx="5805000" cy="4626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8650" tIns="98650" rIns="98650" bIns="9865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65" b="1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tkinson Hyperlegible"/>
                <a:ea typeface="Atkinson Hyperlegible"/>
                <a:cs typeface="Atkinson Hyperlegible"/>
                <a:sym typeface="Atkinson Hyperlegible"/>
              </a:rPr>
              <a:t>BlueSky:    </a:t>
            </a:r>
            <a:r>
              <a:rPr kumimoji="0" lang="en-US" sz="2065" b="0" i="0" u="sng" strike="noStrike" kern="0" cap="none" spc="0" normalizeH="0" baseline="0" noProof="0" dirty="0" err="1">
                <a:ln>
                  <a:noFill/>
                </a:ln>
                <a:solidFill>
                  <a:srgbClr val="1155CC"/>
                </a:solidFill>
                <a:effectLst/>
                <a:uLnTx/>
                <a:uFillTx/>
                <a:latin typeface="Atkinson Hyperlegible"/>
                <a:ea typeface="Atkinson Hyperlegible"/>
                <a:cs typeface="Atkinson Hyperlegible"/>
                <a:sym typeface="Atkinson Hyperlegible"/>
              </a:rPr>
              <a:t>dredf.bsky.social</a:t>
            </a:r>
            <a:endParaRPr kumimoji="0" lang="en-US" sz="2065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6F0"/>
        </a:solidFill>
        <a:effectLst/>
      </p:bgPr>
    </p:bg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62"/>
          <p:cNvSpPr txBox="1">
            <a:spLocks noGrp="1"/>
          </p:cNvSpPr>
          <p:nvPr>
            <p:ph type="title" idx="4294967295"/>
          </p:nvPr>
        </p:nvSpPr>
        <p:spPr>
          <a:xfrm>
            <a:off x="443500" y="426175"/>
            <a:ext cx="8225400" cy="524400"/>
          </a:xfrm>
          <a:prstGeom prst="rect">
            <a:avLst/>
          </a:prstGeom>
          <a:solidFill>
            <a:srgbClr val="96001D"/>
          </a:solidFill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91425" rIns="91425" bIns="91425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60"/>
              <a:buFont typeface="Arial"/>
              <a:buNone/>
              <a:tabLst/>
              <a:defRPr/>
            </a:pPr>
            <a:r>
              <a:rPr kumimoji="0" lang="en-US" sz="2760" b="1" i="0" u="none" strike="noStrike" kern="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tkinson Hyperlegible"/>
                <a:ea typeface="Atkinson Hyperlegible"/>
                <a:cs typeface="Atkinson Hyperlegible"/>
                <a:sym typeface="Atkinson Hyperlegible"/>
              </a:rPr>
              <a:t>Contact Us</a:t>
            </a:r>
          </a:p>
        </p:txBody>
      </p:sp>
      <p:sp>
        <p:nvSpPr>
          <p:cNvPr id="458" name="Google Shape;458;p62"/>
          <p:cNvSpPr txBox="1"/>
          <p:nvPr/>
        </p:nvSpPr>
        <p:spPr>
          <a:xfrm>
            <a:off x="443500" y="1045850"/>
            <a:ext cx="8358600" cy="39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 sz="2100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DREDF provides information and training to parents/guardians of school-age children with disabilities (up to age 26), and professionals who serve these students and their families. To see the Northern California counties that we serve, visit </a:t>
            </a:r>
            <a:r>
              <a:rPr lang="en" sz="2100" u="sng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dredf.org/vertical/pti</a:t>
            </a:r>
            <a:endParaRPr sz="2200" u="sng" dirty="0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1100" dirty="0"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" sz="2100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Contact us to request help from an </a:t>
            </a:r>
            <a:r>
              <a:rPr lang="en" sz="2100" b="1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Education Advocate:</a:t>
            </a:r>
            <a:endParaRPr sz="1700" dirty="0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6001D"/>
              </a:buClr>
              <a:buSzPts val="2000"/>
              <a:buFont typeface="Calibri"/>
              <a:buNone/>
            </a:pPr>
            <a:r>
              <a:rPr lang="en" sz="2100" i="0" u="none" dirty="0">
                <a:solidFill>
                  <a:srgbClr val="96001D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    	</a:t>
            </a:r>
            <a:r>
              <a:rPr lang="en" sz="2100" b="1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Phone:</a:t>
            </a:r>
            <a:r>
              <a:rPr lang="en" sz="2100" i="0" u="none" dirty="0">
                <a:solidFill>
                  <a:srgbClr val="CC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	</a:t>
            </a:r>
            <a:r>
              <a:rPr lang="en" sz="2100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510.644.2555 ext. 5227</a:t>
            </a:r>
            <a:endParaRPr sz="2100" dirty="0"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000"/>
              <a:buFont typeface="Calibri"/>
              <a:buNone/>
            </a:pPr>
            <a:r>
              <a:rPr lang="en" sz="2100" i="0" u="none" dirty="0">
                <a:solidFill>
                  <a:srgbClr val="CC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    	</a:t>
            </a:r>
            <a:r>
              <a:rPr lang="en" sz="2100" b="1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Toll Free:</a:t>
            </a:r>
            <a:r>
              <a:rPr lang="en" sz="2100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 	800.348.4232</a:t>
            </a:r>
            <a:endParaRPr sz="2100" dirty="0"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000"/>
              <a:buFont typeface="Calibri"/>
              <a:buNone/>
            </a:pPr>
            <a:r>
              <a:rPr lang="en" sz="2100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    	</a:t>
            </a:r>
            <a:r>
              <a:rPr lang="en" sz="2100" b="1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Fax:		</a:t>
            </a:r>
            <a:r>
              <a:rPr lang="en" sz="2100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510.841.8645</a:t>
            </a:r>
            <a:br>
              <a:rPr lang="en" sz="2100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</a:br>
            <a:r>
              <a:rPr lang="en" sz="2100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     	</a:t>
            </a:r>
            <a:r>
              <a:rPr lang="en" sz="2100" b="1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Email:</a:t>
            </a:r>
            <a:r>
              <a:rPr lang="en" sz="2100" i="0" u="none" dirty="0">
                <a:solidFill>
                  <a:srgbClr val="CC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		</a:t>
            </a:r>
            <a:r>
              <a:rPr lang="en" sz="2100" i="0" u="sng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iephelp@dredf.org</a:t>
            </a:r>
            <a:br>
              <a:rPr lang="en" sz="2100" i="0" u="none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</a:br>
            <a:r>
              <a:rPr lang="en" sz="2100" i="0" u="none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    	</a:t>
            </a:r>
            <a:r>
              <a:rPr lang="en" sz="2100" b="1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Website:</a:t>
            </a:r>
            <a:r>
              <a:rPr lang="en" sz="2100" i="0" u="none" dirty="0">
                <a:solidFill>
                  <a:srgbClr val="CC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	</a:t>
            </a:r>
            <a:r>
              <a:rPr lang="en" sz="2100" i="0" u="sng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www.dredf.org</a:t>
            </a:r>
            <a:endParaRPr sz="2100" dirty="0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022"/>
              </a:buClr>
              <a:buSzPts val="2000"/>
              <a:buFont typeface="Calibri"/>
              <a:buNone/>
            </a:pPr>
            <a:r>
              <a:rPr lang="en" sz="2100" i="0" u="none" dirty="0">
                <a:solidFill>
                  <a:srgbClr val="C02022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    	</a:t>
            </a:r>
            <a:r>
              <a:rPr lang="en" sz="2100" b="1" i="0" u="none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Facebook:</a:t>
            </a:r>
            <a:r>
              <a:rPr lang="en" sz="2100" dirty="0">
                <a:solidFill>
                  <a:srgbClr val="FF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	</a:t>
            </a:r>
            <a:r>
              <a:rPr lang="en" sz="2100" i="0" u="sng" dirty="0">
                <a:solidFill>
                  <a:srgbClr val="1155CC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www.facebook.com/dredf.org</a:t>
            </a:r>
            <a:endParaRPr sz="2100" dirty="0">
              <a:solidFill>
                <a:srgbClr val="1155CC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pic>
        <p:nvPicPr>
          <p:cNvPr id="460" name="Google Shape;460;p62" descr="DREDF logo"/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7643300" y="4422225"/>
            <a:ext cx="1158796" cy="52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61" name="Google Shape;461;p6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632275" y="4850500"/>
            <a:ext cx="479700" cy="1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Atkinson Hyperlegible"/>
                <a:ea typeface="Atkinson Hyperlegible"/>
                <a:cs typeface="Atkinson Hyperlegible"/>
                <a:sym typeface="Atkinson Hyperlegible"/>
              </a:rPr>
              <a:t>31</a:t>
            </a:fld>
            <a:endParaRPr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0"/>
        </a:solidFill>
        <a:effectLst/>
      </p:bgPr>
    </p:bg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63"/>
          <p:cNvSpPr txBox="1">
            <a:spLocks noGrp="1"/>
          </p:cNvSpPr>
          <p:nvPr>
            <p:ph type="title"/>
          </p:nvPr>
        </p:nvSpPr>
        <p:spPr>
          <a:xfrm>
            <a:off x="327912" y="244546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tkinson Hyperlegible"/>
                <a:ea typeface="Atkinson Hyperlegible"/>
                <a:cs typeface="Atkinson Hyperlegible"/>
                <a:sym typeface="Atkinson Hyperlegible"/>
              </a:rPr>
              <a:t>Parent Training and Information Centers</a:t>
            </a:r>
            <a:endParaRPr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sp>
        <p:nvSpPr>
          <p:cNvPr id="467" name="Google Shape;467;p63"/>
          <p:cNvSpPr txBox="1">
            <a:spLocks noGrp="1"/>
          </p:cNvSpPr>
          <p:nvPr>
            <p:ph type="subTitle" idx="1"/>
          </p:nvPr>
        </p:nvSpPr>
        <p:spPr>
          <a:xfrm>
            <a:off x="243650" y="981376"/>
            <a:ext cx="8579400" cy="405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tkinson Hyperlegible"/>
              <a:buChar char="●"/>
            </a:pPr>
            <a:r>
              <a:rPr lang="en" sz="2100">
                <a:solidFill>
                  <a:schemeClr val="dk1"/>
                </a:solidFill>
              </a:rPr>
              <a:t>PTIs help families understand and use the education rights of their children with a disabilities.</a:t>
            </a:r>
            <a:endParaRPr sz="2100">
              <a:solidFill>
                <a:schemeClr val="dk1"/>
              </a:solidFill>
            </a:endParaRPr>
          </a:p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●"/>
            </a:pPr>
            <a:r>
              <a:rPr lang="en" sz="2100">
                <a:solidFill>
                  <a:schemeClr val="dk1"/>
                </a:solidFill>
              </a:rPr>
              <a:t>PTIs offer </a:t>
            </a:r>
            <a:r>
              <a:rPr lang="en" sz="2100" b="1">
                <a:solidFill>
                  <a:schemeClr val="dk1"/>
                </a:solidFill>
              </a:rPr>
              <a:t>free</a:t>
            </a:r>
            <a:r>
              <a:rPr lang="en" sz="2100">
                <a:solidFill>
                  <a:schemeClr val="dk1"/>
                </a:solidFill>
              </a:rPr>
              <a:t> trainings for parents of children with disabilities, youth and community members.</a:t>
            </a:r>
            <a:endParaRPr sz="2100">
              <a:solidFill>
                <a:schemeClr val="dk1"/>
              </a:solidFill>
            </a:endParaRPr>
          </a:p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tkinson Hyperlegible"/>
              <a:buChar char="●"/>
            </a:pPr>
            <a:r>
              <a:rPr lang="en" sz="2100">
                <a:solidFill>
                  <a:schemeClr val="dk1"/>
                </a:solidFill>
              </a:rPr>
              <a:t>There is a PTI in every state and territory in the United States.</a:t>
            </a:r>
            <a:endParaRPr sz="2100">
              <a:solidFill>
                <a:schemeClr val="dk1"/>
              </a:solidFill>
            </a:endParaRPr>
          </a:p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tkinson Hyperlegible"/>
              <a:buChar char="●"/>
            </a:pPr>
            <a:r>
              <a:rPr lang="en" sz="2100">
                <a:solidFill>
                  <a:schemeClr val="dk1"/>
                </a:solidFill>
              </a:rPr>
              <a:t>To find a PTI near you, visit the: </a:t>
            </a:r>
            <a:r>
              <a:rPr lang="en" sz="2100" u="sng">
                <a:solidFill>
                  <a:schemeClr val="hlink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  <a:hlinkClick r:id="rId3"/>
              </a:rPr>
              <a:t>Center for Parent Information Resources</a:t>
            </a:r>
            <a:endParaRPr sz="2100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tkinson Hyperlegible"/>
              <a:buChar char="●"/>
            </a:pPr>
            <a:r>
              <a:rPr lang="en" sz="2100">
                <a:solidFill>
                  <a:schemeClr val="dk1"/>
                </a:solidFill>
              </a:rPr>
              <a:t>The PTI at DREDF now serves the North Coast Region! </a:t>
            </a:r>
            <a:endParaRPr sz="210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" sz="2100">
                <a:solidFill>
                  <a:schemeClr val="dk1"/>
                </a:solidFill>
              </a:rPr>
              <a:t>To Contact us:</a:t>
            </a:r>
            <a:endParaRPr sz="2100">
              <a:solidFill>
                <a:schemeClr val="dk1"/>
              </a:solidFill>
            </a:endParaRPr>
          </a:p>
          <a:p>
            <a:pPr marL="1371600" lvl="2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tkinson Hyperlegible"/>
              <a:buChar char="■"/>
            </a:pPr>
            <a:r>
              <a:rPr lang="en" sz="21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800-348-4232 (toll free)</a:t>
            </a:r>
            <a:endParaRPr sz="2100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1371600" lvl="2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tkinson Hyperlegible"/>
              <a:buChar char="■"/>
            </a:pPr>
            <a:r>
              <a:rPr lang="en" sz="21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510-644-2555 x5227 (voice)</a:t>
            </a:r>
            <a:endParaRPr sz="2100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  <a:p>
            <a:pPr marL="1371600" lvl="2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tkinson Hyperlegible"/>
              <a:buChar char="■"/>
            </a:pPr>
            <a:r>
              <a:rPr lang="en" sz="2100" u="sng">
                <a:solidFill>
                  <a:schemeClr val="hlink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  <a:hlinkClick r:id="rId4"/>
              </a:rPr>
              <a:t>iephelp@dredf.org</a:t>
            </a:r>
            <a:r>
              <a:rPr lang="en" sz="21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(Email)</a:t>
            </a:r>
            <a:endParaRPr sz="2100" b="1">
              <a:solidFill>
                <a:schemeClr val="dk1"/>
              </a:solidFill>
            </a:endParaRPr>
          </a:p>
        </p:txBody>
      </p:sp>
      <p:sp>
        <p:nvSpPr>
          <p:cNvPr id="468" name="Google Shape;468;p6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Atkinson Hyperlegible"/>
                <a:ea typeface="Atkinson Hyperlegible"/>
                <a:cs typeface="Atkinson Hyperlegible"/>
                <a:sym typeface="Atkinson Hyperlegible"/>
              </a:rPr>
              <a:t>32</a:t>
            </a:fld>
            <a:endParaRPr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pic>
        <p:nvPicPr>
          <p:cNvPr id="469" name="Google Shape;469;p63" descr="Department of Education seal"/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7279400" y="3530627"/>
            <a:ext cx="1543650" cy="1543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64"/>
          <p:cNvSpPr txBox="1">
            <a:spLocks noGrp="1"/>
          </p:cNvSpPr>
          <p:nvPr>
            <p:ph type="title"/>
          </p:nvPr>
        </p:nvSpPr>
        <p:spPr>
          <a:xfrm>
            <a:off x="327912" y="244546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COPAA Contact Information</a:t>
            </a:r>
            <a:endParaRPr/>
          </a:p>
        </p:txBody>
      </p:sp>
      <p:sp>
        <p:nvSpPr>
          <p:cNvPr id="475" name="Google Shape;475;p64"/>
          <p:cNvSpPr txBox="1">
            <a:spLocks noGrp="1"/>
          </p:cNvSpPr>
          <p:nvPr>
            <p:ph type="subTitle" idx="1"/>
          </p:nvPr>
        </p:nvSpPr>
        <p:spPr>
          <a:xfrm>
            <a:off x="243650" y="893725"/>
            <a:ext cx="8900400" cy="413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www.copaa.org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Email: </a:t>
            </a:r>
            <a:r>
              <a:rPr lang="en" u="sng">
                <a:solidFill>
                  <a:schemeClr val="hlink"/>
                </a:solidFill>
                <a:hlinkClick r:id="rId4"/>
              </a:rPr>
              <a:t>copaa@copaa.org</a:t>
            </a:r>
            <a:r>
              <a:rPr lang="en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Phone: 844-426-7224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Facebook-</a:t>
            </a:r>
            <a:r>
              <a:rPr lang="en"/>
              <a:t> www.facebook.com/CouncilofParentAttyAdvCOPAA/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LinkedIn-</a:t>
            </a:r>
            <a:r>
              <a:rPr lang="en"/>
              <a:t> www.linkedin.com/company/15469952/admin/dashboard/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X </a:t>
            </a:r>
            <a:r>
              <a:rPr lang="en"/>
              <a:t>- x.com/copaa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Bluesky </a:t>
            </a:r>
            <a:r>
              <a:rPr lang="en"/>
              <a:t>- bsky.app/profile/copaafape.bsky.social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Instagram </a:t>
            </a:r>
            <a:r>
              <a:rPr lang="en"/>
              <a:t>-www.instagram.com/copaafape/</a:t>
            </a:r>
            <a:endParaRPr/>
          </a:p>
        </p:txBody>
      </p:sp>
      <p:sp>
        <p:nvSpPr>
          <p:cNvPr id="476" name="Google Shape;476;p6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5"/>
          <p:cNvSpPr txBox="1">
            <a:spLocks noGrp="1"/>
          </p:cNvSpPr>
          <p:nvPr>
            <p:ph type="title"/>
          </p:nvPr>
        </p:nvSpPr>
        <p:spPr>
          <a:xfrm>
            <a:off x="327912" y="244546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Council of Parent Attorneys and Advocates	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35"/>
          <p:cNvSpPr txBox="1">
            <a:spLocks noGrp="1"/>
          </p:cNvSpPr>
          <p:nvPr>
            <p:ph type="subTitle" idx="1"/>
          </p:nvPr>
        </p:nvSpPr>
        <p:spPr>
          <a:xfrm>
            <a:off x="243650" y="893718"/>
            <a:ext cx="85794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b="1">
                <a:solidFill>
                  <a:schemeClr val="dk1"/>
                </a:solidFill>
              </a:rPr>
              <a:t>Mission: </a:t>
            </a:r>
            <a:r>
              <a:rPr lang="en" sz="2400">
                <a:solidFill>
                  <a:schemeClr val="dk1"/>
                </a:solidFill>
              </a:rPr>
              <a:t>to protect and enforce the legal and civil rights of students with disabilities and their families. 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b="1">
              <a:solidFill>
                <a:schemeClr val="dk1"/>
              </a:solidFill>
            </a:endParaRPr>
          </a:p>
        </p:txBody>
      </p:sp>
      <p:sp>
        <p:nvSpPr>
          <p:cNvPr id="234" name="Google Shape;234;p35"/>
          <p:cNvSpPr txBox="1"/>
          <p:nvPr/>
        </p:nvSpPr>
        <p:spPr>
          <a:xfrm>
            <a:off x="1543058" y="1968839"/>
            <a:ext cx="6227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Connect           Advocate               Learn</a:t>
            </a:r>
            <a:endParaRPr sz="2400" b="1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sp>
        <p:nvSpPr>
          <p:cNvPr id="227" name="Google Shape;227;p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pic>
        <p:nvPicPr>
          <p:cNvPr id="228" name="Google Shape;228;p35" descr="COPAA logo"/>
          <p:cNvPicPr preferRelativeResize="0"/>
          <p:nvPr/>
        </p:nvPicPr>
        <p:blipFill rotWithShape="1">
          <a:blip>
            <a:alphaModFix/>
          </a:blip>
          <a:srcRect r="-1327"/>
          <a:stretch/>
        </p:blipFill>
        <p:spPr>
          <a:xfrm>
            <a:off x="892395" y="3963927"/>
            <a:ext cx="3814276" cy="1069275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6100" y="1601075"/>
            <a:ext cx="83718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sp>
        <p:nvSpPr>
          <p:cNvPr id="232" name="Google Shape;232;p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06675" y="4450200"/>
            <a:ext cx="4437300" cy="69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www.copaa.org</a:t>
            </a:r>
            <a:endParaRPr sz="2800"/>
          </a:p>
        </p:txBody>
      </p:sp>
      <p:pic>
        <p:nvPicPr>
          <p:cNvPr id="233" name="Google Shape;233;p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1475953" y="2357339"/>
            <a:ext cx="6222406" cy="132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6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/>
              <a:t>Topics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36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85794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400">
                <a:solidFill>
                  <a:schemeClr val="dk1"/>
                </a:solidFill>
              </a:rPr>
              <a:t>Overview of the Department of Education </a:t>
            </a:r>
            <a:endParaRPr sz="2400">
              <a:solidFill>
                <a:schemeClr val="dk1"/>
              </a:solidFill>
            </a:endParaRPr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400">
                <a:solidFill>
                  <a:schemeClr val="dk1"/>
                </a:solidFill>
              </a:rPr>
              <a:t>Examples of OSEP Oversight and Enforcement </a:t>
            </a:r>
            <a:endParaRPr sz="2400">
              <a:solidFill>
                <a:schemeClr val="dk1"/>
              </a:solidFill>
            </a:endParaRPr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400">
                <a:solidFill>
                  <a:schemeClr val="dk1"/>
                </a:solidFill>
              </a:rPr>
              <a:t>RIFs, Shutdown and Dismantling</a:t>
            </a:r>
            <a:endParaRPr sz="2400">
              <a:solidFill>
                <a:schemeClr val="dk1"/>
              </a:solidFill>
            </a:endParaRPr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400">
                <a:solidFill>
                  <a:schemeClr val="dk1"/>
                </a:solidFill>
              </a:rPr>
              <a:t>What Parents, Students, and Professionals Should Know and What you Can Do</a:t>
            </a:r>
            <a:endParaRPr sz="2400"/>
          </a:p>
        </p:txBody>
      </p:sp>
      <p:sp>
        <p:nvSpPr>
          <p:cNvPr id="241" name="Google Shape;241;p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 dirty="0"/>
          </a:p>
        </p:txBody>
      </p:sp>
      <p:sp>
        <p:nvSpPr>
          <p:cNvPr id="247" name="Google Shape;247;p37"/>
          <p:cNvSpPr txBox="1">
            <a:spLocks noGrp="1"/>
          </p:cNvSpPr>
          <p:nvPr>
            <p:ph type="title"/>
          </p:nvPr>
        </p:nvSpPr>
        <p:spPr>
          <a:xfrm>
            <a:off x="2957725" y="1075475"/>
            <a:ext cx="3359100" cy="277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 of U.S. Department of Education</a:t>
            </a:r>
            <a:endParaRPr/>
          </a:p>
        </p:txBody>
      </p:sp>
      <p:pic>
        <p:nvPicPr>
          <p:cNvPr id="248" name="Google Shape;248;p37" descr="Picture of the outside of the department of education building." title="pexels-d-ng-nhan-324384-15707663.jpg"/>
          <p:cNvPicPr preferRelativeResize="0">
            <a:picLocks noGrp="1"/>
          </p:cNvPicPr>
          <p:nvPr>
            <p:ph type="pic" idx="2"/>
          </p:nvPr>
        </p:nvPicPr>
        <p:blipFill rotWithShape="1">
          <a:blip>
            <a:alphaModFix/>
          </a:blip>
          <a:srcRect t="3618" b="3608"/>
          <a:stretch/>
        </p:blipFill>
        <p:spPr>
          <a:xfrm>
            <a:off x="357599" y="330850"/>
            <a:ext cx="1968900" cy="2740500"/>
          </a:xfrm>
          <a:prstGeom prst="rect">
            <a:avLst/>
          </a:prstGeom>
        </p:spPr>
      </p:pic>
      <p:pic>
        <p:nvPicPr>
          <p:cNvPr id="249" name="Google Shape;249;p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>
            <a:picLocks noGrp="1"/>
          </p:cNvPicPr>
          <p:nvPr>
            <p:ph type="pic" idx="3"/>
          </p:nvPr>
        </p:nvPicPr>
        <p:blipFill rotWithShape="1">
          <a:blip>
            <a:alphaModFix/>
          </a:blip>
          <a:srcRect l="26470" r="26470"/>
          <a:stretch/>
        </p:blipFill>
        <p:spPr>
          <a:xfrm>
            <a:off x="1218151" y="3187700"/>
            <a:ext cx="1147203" cy="1624800"/>
          </a:xfrm>
          <a:prstGeom prst="rect">
            <a:avLst/>
          </a:prstGeom>
        </p:spPr>
      </p:pic>
      <p:pic>
        <p:nvPicPr>
          <p:cNvPr id="250" name="Google Shape;250;p37" descr="A collage of the emblem of the Department of Education over the American flag." title="usdept.jpg"/>
          <p:cNvPicPr preferRelativeResize="0">
            <a:picLocks noGrp="1"/>
          </p:cNvPicPr>
          <p:nvPr>
            <p:ph type="pic" idx="4"/>
          </p:nvPr>
        </p:nvPicPr>
        <p:blipFill rotWithShape="1">
          <a:blip>
            <a:alphaModFix/>
          </a:blip>
          <a:srcRect t="11656" b="11656"/>
          <a:stretch/>
        </p:blipFill>
        <p:spPr>
          <a:xfrm>
            <a:off x="6778650" y="2346325"/>
            <a:ext cx="2059201" cy="1062299"/>
          </a:xfrm>
          <a:prstGeom prst="rect">
            <a:avLst/>
          </a:prstGeom>
        </p:spPr>
      </p:pic>
      <p:pic>
        <p:nvPicPr>
          <p:cNvPr id="251" name="Google Shape;251;p37" descr="Picture of the building with the title &quot;Department of Education&quot; over the door." title="andy-feliciotti-ozphP_i_JCM-unsplash.jpg"/>
          <p:cNvPicPr preferRelativeResize="0">
            <a:picLocks noGrp="1"/>
          </p:cNvPicPr>
          <p:nvPr>
            <p:ph type="pic" idx="5"/>
          </p:nvPr>
        </p:nvPicPr>
        <p:blipFill rotWithShape="1">
          <a:blip>
            <a:alphaModFix/>
          </a:blip>
          <a:srcRect l="14629" r="14629"/>
          <a:stretch/>
        </p:blipFill>
        <p:spPr>
          <a:xfrm>
            <a:off x="6780555" y="1075474"/>
            <a:ext cx="1480499" cy="1177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3FE37130-3E86-32EF-3A89-534A5EE6A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Department of Education</a:t>
            </a:r>
            <a:br>
              <a:rPr lang="en-US" sz="2400" dirty="0"/>
            </a:br>
            <a:br>
              <a:rPr lang="en-US" sz="2400" dirty="0"/>
            </a:b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754CEF-083E-093E-9FAE-E4A62088F55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B655E3DB-205D-C250-E9EA-5C56687571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lvl="0" indent="-381000">
              <a:buClr>
                <a:schemeClr val="dk1"/>
              </a:buClr>
              <a:buSzPts val="2400"/>
              <a:buFont typeface="Atkinson Hyperlegible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Created by Congress in 1979</a:t>
            </a:r>
          </a:p>
          <a:p>
            <a:pPr marL="457200" lvl="0" indent="-381000">
              <a:buClr>
                <a:schemeClr val="dk1"/>
              </a:buClr>
              <a:buSzPts val="2400"/>
              <a:buFont typeface="Arial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Can only be closed or its functions transferred by an act of Congress, </a:t>
            </a:r>
            <a:r>
              <a:rPr lang="en-US" sz="2400" b="1" u="sng" dirty="0">
                <a:solidFill>
                  <a:schemeClr val="dk1"/>
                </a:solidFill>
              </a:rPr>
              <a:t>not</a:t>
            </a:r>
            <a:r>
              <a:rPr lang="en-US" sz="2400" b="1" dirty="0">
                <a:solidFill>
                  <a:schemeClr val="dk1"/>
                </a:solidFill>
              </a:rPr>
              <a:t> </a:t>
            </a:r>
            <a:r>
              <a:rPr lang="en-US" sz="2400" dirty="0">
                <a:solidFill>
                  <a:schemeClr val="dk1"/>
                </a:solidFill>
              </a:rPr>
              <a:t>by an Executive Order or other actions that in effect amount to the same result</a:t>
            </a:r>
          </a:p>
          <a:p>
            <a:pPr marL="457200" lvl="0" indent="-381000">
              <a:buClr>
                <a:schemeClr val="dk1"/>
              </a:buClr>
              <a:buSzPts val="2400"/>
              <a:buFont typeface="Atkinson Hyperlegible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Responsible for special education, low-income school funding (Title I) and student federal loans</a:t>
            </a:r>
          </a:p>
          <a:p>
            <a:pPr marL="457200" lvl="0" indent="-381000">
              <a:buClr>
                <a:schemeClr val="dk1"/>
              </a:buClr>
              <a:buSzPts val="2400"/>
              <a:buFont typeface="Atkinson Hyperlegible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Serves 50 million K-12 students</a:t>
            </a:r>
          </a:p>
          <a:p>
            <a:pPr marL="457200" marR="2240154" lvl="0"/>
            <a:endParaRPr lang="en-US" sz="2000" dirty="0">
              <a:solidFill>
                <a:schemeClr val="dk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854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0"/>
        </a:solidFill>
        <a:effectLst/>
      </p:bgPr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9"/>
          <p:cNvSpPr txBox="1">
            <a:spLocks noGrp="1"/>
          </p:cNvSpPr>
          <p:nvPr>
            <p:ph type="title"/>
          </p:nvPr>
        </p:nvSpPr>
        <p:spPr>
          <a:xfrm>
            <a:off x="357425" y="416323"/>
            <a:ext cx="8136900" cy="77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" dirty="0">
                <a:latin typeface="Atkinson Hyperlegible"/>
                <a:ea typeface="Atkinson Hyperlegible"/>
                <a:cs typeface="Atkinson Hyperlegible"/>
                <a:sym typeface="Atkinson Hyperlegible"/>
              </a:rPr>
              <a:t>IDEA Part B: Primary and Secondary Education Special Education Services and Provision of FAPE	</a:t>
            </a:r>
            <a:endParaRPr dirty="0"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  <p:sp>
        <p:nvSpPr>
          <p:cNvPr id="264" name="Google Shape;264;p39"/>
          <p:cNvSpPr txBox="1">
            <a:spLocks noGrp="1"/>
          </p:cNvSpPr>
          <p:nvPr>
            <p:ph type="subTitle" idx="1"/>
          </p:nvPr>
        </p:nvSpPr>
        <p:spPr>
          <a:xfrm>
            <a:off x="243650" y="1484531"/>
            <a:ext cx="8512800" cy="328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tkinson Hyperlegible"/>
              <a:buChar char="●"/>
            </a:pPr>
            <a:r>
              <a:rPr lang="en" sz="3000" dirty="0"/>
              <a:t>Funding for FAPE provisions</a:t>
            </a:r>
            <a:endParaRPr sz="26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tkinson Hyperlegible"/>
              <a:buChar char="●"/>
            </a:pPr>
            <a:r>
              <a:rPr lang="en" sz="3000" dirty="0"/>
              <a:t>Congressional funding and appropriations</a:t>
            </a:r>
            <a:endParaRPr sz="26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tkinson Hyperlegible"/>
              <a:buChar char="●"/>
            </a:pPr>
            <a:r>
              <a:rPr lang="en" sz="3000" dirty="0"/>
              <a:t>State funding</a:t>
            </a:r>
            <a:endParaRPr sz="26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tkinson Hyperlegible"/>
              <a:buChar char="●"/>
            </a:pPr>
            <a:r>
              <a:rPr lang="en" sz="3000" dirty="0"/>
              <a:t>Section 619 – Preschool funding and implementation of preschool special education</a:t>
            </a:r>
            <a:endParaRPr sz="1900" dirty="0">
              <a:solidFill>
                <a:schemeClr val="dk1"/>
              </a:solidFill>
            </a:endParaRPr>
          </a:p>
        </p:txBody>
      </p:sp>
      <p:sp>
        <p:nvSpPr>
          <p:cNvPr id="265" name="Google Shape;265;p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Atkinson Hyperlegible"/>
                <a:ea typeface="Atkinson Hyperlegible"/>
                <a:cs typeface="Atkinson Hyperlegible"/>
                <a:sym typeface="Atkinson Hyperlegible"/>
              </a:rPr>
              <a:t>8</a:t>
            </a:fld>
            <a:endParaRPr>
              <a:latin typeface="Atkinson Hyperlegible"/>
              <a:ea typeface="Atkinson Hyperlegible"/>
              <a:cs typeface="Atkinson Hyperlegible"/>
              <a:sym typeface="Atkinson Hyperlegibl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0"/>
          <p:cNvSpPr txBox="1">
            <a:spLocks noGrp="1"/>
          </p:cNvSpPr>
          <p:nvPr>
            <p:ph type="title"/>
          </p:nvPr>
        </p:nvSpPr>
        <p:spPr>
          <a:xfrm>
            <a:off x="327912" y="497553"/>
            <a:ext cx="8136900" cy="4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Students with Disabilities </a:t>
            </a:r>
            <a:endParaRPr sz="2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900"/>
          </a:p>
        </p:txBody>
      </p:sp>
      <p:sp>
        <p:nvSpPr>
          <p:cNvPr id="271" name="Google Shape;271;p40"/>
          <p:cNvSpPr txBox="1">
            <a:spLocks noGrp="1"/>
          </p:cNvSpPr>
          <p:nvPr>
            <p:ph type="subTitle" idx="1"/>
          </p:nvPr>
        </p:nvSpPr>
        <p:spPr>
          <a:xfrm>
            <a:off x="243650" y="1146725"/>
            <a:ext cx="8547600" cy="38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Enforces the Individuals with Disabilities Education Act 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Enforces Section 504 of the Rehabilitation Act 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Provides federal funding to states and local agencies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Investigates complaints of civil rights violations  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OESE: Office of Elementary and Secondary Education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OSERS: Office of Special Education and Rehabilitative Services </a:t>
            </a:r>
            <a:endParaRPr sz="2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2" name="Google Shape;272;p4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32275" y="4850500"/>
            <a:ext cx="479700" cy="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B539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REDF General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1886</Words>
  <Application>Microsoft Macintosh PowerPoint</Application>
  <PresentationFormat>On-screen Show (16:9)</PresentationFormat>
  <Paragraphs>230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Atkinson Hyperlegible</vt:lpstr>
      <vt:lpstr>Calibri</vt:lpstr>
      <vt:lpstr>Simple Light</vt:lpstr>
      <vt:lpstr>DREDF General Template</vt:lpstr>
      <vt:lpstr>Looking Ahead:</vt:lpstr>
      <vt:lpstr>Presenters </vt:lpstr>
      <vt:lpstr>DREDF Overview</vt:lpstr>
      <vt:lpstr>Council of Parent Attorneys and Advocates  </vt:lpstr>
      <vt:lpstr>Topics </vt:lpstr>
      <vt:lpstr>Overview of U.S. Department of Education</vt:lpstr>
      <vt:lpstr>Department of Education  </vt:lpstr>
      <vt:lpstr>IDEA Part B: Primary and Secondary Education Special Education Services and Provision of FAPE </vt:lpstr>
      <vt:lpstr>Students with Disabilities  </vt:lpstr>
      <vt:lpstr>OESE (Moved to Labor in Part) </vt:lpstr>
      <vt:lpstr>OSERS  </vt:lpstr>
      <vt:lpstr>OSEP  </vt:lpstr>
      <vt:lpstr>OCR  </vt:lpstr>
      <vt:lpstr>OCR (Continued)</vt:lpstr>
      <vt:lpstr>Examples of OSEP Oversight and Enforcement </vt:lpstr>
      <vt:lpstr>ED Enforcement - Examples</vt:lpstr>
      <vt:lpstr>ED Enforcement - Examples</vt:lpstr>
      <vt:lpstr>ED Enforcement - Examples</vt:lpstr>
      <vt:lpstr>ED Enforcement - Examples</vt:lpstr>
      <vt:lpstr>If OSEP is Dismantled:</vt:lpstr>
      <vt:lpstr>RIFs, Government Shutdown and Dismantling </vt:lpstr>
      <vt:lpstr>RIFS</vt:lpstr>
      <vt:lpstr>Government Reopening </vt:lpstr>
      <vt:lpstr>Parts of ED Moved to Other Departments  </vt:lpstr>
      <vt:lpstr>What Parents, Students and Professionals Should Know and What You Can Do </vt:lpstr>
      <vt:lpstr>How Families Can Take Action Now: Other States    </vt:lpstr>
      <vt:lpstr>How Families Can Take Action Now: California   </vt:lpstr>
      <vt:lpstr>IEPs Across State Lines </vt:lpstr>
      <vt:lpstr>CA’s AB 1412 for Military Families   </vt:lpstr>
      <vt:lpstr>BlueSky:    dredf.bsky.social</vt:lpstr>
      <vt:lpstr>Contact Us</vt:lpstr>
      <vt:lpstr>Parent Training and Information Centers </vt:lpstr>
      <vt:lpstr>COPAA 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Tina Pinedo</cp:lastModifiedBy>
  <cp:revision>3</cp:revision>
  <dcterms:modified xsi:type="dcterms:W3CDTF">2026-01-05T20:30:19Z</dcterms:modified>
</cp:coreProperties>
</file>