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5143500" type="screen16x9"/>
  <p:notesSz cx="6858000" cy="9144000"/>
  <p:embeddedFontLst>
    <p:embeddedFont>
      <p:font typeface="Atkinson Hyperlegible" pitchFamily="2" charset="77"/>
      <p:regular r:id="rId39"/>
      <p:bold r:id="rId40"/>
      <p:italic r:id="rId41"/>
      <p:boldItalic r:id="rId42"/>
    </p:embeddedFont>
    <p:embeddedFont>
      <p:font typeface="Impact" panose="020B0806030902050204" pitchFamily="34" charset="0"/>
      <p:regular r:id="rId43"/>
    </p:embeddedFont>
    <p:embeddedFont>
      <p:font typeface="Lexend" pitchFamily="2" charset="77"/>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ayan Anafi" initials="" lastIdx="13" clrIdx="0"/>
  <p:cmAuthor id="1" name="Claudia Center" initials=""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3"/>
    <p:restoredTop sz="94737"/>
  </p:normalViewPr>
  <p:slideViewPr>
    <p:cSldViewPr snapToGrid="0">
      <p:cViewPr varScale="1">
        <p:scale>
          <a:sx n="121" d="100"/>
          <a:sy n="121" d="100"/>
        </p:scale>
        <p:origin x="192" y="6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ederalregister.gov/documents/2023/09/14/2023-19149/discrimination-on-the-basis-of-disability-in-health-and-human-service-programs-or-activiti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ederalregister.gov/documents/2024/05/09/2024-09237/nondiscrimination-on-the-basis-of-disability-in-programs-or-activities-receiving-federal-financia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ederalregister.gov/documents/2025/11/24/2025-20740/postmarks-and-postal-possessi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mericanprogress.org/article/how-to-submit-public-comments-to-oppose-proposed-rules-restricting-transgender-health-care-access/"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act.aclu.org/a/tell-hhs-hands-our-care" TargetMode="External"/><Relationship Id="rId4" Type="http://schemas.openxmlformats.org/officeDocument/2006/relationships/hyperlink" Target="https://act.hrc.org/page/183931/petition/1?ea.tracking.id=or_gnr_hrc_NPRMcomment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ederalregister.gov/documents/2025/12/19/2025-23484/nondiscrimination-on-the-basis-of-disability-in-programs-or-activities-receiving-federal-financia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ederalregister.gov/documents/2025/12/19/2025-23464/medicaid-program-prohibition-on-federal-medicaid-and-childrens-health-insurance-program-funding-fo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deralregister.gov/documents/2025/12/19/2025-23465/medicare-and-medicaid-programs-hospital-condition-of-participation-prohibiting-sex-rejecti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glaad.org/trump-accountability-track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live/aY1XfN6Tt0Q?si=1WSsJefelE5UKaez"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document/d/1Wpt09UTqKF2RkGDukd6Gi8BMvynDaF8C4pHuNGMzQ_8/edit?usp=shari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live/aY1XfN6Tt0Q?si=1WSsJefelE5UKaez"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cs.google.com/document/d/1Wpt09UTqKF2RkGDukd6Gi8BMvynDaF8C4pHuNGMzQ_8/edit?usp=shar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b78f1604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3b78f1604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b2cb3bbb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41" name="Google Shape;141;g3b2cb3bbb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b2cb3bbba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49" name="Google Shape;149;g3b2cb3bbba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b2cb3bbba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57" name="Google Shape;157;g3b2cb3bbba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https://www.federalregister.gov/documents/2023/09/14/2023-19149/discrimination-on-the-basis-of-disability-in-health-and-human-service-programs-or-activities</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https://www.federalregister.gov/documents/2024/05/09/2024-09237/nondiscrimination-on-the-basis-of-disability-in-programs-or-activities-receiving-federal-financial</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b2cb3bbba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65" name="Google Shape;165;g3b2cb3bbba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b2cb3bbba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73" name="Google Shape;173;g3b2cb3bbba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b2cb3bbba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81" name="Google Shape;181;g3b2cb3bbba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b2cb3bbba2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89" name="Google Shape;189;g3b2cb3bbba2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b5ebb2186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97" name="Google Shape;197;g3b5ebb2186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b5ebb2186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05" name="Google Shape;205;g3b5ebb2186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b2cb3bbb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9" name="Google Shape;69;g3b2cb3bbb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b5ebb2186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13" name="Google Shape;213;g3b5ebb2186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b5ebb2186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21" name="Google Shape;221;g3b5ebb2186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b2cb3bbba2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29" name="Google Shape;229;g3b2cb3bbba2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b2cb3bbba2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7" name="Google Shape;237;g3b2cb3bbba2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b2cb3bbba2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45" name="Google Shape;245;g3b2cb3bbba2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b2cb3bbba2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53" name="Google Shape;253;g3b2cb3bbba2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b2cb3bbba2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2" name="Google Shape;262;g3b2cb3bbba2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b2cb3bbba2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71" name="Google Shape;271;g3b2cb3bbba2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b2cb3bbba2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80" name="Google Shape;280;g3b2cb3bbba2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b2cb3bbba2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89" name="Google Shape;289;g3b2cb3bbba2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b2cb3bbba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7" name="Google Shape;77;g3b2cb3bbb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b2cb3bbba2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98" name="Google Shape;298;g3b2cb3bbba2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b2cb3bbba2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07" name="Google Shape;307;g3b2cb3bbba2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b2cb3bbba2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16" name="Google Shape;316;g3b2cb3bbba2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b2cb3bbba2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25" name="Google Shape;325;g3b2cb3bbba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a:t>
            </a:r>
            <a:endParaRPr/>
          </a:p>
          <a:p>
            <a:pPr marL="0" lvl="0" indent="0" algn="l" rtl="0">
              <a:spcBef>
                <a:spcPts val="0"/>
              </a:spcBef>
              <a:spcAft>
                <a:spcPts val="0"/>
              </a:spcAft>
              <a:buNone/>
            </a:pPr>
            <a:r>
              <a:rPr lang="en" u="sng">
                <a:solidFill>
                  <a:schemeClr val="hlink"/>
                </a:solidFill>
                <a:hlinkClick r:id="rId3"/>
              </a:rPr>
              <a:t>https://www.federalregister.gov/documents/2025/11/24/2025-20740/postmarks-and-postal-possession</a:t>
            </a:r>
            <a:r>
              <a:rPr lang="en"/>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b2cb3bbba2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33" name="Google Shape;333;g3b2cb3bbba2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Links:</a:t>
            </a:r>
            <a:endParaRPr/>
          </a:p>
          <a:p>
            <a:pPr marL="0" lvl="0" indent="0" algn="l" rtl="0">
              <a:spcBef>
                <a:spcPts val="0"/>
              </a:spcBef>
              <a:spcAft>
                <a:spcPts val="0"/>
              </a:spcAft>
              <a:buNone/>
            </a:pPr>
            <a:r>
              <a:rPr lang="en" u="sng">
                <a:solidFill>
                  <a:schemeClr val="hlink"/>
                </a:solidFill>
                <a:hlinkClick r:id="rId3"/>
              </a:rPr>
              <a:t>https://www.americanprogress.org/article/how-to-submit-public-comments-to-oppose-proposed-rules-restricting-transgender-health-care-access/</a:t>
            </a:r>
            <a:r>
              <a:rPr lang="en"/>
              <a:t> </a:t>
            </a:r>
            <a:endParaRPr/>
          </a:p>
          <a:p>
            <a:pPr marL="0" lvl="0" indent="0" algn="l" rtl="0">
              <a:spcBef>
                <a:spcPts val="0"/>
              </a:spcBef>
              <a:spcAft>
                <a:spcPts val="0"/>
              </a:spcAft>
              <a:buNone/>
            </a:pPr>
            <a:r>
              <a:rPr lang="en" u="sng">
                <a:solidFill>
                  <a:schemeClr val="hlink"/>
                </a:solidFill>
                <a:hlinkClick r:id="rId4"/>
              </a:rPr>
              <a:t>https://act.hrc.org/page/183931/petition/1?ea.tracking.id=or_gnr_hrc_NPRMcomments</a:t>
            </a:r>
            <a:r>
              <a:rPr lang="en"/>
              <a:t> </a:t>
            </a:r>
            <a:endParaRPr/>
          </a:p>
          <a:p>
            <a:pPr marL="0" lvl="0" indent="0" algn="l" rtl="0">
              <a:spcBef>
                <a:spcPts val="0"/>
              </a:spcBef>
              <a:spcAft>
                <a:spcPts val="0"/>
              </a:spcAft>
              <a:buNone/>
            </a:pPr>
            <a:r>
              <a:rPr lang="en" u="sng">
                <a:solidFill>
                  <a:schemeClr val="hlink"/>
                </a:solidFill>
                <a:hlinkClick r:id="rId5"/>
              </a:rPr>
              <a:t>https://act.aclu.org/a/tell-hhs-hands-our-care</a:t>
            </a:r>
            <a:r>
              <a:rPr lang="en"/>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b2cb3bbba2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41" name="Google Shape;341;g3b2cb3bbba2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b58840da6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47" name="Google Shape;347;g3b58840da6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b2cb3bbb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6" name="Google Shape;86;g3b2cb3bbb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https://www.federalregister.gov/documents/2025/12/19/2025-23484/nondiscrimination-on-the-basis-of-disability-in-programs-or-activities-receiving-federal-financial</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https://www.federalregister.gov/documents/2025/12/19/2025-23464/medicaid-program-prohibition-on-federal-medicaid-and-childrens-health-insurance-program-funding-for</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b5ebb218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4" name="Google Shape;94;g3b5ebb218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https://www.federalregister.gov/documents/2025/12/19/2025-23465/medicare-and-medicaid-programs-hospital-condition-of-participation-prohibiting-sex-rejecting</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https://glaad.org/trump-accountability-tracker/</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b58840da6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2" name="Google Shape;102;g3b58840da6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b2cb3bbba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9" name="Google Shape;109;g3b2cb3bbba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video: </a:t>
            </a:r>
            <a:r>
              <a:rPr lang="en" u="sng">
                <a:solidFill>
                  <a:schemeClr val="hlink"/>
                </a:solidFill>
                <a:hlinkClick r:id="rId3"/>
              </a:rPr>
              <a:t>https://www.youtube.com/live/aY1XfN6Tt0Q?si=1WSsJefelE5UKaez</a:t>
            </a:r>
            <a:r>
              <a:rPr lang="en"/>
              <a:t> </a:t>
            </a:r>
            <a:endParaRPr/>
          </a:p>
          <a:p>
            <a:pPr marL="0" lvl="0" indent="0" algn="l" rtl="0">
              <a:spcBef>
                <a:spcPts val="0"/>
              </a:spcBef>
              <a:spcAft>
                <a:spcPts val="0"/>
              </a:spcAft>
              <a:buNone/>
            </a:pPr>
            <a:r>
              <a:rPr lang="en"/>
              <a:t>Link to transcript: </a:t>
            </a:r>
            <a:r>
              <a:rPr lang="en" u="sng">
                <a:solidFill>
                  <a:schemeClr val="hlink"/>
                </a:solidFill>
                <a:hlinkClick r:id="rId4"/>
              </a:rPr>
              <a:t>https://docs.google.com/document/d/1Wpt09UTqKF2RkGDukd6Gi8BMvynDaF8C4pHuNGMzQ_8/edit?usp=sharing</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b5ebb218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17" name="Google Shape;117;g3b5ebb218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video: </a:t>
            </a:r>
            <a:r>
              <a:rPr lang="en" u="sng">
                <a:solidFill>
                  <a:schemeClr val="hlink"/>
                </a:solidFill>
                <a:hlinkClick r:id="rId3"/>
              </a:rPr>
              <a:t>https://www.youtube.com/live/aY1XfN6Tt0Q?si=1WSsJefelE5UKaez</a:t>
            </a:r>
            <a:r>
              <a:rPr lang="en"/>
              <a:t> </a:t>
            </a:r>
            <a:endParaRPr/>
          </a:p>
          <a:p>
            <a:pPr marL="0" lvl="0" indent="0" algn="l" rtl="0">
              <a:spcBef>
                <a:spcPts val="0"/>
              </a:spcBef>
              <a:spcAft>
                <a:spcPts val="0"/>
              </a:spcAft>
              <a:buNone/>
            </a:pPr>
            <a:r>
              <a:rPr lang="en"/>
              <a:t>Link to transcript: </a:t>
            </a:r>
            <a:r>
              <a:rPr lang="en" u="sng">
                <a:solidFill>
                  <a:schemeClr val="hlink"/>
                </a:solidFill>
                <a:hlinkClick r:id="rId4"/>
              </a:rPr>
              <a:t>https://docs.google.com/document/d/1Wpt09UTqKF2RkGDukd6Gi8BMvynDaF8C4pHuNGMzQ_8/edit?usp=sharing</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b58840da6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25" name="Google Shape;125;g3b58840da6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55600" algn="ctr">
              <a:spcBef>
                <a:spcPts val="0"/>
              </a:spcBef>
              <a:spcAft>
                <a:spcPts val="0"/>
              </a:spcAft>
              <a:buSzPts val="2000"/>
              <a:buChar char="●"/>
              <a:defRPr/>
            </a:lvl1pPr>
            <a:lvl2pPr marL="914400" lvl="1" indent="-355600" algn="ctr">
              <a:spcBef>
                <a:spcPts val="0"/>
              </a:spcBef>
              <a:spcAft>
                <a:spcPts val="0"/>
              </a:spcAft>
              <a:buSzPts val="2000"/>
              <a:buChar char="○"/>
              <a:defRPr/>
            </a:lvl2pPr>
            <a:lvl3pPr marL="1371600" lvl="2" indent="-355600" algn="ctr">
              <a:spcBef>
                <a:spcPts val="0"/>
              </a:spcBef>
              <a:spcAft>
                <a:spcPts val="0"/>
              </a:spcAft>
              <a:buSzPts val="2000"/>
              <a:buChar char="■"/>
              <a:defRPr/>
            </a:lvl3pPr>
            <a:lvl4pPr marL="1828800" lvl="3" indent="-355600" algn="ctr">
              <a:spcBef>
                <a:spcPts val="0"/>
              </a:spcBef>
              <a:spcAft>
                <a:spcPts val="0"/>
              </a:spcAft>
              <a:buSzPts val="2000"/>
              <a:buChar char="●"/>
              <a:defRPr/>
            </a:lvl4pPr>
            <a:lvl5pPr marL="2286000" lvl="4" indent="-355600" algn="ctr">
              <a:spcBef>
                <a:spcPts val="0"/>
              </a:spcBef>
              <a:spcAft>
                <a:spcPts val="0"/>
              </a:spcAft>
              <a:buSzPts val="2000"/>
              <a:buChar char="○"/>
              <a:defRPr/>
            </a:lvl5pPr>
            <a:lvl6pPr marL="2743200" lvl="5" indent="-355600" algn="ctr">
              <a:spcBef>
                <a:spcPts val="0"/>
              </a:spcBef>
              <a:spcAft>
                <a:spcPts val="0"/>
              </a:spcAft>
              <a:buSzPts val="2000"/>
              <a:buChar char="■"/>
              <a:defRPr/>
            </a:lvl6pPr>
            <a:lvl7pPr marL="3200400" lvl="6" indent="-355600" algn="ctr">
              <a:spcBef>
                <a:spcPts val="0"/>
              </a:spcBef>
              <a:spcAft>
                <a:spcPts val="0"/>
              </a:spcAft>
              <a:buSzPts val="2000"/>
              <a:buChar char="●"/>
              <a:defRPr/>
            </a:lvl7pPr>
            <a:lvl8pPr marL="3657600" lvl="7" indent="-355600" algn="ctr">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55600">
              <a:spcBef>
                <a:spcPts val="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55600">
              <a:spcBef>
                <a:spcPts val="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0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F2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55600">
              <a:lnSpc>
                <a:spcPct val="115000"/>
              </a:lnSpc>
              <a:spcBef>
                <a:spcPts val="0"/>
              </a:spcBef>
              <a:spcAft>
                <a:spcPts val="0"/>
              </a:spcAft>
              <a:buClr>
                <a:schemeClr val="dk1"/>
              </a:buClr>
              <a:buSzPts val="2000"/>
              <a:buChar char="●"/>
              <a:defRPr sz="2000">
                <a:solidFill>
                  <a:schemeClr val="dk1"/>
                </a:solidFill>
              </a:defRPr>
            </a:lvl1pPr>
            <a:lvl2pPr marL="914400" lvl="1" indent="-355600">
              <a:lnSpc>
                <a:spcPct val="115000"/>
              </a:lnSpc>
              <a:spcBef>
                <a:spcPts val="0"/>
              </a:spcBef>
              <a:spcAft>
                <a:spcPts val="0"/>
              </a:spcAft>
              <a:buClr>
                <a:schemeClr val="dk1"/>
              </a:buClr>
              <a:buSzPts val="2000"/>
              <a:buChar char="○"/>
              <a:defRPr sz="2000">
                <a:solidFill>
                  <a:schemeClr val="dk1"/>
                </a:solidFill>
              </a:defRPr>
            </a:lvl2pPr>
            <a:lvl3pPr marL="1371600" lvl="2" indent="-355600">
              <a:lnSpc>
                <a:spcPct val="115000"/>
              </a:lnSpc>
              <a:spcBef>
                <a:spcPts val="0"/>
              </a:spcBef>
              <a:spcAft>
                <a:spcPts val="0"/>
              </a:spcAft>
              <a:buClr>
                <a:schemeClr val="dk1"/>
              </a:buClr>
              <a:buSzPts val="2000"/>
              <a:buChar char="■"/>
              <a:defRPr sz="2000">
                <a:solidFill>
                  <a:schemeClr val="dk1"/>
                </a:solidFill>
              </a:defRPr>
            </a:lvl3pPr>
            <a:lvl4pPr marL="1828800" lvl="3" indent="-355600">
              <a:lnSpc>
                <a:spcPct val="115000"/>
              </a:lnSpc>
              <a:spcBef>
                <a:spcPts val="0"/>
              </a:spcBef>
              <a:spcAft>
                <a:spcPts val="0"/>
              </a:spcAft>
              <a:buClr>
                <a:schemeClr val="dk1"/>
              </a:buClr>
              <a:buSzPts val="2000"/>
              <a:buChar char="●"/>
              <a:defRPr sz="2000">
                <a:solidFill>
                  <a:schemeClr val="dk1"/>
                </a:solidFill>
              </a:defRPr>
            </a:lvl4pPr>
            <a:lvl5pPr marL="2286000" lvl="4" indent="-355600">
              <a:lnSpc>
                <a:spcPct val="115000"/>
              </a:lnSpc>
              <a:spcBef>
                <a:spcPts val="0"/>
              </a:spcBef>
              <a:spcAft>
                <a:spcPts val="0"/>
              </a:spcAft>
              <a:buClr>
                <a:schemeClr val="dk1"/>
              </a:buClr>
              <a:buSzPts val="2000"/>
              <a:buChar char="○"/>
              <a:defRPr sz="2000">
                <a:solidFill>
                  <a:schemeClr val="dk1"/>
                </a:solidFill>
              </a:defRPr>
            </a:lvl5pPr>
            <a:lvl6pPr marL="2743200" lvl="5" indent="-355600">
              <a:lnSpc>
                <a:spcPct val="115000"/>
              </a:lnSpc>
              <a:spcBef>
                <a:spcPts val="0"/>
              </a:spcBef>
              <a:spcAft>
                <a:spcPts val="0"/>
              </a:spcAft>
              <a:buClr>
                <a:schemeClr val="dk1"/>
              </a:buClr>
              <a:buSzPts val="2000"/>
              <a:buChar char="■"/>
              <a:defRPr sz="2000">
                <a:solidFill>
                  <a:schemeClr val="dk1"/>
                </a:solidFill>
              </a:defRPr>
            </a:lvl6pPr>
            <a:lvl7pPr marL="3200400" lvl="6" indent="-355600">
              <a:lnSpc>
                <a:spcPct val="115000"/>
              </a:lnSpc>
              <a:spcBef>
                <a:spcPts val="0"/>
              </a:spcBef>
              <a:spcAft>
                <a:spcPts val="0"/>
              </a:spcAft>
              <a:buClr>
                <a:schemeClr val="dk1"/>
              </a:buClr>
              <a:buSzPts val="2000"/>
              <a:buChar char="●"/>
              <a:defRPr sz="2000">
                <a:solidFill>
                  <a:schemeClr val="dk1"/>
                </a:solidFill>
              </a:defRPr>
            </a:lvl7pPr>
            <a:lvl8pPr marL="3657600" lvl="7" indent="-355600">
              <a:lnSpc>
                <a:spcPct val="115000"/>
              </a:lnSpc>
              <a:spcBef>
                <a:spcPts val="0"/>
              </a:spcBef>
              <a:spcAft>
                <a:spcPts val="0"/>
              </a:spcAft>
              <a:buClr>
                <a:schemeClr val="dk1"/>
              </a:buClr>
              <a:buSzPts val="2000"/>
              <a:buChar char="○"/>
              <a:defRPr sz="2000">
                <a:solidFill>
                  <a:schemeClr val="dk1"/>
                </a:solidFill>
              </a:defRPr>
            </a:lvl8pPr>
            <a:lvl9pPr marL="4114800" lvl="8" indent="-355600">
              <a:lnSpc>
                <a:spcPct val="115000"/>
              </a:lnSpc>
              <a:spcBef>
                <a:spcPts val="0"/>
              </a:spcBef>
              <a:spcAft>
                <a:spcPts val="0"/>
              </a:spcAft>
              <a:buClr>
                <a:schemeClr val="dk1"/>
              </a:buClr>
              <a:buSzPts val="2000"/>
              <a:buChar char="■"/>
              <a:defRPr sz="2000">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deralregister.gov/documents/2024/05/09/2024-09237/nondiscrimination-on-the-basis-of-disability-in-programs-or-activities-receiving-federal-financia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gulations.gov/commenton/HHS-OCR-2026-0034-000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regulations.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federalregister.gov/documents/2025/11/24/2025-20740/postmarks-and-postal-possessio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americanprogress.org/article/how-to-submit-public-comments-to-oppose-proposed-rules-restricting-transgender-health-care-acces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act.aclu.org/a/tell-hhs-hands-our-care" TargetMode="External"/><Relationship Id="rId4" Type="http://schemas.openxmlformats.org/officeDocument/2006/relationships/hyperlink" Target="https://act.hrc.org/page/183931/petition/1?ea.tracking.id=or_gnr_hrc_NPRMcomment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facebook.com/DREDF.org" TargetMode="External"/><Relationship Id="rId13" Type="http://schemas.openxmlformats.org/officeDocument/2006/relationships/hyperlink" Target="https://www.youtube.com/channel/UCvlmqjgJnmAE0OTHwBRho4g" TargetMode="External"/><Relationship Id="rId3" Type="http://schemas.openxmlformats.org/officeDocument/2006/relationships/hyperlink" Target="http://www.dredf.org/" TargetMode="External"/><Relationship Id="rId7" Type="http://schemas.openxmlformats.org/officeDocument/2006/relationships/image" Target="../media/image11.png"/><Relationship Id="rId12" Type="http://schemas.openxmlformats.org/officeDocument/2006/relationships/hyperlink" Target="https://www.tiktok.com/@disabilityrights" TargetMode="External"/><Relationship Id="rId2" Type="http://schemas.openxmlformats.org/officeDocument/2006/relationships/notesSlide" Target="../notesSlides/notesSlide36.xml"/><Relationship Id="rId16"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bsky.app/profile/dredf.bsky.social" TargetMode="External"/><Relationship Id="rId11" Type="http://schemas.openxmlformats.org/officeDocument/2006/relationships/hyperlink" Target="https://linktr.ee/DREDF" TargetMode="External"/><Relationship Id="rId5" Type="http://schemas.openxmlformats.org/officeDocument/2006/relationships/hyperlink" Target="http://linkedin.com/disability-rights-" TargetMode="External"/><Relationship Id="rId15" Type="http://schemas.openxmlformats.org/officeDocument/2006/relationships/image" Target="../media/image13.png"/><Relationship Id="rId10" Type="http://schemas.openxmlformats.org/officeDocument/2006/relationships/hyperlink" Target="https://www.linkedin.com/company/disability-rights-education-and-defense-fund/" TargetMode="External"/><Relationship Id="rId4" Type="http://schemas.openxmlformats.org/officeDocument/2006/relationships/hyperlink" Target="http://www.facebook.com/dredf.org" TargetMode="External"/><Relationship Id="rId9" Type="http://schemas.openxmlformats.org/officeDocument/2006/relationships/hyperlink" Target="https://www.instagram.com/dredf1979/" TargetMode="Externa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federalregister.gov/documents/2025/12/19/2025-23484/nondiscrimination-on-the-basis-of-disability-in-programs-or-activities-receiving-federal-financia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ederalregister.gov/documents/2025/12/19/2025-23464/medicaid-program-prohibition-on-federal-medicaid-and-childrens-health-insurance-program-funding-fo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ederalregister.gov/documents/2025/12/19/2025-23465/medicare-and-medicaid-programs-hospital-condition-of-participation-prohibiting-sex-reject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glaad.org/trump-accountability-track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2F5"/>
        </a:solidFill>
        <a:effectLst/>
      </p:bgPr>
    </p:bg>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957713" y="904942"/>
            <a:ext cx="7228800" cy="79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chemeClr val="dk1"/>
                </a:solidFill>
                <a:latin typeface="Lexend"/>
                <a:ea typeface="Lexend"/>
                <a:cs typeface="Lexend"/>
                <a:sym typeface="Lexend"/>
              </a:rPr>
              <a:t>Informational Briefing</a:t>
            </a:r>
            <a:endParaRPr b="1">
              <a:solidFill>
                <a:schemeClr val="dk1"/>
              </a:solidFill>
              <a:latin typeface="Lexend"/>
              <a:ea typeface="Lexend"/>
              <a:cs typeface="Lexend"/>
              <a:sym typeface="Lexend"/>
            </a:endParaRPr>
          </a:p>
        </p:txBody>
      </p:sp>
      <p:sp>
        <p:nvSpPr>
          <p:cNvPr id="54" name="Google Shape;54;p13"/>
          <p:cNvSpPr txBox="1">
            <a:spLocks noGrp="1"/>
          </p:cNvSpPr>
          <p:nvPr>
            <p:ph type="ctrTitle"/>
          </p:nvPr>
        </p:nvSpPr>
        <p:spPr>
          <a:xfrm>
            <a:off x="957720" y="1428100"/>
            <a:ext cx="7228800" cy="205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latin typeface="Impact"/>
                <a:ea typeface="Impact"/>
                <a:cs typeface="Impact"/>
                <a:sym typeface="Impact"/>
              </a:rPr>
              <a:t>HHS’s Anti-Trans Proposal to Limit Section 504</a:t>
            </a:r>
            <a:endParaRPr>
              <a:solidFill>
                <a:srgbClr val="073763"/>
              </a:solidFill>
              <a:latin typeface="Impact"/>
              <a:ea typeface="Impact"/>
              <a:cs typeface="Impact"/>
              <a:sym typeface="Impact"/>
            </a:endParaRPr>
          </a:p>
        </p:txBody>
      </p:sp>
      <p:sp>
        <p:nvSpPr>
          <p:cNvPr id="55" name="Google Shape;55;p13"/>
          <p:cNvSpPr txBox="1">
            <a:spLocks noGrp="1"/>
          </p:cNvSpPr>
          <p:nvPr>
            <p:ph type="subTitle" idx="1"/>
          </p:nvPr>
        </p:nvSpPr>
        <p:spPr>
          <a:xfrm>
            <a:off x="957713" y="3289575"/>
            <a:ext cx="72288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Lexend"/>
                <a:ea typeface="Lexend"/>
                <a:cs typeface="Lexend"/>
                <a:sym typeface="Lexend"/>
              </a:rPr>
              <a:t>January 12, 2026</a:t>
            </a:r>
            <a:endParaRPr>
              <a:solidFill>
                <a:schemeClr val="dk1"/>
              </a:solidFill>
              <a:latin typeface="Lexend"/>
              <a:ea typeface="Lexend"/>
              <a:cs typeface="Lexend"/>
              <a:sym typeface="Lexend"/>
            </a:endParaRPr>
          </a:p>
        </p:txBody>
      </p:sp>
      <p:sp>
        <p:nvSpPr>
          <p:cNvPr id="57" name="Google Shape;57;p13" descr="Disability Rights Education and Defense Fund logo"/>
          <p:cNvSpPr/>
          <p:nvPr/>
        </p:nvSpPr>
        <p:spPr>
          <a:xfrm>
            <a:off x="7803725" y="269471"/>
            <a:ext cx="1112170" cy="577459"/>
          </a:xfrm>
          <a:custGeom>
            <a:avLst/>
            <a:gdLst/>
            <a:ahLst/>
            <a:cxnLst/>
            <a:rect l="l" t="t" r="r" b="b"/>
            <a:pathLst>
              <a:path w="2946146" h="1374902" extrusionOk="0">
                <a:moveTo>
                  <a:pt x="0" y="0"/>
                </a:moveTo>
                <a:lnTo>
                  <a:pt x="2946146" y="0"/>
                </a:lnTo>
                <a:lnTo>
                  <a:pt x="2946146" y="1374902"/>
                </a:lnTo>
                <a:lnTo>
                  <a:pt x="0" y="137490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pic>
        <p:nvPicPr>
          <p:cNvPr id="58" name="Google Shape;58;p13">
            <a:extLst>
              <a:ext uri="{C183D7F6-B498-43B3-948B-1728B52AA6E4}">
                <adec:decorative xmlns:adec="http://schemas.microsoft.com/office/drawing/2017/decorative" val="1"/>
              </a:ext>
            </a:extLst>
          </p:cNvPr>
          <p:cNvPicPr preferRelativeResize="0"/>
          <p:nvPr/>
        </p:nvPicPr>
        <p:blipFill rotWithShape="1">
          <a:blip r:embed="rId4">
            <a:alphaModFix/>
          </a:blip>
          <a:srcRect r="28377" b="14096"/>
          <a:stretch/>
        </p:blipFill>
        <p:spPr>
          <a:xfrm>
            <a:off x="6895550" y="2882875"/>
            <a:ext cx="2248452" cy="2260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23">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 name="Google Shape;136;p23"/>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Court Decisions re Gender Dysphoria</a:t>
            </a:r>
            <a:endParaRPr sz="3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137" name="Google Shape;137;p23"/>
          <p:cNvSpPr txBox="1">
            <a:spLocks noGrp="1"/>
          </p:cNvSpPr>
          <p:nvPr>
            <p:ph type="body" idx="1"/>
          </p:nvPr>
        </p:nvSpPr>
        <p:spPr>
          <a:xfrm>
            <a:off x="253000" y="1152475"/>
            <a:ext cx="85794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Large majority of court decisions (84%): gender dysphoria is not categorically excluded from federal disability rights protections (Kevin Barry)</a:t>
            </a:r>
            <a:endParaRPr sz="2400"/>
          </a:p>
          <a:p>
            <a:pPr marL="457200" lvl="0" indent="-381000" algn="l" rtl="0">
              <a:spcBef>
                <a:spcPts val="0"/>
              </a:spcBef>
              <a:spcAft>
                <a:spcPts val="0"/>
              </a:spcAft>
              <a:buSzPts val="2400"/>
              <a:buChar char="●"/>
            </a:pPr>
            <a:r>
              <a:rPr lang="en" sz="2400" i="1"/>
              <a:t>Williams v. Kincaid</a:t>
            </a:r>
            <a:r>
              <a:rPr lang="en" sz="2400"/>
              <a:t> (4th Cir. 2022): only appellate court ruling, gender dysphoria is not categorically excluded</a:t>
            </a:r>
            <a:endParaRPr sz="2400"/>
          </a:p>
          <a:p>
            <a:pPr marL="457200" lvl="0" indent="-381000" algn="l" rtl="0">
              <a:spcBef>
                <a:spcPts val="0"/>
              </a:spcBef>
              <a:spcAft>
                <a:spcPts val="0"/>
              </a:spcAft>
              <a:buSzPts val="2400"/>
              <a:buChar char="●"/>
            </a:pPr>
            <a:r>
              <a:rPr lang="en" sz="2400"/>
              <a:t>Every court decision after </a:t>
            </a:r>
            <a:r>
              <a:rPr lang="en" sz="2400" i="1"/>
              <a:t>Williams</a:t>
            </a:r>
            <a:r>
              <a:rPr lang="en" sz="2400"/>
              <a:t>: gender dysphoria is not categorically excluded</a:t>
            </a:r>
            <a:endParaRPr sz="2400"/>
          </a:p>
        </p:txBody>
      </p:sp>
      <p:sp>
        <p:nvSpPr>
          <p:cNvPr id="138" name="Google Shape;138;p23">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10</a:t>
            </a:fld>
            <a:endParaRPr sz="1500">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4" name="Google Shape;144;p24">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24"/>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i="1" dirty="0">
                <a:solidFill>
                  <a:srgbClr val="FFFFFF"/>
                </a:solidFill>
                <a:latin typeface="Atkinson Hyperlegible"/>
                <a:ea typeface="Atkinson Hyperlegible"/>
                <a:cs typeface="Atkinson Hyperlegible"/>
                <a:sym typeface="Atkinson Hyperlegible"/>
              </a:rPr>
              <a:t>Williams v. Kincaid</a:t>
            </a:r>
            <a:r>
              <a:rPr lang="en" sz="3000" b="1" dirty="0">
                <a:solidFill>
                  <a:srgbClr val="FFFFFF"/>
                </a:solidFill>
                <a:latin typeface="Atkinson Hyperlegible"/>
                <a:ea typeface="Atkinson Hyperlegible"/>
                <a:cs typeface="Atkinson Hyperlegible"/>
                <a:sym typeface="Atkinson Hyperlegible"/>
              </a:rPr>
              <a:t> (4th Cir. 2022)</a:t>
            </a:r>
            <a:endParaRPr sz="3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143" name="Google Shape;14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8775" algn="l" rtl="0">
              <a:lnSpc>
                <a:spcPct val="95000"/>
              </a:lnSpc>
              <a:spcBef>
                <a:spcPts val="0"/>
              </a:spcBef>
              <a:spcAft>
                <a:spcPts val="0"/>
              </a:spcAft>
              <a:buSzPts val="2050"/>
              <a:buChar char="●"/>
            </a:pPr>
            <a:r>
              <a:rPr lang="en" sz="2050" b="1"/>
              <a:t>Facts:</a:t>
            </a:r>
            <a:r>
              <a:rPr lang="en" sz="2050"/>
              <a:t> trans woman with gender dysphoria incarcerated in men’s housing unit of county jail, harassed and denied medical care, brought case under ADA and U.S. Constitution</a:t>
            </a:r>
            <a:endParaRPr sz="2050"/>
          </a:p>
          <a:p>
            <a:pPr marL="457200" lvl="0" indent="-358775" algn="l" rtl="0">
              <a:lnSpc>
                <a:spcPct val="95000"/>
              </a:lnSpc>
              <a:spcBef>
                <a:spcPts val="1000"/>
              </a:spcBef>
              <a:spcAft>
                <a:spcPts val="0"/>
              </a:spcAft>
              <a:buSzPts val="2050"/>
              <a:buChar char="●"/>
            </a:pPr>
            <a:r>
              <a:rPr lang="en" sz="2050"/>
              <a:t>Appellate court analyzed ADA language that excluded “gender identity disorders not resulting from physical impairments” </a:t>
            </a:r>
            <a:endParaRPr sz="2050"/>
          </a:p>
          <a:p>
            <a:pPr marL="457200" lvl="0" indent="-358775" algn="l" rtl="0">
              <a:lnSpc>
                <a:spcPct val="95000"/>
              </a:lnSpc>
              <a:spcBef>
                <a:spcPts val="1000"/>
              </a:spcBef>
              <a:spcAft>
                <a:spcPts val="0"/>
              </a:spcAft>
              <a:buSzPts val="2050"/>
              <a:buChar char="●"/>
            </a:pPr>
            <a:r>
              <a:rPr lang="en" sz="2050" b="1"/>
              <a:t>Ruling:</a:t>
            </a:r>
            <a:r>
              <a:rPr lang="en" sz="2050"/>
              <a:t> the phrase “gender identity disorders” included in the ADA in 1990 did not include gender dysphoria </a:t>
            </a:r>
            <a:endParaRPr sz="2050"/>
          </a:p>
          <a:p>
            <a:pPr marL="457200" lvl="0" indent="-358775" algn="l" rtl="0">
              <a:lnSpc>
                <a:spcPct val="95000"/>
              </a:lnSpc>
              <a:spcBef>
                <a:spcPts val="1000"/>
              </a:spcBef>
              <a:spcAft>
                <a:spcPts val="1000"/>
              </a:spcAft>
              <a:buSzPts val="2050"/>
              <a:buChar char="●"/>
            </a:pPr>
            <a:r>
              <a:rPr lang="en" sz="2050" b="1"/>
              <a:t>Result: </a:t>
            </a:r>
            <a:r>
              <a:rPr lang="en" sz="2050"/>
              <a:t>a person with a disability based on gender dysphoria can be protected from discrimination under the ADA and Section 504</a:t>
            </a:r>
            <a:endParaRPr sz="2050"/>
          </a:p>
        </p:txBody>
      </p:sp>
      <p:sp>
        <p:nvSpPr>
          <p:cNvPr id="146" name="Google Shape;146;p24">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11</a:t>
            </a:fld>
            <a:endParaRPr sz="1500">
              <a:latin typeface="Lexend"/>
              <a:ea typeface="Lexend"/>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2" name="Google Shape;152;p25">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25"/>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Analysis in </a:t>
            </a:r>
            <a:r>
              <a:rPr lang="en" sz="3000" b="1" i="1" dirty="0">
                <a:solidFill>
                  <a:srgbClr val="FFFFFF"/>
                </a:solidFill>
                <a:latin typeface="Atkinson Hyperlegible"/>
                <a:ea typeface="Atkinson Hyperlegible"/>
                <a:cs typeface="Atkinson Hyperlegible"/>
                <a:sym typeface="Atkinson Hyperlegible"/>
              </a:rPr>
              <a:t>Williams v. Kincaid</a:t>
            </a:r>
            <a:endParaRPr sz="3000" b="1" i="1" dirty="0">
              <a:solidFill>
                <a:srgbClr val="FFFFFF"/>
              </a:solidFill>
              <a:latin typeface="Atkinson Hyperlegible"/>
              <a:ea typeface="Atkinson Hyperlegible"/>
              <a:cs typeface="Atkinson Hyperlegible"/>
              <a:sym typeface="Atkinson Hyperlegible"/>
            </a:endParaRPr>
          </a:p>
        </p:txBody>
      </p:sp>
      <p:sp>
        <p:nvSpPr>
          <p:cNvPr id="151" name="Google Shape;151;p25"/>
          <p:cNvSpPr txBox="1">
            <a:spLocks noGrp="1"/>
          </p:cNvSpPr>
          <p:nvPr>
            <p:ph type="body" idx="1"/>
          </p:nvPr>
        </p:nvSpPr>
        <p:spPr>
          <a:xfrm>
            <a:off x="136050" y="1044865"/>
            <a:ext cx="8520600" cy="36339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600"/>
              </a:spcAft>
              <a:buSzPts val="2000"/>
              <a:buChar char="●"/>
            </a:pPr>
            <a:r>
              <a:rPr lang="en" dirty="0"/>
              <a:t>“Gender dysphoria” differs dramatically from now-rejected diagnosis of “gender identity disorder” </a:t>
            </a:r>
            <a:endParaRPr dirty="0"/>
          </a:p>
          <a:p>
            <a:pPr marL="914400" lvl="1" indent="-355600" algn="l" rtl="0">
              <a:lnSpc>
                <a:spcPct val="100000"/>
              </a:lnSpc>
              <a:spcBef>
                <a:spcPts val="0"/>
              </a:spcBef>
              <a:spcAft>
                <a:spcPts val="600"/>
              </a:spcAft>
              <a:buSzPts val="2000"/>
              <a:buChar char="○"/>
            </a:pPr>
            <a:r>
              <a:rPr lang="en" dirty="0"/>
              <a:t>GID focuses exclusively on a person’s gender identity and treats that identity itself as a “disorder”</a:t>
            </a:r>
            <a:endParaRPr dirty="0"/>
          </a:p>
          <a:p>
            <a:pPr marL="914400" lvl="1" indent="-355600" algn="l" rtl="0">
              <a:lnSpc>
                <a:spcPct val="100000"/>
              </a:lnSpc>
              <a:spcBef>
                <a:spcPts val="0"/>
              </a:spcBef>
              <a:spcAft>
                <a:spcPts val="600"/>
              </a:spcAft>
              <a:buSzPts val="2000"/>
              <a:buChar char="○"/>
            </a:pPr>
            <a:r>
              <a:rPr lang="en" dirty="0"/>
              <a:t>Gender dysphoria, unlike GID, concerns itself primarily with clinically significant distress and other disabling symptoms, rather than simply being transgender</a:t>
            </a:r>
            <a:endParaRPr dirty="0"/>
          </a:p>
          <a:p>
            <a:pPr marL="457200" lvl="0" indent="-355600" algn="l" rtl="0">
              <a:lnSpc>
                <a:spcPct val="100000"/>
              </a:lnSpc>
              <a:spcBef>
                <a:spcPts val="0"/>
              </a:spcBef>
              <a:spcAft>
                <a:spcPts val="600"/>
              </a:spcAft>
              <a:buSzPts val="2000"/>
              <a:buChar char="●"/>
            </a:pPr>
            <a:r>
              <a:rPr lang="en" dirty="0"/>
              <a:t>2008 law: Congress expressly directed that courts construe disability broadly, to “maximum extent permitted” by the law</a:t>
            </a:r>
            <a:endParaRPr dirty="0"/>
          </a:p>
          <a:p>
            <a:pPr marL="457200" lvl="0" indent="-355600" algn="l" rtl="0">
              <a:lnSpc>
                <a:spcPct val="100000"/>
              </a:lnSpc>
              <a:spcBef>
                <a:spcPts val="0"/>
              </a:spcBef>
              <a:spcAft>
                <a:spcPts val="600"/>
              </a:spcAft>
              <a:buSzPts val="2000"/>
              <a:buChar char="●"/>
            </a:pPr>
            <a:r>
              <a:rPr lang="en" dirty="0"/>
              <a:t>Constitutional avoidance: original GID exclusion in 1990 motivated by discriminatory animus toward transgender people</a:t>
            </a:r>
            <a:endParaRPr dirty="0"/>
          </a:p>
        </p:txBody>
      </p:sp>
      <p:sp>
        <p:nvSpPr>
          <p:cNvPr id="154" name="Google Shape;154;p25">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12</a:t>
            </a:fld>
            <a:endParaRPr sz="1500">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60" name="Google Shape;160;p26">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26"/>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2023-24 HHS Section 504 Rulemaking</a:t>
            </a:r>
            <a:endParaRPr sz="3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159" name="Google Shape;15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rgbClr val="0E65F1"/>
                </a:solidFill>
                <a:hlinkClick r:id="rId3">
                  <a:extLst>
                    <a:ext uri="{A12FA001-AC4F-418D-AE19-62706E023703}">
                      <ahyp:hlinkClr xmlns:ahyp="http://schemas.microsoft.com/office/drawing/2018/hyperlinkcolor" val="tx"/>
                    </a:ext>
                  </a:extLst>
                </a:hlinkClick>
              </a:rPr>
              <a:t>HHS Section 504 Final Rule</a:t>
            </a:r>
            <a:r>
              <a:rPr lang="en">
                <a:solidFill>
                  <a:srgbClr val="0E65F1"/>
                </a:solidFill>
              </a:rPr>
              <a:t> </a:t>
            </a:r>
            <a:r>
              <a:rPr lang="en"/>
              <a:t>(May 9, 2024)</a:t>
            </a:r>
            <a:endParaRPr/>
          </a:p>
          <a:p>
            <a:pPr marL="457200" lvl="0" indent="-355600" algn="l" rtl="0">
              <a:spcBef>
                <a:spcPts val="1200"/>
              </a:spcBef>
              <a:spcAft>
                <a:spcPts val="0"/>
              </a:spcAft>
              <a:buSzPts val="2000"/>
              <a:buChar char="●"/>
            </a:pPr>
            <a:r>
              <a:rPr lang="en"/>
              <a:t>Discussion of gender dysphoria and </a:t>
            </a:r>
            <a:r>
              <a:rPr lang="en" i="1"/>
              <a:t>Williams </a:t>
            </a:r>
            <a:r>
              <a:rPr lang="en"/>
              <a:t>at 89 Fed.Reg 40068-69 (preamble to Final Rule)</a:t>
            </a:r>
            <a:endParaRPr/>
          </a:p>
          <a:p>
            <a:pPr marL="457200" lvl="0" indent="-355600" algn="l" rtl="0">
              <a:spcBef>
                <a:spcPts val="0"/>
              </a:spcBef>
              <a:spcAft>
                <a:spcPts val="0"/>
              </a:spcAft>
              <a:buSzPts val="2000"/>
              <a:buChar char="●"/>
            </a:pPr>
            <a:r>
              <a:rPr lang="en"/>
              <a:t>Gender dysphoria may be a disability under Section 504 depending on the facts</a:t>
            </a:r>
            <a:endParaRPr/>
          </a:p>
        </p:txBody>
      </p:sp>
      <p:sp>
        <p:nvSpPr>
          <p:cNvPr id="162" name="Google Shape;162;p26">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13</a:t>
            </a:fld>
            <a:endParaRPr sz="1500">
              <a:latin typeface="Lexend"/>
              <a:ea typeface="Lexend"/>
              <a:cs typeface="Lexend"/>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9" name="Google Shape;169;p27">
            <a:extLst>
              <a:ext uri="{C183D7F6-B498-43B3-948B-1728B52AA6E4}">
                <adec:decorative xmlns:adec="http://schemas.microsoft.com/office/drawing/2017/decorative" val="1"/>
              </a:ext>
            </a:extLst>
          </p:cNvPr>
          <p:cNvSpPr/>
          <p:nvPr/>
        </p:nvSpPr>
        <p:spPr>
          <a:xfrm>
            <a:off x="228750" y="193475"/>
            <a:ext cx="8579400" cy="7290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27"/>
          <p:cNvSpPr txBox="1"/>
          <p:nvPr/>
        </p:nvSpPr>
        <p:spPr>
          <a:xfrm>
            <a:off x="335850" y="289325"/>
            <a:ext cx="7692300" cy="537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900" b="1" dirty="0">
                <a:solidFill>
                  <a:srgbClr val="FFFFFF"/>
                </a:solidFill>
                <a:latin typeface="Atkinson Hyperlegible"/>
                <a:ea typeface="Atkinson Hyperlegible"/>
                <a:cs typeface="Atkinson Hyperlegible"/>
                <a:sym typeface="Atkinson Hyperlegible"/>
              </a:rPr>
              <a:t>Summary of Proposed Section 504 Rule </a:t>
            </a:r>
            <a:endParaRPr sz="2500" b="1" dirty="0">
              <a:solidFill>
                <a:srgbClr val="FFFFFF"/>
              </a:solidFill>
              <a:latin typeface="Atkinson Hyperlegible"/>
              <a:ea typeface="Atkinson Hyperlegible"/>
              <a:cs typeface="Atkinson Hyperlegible"/>
              <a:sym typeface="Atkinson Hyperlegible"/>
            </a:endParaRPr>
          </a:p>
        </p:txBody>
      </p:sp>
      <p:sp>
        <p:nvSpPr>
          <p:cNvPr id="167" name="Google Shape;167;p27"/>
          <p:cNvSpPr txBox="1">
            <a:spLocks noGrp="1"/>
          </p:cNvSpPr>
          <p:nvPr>
            <p:ph type="body" idx="1"/>
          </p:nvPr>
        </p:nvSpPr>
        <p:spPr>
          <a:xfrm>
            <a:off x="311700" y="1130350"/>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dirty="0"/>
              <a:t>The proposed rule seeks to categorically exclude gender dysphoria from disability nondiscrimination protections. </a:t>
            </a:r>
            <a:endParaRPr dirty="0"/>
          </a:p>
          <a:p>
            <a:pPr marL="457200" lvl="0" indent="-355600" algn="l" rtl="0">
              <a:spcBef>
                <a:spcPts val="0"/>
              </a:spcBef>
              <a:spcAft>
                <a:spcPts val="0"/>
              </a:spcAft>
              <a:buSzPts val="2000"/>
              <a:buChar char="●"/>
            </a:pPr>
            <a:r>
              <a:rPr lang="en" dirty="0"/>
              <a:t>It could lead recipients of HHS federal funds to discriminate against people with gender dysphoria, in violation of Section 504’s requirements. </a:t>
            </a:r>
            <a:endParaRPr dirty="0"/>
          </a:p>
          <a:p>
            <a:pPr marL="0" lvl="0" indent="0" algn="l" rtl="0">
              <a:spcBef>
                <a:spcPts val="1200"/>
              </a:spcBef>
              <a:spcAft>
                <a:spcPts val="1200"/>
              </a:spcAft>
              <a:buNone/>
            </a:pPr>
            <a:endParaRPr dirty="0"/>
          </a:p>
        </p:txBody>
      </p:sp>
      <p:sp>
        <p:nvSpPr>
          <p:cNvPr id="168" name="Google Shape;168;p27">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14</a:t>
            </a:fld>
            <a:endParaRPr sz="1500">
              <a:latin typeface="Lexend"/>
              <a:ea typeface="Lexend"/>
              <a:cs typeface="Lexend"/>
              <a:sym typeface="Lexe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6" name="Google Shape;176;p28">
            <a:extLst>
              <a:ext uri="{C183D7F6-B498-43B3-948B-1728B52AA6E4}">
                <adec:decorative xmlns:adec="http://schemas.microsoft.com/office/drawing/2017/decorative" val="1"/>
              </a:ext>
            </a:extLst>
          </p:cNvPr>
          <p:cNvSpPr/>
          <p:nvPr/>
        </p:nvSpPr>
        <p:spPr>
          <a:xfrm>
            <a:off x="243650" y="304216"/>
            <a:ext cx="8579400" cy="101252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28"/>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Summary of Proposed Section 504 Rule </a:t>
            </a:r>
            <a:r>
              <a:rPr lang="en" sz="2400" b="1" dirty="0">
                <a:solidFill>
                  <a:srgbClr val="FFFFFF"/>
                </a:solidFill>
                <a:latin typeface="Atkinson Hyperlegible"/>
                <a:ea typeface="Atkinson Hyperlegible"/>
                <a:cs typeface="Atkinson Hyperlegible"/>
                <a:sym typeface="Atkinson Hyperlegible"/>
              </a:rPr>
              <a:t>[continued]</a:t>
            </a:r>
            <a:endParaRPr sz="3000" b="1" dirty="0">
              <a:solidFill>
                <a:srgbClr val="FFFFFF"/>
              </a:solidFill>
              <a:latin typeface="Atkinson Hyperlegible"/>
              <a:ea typeface="Atkinson Hyperlegible"/>
              <a:cs typeface="Atkinson Hyperlegible"/>
              <a:sym typeface="Atkinson Hyperlegible"/>
            </a:endParaRPr>
          </a:p>
        </p:txBody>
      </p:sp>
      <p:sp>
        <p:nvSpPr>
          <p:cNvPr id="175" name="Google Shape;175;p28"/>
          <p:cNvSpPr txBox="1">
            <a:spLocks noGrp="1"/>
          </p:cNvSpPr>
          <p:nvPr>
            <p:ph type="body" idx="1"/>
          </p:nvPr>
        </p:nvSpPr>
        <p:spPr>
          <a:xfrm>
            <a:off x="311700" y="1527275"/>
            <a:ext cx="8520600" cy="34164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dirty="0"/>
              <a:t>The rule would change the definition of “disability” found in 45 C.F.R. § 84.4 by amending subsection (g) to include: </a:t>
            </a:r>
            <a:endParaRPr dirty="0"/>
          </a:p>
          <a:p>
            <a:pPr marL="914400" marR="1021845" lvl="0" indent="0" algn="l" rtl="0">
              <a:spcBef>
                <a:spcPts val="1200"/>
              </a:spcBef>
              <a:spcAft>
                <a:spcPts val="1200"/>
              </a:spcAft>
              <a:buNone/>
            </a:pPr>
            <a:r>
              <a:rPr lang="en" dirty="0"/>
              <a:t>The term “disability” does not include the conditions set forth at 29 U.S.C. 705(20)(F), including “</a:t>
            </a:r>
            <a:r>
              <a:rPr lang="en" dirty="0" err="1"/>
              <a:t>transvestism</a:t>
            </a:r>
            <a:r>
              <a:rPr lang="en" dirty="0"/>
              <a:t>, transsexualism, … [or] gender identity disorders not resulting from physical impairments …” … </a:t>
            </a:r>
            <a:r>
              <a:rPr lang="en" b="1" i="1" dirty="0"/>
              <a:t>[T]he term “gender identity disorders not resulting from physical impairments” includes gender dysphoria not resulting from physical impairments.</a:t>
            </a:r>
            <a:endParaRPr dirty="0"/>
          </a:p>
        </p:txBody>
      </p:sp>
      <p:sp>
        <p:nvSpPr>
          <p:cNvPr id="178" name="Google Shape;178;p28">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15</a:t>
            </a:fld>
            <a:endParaRPr sz="1500">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4" name="Google Shape;184;p29">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29"/>
          <p:cNvSpPr txBox="1"/>
          <p:nvPr/>
        </p:nvSpPr>
        <p:spPr>
          <a:xfrm>
            <a:off x="327899" y="319100"/>
            <a:ext cx="85794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Why the Proposed Rule is Harmful and Wrong</a:t>
            </a:r>
            <a:endParaRPr sz="3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183" name="Google Shape;183;p29"/>
          <p:cNvSpPr txBox="1">
            <a:spLocks noGrp="1"/>
          </p:cNvSpPr>
          <p:nvPr>
            <p:ph type="body" idx="1"/>
          </p:nvPr>
        </p:nvSpPr>
        <p:spPr>
          <a:xfrm>
            <a:off x="143975" y="1022025"/>
            <a:ext cx="8679000" cy="3416400"/>
          </a:xfrm>
          <a:prstGeom prst="rect">
            <a:avLst/>
          </a:prstGeom>
        </p:spPr>
        <p:txBody>
          <a:bodyPr spcFirstLastPara="1" wrap="square" lIns="91425" tIns="91425" rIns="91425" bIns="91425" anchor="t" anchorCtr="0">
            <a:noAutofit/>
          </a:bodyPr>
          <a:lstStyle/>
          <a:p>
            <a:pPr marL="457200" lvl="0" indent="-355600" algn="l" rtl="0">
              <a:lnSpc>
                <a:spcPct val="105000"/>
              </a:lnSpc>
              <a:spcBef>
                <a:spcPts val="0"/>
              </a:spcBef>
              <a:spcAft>
                <a:spcPts val="0"/>
              </a:spcAft>
              <a:buSzPts val="2000"/>
              <a:buChar char="●"/>
            </a:pPr>
            <a:r>
              <a:rPr lang="en"/>
              <a:t>The Proposed Rule would harm people with gender dysphoria</a:t>
            </a:r>
            <a:endParaRPr/>
          </a:p>
          <a:p>
            <a:pPr marL="914400" lvl="1" indent="-355600" algn="l" rtl="0">
              <a:lnSpc>
                <a:spcPct val="105000"/>
              </a:lnSpc>
              <a:spcBef>
                <a:spcPts val="0"/>
              </a:spcBef>
              <a:spcAft>
                <a:spcPts val="0"/>
              </a:spcAft>
              <a:buSzPts val="2000"/>
              <a:buChar char="○"/>
            </a:pPr>
            <a:r>
              <a:rPr lang="en"/>
              <a:t>People with gender dysphoria could be turned away from basic health and human services or face mistreatment when accessing these programs</a:t>
            </a:r>
            <a:endParaRPr/>
          </a:p>
          <a:p>
            <a:pPr marL="914400" lvl="1" indent="-355600" algn="l" rtl="0">
              <a:lnSpc>
                <a:spcPct val="105000"/>
              </a:lnSpc>
              <a:spcBef>
                <a:spcPts val="0"/>
              </a:spcBef>
              <a:spcAft>
                <a:spcPts val="1000"/>
              </a:spcAft>
              <a:buSzPts val="2000"/>
              <a:buChar char="○"/>
            </a:pPr>
            <a:r>
              <a:rPr lang="en"/>
              <a:t>People with gender dysphoria already face barriers – this rule would make them worse</a:t>
            </a:r>
            <a:endParaRPr/>
          </a:p>
        </p:txBody>
      </p:sp>
      <p:sp>
        <p:nvSpPr>
          <p:cNvPr id="186" name="Google Shape;186;p29">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16</a:t>
            </a:fld>
            <a:endParaRPr sz="1500">
              <a:latin typeface="Lexend"/>
              <a:ea typeface="Lexend"/>
              <a:cs typeface="Lexend"/>
              <a:sym typeface="Lexe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2" name="Google Shape;192;p30">
            <a:extLst>
              <a:ext uri="{C183D7F6-B498-43B3-948B-1728B52AA6E4}">
                <adec:decorative xmlns:adec="http://schemas.microsoft.com/office/drawing/2017/decorative" val="1"/>
              </a:ext>
            </a:extLst>
          </p:cNvPr>
          <p:cNvSpPr/>
          <p:nvPr/>
        </p:nvSpPr>
        <p:spPr>
          <a:xfrm>
            <a:off x="243650" y="304218"/>
            <a:ext cx="8579400" cy="11091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30"/>
          <p:cNvSpPr txBox="1"/>
          <p:nvPr/>
        </p:nvSpPr>
        <p:spPr>
          <a:xfrm>
            <a:off x="327900" y="374052"/>
            <a:ext cx="89790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Why the Proposed Rule is Harmful and Wrong </a:t>
            </a:r>
            <a:r>
              <a:rPr lang="en" sz="2000" b="1" dirty="0">
                <a:solidFill>
                  <a:schemeClr val="lt1"/>
                </a:solidFill>
                <a:latin typeface="Atkinson Hyperlegible"/>
                <a:ea typeface="Atkinson Hyperlegible"/>
                <a:cs typeface="Atkinson Hyperlegible"/>
                <a:sym typeface="Atkinson Hyperlegible"/>
              </a:rPr>
              <a:t>[continued]</a:t>
            </a:r>
            <a:endParaRPr sz="2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191" name="Google Shape;191;p30"/>
          <p:cNvSpPr txBox="1">
            <a:spLocks noGrp="1"/>
          </p:cNvSpPr>
          <p:nvPr>
            <p:ph type="body" idx="1"/>
          </p:nvPr>
        </p:nvSpPr>
        <p:spPr>
          <a:xfrm>
            <a:off x="311700" y="1506554"/>
            <a:ext cx="8520600" cy="3416400"/>
          </a:xfrm>
          <a:prstGeom prst="rect">
            <a:avLst/>
          </a:prstGeom>
        </p:spPr>
        <p:txBody>
          <a:bodyPr spcFirstLastPara="1" wrap="square" lIns="91425" tIns="91425" rIns="91425" bIns="91425" anchor="t" anchorCtr="0">
            <a:noAutofit/>
          </a:bodyPr>
          <a:lstStyle/>
          <a:p>
            <a:pPr marL="457200" lvl="0" indent="-358775" algn="l" rtl="0">
              <a:lnSpc>
                <a:spcPct val="105000"/>
              </a:lnSpc>
              <a:spcBef>
                <a:spcPts val="0"/>
              </a:spcBef>
              <a:spcAft>
                <a:spcPts val="0"/>
              </a:spcAft>
              <a:buSzPts val="2050"/>
              <a:buChar char="●"/>
            </a:pPr>
            <a:r>
              <a:rPr lang="en" sz="2050"/>
              <a:t>The Proposed Rule is motivated by anti-trans bias</a:t>
            </a:r>
            <a:endParaRPr sz="2050"/>
          </a:p>
          <a:p>
            <a:pPr marL="914400" lvl="1" indent="-358775" algn="l" rtl="0">
              <a:lnSpc>
                <a:spcPct val="105000"/>
              </a:lnSpc>
              <a:spcBef>
                <a:spcPts val="0"/>
              </a:spcBef>
              <a:spcAft>
                <a:spcPts val="0"/>
              </a:spcAft>
              <a:buSzPts val="2050"/>
              <a:buChar char="○"/>
            </a:pPr>
            <a:r>
              <a:rPr lang="en" sz="2050"/>
              <a:t>From day 1, coordinated attack on transgender community as a whole</a:t>
            </a:r>
            <a:endParaRPr sz="2050"/>
          </a:p>
          <a:p>
            <a:pPr marL="914400" lvl="1" indent="-358775" algn="l" rtl="0">
              <a:lnSpc>
                <a:spcPct val="105000"/>
              </a:lnSpc>
              <a:spcBef>
                <a:spcPts val="0"/>
              </a:spcBef>
              <a:spcAft>
                <a:spcPts val="0"/>
              </a:spcAft>
              <a:buSzPts val="2050"/>
              <a:buChar char="○"/>
            </a:pPr>
            <a:r>
              <a:rPr lang="en" sz="2050"/>
              <a:t>Press conference statements reinforce anti-trans bias and ableism</a:t>
            </a:r>
            <a:endParaRPr sz="2050"/>
          </a:p>
          <a:p>
            <a:pPr marL="914400" lvl="1" indent="-358775" algn="l" rtl="0">
              <a:lnSpc>
                <a:spcPct val="105000"/>
              </a:lnSpc>
              <a:spcBef>
                <a:spcPts val="0"/>
              </a:spcBef>
              <a:spcAft>
                <a:spcPts val="0"/>
              </a:spcAft>
              <a:buSzPts val="2050"/>
              <a:buChar char="○"/>
            </a:pPr>
            <a:r>
              <a:rPr lang="en" sz="2050"/>
              <a:t>Anti-trans bias and ableism are not legitimate bases for rulemaking</a:t>
            </a:r>
            <a:endParaRPr sz="2050"/>
          </a:p>
        </p:txBody>
      </p:sp>
      <p:sp>
        <p:nvSpPr>
          <p:cNvPr id="194" name="Google Shape;194;p30">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17</a:t>
            </a:fld>
            <a:endParaRPr sz="1500">
              <a:latin typeface="Lexend"/>
              <a:ea typeface="Lexend"/>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200" name="Google Shape;200;p31">
            <a:extLst>
              <a:ext uri="{C183D7F6-B498-43B3-948B-1728B52AA6E4}">
                <adec:decorative xmlns:adec="http://schemas.microsoft.com/office/drawing/2017/decorative" val="1"/>
              </a:ext>
            </a:extLst>
          </p:cNvPr>
          <p:cNvSpPr/>
          <p:nvPr/>
        </p:nvSpPr>
        <p:spPr>
          <a:xfrm>
            <a:off x="243650" y="304218"/>
            <a:ext cx="8579400" cy="11091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31"/>
          <p:cNvSpPr txBox="1"/>
          <p:nvPr/>
        </p:nvSpPr>
        <p:spPr>
          <a:xfrm>
            <a:off x="327900" y="374052"/>
            <a:ext cx="89790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Why the Proposed Rule is Harmful and Wrong </a:t>
            </a:r>
            <a:r>
              <a:rPr lang="en" sz="2000" b="1" dirty="0">
                <a:solidFill>
                  <a:schemeClr val="lt1"/>
                </a:solidFill>
                <a:latin typeface="Atkinson Hyperlegible"/>
                <a:ea typeface="Atkinson Hyperlegible"/>
                <a:cs typeface="Atkinson Hyperlegible"/>
                <a:sym typeface="Atkinson Hyperlegible"/>
              </a:rPr>
              <a:t>[continued]</a:t>
            </a:r>
            <a:endParaRPr sz="2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199" name="Google Shape;199;p31"/>
          <p:cNvSpPr txBox="1">
            <a:spLocks noGrp="1"/>
          </p:cNvSpPr>
          <p:nvPr>
            <p:ph type="body" idx="1"/>
          </p:nvPr>
        </p:nvSpPr>
        <p:spPr>
          <a:xfrm>
            <a:off x="311700" y="1506554"/>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Congress said that the ADA &amp; Section 504 definition of disability should be construed as broadly as possible, ADA Amendments Act of 2008. But the proposed rule narrows the definition of disability.</a:t>
            </a:r>
            <a:endParaRPr/>
          </a:p>
        </p:txBody>
      </p:sp>
      <p:sp>
        <p:nvSpPr>
          <p:cNvPr id="201" name="Google Shape;201;p31">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18</a:t>
            </a:fld>
            <a:endParaRPr sz="1500">
              <a:latin typeface="Lexend"/>
              <a:ea typeface="Lexend"/>
              <a:cs typeface="Lexend"/>
              <a:sym typeface="Lexe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8" name="Google Shape;208;p32">
            <a:extLst>
              <a:ext uri="{C183D7F6-B498-43B3-948B-1728B52AA6E4}">
                <adec:decorative xmlns:adec="http://schemas.microsoft.com/office/drawing/2017/decorative" val="1"/>
              </a:ext>
            </a:extLst>
          </p:cNvPr>
          <p:cNvSpPr/>
          <p:nvPr/>
        </p:nvSpPr>
        <p:spPr>
          <a:xfrm>
            <a:off x="243650" y="304218"/>
            <a:ext cx="8579400" cy="11091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32"/>
          <p:cNvSpPr txBox="1"/>
          <p:nvPr/>
        </p:nvSpPr>
        <p:spPr>
          <a:xfrm>
            <a:off x="327900" y="374052"/>
            <a:ext cx="89790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Why the Proposed Rule is Harmful and Wrong </a:t>
            </a:r>
            <a:r>
              <a:rPr lang="en" sz="2000" b="1" dirty="0">
                <a:solidFill>
                  <a:schemeClr val="lt1"/>
                </a:solidFill>
                <a:latin typeface="Atkinson Hyperlegible"/>
                <a:ea typeface="Atkinson Hyperlegible"/>
                <a:cs typeface="Atkinson Hyperlegible"/>
                <a:sym typeface="Atkinson Hyperlegible"/>
              </a:rPr>
              <a:t>[continued]</a:t>
            </a:r>
            <a:endParaRPr sz="2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207" name="Google Shape;207;p32"/>
          <p:cNvSpPr txBox="1">
            <a:spLocks noGrp="1"/>
          </p:cNvSpPr>
          <p:nvPr>
            <p:ph type="body" idx="1"/>
          </p:nvPr>
        </p:nvSpPr>
        <p:spPr>
          <a:xfrm>
            <a:off x="311700" y="1506554"/>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Secretary Kennedy is wrong: Including people with disabilities based on gender dysphoria in the protections of Section 504 does not harm people with other disabilities. People with all different kinds of disabilities are stronger when we work together and resist efforts to divide us or weaken civil rights</a:t>
            </a:r>
            <a:endParaRPr/>
          </a:p>
        </p:txBody>
      </p:sp>
      <p:sp>
        <p:nvSpPr>
          <p:cNvPr id="209" name="Google Shape;209;p32">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19</a:t>
            </a:fld>
            <a:endParaRPr sz="1500">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5">
            <a:extLst>
              <a:ext uri="{C183D7F6-B498-43B3-948B-1728B52AA6E4}">
                <adec:decorative xmlns:adec="http://schemas.microsoft.com/office/drawing/2017/decorative" val="1"/>
              </a:ext>
            </a:extLst>
          </p:cNvPr>
          <p:cNvSpPr/>
          <p:nvPr/>
        </p:nvSpPr>
        <p:spPr>
          <a:xfrm>
            <a:off x="243650" y="173786"/>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15"/>
          <p:cNvSpPr txBox="1"/>
          <p:nvPr/>
        </p:nvSpPr>
        <p:spPr>
          <a:xfrm>
            <a:off x="327912" y="188638"/>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Atkinson Hyperlegible"/>
                <a:ea typeface="Atkinson Hyperlegible"/>
                <a:cs typeface="Atkinson Hyperlegible"/>
                <a:sym typeface="Atkinson Hyperlegible"/>
              </a:rPr>
              <a:t>Presenters</a:t>
            </a:r>
            <a:endParaRPr sz="3000" b="1">
              <a:solidFill>
                <a:srgbClr val="FFFFFF"/>
              </a:solidFill>
              <a:latin typeface="Atkinson Hyperlegible"/>
              <a:ea typeface="Atkinson Hyperlegible"/>
              <a:cs typeface="Atkinson Hyperlegible"/>
              <a:sym typeface="Atkinson Hyperlegible"/>
            </a:endParaRPr>
          </a:p>
        </p:txBody>
      </p:sp>
      <p:sp>
        <p:nvSpPr>
          <p:cNvPr id="72" name="Google Shape;72;p15"/>
          <p:cNvSpPr txBox="1">
            <a:spLocks noGrp="1"/>
          </p:cNvSpPr>
          <p:nvPr>
            <p:ph type="body" idx="1"/>
          </p:nvPr>
        </p:nvSpPr>
        <p:spPr>
          <a:xfrm>
            <a:off x="454575" y="10512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b="1">
                <a:solidFill>
                  <a:schemeClr val="dk1"/>
                </a:solidFill>
              </a:rPr>
              <a:t>Claudia Center </a:t>
            </a:r>
            <a:r>
              <a:rPr lang="en" sz="2200">
                <a:solidFill>
                  <a:schemeClr val="dk1"/>
                </a:solidFill>
              </a:rPr>
              <a:t>(she/her)</a:t>
            </a:r>
            <a:br>
              <a:rPr lang="en" sz="2200">
                <a:solidFill>
                  <a:schemeClr val="dk1"/>
                </a:solidFill>
              </a:rPr>
            </a:br>
            <a:r>
              <a:rPr lang="en" sz="2200">
                <a:solidFill>
                  <a:schemeClr val="dk1"/>
                </a:solidFill>
              </a:rPr>
              <a:t>Legal Director</a:t>
            </a:r>
            <a:br>
              <a:rPr lang="en" sz="2200"/>
            </a:br>
            <a:r>
              <a:rPr lang="en" sz="2200">
                <a:solidFill>
                  <a:schemeClr val="dk1"/>
                </a:solidFill>
              </a:rPr>
              <a:t>Disability Rights Education &amp; Defense Fund</a:t>
            </a:r>
            <a:br>
              <a:rPr lang="en" sz="2200">
                <a:solidFill>
                  <a:schemeClr val="dk1"/>
                </a:solidFill>
              </a:rPr>
            </a:br>
            <a:endParaRPr sz="2200" b="1">
              <a:solidFill>
                <a:schemeClr val="dk1"/>
              </a:solidFill>
            </a:endParaRPr>
          </a:p>
          <a:p>
            <a:pPr marL="0" lvl="0" indent="0" algn="l" rtl="0">
              <a:spcBef>
                <a:spcPts val="1200"/>
              </a:spcBef>
              <a:spcAft>
                <a:spcPts val="1200"/>
              </a:spcAft>
              <a:buNone/>
            </a:pPr>
            <a:r>
              <a:rPr lang="en" sz="2200" b="1">
                <a:solidFill>
                  <a:schemeClr val="dk1"/>
                </a:solidFill>
              </a:rPr>
              <a:t>Ma'ayan Anafi </a:t>
            </a:r>
            <a:r>
              <a:rPr lang="en" sz="2200">
                <a:solidFill>
                  <a:schemeClr val="dk1"/>
                </a:solidFill>
              </a:rPr>
              <a:t>(they/them)</a:t>
            </a:r>
            <a:br>
              <a:rPr lang="en" sz="2200">
                <a:solidFill>
                  <a:schemeClr val="dk1"/>
                </a:solidFill>
              </a:rPr>
            </a:br>
            <a:r>
              <a:rPr lang="en" sz="2200">
                <a:solidFill>
                  <a:schemeClr val="dk1"/>
                </a:solidFill>
              </a:rPr>
              <a:t>Senior Counsel for Health Equity and Justice</a:t>
            </a:r>
            <a:br>
              <a:rPr lang="en" sz="2200"/>
            </a:br>
            <a:r>
              <a:rPr lang="en" sz="2200">
                <a:solidFill>
                  <a:schemeClr val="dk1"/>
                </a:solidFill>
              </a:rPr>
              <a:t>National Women's Law Center</a:t>
            </a:r>
            <a:endParaRPr sz="2200">
              <a:solidFill>
                <a:schemeClr val="dk1"/>
              </a:solidFill>
            </a:endParaRPr>
          </a:p>
        </p:txBody>
      </p:sp>
      <p:sp>
        <p:nvSpPr>
          <p:cNvPr id="74" name="Google Shape;74;p15">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a:t>
            </a:fld>
            <a:endParaRPr sz="1500">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6" name="Google Shape;216;p33">
            <a:extLst>
              <a:ext uri="{C183D7F6-B498-43B3-948B-1728B52AA6E4}">
                <adec:decorative xmlns:adec="http://schemas.microsoft.com/office/drawing/2017/decorative" val="1"/>
              </a:ext>
            </a:extLst>
          </p:cNvPr>
          <p:cNvSpPr/>
          <p:nvPr/>
        </p:nvSpPr>
        <p:spPr>
          <a:xfrm>
            <a:off x="243650" y="304218"/>
            <a:ext cx="8579400" cy="11091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33"/>
          <p:cNvSpPr txBox="1"/>
          <p:nvPr/>
        </p:nvSpPr>
        <p:spPr>
          <a:xfrm>
            <a:off x="327900" y="374052"/>
            <a:ext cx="89790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Why the Proposed Rule is Harmful and Wrong </a:t>
            </a:r>
            <a:r>
              <a:rPr lang="en" sz="2000" b="1" dirty="0">
                <a:solidFill>
                  <a:schemeClr val="lt1"/>
                </a:solidFill>
                <a:latin typeface="Atkinson Hyperlegible"/>
                <a:ea typeface="Atkinson Hyperlegible"/>
                <a:cs typeface="Atkinson Hyperlegible"/>
                <a:sym typeface="Atkinson Hyperlegible"/>
              </a:rPr>
              <a:t>[continued]</a:t>
            </a:r>
            <a:endParaRPr sz="2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215" name="Google Shape;215;p33"/>
          <p:cNvSpPr txBox="1">
            <a:spLocks noGrp="1"/>
          </p:cNvSpPr>
          <p:nvPr>
            <p:ph type="body" idx="1"/>
          </p:nvPr>
        </p:nvSpPr>
        <p:spPr>
          <a:xfrm>
            <a:off x="311700" y="1506554"/>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Congress did not exclude people with gender dysphoria from federal laws prohibiting disability discrimination. For years, courts have held that gender dysphoria is not categorically excluded. This includes </a:t>
            </a:r>
            <a:r>
              <a:rPr lang="en" i="1"/>
              <a:t>Williams v. Kincaid</a:t>
            </a:r>
            <a:r>
              <a:rPr lang="en"/>
              <a:t>, where the Fourth Circuit considered the question carefully and ruled that people with gender dysphoria can be covered. This is the only appellate court ruling on the issue.</a:t>
            </a:r>
            <a:endParaRPr/>
          </a:p>
        </p:txBody>
      </p:sp>
      <p:sp>
        <p:nvSpPr>
          <p:cNvPr id="217" name="Google Shape;217;p33">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20</a:t>
            </a:fld>
            <a:endParaRPr sz="1500">
              <a:latin typeface="Lexend"/>
              <a:ea typeface="Lexend"/>
              <a:cs typeface="Lexend"/>
              <a:sym typeface="Lexe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4" name="Google Shape;224;p34">
            <a:extLst>
              <a:ext uri="{C183D7F6-B498-43B3-948B-1728B52AA6E4}">
                <adec:decorative xmlns:adec="http://schemas.microsoft.com/office/drawing/2017/decorative" val="1"/>
              </a:ext>
            </a:extLst>
          </p:cNvPr>
          <p:cNvSpPr/>
          <p:nvPr/>
        </p:nvSpPr>
        <p:spPr>
          <a:xfrm>
            <a:off x="243650" y="304218"/>
            <a:ext cx="8579400" cy="11091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34"/>
          <p:cNvSpPr txBox="1"/>
          <p:nvPr/>
        </p:nvSpPr>
        <p:spPr>
          <a:xfrm>
            <a:off x="327900" y="374052"/>
            <a:ext cx="89790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Atkinson Hyperlegible"/>
                <a:ea typeface="Atkinson Hyperlegible"/>
                <a:cs typeface="Atkinson Hyperlegible"/>
                <a:sym typeface="Atkinson Hyperlegible"/>
              </a:rPr>
              <a:t>Why the Proposed Rule is Harmful and Wrong </a:t>
            </a:r>
            <a:r>
              <a:rPr lang="en" sz="2000" b="1">
                <a:solidFill>
                  <a:schemeClr val="lt1"/>
                </a:solidFill>
                <a:latin typeface="Atkinson Hyperlegible"/>
                <a:ea typeface="Atkinson Hyperlegible"/>
                <a:cs typeface="Atkinson Hyperlegible"/>
                <a:sym typeface="Atkinson Hyperlegible"/>
              </a:rPr>
              <a:t>[continued]</a:t>
            </a:r>
            <a:endParaRPr sz="2000" b="1">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a:solidFill>
                <a:srgbClr val="FFFFFF"/>
              </a:solidFill>
              <a:latin typeface="Atkinson Hyperlegible"/>
              <a:ea typeface="Atkinson Hyperlegible"/>
              <a:cs typeface="Atkinson Hyperlegible"/>
              <a:sym typeface="Atkinson Hyperlegible"/>
            </a:endParaRPr>
          </a:p>
        </p:txBody>
      </p:sp>
      <p:sp>
        <p:nvSpPr>
          <p:cNvPr id="223" name="Google Shape;223;p34"/>
          <p:cNvSpPr txBox="1">
            <a:spLocks noGrp="1"/>
          </p:cNvSpPr>
          <p:nvPr>
            <p:ph type="body" idx="1"/>
          </p:nvPr>
        </p:nvSpPr>
        <p:spPr>
          <a:xfrm>
            <a:off x="311700" y="1672675"/>
            <a:ext cx="8520600" cy="32502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t>Section 504 should be interpreted in a way that is fair and constitutional. The original exclusion of “gender identity disorder” was motivated by discriminatory animus. Bias and prejudice are not legitimate reasons for excluding people with disabilities from civil rights protections.</a:t>
            </a:r>
            <a:endParaRPr sz="2300"/>
          </a:p>
        </p:txBody>
      </p:sp>
      <p:sp>
        <p:nvSpPr>
          <p:cNvPr id="225" name="Google Shape;225;p34"/>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21</a:t>
            </a:fld>
            <a:endParaRPr sz="1500">
              <a:latin typeface="Lexend"/>
              <a:ea typeface="Lexend"/>
              <a:cs typeface="Lexend"/>
              <a:sym typeface="Lexe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2" name="Google Shape;232;p35">
            <a:extLst>
              <a:ext uri="{C183D7F6-B498-43B3-948B-1728B52AA6E4}">
                <adec:decorative xmlns:adec="http://schemas.microsoft.com/office/drawing/2017/decorative" val="1"/>
              </a:ext>
            </a:extLst>
          </p:cNvPr>
          <p:cNvSpPr/>
          <p:nvPr/>
        </p:nvSpPr>
        <p:spPr>
          <a:xfrm>
            <a:off x="243650" y="304217"/>
            <a:ext cx="8579400" cy="1089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35"/>
          <p:cNvSpPr txBox="1"/>
          <p:nvPr/>
        </p:nvSpPr>
        <p:spPr>
          <a:xfrm>
            <a:off x="327899" y="319100"/>
            <a:ext cx="85794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How to Oppose the Proposed Section 504 Rule</a:t>
            </a:r>
            <a:endParaRPr sz="30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231" name="Google Shape;231;p35"/>
          <p:cNvSpPr txBox="1">
            <a:spLocks noGrp="1"/>
          </p:cNvSpPr>
          <p:nvPr>
            <p:ph type="body" idx="1"/>
          </p:nvPr>
        </p:nvSpPr>
        <p:spPr>
          <a:xfrm>
            <a:off x="311700" y="1534413"/>
            <a:ext cx="8520600" cy="303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Step 1: Write your comment</a:t>
            </a:r>
            <a:endParaRPr/>
          </a:p>
          <a:p>
            <a:pPr marL="0" lvl="0" indent="0" algn="l" rtl="0">
              <a:spcBef>
                <a:spcPts val="1200"/>
              </a:spcBef>
              <a:spcAft>
                <a:spcPts val="0"/>
              </a:spcAft>
              <a:buNone/>
            </a:pPr>
            <a:r>
              <a:rPr lang="en"/>
              <a:t>Step 2: Submit your comment via the Federal Register web portal or by Mail</a:t>
            </a:r>
            <a:endParaRPr/>
          </a:p>
          <a:p>
            <a:pPr marL="1371600" marR="1479045" lvl="0" indent="0" algn="ctr" rtl="0">
              <a:spcBef>
                <a:spcPts val="1200"/>
              </a:spcBef>
              <a:spcAft>
                <a:spcPts val="0"/>
              </a:spcAft>
              <a:buNone/>
            </a:pPr>
            <a:r>
              <a:rPr lang="en" b="1" i="1"/>
              <a:t>Comments must be postmarked or electronically submitted by January 20, 2026</a:t>
            </a:r>
            <a:endParaRPr b="1" i="1"/>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34" name="Google Shape;234;p35">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22</a:t>
            </a:fld>
            <a:endParaRPr sz="1500">
              <a:latin typeface="Lexend"/>
              <a:ea typeface="Lexend"/>
              <a:cs typeface="Lexend"/>
              <a:sym typeface="Lexe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40" name="Google Shape;240;p36">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p36"/>
          <p:cNvSpPr txBox="1"/>
          <p:nvPr/>
        </p:nvSpPr>
        <p:spPr>
          <a:xfrm>
            <a:off x="327899" y="319100"/>
            <a:ext cx="85794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What to Include in Your Comment</a:t>
            </a:r>
            <a:endParaRPr sz="3000" b="1" dirty="0">
              <a:solidFill>
                <a:srgbClr val="FFFFFF"/>
              </a:solidFill>
              <a:latin typeface="Atkinson Hyperlegible"/>
              <a:ea typeface="Atkinson Hyperlegible"/>
              <a:cs typeface="Atkinson Hyperlegible"/>
              <a:sym typeface="Atkinson Hyperlegible"/>
            </a:endParaRPr>
          </a:p>
        </p:txBody>
      </p:sp>
      <p:sp>
        <p:nvSpPr>
          <p:cNvPr id="239" name="Google Shape;239;p36"/>
          <p:cNvSpPr txBox="1">
            <a:spLocks noGrp="1"/>
          </p:cNvSpPr>
          <p:nvPr>
            <p:ph type="body" idx="1"/>
          </p:nvPr>
        </p:nvSpPr>
        <p:spPr>
          <a:xfrm>
            <a:off x="181250" y="1077924"/>
            <a:ext cx="8520600" cy="3772500"/>
          </a:xfrm>
          <a:prstGeom prst="rect">
            <a:avLst/>
          </a:prstGeom>
        </p:spPr>
        <p:txBody>
          <a:bodyPr spcFirstLastPara="1" wrap="square" lIns="91425" tIns="91425" rIns="91425" bIns="91425" anchor="t" anchorCtr="0">
            <a:noAutofit/>
          </a:bodyPr>
          <a:lstStyle/>
          <a:p>
            <a:pPr marL="457200" lvl="0" indent="-358775" algn="l" rtl="0">
              <a:lnSpc>
                <a:spcPct val="95000"/>
              </a:lnSpc>
              <a:spcBef>
                <a:spcPts val="0"/>
              </a:spcBef>
              <a:spcAft>
                <a:spcPts val="0"/>
              </a:spcAft>
              <a:buSzPts val="2050"/>
              <a:buChar char="●"/>
            </a:pPr>
            <a:r>
              <a:rPr lang="en" sz="2050"/>
              <a:t>Introduce yourself</a:t>
            </a:r>
            <a:endParaRPr sz="2050"/>
          </a:p>
          <a:p>
            <a:pPr marL="914400" lvl="1" indent="-358775" algn="l" rtl="0">
              <a:lnSpc>
                <a:spcPct val="95000"/>
              </a:lnSpc>
              <a:spcBef>
                <a:spcPts val="0"/>
              </a:spcBef>
              <a:spcAft>
                <a:spcPts val="0"/>
              </a:spcAft>
              <a:buSzPts val="2050"/>
              <a:buChar char="○"/>
            </a:pPr>
            <a:r>
              <a:rPr lang="en" sz="2050"/>
              <a:t>State your connection to disability rights and Section 504</a:t>
            </a:r>
            <a:endParaRPr sz="2050"/>
          </a:p>
          <a:p>
            <a:pPr marL="914400" lvl="1" indent="-358775" algn="l" rtl="0">
              <a:lnSpc>
                <a:spcPct val="95000"/>
              </a:lnSpc>
              <a:spcBef>
                <a:spcPts val="0"/>
              </a:spcBef>
              <a:spcAft>
                <a:spcPts val="0"/>
              </a:spcAft>
              <a:buSzPts val="2050"/>
              <a:buChar char="○"/>
            </a:pPr>
            <a:r>
              <a:rPr lang="en" sz="2050"/>
              <a:t>You can include things like your profession or personal experiences – but consider your safety and privacy</a:t>
            </a:r>
            <a:endParaRPr sz="2050"/>
          </a:p>
          <a:p>
            <a:pPr marL="457200" lvl="0" indent="-358775" algn="l" rtl="0">
              <a:lnSpc>
                <a:spcPct val="95000"/>
              </a:lnSpc>
              <a:spcBef>
                <a:spcPts val="1000"/>
              </a:spcBef>
              <a:spcAft>
                <a:spcPts val="0"/>
              </a:spcAft>
              <a:buSzPts val="2050"/>
              <a:buChar char="●"/>
            </a:pPr>
            <a:r>
              <a:rPr lang="en" sz="2050"/>
              <a:t>State your opposition</a:t>
            </a:r>
            <a:endParaRPr sz="2050"/>
          </a:p>
          <a:p>
            <a:pPr marL="914400" lvl="1" indent="-358775" algn="l" rtl="0">
              <a:lnSpc>
                <a:spcPct val="95000"/>
              </a:lnSpc>
              <a:spcBef>
                <a:spcPts val="0"/>
              </a:spcBef>
              <a:spcAft>
                <a:spcPts val="0"/>
              </a:spcAft>
              <a:buSzPts val="2050"/>
              <a:buChar char="○"/>
            </a:pPr>
            <a:r>
              <a:rPr lang="en" sz="2050"/>
              <a:t>State that you oppose the proposed rule and do not want people who have a disability based on gender dysphoria to be excluded from Section 504’s protections</a:t>
            </a:r>
            <a:endParaRPr sz="2050"/>
          </a:p>
          <a:p>
            <a:pPr marL="457200" lvl="0" indent="-358775" algn="l" rtl="0">
              <a:lnSpc>
                <a:spcPct val="95000"/>
              </a:lnSpc>
              <a:spcBef>
                <a:spcPts val="1000"/>
              </a:spcBef>
              <a:spcAft>
                <a:spcPts val="0"/>
              </a:spcAft>
              <a:buSzPts val="2050"/>
              <a:buChar char="●"/>
            </a:pPr>
            <a:r>
              <a:rPr lang="en" sz="2050"/>
              <a:t>Explain why you oppose the rule</a:t>
            </a:r>
            <a:endParaRPr sz="2050"/>
          </a:p>
          <a:p>
            <a:pPr marL="914400" lvl="1" indent="-358775" algn="l" rtl="0">
              <a:lnSpc>
                <a:spcPct val="95000"/>
              </a:lnSpc>
              <a:spcBef>
                <a:spcPts val="0"/>
              </a:spcBef>
              <a:spcAft>
                <a:spcPts val="0"/>
              </a:spcAft>
              <a:buSzPts val="2050"/>
              <a:buChar char="○"/>
            </a:pPr>
            <a:r>
              <a:rPr lang="en" sz="2050"/>
              <a:t>You can use our materials to come up with ideas for what to say</a:t>
            </a:r>
            <a:endParaRPr sz="2050"/>
          </a:p>
          <a:p>
            <a:pPr marL="914400" lvl="1" indent="-358775" algn="l" rtl="0">
              <a:lnSpc>
                <a:spcPct val="95000"/>
              </a:lnSpc>
              <a:spcBef>
                <a:spcPts val="0"/>
              </a:spcBef>
              <a:spcAft>
                <a:spcPts val="0"/>
              </a:spcAft>
              <a:buSzPts val="2050"/>
              <a:buChar char="○"/>
            </a:pPr>
            <a:r>
              <a:rPr lang="en" sz="2050"/>
              <a:t>Please use your own words – unique comments are important</a:t>
            </a:r>
            <a:endParaRPr sz="2050"/>
          </a:p>
        </p:txBody>
      </p:sp>
      <p:sp>
        <p:nvSpPr>
          <p:cNvPr id="242" name="Google Shape;242;p36">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23</a:t>
            </a:fld>
            <a:endParaRPr sz="1500">
              <a:latin typeface="Lexend"/>
              <a:ea typeface="Lexend"/>
              <a:cs typeface="Lexend"/>
              <a:sym typeface="Lexe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8" name="Google Shape;248;p37">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p37"/>
          <p:cNvSpPr txBox="1"/>
          <p:nvPr/>
        </p:nvSpPr>
        <p:spPr>
          <a:xfrm>
            <a:off x="327899" y="319100"/>
            <a:ext cx="85794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What to Include in Your Comment </a:t>
            </a:r>
            <a:r>
              <a:rPr lang="en" sz="2400" b="1" dirty="0">
                <a:solidFill>
                  <a:srgbClr val="FFFFFF"/>
                </a:solidFill>
                <a:latin typeface="Atkinson Hyperlegible"/>
                <a:ea typeface="Atkinson Hyperlegible"/>
                <a:cs typeface="Atkinson Hyperlegible"/>
                <a:sym typeface="Atkinson Hyperlegible"/>
              </a:rPr>
              <a:t>[continued]</a:t>
            </a:r>
            <a:endParaRPr sz="24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247" name="Google Shape;247;p37"/>
          <p:cNvSpPr txBox="1">
            <a:spLocks noGrp="1"/>
          </p:cNvSpPr>
          <p:nvPr>
            <p:ph type="body" idx="1"/>
          </p:nvPr>
        </p:nvSpPr>
        <p:spPr>
          <a:xfrm>
            <a:off x="311700" y="1036316"/>
            <a:ext cx="8520600" cy="3416400"/>
          </a:xfrm>
          <a:prstGeom prst="rect">
            <a:avLst/>
          </a:prstGeom>
        </p:spPr>
        <p:txBody>
          <a:bodyPr spcFirstLastPara="1" wrap="square" lIns="91425" tIns="91425" rIns="91425" bIns="91425" anchor="t" anchorCtr="0">
            <a:noAutofit/>
          </a:bodyPr>
          <a:lstStyle/>
          <a:p>
            <a:pPr marL="457200" lvl="0" indent="-358775" algn="l" rtl="0">
              <a:spcBef>
                <a:spcPts val="0"/>
              </a:spcBef>
              <a:spcAft>
                <a:spcPts val="0"/>
              </a:spcAft>
              <a:buSzPts val="2050"/>
              <a:buChar char="●"/>
            </a:pPr>
            <a:r>
              <a:rPr lang="en" sz="2050"/>
              <a:t>Ask that the comment period be extended</a:t>
            </a:r>
            <a:endParaRPr sz="2050"/>
          </a:p>
          <a:p>
            <a:pPr marL="914400" lvl="1" indent="-358775" algn="l" rtl="0">
              <a:spcBef>
                <a:spcPts val="0"/>
              </a:spcBef>
              <a:spcAft>
                <a:spcPts val="0"/>
              </a:spcAft>
              <a:buSzPts val="2050"/>
              <a:buChar char="○"/>
            </a:pPr>
            <a:r>
              <a:rPr lang="en" sz="2050"/>
              <a:t>30 days is too short – the other rules have 60 days (standard)</a:t>
            </a:r>
            <a:endParaRPr sz="2050"/>
          </a:p>
          <a:p>
            <a:pPr marL="914400" lvl="1" indent="-358775" algn="l" rtl="0">
              <a:spcBef>
                <a:spcPts val="0"/>
              </a:spcBef>
              <a:spcAft>
                <a:spcPts val="0"/>
              </a:spcAft>
              <a:buSzPts val="2050"/>
              <a:buChar char="○"/>
            </a:pPr>
            <a:r>
              <a:rPr lang="en" sz="2050"/>
              <a:t>The 30 days overlapped with the holiday and end of year break</a:t>
            </a:r>
            <a:endParaRPr sz="2050"/>
          </a:p>
          <a:p>
            <a:pPr marL="914400" lvl="1" indent="-358775" algn="l" rtl="0">
              <a:spcBef>
                <a:spcPts val="0"/>
              </a:spcBef>
              <a:spcAft>
                <a:spcPts val="0"/>
              </a:spcAft>
              <a:buSzPts val="2050"/>
              <a:buChar char="○"/>
            </a:pPr>
            <a:r>
              <a:rPr lang="en" sz="2050"/>
              <a:t>The rulemaking portal was incorrectly closed for several days</a:t>
            </a:r>
            <a:endParaRPr sz="2050"/>
          </a:p>
          <a:p>
            <a:pPr marL="914400" lvl="1" indent="-358775" algn="l" rtl="0">
              <a:spcBef>
                <a:spcPts val="0"/>
              </a:spcBef>
              <a:spcAft>
                <a:spcPts val="0"/>
              </a:spcAft>
              <a:buSzPts val="2050"/>
              <a:buChar char="○"/>
            </a:pPr>
            <a:r>
              <a:rPr lang="en" sz="2050"/>
              <a:t>The comment period should be extended for another 30 days</a:t>
            </a:r>
            <a:endParaRPr sz="2050"/>
          </a:p>
          <a:p>
            <a:pPr marL="457200" lvl="0" indent="-358775" algn="l" rtl="0">
              <a:spcBef>
                <a:spcPts val="1000"/>
              </a:spcBef>
              <a:spcAft>
                <a:spcPts val="0"/>
              </a:spcAft>
              <a:buSzPts val="2050"/>
              <a:buChar char="●"/>
            </a:pPr>
            <a:r>
              <a:rPr lang="en" sz="2050"/>
              <a:t>Conclude by restating your opposition to the proposed rules </a:t>
            </a:r>
            <a:endParaRPr sz="2050"/>
          </a:p>
        </p:txBody>
      </p:sp>
      <p:sp>
        <p:nvSpPr>
          <p:cNvPr id="250" name="Google Shape;250;p37">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24</a:t>
            </a:fld>
            <a:endParaRPr sz="1500">
              <a:latin typeface="Lexend"/>
              <a:ea typeface="Lexend"/>
              <a:cs typeface="Lexend"/>
              <a:sym typeface="Lexe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7" name="Google Shape;257;p38">
            <a:extLst>
              <a:ext uri="{C183D7F6-B498-43B3-948B-1728B52AA6E4}">
                <adec:decorative xmlns:adec="http://schemas.microsoft.com/office/drawing/2017/decorative" val="1"/>
              </a:ext>
            </a:extLst>
          </p:cNvPr>
          <p:cNvSpPr/>
          <p:nvPr/>
        </p:nvSpPr>
        <p:spPr>
          <a:xfrm>
            <a:off x="243650" y="330647"/>
            <a:ext cx="8579400" cy="9993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38"/>
          <p:cNvSpPr txBox="1"/>
          <p:nvPr/>
        </p:nvSpPr>
        <p:spPr>
          <a:xfrm>
            <a:off x="327900" y="319100"/>
            <a:ext cx="81447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solidFill>
                  <a:srgbClr val="FFFFFF"/>
                </a:solidFill>
                <a:latin typeface="Atkinson Hyperlegible"/>
                <a:ea typeface="Atkinson Hyperlegible"/>
                <a:cs typeface="Atkinson Hyperlegible"/>
                <a:sym typeface="Atkinson Hyperlegible"/>
              </a:rPr>
              <a:t>How to File Your Comment</a:t>
            </a:r>
            <a:br>
              <a:rPr lang="en" sz="2700" b="1" dirty="0">
                <a:solidFill>
                  <a:srgbClr val="FFFFFF"/>
                </a:solidFill>
                <a:latin typeface="Atkinson Hyperlegible"/>
                <a:ea typeface="Atkinson Hyperlegible"/>
                <a:cs typeface="Atkinson Hyperlegible"/>
                <a:sym typeface="Atkinson Hyperlegible"/>
              </a:rPr>
            </a:br>
            <a:r>
              <a:rPr lang="en" sz="2400" b="1" dirty="0">
                <a:solidFill>
                  <a:srgbClr val="FFFFFF"/>
                </a:solidFill>
                <a:latin typeface="Atkinson Hyperlegible"/>
                <a:ea typeface="Atkinson Hyperlegible"/>
                <a:cs typeface="Atkinson Hyperlegible"/>
                <a:sym typeface="Atkinson Hyperlegible"/>
              </a:rPr>
              <a:t>Via Regulations.gov</a:t>
            </a:r>
            <a:r>
              <a:rPr lang="en" sz="2400" b="1" dirty="0">
                <a:solidFill>
                  <a:schemeClr val="lt2"/>
                </a:solidFill>
                <a:latin typeface="Atkinson Hyperlegible"/>
                <a:ea typeface="Atkinson Hyperlegible"/>
                <a:cs typeface="Atkinson Hyperlegible"/>
                <a:sym typeface="Atkinson Hyperlegible"/>
              </a:rPr>
              <a:t> </a:t>
            </a:r>
            <a:r>
              <a:rPr lang="en" sz="2400" b="1" dirty="0">
                <a:solidFill>
                  <a:srgbClr val="FFFFFF"/>
                </a:solidFill>
                <a:latin typeface="Atkinson Hyperlegible"/>
                <a:ea typeface="Atkinson Hyperlegible"/>
                <a:cs typeface="Atkinson Hyperlegible"/>
                <a:sym typeface="Atkinson Hyperlegible"/>
              </a:rPr>
              <a:t>[continued]</a:t>
            </a:r>
            <a:endParaRPr sz="24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255" name="Google Shape;255;p38"/>
          <p:cNvSpPr txBox="1">
            <a:spLocks noGrp="1"/>
          </p:cNvSpPr>
          <p:nvPr>
            <p:ph type="body" idx="1"/>
          </p:nvPr>
        </p:nvSpPr>
        <p:spPr>
          <a:xfrm>
            <a:off x="273050" y="1444571"/>
            <a:ext cx="8520600" cy="379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Go to </a:t>
            </a:r>
            <a:r>
              <a:rPr lang="en" u="sng" dirty="0">
                <a:solidFill>
                  <a:srgbClr val="0E65F1"/>
                </a:solidFill>
                <a:hlinkClick r:id="rId3">
                  <a:extLst>
                    <a:ext uri="{A12FA001-AC4F-418D-AE19-62706E023703}">
                      <ahyp:hlinkClr xmlns:ahyp="http://schemas.microsoft.com/office/drawing/2018/hyperlinkcolor" val="tx"/>
                    </a:ext>
                  </a:extLst>
                </a:hlinkClick>
              </a:rPr>
              <a:t>this link</a:t>
            </a:r>
            <a:r>
              <a:rPr lang="en" dirty="0">
                <a:solidFill>
                  <a:srgbClr val="0E65F1"/>
                </a:solidFill>
              </a:rPr>
              <a:t> </a:t>
            </a:r>
            <a:r>
              <a:rPr lang="en" dirty="0"/>
              <a:t>to enter your comment –  </a:t>
            </a:r>
            <a:r>
              <a:rPr lang="en" u="sng" dirty="0">
                <a:solidFill>
                  <a:srgbClr val="0E65F1"/>
                </a:solidFill>
                <a:hlinkClick r:id="rId3">
                  <a:extLst>
                    <a:ext uri="{A12FA001-AC4F-418D-AE19-62706E023703}">
                      <ahyp:hlinkClr xmlns:ahyp="http://schemas.microsoft.com/office/drawing/2018/hyperlinkcolor" val="tx"/>
                    </a:ext>
                  </a:extLst>
                </a:hlinkClick>
              </a:rPr>
              <a:t>h</a:t>
            </a:r>
            <a:r>
              <a:rPr lang="en" u="sng" dirty="0">
                <a:solidFill>
                  <a:srgbClr val="0E65F1"/>
                </a:solidFill>
                <a:hlinkClick r:id="rId3">
                  <a:extLst>
                    <a:ext uri="{A12FA001-AC4F-418D-AE19-62706E023703}">
                      <ahyp:hlinkClr xmlns:ahyp="http://schemas.microsoft.com/office/drawing/2018/hyperlinkcolor" val="tx"/>
                    </a:ext>
                  </a:extLst>
                </a:hlinkClick>
              </a:rPr>
              <a:t>ttps://www.regulations.gov/commenton/HHS-OCR-2026-0034-0001</a:t>
            </a:r>
            <a:endParaRPr dirty="0">
              <a:solidFill>
                <a:srgbClr val="0E65F1"/>
              </a:solidFill>
            </a:endParaRPr>
          </a:p>
          <a:p>
            <a:pPr marL="0" lvl="0" indent="0" algn="l" rtl="0">
              <a:spcBef>
                <a:spcPts val="1200"/>
              </a:spcBef>
              <a:spcAft>
                <a:spcPts val="1200"/>
              </a:spcAft>
              <a:buNone/>
            </a:pPr>
            <a:endParaRPr dirty="0"/>
          </a:p>
        </p:txBody>
      </p:sp>
      <p:pic>
        <p:nvPicPr>
          <p:cNvPr id="256" name="Google Shape;256;p38" descr="Screenshot of Regulations.gov">
            <a:extLst>
              <a:ext uri="{C183D7F6-B498-43B3-948B-1728B52AA6E4}">
                <adec:decorative xmlns:adec="http://schemas.microsoft.com/office/drawing/2017/decorative" val="0"/>
              </a:ext>
            </a:extLst>
          </p:cNvPr>
          <p:cNvPicPr preferRelativeResize="0"/>
          <p:nvPr/>
        </p:nvPicPr>
        <p:blipFill rotWithShape="1">
          <a:blip r:embed="rId4">
            <a:alphaModFix/>
          </a:blip>
          <a:srcRect b="16058"/>
          <a:stretch/>
        </p:blipFill>
        <p:spPr>
          <a:xfrm>
            <a:off x="1817350" y="2582825"/>
            <a:ext cx="5781327" cy="2370676"/>
          </a:xfrm>
          <a:prstGeom prst="rect">
            <a:avLst/>
          </a:prstGeom>
          <a:noFill/>
          <a:ln w="19050" cap="flat" cmpd="sng">
            <a:solidFill>
              <a:schemeClr val="dk2"/>
            </a:solidFill>
            <a:prstDash val="solid"/>
            <a:round/>
            <a:headEnd type="none" w="sm" len="sm"/>
            <a:tailEnd type="none" w="sm" len="sm"/>
          </a:ln>
        </p:spPr>
      </p:pic>
      <p:sp>
        <p:nvSpPr>
          <p:cNvPr id="258" name="Google Shape;258;p38">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25</a:t>
            </a:fld>
            <a:endParaRPr sz="1500">
              <a:latin typeface="Lexend"/>
              <a:ea typeface="Lexend"/>
              <a:cs typeface="Lexend"/>
              <a:sym typeface="Lexe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6" name="Google Shape;266;p39">
            <a:extLst>
              <a:ext uri="{C183D7F6-B498-43B3-948B-1728B52AA6E4}">
                <adec:decorative xmlns:adec="http://schemas.microsoft.com/office/drawing/2017/decorative" val="1"/>
              </a:ext>
            </a:extLst>
          </p:cNvPr>
          <p:cNvSpPr/>
          <p:nvPr/>
        </p:nvSpPr>
        <p:spPr>
          <a:xfrm>
            <a:off x="243650" y="330647"/>
            <a:ext cx="8579400" cy="9993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39"/>
          <p:cNvSpPr txBox="1"/>
          <p:nvPr/>
        </p:nvSpPr>
        <p:spPr>
          <a:xfrm>
            <a:off x="327900" y="319100"/>
            <a:ext cx="81447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solidFill>
                  <a:srgbClr val="FFFFFF"/>
                </a:solidFill>
                <a:latin typeface="Atkinson Hyperlegible"/>
                <a:ea typeface="Atkinson Hyperlegible"/>
                <a:cs typeface="Atkinson Hyperlegible"/>
                <a:sym typeface="Atkinson Hyperlegible"/>
              </a:rPr>
              <a:t>How to File Your Comment</a:t>
            </a:r>
            <a:br>
              <a:rPr lang="en" sz="2700" b="1" dirty="0">
                <a:solidFill>
                  <a:srgbClr val="FFFFFF"/>
                </a:solidFill>
                <a:latin typeface="Atkinson Hyperlegible"/>
                <a:ea typeface="Atkinson Hyperlegible"/>
                <a:cs typeface="Atkinson Hyperlegible"/>
                <a:sym typeface="Atkinson Hyperlegible"/>
              </a:rPr>
            </a:br>
            <a:r>
              <a:rPr lang="en" sz="2400" b="1" dirty="0">
                <a:solidFill>
                  <a:srgbClr val="FFFFFF"/>
                </a:solidFill>
                <a:latin typeface="Atkinson Hyperlegible"/>
                <a:ea typeface="Atkinson Hyperlegible"/>
                <a:cs typeface="Atkinson Hyperlegible"/>
                <a:sym typeface="Atkinson Hyperlegible"/>
              </a:rPr>
              <a:t>Via Regulations.gov</a:t>
            </a:r>
            <a:r>
              <a:rPr lang="en" sz="2400" b="1" dirty="0">
                <a:solidFill>
                  <a:schemeClr val="lt2"/>
                </a:solidFill>
                <a:latin typeface="Atkinson Hyperlegible"/>
                <a:ea typeface="Atkinson Hyperlegible"/>
                <a:cs typeface="Atkinson Hyperlegible"/>
                <a:sym typeface="Atkinson Hyperlegible"/>
              </a:rPr>
              <a:t> </a:t>
            </a:r>
            <a:r>
              <a:rPr lang="en" sz="2400" b="1" dirty="0">
                <a:solidFill>
                  <a:srgbClr val="FFFFFF"/>
                </a:solidFill>
                <a:latin typeface="Atkinson Hyperlegible"/>
                <a:ea typeface="Atkinson Hyperlegible"/>
                <a:cs typeface="Atkinson Hyperlegible"/>
                <a:sym typeface="Atkinson Hyperlegible"/>
              </a:rPr>
              <a:t>[continued]</a:t>
            </a:r>
            <a:endParaRPr sz="24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264" name="Google Shape;264;p39"/>
          <p:cNvSpPr txBox="1">
            <a:spLocks noGrp="1"/>
          </p:cNvSpPr>
          <p:nvPr>
            <p:ph type="body" idx="1"/>
          </p:nvPr>
        </p:nvSpPr>
        <p:spPr>
          <a:xfrm>
            <a:off x="279675" y="1441458"/>
            <a:ext cx="8832300" cy="999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800" dirty="0"/>
              <a:t>Alternative route: go to </a:t>
            </a:r>
            <a:r>
              <a:rPr lang="en" sz="1800" u="sng" dirty="0">
                <a:solidFill>
                  <a:srgbClr val="0E65F1"/>
                </a:solidFill>
                <a:hlinkClick r:id="rId3">
                  <a:extLst>
                    <a:ext uri="{A12FA001-AC4F-418D-AE19-62706E023703}">
                      <ahyp:hlinkClr xmlns:ahyp="http://schemas.microsoft.com/office/drawing/2018/hyperlinkcolor" val="tx"/>
                    </a:ext>
                  </a:extLst>
                </a:hlinkClick>
              </a:rPr>
              <a:t>Regulations.gov</a:t>
            </a:r>
            <a:r>
              <a:rPr lang="en" sz="1800" dirty="0">
                <a:solidFill>
                  <a:srgbClr val="0E65F1"/>
                </a:solidFill>
              </a:rPr>
              <a:t> </a:t>
            </a:r>
            <a:r>
              <a:rPr lang="en" sz="1800" dirty="0"/>
              <a:t>and type this in the search bar:</a:t>
            </a:r>
            <a:endParaRPr sz="1800" dirty="0"/>
          </a:p>
          <a:p>
            <a:pPr marL="0" lvl="0" indent="0" algn="l" rtl="0">
              <a:lnSpc>
                <a:spcPct val="100000"/>
              </a:lnSpc>
              <a:spcBef>
                <a:spcPts val="0"/>
              </a:spcBef>
              <a:spcAft>
                <a:spcPts val="1200"/>
              </a:spcAft>
              <a:buNone/>
            </a:pPr>
            <a:r>
              <a:rPr lang="en" sz="1800" dirty="0"/>
              <a:t>HHS-OCR-2026-0034-0001</a:t>
            </a:r>
            <a:endParaRPr sz="1800" dirty="0"/>
          </a:p>
        </p:txBody>
      </p:sp>
      <p:pic>
        <p:nvPicPr>
          <p:cNvPr id="265" name="Google Shape;265;p39" descr="Screenshot of Regulations.gov">
            <a:extLst>
              <a:ext uri="{C183D7F6-B498-43B3-948B-1728B52AA6E4}">
                <adec:decorative xmlns:adec="http://schemas.microsoft.com/office/drawing/2017/decorative" val="0"/>
              </a:ext>
            </a:extLst>
          </p:cNvPr>
          <p:cNvPicPr preferRelativeResize="0"/>
          <p:nvPr/>
        </p:nvPicPr>
        <p:blipFill rotWithShape="1">
          <a:blip r:embed="rId4">
            <a:alphaModFix/>
          </a:blip>
          <a:srcRect b="11551"/>
          <a:stretch/>
        </p:blipFill>
        <p:spPr>
          <a:xfrm>
            <a:off x="1969173" y="2440758"/>
            <a:ext cx="5205653" cy="2456838"/>
          </a:xfrm>
          <a:prstGeom prst="rect">
            <a:avLst/>
          </a:prstGeom>
          <a:noFill/>
          <a:ln w="19050" cap="flat" cmpd="sng">
            <a:solidFill>
              <a:schemeClr val="dk2"/>
            </a:solidFill>
            <a:prstDash val="solid"/>
            <a:round/>
            <a:headEnd type="none" w="sm" len="sm"/>
            <a:tailEnd type="none" w="sm" len="sm"/>
          </a:ln>
        </p:spPr>
      </p:pic>
      <p:sp>
        <p:nvSpPr>
          <p:cNvPr id="268" name="Google Shape;268;p39">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26</a:t>
            </a:fld>
            <a:endParaRPr sz="1500">
              <a:latin typeface="Lexend"/>
              <a:ea typeface="Lexend"/>
              <a:cs typeface="Lexend"/>
              <a:sym typeface="Lexe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6" name="Google Shape;276;p40">
            <a:extLst>
              <a:ext uri="{C183D7F6-B498-43B3-948B-1728B52AA6E4}">
                <adec:decorative xmlns:adec="http://schemas.microsoft.com/office/drawing/2017/decorative" val="1"/>
              </a:ext>
            </a:extLst>
          </p:cNvPr>
          <p:cNvSpPr/>
          <p:nvPr/>
        </p:nvSpPr>
        <p:spPr>
          <a:xfrm>
            <a:off x="243650" y="304225"/>
            <a:ext cx="3360600" cy="18183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40"/>
          <p:cNvSpPr txBox="1"/>
          <p:nvPr/>
        </p:nvSpPr>
        <p:spPr>
          <a:xfrm>
            <a:off x="327900" y="319100"/>
            <a:ext cx="32763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Atkinson Hyperlegible"/>
                <a:ea typeface="Atkinson Hyperlegible"/>
                <a:cs typeface="Atkinson Hyperlegible"/>
                <a:sym typeface="Atkinson Hyperlegible"/>
              </a:rPr>
              <a:t>How to File Your Comment</a:t>
            </a:r>
            <a:br>
              <a:rPr lang="en" sz="3000" b="1">
                <a:solidFill>
                  <a:srgbClr val="FFFFFF"/>
                </a:solidFill>
                <a:latin typeface="Atkinson Hyperlegible"/>
                <a:ea typeface="Atkinson Hyperlegible"/>
                <a:cs typeface="Atkinson Hyperlegible"/>
                <a:sym typeface="Atkinson Hyperlegible"/>
              </a:rPr>
            </a:br>
            <a:r>
              <a:rPr lang="en" sz="2100" b="1">
                <a:solidFill>
                  <a:srgbClr val="FFFFFF"/>
                </a:solidFill>
                <a:latin typeface="Atkinson Hyperlegible"/>
                <a:ea typeface="Atkinson Hyperlegible"/>
                <a:cs typeface="Atkinson Hyperlegible"/>
                <a:sym typeface="Atkinson Hyperlegible"/>
              </a:rPr>
              <a:t>Via Regulations.gov [continued]</a:t>
            </a:r>
            <a:endParaRPr sz="3000" b="1">
              <a:solidFill>
                <a:srgbClr val="FFFFFF"/>
              </a:solidFill>
              <a:latin typeface="Atkinson Hyperlegible"/>
              <a:ea typeface="Atkinson Hyperlegible"/>
              <a:cs typeface="Atkinson Hyperlegible"/>
              <a:sym typeface="Atkinson Hyperlegible"/>
            </a:endParaRPr>
          </a:p>
        </p:txBody>
      </p:sp>
      <p:sp>
        <p:nvSpPr>
          <p:cNvPr id="274" name="Google Shape;274;p40"/>
          <p:cNvSpPr txBox="1">
            <a:spLocks noGrp="1"/>
          </p:cNvSpPr>
          <p:nvPr>
            <p:ph type="body" idx="1"/>
          </p:nvPr>
        </p:nvSpPr>
        <p:spPr>
          <a:xfrm>
            <a:off x="327900" y="2369625"/>
            <a:ext cx="3276300" cy="243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Select the blue Comment button</a:t>
            </a:r>
            <a:endParaRPr/>
          </a:p>
        </p:txBody>
      </p:sp>
      <p:pic>
        <p:nvPicPr>
          <p:cNvPr id="275" name="Google Shape;275;p40" descr="Screenshot of Regulations.gov">
            <a:extLst>
              <a:ext uri="{C183D7F6-B498-43B3-948B-1728B52AA6E4}">
                <adec:decorative xmlns:adec="http://schemas.microsoft.com/office/drawing/2017/decorative" val="0"/>
              </a:ext>
            </a:extLst>
          </p:cNvPr>
          <p:cNvPicPr preferRelativeResize="0"/>
          <p:nvPr/>
        </p:nvPicPr>
        <p:blipFill rotWithShape="1">
          <a:blip r:embed="rId3">
            <a:alphaModFix/>
          </a:blip>
          <a:srcRect r="43579"/>
          <a:stretch/>
        </p:blipFill>
        <p:spPr>
          <a:xfrm>
            <a:off x="4360179" y="239975"/>
            <a:ext cx="4388072" cy="4568051"/>
          </a:xfrm>
          <a:prstGeom prst="rect">
            <a:avLst/>
          </a:prstGeom>
          <a:noFill/>
          <a:ln w="19050" cap="flat" cmpd="sng">
            <a:solidFill>
              <a:schemeClr val="dk2"/>
            </a:solidFill>
            <a:prstDash val="solid"/>
            <a:round/>
            <a:headEnd type="none" w="sm" len="sm"/>
            <a:tailEnd type="none" w="sm" len="sm"/>
          </a:ln>
        </p:spPr>
      </p:pic>
      <p:sp>
        <p:nvSpPr>
          <p:cNvPr id="273" name="Google Shape;273;p40">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27</a:t>
            </a:fld>
            <a:endParaRPr sz="1500">
              <a:latin typeface="Lexend"/>
              <a:ea typeface="Lexend"/>
              <a:cs typeface="Lexend"/>
              <a:sym typeface="Lexe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 name="Google Shape;293;p42">
            <a:extLst>
              <a:ext uri="{FF2B5EF4-FFF2-40B4-BE49-F238E27FC236}">
                <a16:creationId xmlns:a16="http://schemas.microsoft.com/office/drawing/2014/main" id="{93C8BD17-26A6-EAEF-5197-8F0279924E8E}"/>
              </a:ext>
              <a:ext uri="{C183D7F6-B498-43B3-948B-1728B52AA6E4}">
                <adec:decorative xmlns:adec="http://schemas.microsoft.com/office/drawing/2017/decorative" val="1"/>
              </a:ext>
            </a:extLst>
          </p:cNvPr>
          <p:cNvSpPr/>
          <p:nvPr/>
        </p:nvSpPr>
        <p:spPr>
          <a:xfrm>
            <a:off x="243650" y="330647"/>
            <a:ext cx="8579400" cy="9993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6" name="Google Shape;286;p41"/>
          <p:cNvSpPr txBox="1"/>
          <p:nvPr/>
        </p:nvSpPr>
        <p:spPr>
          <a:xfrm>
            <a:off x="327900" y="319100"/>
            <a:ext cx="81447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solidFill>
                  <a:srgbClr val="FFFFFF"/>
                </a:solidFill>
                <a:latin typeface="Atkinson Hyperlegible"/>
                <a:ea typeface="Atkinson Hyperlegible"/>
                <a:cs typeface="Atkinson Hyperlegible"/>
                <a:sym typeface="Atkinson Hyperlegible"/>
              </a:rPr>
              <a:t>How to File Your Comment</a:t>
            </a:r>
            <a:br>
              <a:rPr lang="en" sz="2700" b="1" dirty="0">
                <a:solidFill>
                  <a:srgbClr val="FFFFFF"/>
                </a:solidFill>
                <a:latin typeface="Atkinson Hyperlegible"/>
                <a:ea typeface="Atkinson Hyperlegible"/>
                <a:cs typeface="Atkinson Hyperlegible"/>
                <a:sym typeface="Atkinson Hyperlegible"/>
              </a:rPr>
            </a:br>
            <a:r>
              <a:rPr lang="en" sz="2400" b="1" dirty="0">
                <a:solidFill>
                  <a:srgbClr val="FFFFFF"/>
                </a:solidFill>
                <a:latin typeface="Atkinson Hyperlegible"/>
                <a:ea typeface="Atkinson Hyperlegible"/>
                <a:cs typeface="Atkinson Hyperlegible"/>
                <a:sym typeface="Atkinson Hyperlegible"/>
              </a:rPr>
              <a:t>Via Regulations.gov</a:t>
            </a:r>
            <a:r>
              <a:rPr lang="en" sz="2400" b="1" dirty="0">
                <a:solidFill>
                  <a:schemeClr val="lt2"/>
                </a:solidFill>
                <a:latin typeface="Atkinson Hyperlegible"/>
                <a:ea typeface="Atkinson Hyperlegible"/>
                <a:cs typeface="Atkinson Hyperlegible"/>
                <a:sym typeface="Atkinson Hyperlegible"/>
              </a:rPr>
              <a:t> </a:t>
            </a:r>
            <a:r>
              <a:rPr lang="en" sz="2400" b="1" dirty="0">
                <a:solidFill>
                  <a:srgbClr val="FFFFFF"/>
                </a:solidFill>
                <a:latin typeface="Atkinson Hyperlegible"/>
                <a:ea typeface="Atkinson Hyperlegible"/>
                <a:cs typeface="Atkinson Hyperlegible"/>
                <a:sym typeface="Atkinson Hyperlegible"/>
              </a:rPr>
              <a:t>[continued]</a:t>
            </a:r>
            <a:endParaRPr sz="24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282" name="Google Shape;282;p41"/>
          <p:cNvSpPr txBox="1">
            <a:spLocks noGrp="1"/>
          </p:cNvSpPr>
          <p:nvPr>
            <p:ph type="body" idx="1"/>
          </p:nvPr>
        </p:nvSpPr>
        <p:spPr>
          <a:xfrm>
            <a:off x="351500" y="1491847"/>
            <a:ext cx="8520600" cy="943800"/>
          </a:xfrm>
          <a:prstGeom prst="rect">
            <a:avLst/>
          </a:prstGeom>
        </p:spPr>
        <p:txBody>
          <a:bodyPr spcFirstLastPara="1" wrap="square" lIns="91425" tIns="91425" rIns="91425" bIns="91425" anchor="t" anchorCtr="0">
            <a:normAutofit fontScale="92500" lnSpcReduction="10000"/>
          </a:bodyPr>
          <a:lstStyle/>
          <a:p>
            <a:pPr marL="0" lvl="0" indent="0" algn="l" rtl="0">
              <a:lnSpc>
                <a:spcPct val="111000"/>
              </a:lnSpc>
              <a:spcBef>
                <a:spcPts val="0"/>
              </a:spcBef>
              <a:spcAft>
                <a:spcPts val="1200"/>
              </a:spcAft>
              <a:buNone/>
            </a:pPr>
            <a:r>
              <a:rPr lang="en"/>
              <a:t>Type or paste your comment in the comment field if it fits. To fit, your comment must be less than 5,000 characters (about 800 to 1000 words). </a:t>
            </a:r>
            <a:endParaRPr/>
          </a:p>
        </p:txBody>
      </p:sp>
      <p:pic>
        <p:nvPicPr>
          <p:cNvPr id="283" name="Google Shape;283;p41" descr="Screenshot of Regulations.gov">
            <a:extLst>
              <a:ext uri="{C183D7F6-B498-43B3-948B-1728B52AA6E4}">
                <adec:decorative xmlns:adec="http://schemas.microsoft.com/office/drawing/2017/decorative" val="0"/>
              </a:ext>
            </a:extLst>
          </p:cNvPr>
          <p:cNvPicPr preferRelativeResize="0"/>
          <p:nvPr/>
        </p:nvPicPr>
        <p:blipFill rotWithShape="1">
          <a:blip r:embed="rId3">
            <a:alphaModFix/>
          </a:blip>
          <a:srcRect b="15881"/>
          <a:stretch/>
        </p:blipFill>
        <p:spPr>
          <a:xfrm>
            <a:off x="1453075" y="2361411"/>
            <a:ext cx="6237851" cy="2629374"/>
          </a:xfrm>
          <a:prstGeom prst="rect">
            <a:avLst/>
          </a:prstGeom>
          <a:noFill/>
          <a:ln w="19050" cap="flat" cmpd="sng">
            <a:solidFill>
              <a:schemeClr val="dk2"/>
            </a:solidFill>
            <a:prstDash val="solid"/>
            <a:round/>
            <a:headEnd type="none" w="sm" len="sm"/>
            <a:tailEnd type="none" w="sm" len="sm"/>
          </a:ln>
        </p:spPr>
      </p:pic>
      <p:sp>
        <p:nvSpPr>
          <p:cNvPr id="285" name="Google Shape;285;p41">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28</a:t>
            </a:fld>
            <a:endParaRPr sz="1500">
              <a:latin typeface="Lexend"/>
              <a:ea typeface="Lexend"/>
              <a:cs typeface="Lexend"/>
              <a:sym typeface="Lexe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3" name="Google Shape;293;p42">
            <a:extLst>
              <a:ext uri="{C183D7F6-B498-43B3-948B-1728B52AA6E4}">
                <adec:decorative xmlns:adec="http://schemas.microsoft.com/office/drawing/2017/decorative" val="1"/>
              </a:ext>
            </a:extLst>
          </p:cNvPr>
          <p:cNvSpPr/>
          <p:nvPr/>
        </p:nvSpPr>
        <p:spPr>
          <a:xfrm>
            <a:off x="243650" y="330647"/>
            <a:ext cx="8579400" cy="9993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p42">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29</a:t>
            </a:fld>
            <a:endParaRPr sz="1500">
              <a:latin typeface="Lexend"/>
              <a:ea typeface="Lexend"/>
              <a:cs typeface="Lexend"/>
              <a:sym typeface="Lexend"/>
            </a:endParaRPr>
          </a:p>
        </p:txBody>
      </p:sp>
      <p:sp>
        <p:nvSpPr>
          <p:cNvPr id="295" name="Google Shape;295;p42"/>
          <p:cNvSpPr txBox="1"/>
          <p:nvPr/>
        </p:nvSpPr>
        <p:spPr>
          <a:xfrm>
            <a:off x="327900" y="319100"/>
            <a:ext cx="81447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rgbClr val="FFFFFF"/>
                </a:solidFill>
                <a:latin typeface="Atkinson Hyperlegible"/>
                <a:ea typeface="Atkinson Hyperlegible"/>
                <a:cs typeface="Atkinson Hyperlegible"/>
                <a:sym typeface="Atkinson Hyperlegible"/>
              </a:rPr>
              <a:t>How to File Your Comment</a:t>
            </a:r>
            <a:br>
              <a:rPr lang="en" sz="2700" b="1">
                <a:solidFill>
                  <a:srgbClr val="FFFFFF"/>
                </a:solidFill>
                <a:latin typeface="Atkinson Hyperlegible"/>
                <a:ea typeface="Atkinson Hyperlegible"/>
                <a:cs typeface="Atkinson Hyperlegible"/>
                <a:sym typeface="Atkinson Hyperlegible"/>
              </a:rPr>
            </a:br>
            <a:r>
              <a:rPr lang="en" sz="2400" b="1">
                <a:solidFill>
                  <a:srgbClr val="FFFFFF"/>
                </a:solidFill>
                <a:latin typeface="Atkinson Hyperlegible"/>
                <a:ea typeface="Atkinson Hyperlegible"/>
                <a:cs typeface="Atkinson Hyperlegible"/>
                <a:sym typeface="Atkinson Hyperlegible"/>
              </a:rPr>
              <a:t>Via Regulations.gov</a:t>
            </a:r>
            <a:r>
              <a:rPr lang="en" sz="2400" b="1">
                <a:solidFill>
                  <a:schemeClr val="lt2"/>
                </a:solidFill>
                <a:latin typeface="Atkinson Hyperlegible"/>
                <a:ea typeface="Atkinson Hyperlegible"/>
                <a:cs typeface="Atkinson Hyperlegible"/>
                <a:sym typeface="Atkinson Hyperlegible"/>
              </a:rPr>
              <a:t> </a:t>
            </a:r>
            <a:r>
              <a:rPr lang="en" sz="2400" b="1">
                <a:solidFill>
                  <a:srgbClr val="FFFFFF"/>
                </a:solidFill>
                <a:latin typeface="Atkinson Hyperlegible"/>
                <a:ea typeface="Atkinson Hyperlegible"/>
                <a:cs typeface="Atkinson Hyperlegible"/>
                <a:sym typeface="Atkinson Hyperlegible"/>
              </a:rPr>
              <a:t>[continued]</a:t>
            </a:r>
            <a:endParaRPr sz="2400" b="1">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a:solidFill>
                <a:srgbClr val="FFFFFF"/>
              </a:solidFill>
              <a:latin typeface="Atkinson Hyperlegible"/>
              <a:ea typeface="Atkinson Hyperlegible"/>
              <a:cs typeface="Atkinson Hyperlegible"/>
              <a:sym typeface="Atkinson Hyperlegible"/>
            </a:endParaRPr>
          </a:p>
        </p:txBody>
      </p:sp>
      <p:sp>
        <p:nvSpPr>
          <p:cNvPr id="291" name="Google Shape;291;p42"/>
          <p:cNvSpPr txBox="1">
            <a:spLocks noGrp="1"/>
          </p:cNvSpPr>
          <p:nvPr>
            <p:ph type="body" idx="1"/>
          </p:nvPr>
        </p:nvSpPr>
        <p:spPr>
          <a:xfrm>
            <a:off x="311700" y="1402577"/>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You can also attach your comment to a document, like a Word or PDF file. The PDF file must be readable (not a scanned document). </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292" name="Google Shape;292;p42" descr="Screenshot of Regulations.gov">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575225" y="2343035"/>
            <a:ext cx="5723873" cy="24829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81" name="Google Shape;81;p16">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6"/>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Atkinson Hyperlegible"/>
                <a:ea typeface="Atkinson Hyperlegible"/>
                <a:cs typeface="Atkinson Hyperlegible"/>
                <a:sym typeface="Atkinson Hyperlegible"/>
              </a:rPr>
              <a:t>Topics</a:t>
            </a:r>
            <a:endParaRPr sz="3000" b="1">
              <a:solidFill>
                <a:srgbClr val="FFFFFF"/>
              </a:solidFill>
              <a:latin typeface="Atkinson Hyperlegible"/>
              <a:ea typeface="Atkinson Hyperlegible"/>
              <a:cs typeface="Atkinson Hyperlegible"/>
              <a:sym typeface="Atkinson Hyperlegible"/>
            </a:endParaRPr>
          </a:p>
        </p:txBody>
      </p:sp>
      <p:sp>
        <p:nvSpPr>
          <p:cNvPr id="79" name="Google Shape;79;p16"/>
          <p:cNvSpPr txBox="1">
            <a:spLocks noGrp="1"/>
          </p:cNvSpPr>
          <p:nvPr>
            <p:ph type="body" idx="1"/>
          </p:nvPr>
        </p:nvSpPr>
        <p:spPr>
          <a:xfrm>
            <a:off x="311700" y="1152475"/>
            <a:ext cx="46362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Char char="●"/>
            </a:pPr>
            <a:r>
              <a:rPr lang="en" sz="2100">
                <a:solidFill>
                  <a:schemeClr val="dk1"/>
                </a:solidFill>
              </a:rPr>
              <a:t>What Happened on December 18, 2025?</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Background Information re: Proposed Rule</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Summary of Proposed Rule</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Why the Proposed Rule is Harmful and Wrong</a:t>
            </a:r>
            <a:endParaRPr sz="2100">
              <a:solidFill>
                <a:schemeClr val="dk1"/>
              </a:solidFill>
            </a:endParaRPr>
          </a:p>
          <a:p>
            <a:pPr marL="457200" lvl="0" indent="0" algn="l" rtl="0">
              <a:spcBef>
                <a:spcPts val="1200"/>
              </a:spcBef>
              <a:spcAft>
                <a:spcPts val="1200"/>
              </a:spcAft>
              <a:buNone/>
            </a:pPr>
            <a:endParaRPr sz="2100">
              <a:solidFill>
                <a:schemeClr val="dk1"/>
              </a:solidFill>
            </a:endParaRPr>
          </a:p>
        </p:txBody>
      </p:sp>
      <p:sp>
        <p:nvSpPr>
          <p:cNvPr id="80" name="Google Shape;80;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Char char="●"/>
            </a:pPr>
            <a:r>
              <a:rPr lang="en" sz="2100">
                <a:solidFill>
                  <a:schemeClr val="dk1"/>
                </a:solidFill>
              </a:rPr>
              <a:t>How to Oppose the Proposed Section Rule</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Next Steps</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Questions and Answers</a:t>
            </a:r>
            <a:endParaRPr sz="2100">
              <a:solidFill>
                <a:schemeClr val="dk1"/>
              </a:solidFill>
            </a:endParaRPr>
          </a:p>
        </p:txBody>
      </p:sp>
      <p:sp>
        <p:nvSpPr>
          <p:cNvPr id="83" name="Google Shape;83;p16">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a:t>
            </a:fld>
            <a:endParaRPr sz="1500">
              <a:latin typeface="Lexend"/>
              <a:ea typeface="Lexend"/>
              <a:cs typeface="Lexend"/>
              <a:sym typeface="Lexe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2" name="Google Shape;302;p43">
            <a:extLst>
              <a:ext uri="{C183D7F6-B498-43B3-948B-1728B52AA6E4}">
                <adec:decorative xmlns:adec="http://schemas.microsoft.com/office/drawing/2017/decorative" val="1"/>
              </a:ext>
            </a:extLst>
          </p:cNvPr>
          <p:cNvSpPr/>
          <p:nvPr/>
        </p:nvSpPr>
        <p:spPr>
          <a:xfrm>
            <a:off x="243650" y="330647"/>
            <a:ext cx="8579400" cy="9993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43">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30</a:t>
            </a:fld>
            <a:endParaRPr sz="1500">
              <a:latin typeface="Lexend"/>
              <a:ea typeface="Lexend"/>
              <a:cs typeface="Lexend"/>
              <a:sym typeface="Lexend"/>
            </a:endParaRPr>
          </a:p>
        </p:txBody>
      </p:sp>
      <p:sp>
        <p:nvSpPr>
          <p:cNvPr id="304" name="Google Shape;304;p43"/>
          <p:cNvSpPr txBox="1"/>
          <p:nvPr/>
        </p:nvSpPr>
        <p:spPr>
          <a:xfrm>
            <a:off x="327900" y="319100"/>
            <a:ext cx="81447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solidFill>
                  <a:srgbClr val="FFFFFF"/>
                </a:solidFill>
                <a:latin typeface="Atkinson Hyperlegible"/>
                <a:ea typeface="Atkinson Hyperlegible"/>
                <a:cs typeface="Atkinson Hyperlegible"/>
                <a:sym typeface="Atkinson Hyperlegible"/>
              </a:rPr>
              <a:t>How to File Your Comment</a:t>
            </a:r>
            <a:br>
              <a:rPr lang="en" sz="2700" b="1" dirty="0">
                <a:solidFill>
                  <a:srgbClr val="FFFFFF"/>
                </a:solidFill>
                <a:latin typeface="Atkinson Hyperlegible"/>
                <a:ea typeface="Atkinson Hyperlegible"/>
                <a:cs typeface="Atkinson Hyperlegible"/>
                <a:sym typeface="Atkinson Hyperlegible"/>
              </a:rPr>
            </a:br>
            <a:r>
              <a:rPr lang="en" sz="2400" b="1" dirty="0">
                <a:solidFill>
                  <a:srgbClr val="FFFFFF"/>
                </a:solidFill>
                <a:latin typeface="Atkinson Hyperlegible"/>
                <a:ea typeface="Atkinson Hyperlegible"/>
                <a:cs typeface="Atkinson Hyperlegible"/>
                <a:sym typeface="Atkinson Hyperlegible"/>
              </a:rPr>
              <a:t>Via Regulations.gov</a:t>
            </a:r>
            <a:r>
              <a:rPr lang="en" sz="2400" b="1" dirty="0">
                <a:solidFill>
                  <a:schemeClr val="lt2"/>
                </a:solidFill>
                <a:latin typeface="Atkinson Hyperlegible"/>
                <a:ea typeface="Atkinson Hyperlegible"/>
                <a:cs typeface="Atkinson Hyperlegible"/>
                <a:sym typeface="Atkinson Hyperlegible"/>
              </a:rPr>
              <a:t> </a:t>
            </a:r>
            <a:r>
              <a:rPr lang="en" sz="2400" b="1" dirty="0">
                <a:solidFill>
                  <a:srgbClr val="FFFFFF"/>
                </a:solidFill>
                <a:latin typeface="Atkinson Hyperlegible"/>
                <a:ea typeface="Atkinson Hyperlegible"/>
                <a:cs typeface="Atkinson Hyperlegible"/>
                <a:sym typeface="Atkinson Hyperlegible"/>
              </a:rPr>
              <a:t>[continued]</a:t>
            </a:r>
            <a:endParaRPr sz="24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300" name="Google Shape;300;p43"/>
          <p:cNvSpPr txBox="1">
            <a:spLocks noGrp="1"/>
          </p:cNvSpPr>
          <p:nvPr>
            <p:ph type="body" idx="1"/>
          </p:nvPr>
        </p:nvSpPr>
        <p:spPr>
          <a:xfrm>
            <a:off x="311700" y="1599732"/>
            <a:ext cx="8520600" cy="11550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a:t>Enter your email address if you choose to provide it. You can leave it out if you want to remain anonymous. You can also select the checkbox to opt to receive email confirmation of your submission and a tracking number, but it is not required.</a:t>
            </a:r>
            <a:endParaRPr/>
          </a:p>
        </p:txBody>
      </p:sp>
      <p:pic>
        <p:nvPicPr>
          <p:cNvPr id="301" name="Google Shape;301;p43" descr="Screenshot of Regulations.gov">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327900" y="2833813"/>
            <a:ext cx="8579398" cy="1492862"/>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11" name="Google Shape;311;p44">
            <a:extLst>
              <a:ext uri="{C183D7F6-B498-43B3-948B-1728B52AA6E4}">
                <adec:decorative xmlns:adec="http://schemas.microsoft.com/office/drawing/2017/decorative" val="1"/>
              </a:ext>
            </a:extLst>
          </p:cNvPr>
          <p:cNvSpPr/>
          <p:nvPr/>
        </p:nvSpPr>
        <p:spPr>
          <a:xfrm>
            <a:off x="243650" y="304224"/>
            <a:ext cx="8579400" cy="110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44">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31</a:t>
            </a:fld>
            <a:endParaRPr sz="1500">
              <a:latin typeface="Lexend"/>
              <a:ea typeface="Lexend"/>
              <a:cs typeface="Lexend"/>
              <a:sym typeface="Lexend"/>
            </a:endParaRPr>
          </a:p>
        </p:txBody>
      </p:sp>
      <p:sp>
        <p:nvSpPr>
          <p:cNvPr id="313" name="Google Shape;313;p44"/>
          <p:cNvSpPr txBox="1"/>
          <p:nvPr/>
        </p:nvSpPr>
        <p:spPr>
          <a:xfrm>
            <a:off x="327900" y="319100"/>
            <a:ext cx="81447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solidFill>
                  <a:srgbClr val="FFFFFF"/>
                </a:solidFill>
                <a:latin typeface="Atkinson Hyperlegible"/>
                <a:ea typeface="Atkinson Hyperlegible"/>
                <a:cs typeface="Atkinson Hyperlegible"/>
                <a:sym typeface="Atkinson Hyperlegible"/>
              </a:rPr>
              <a:t>How to File Your Comment</a:t>
            </a:r>
            <a:br>
              <a:rPr lang="en" sz="2700" b="1" dirty="0">
                <a:solidFill>
                  <a:srgbClr val="FFFFFF"/>
                </a:solidFill>
                <a:latin typeface="Atkinson Hyperlegible"/>
                <a:ea typeface="Atkinson Hyperlegible"/>
                <a:cs typeface="Atkinson Hyperlegible"/>
                <a:sym typeface="Atkinson Hyperlegible"/>
              </a:rPr>
            </a:br>
            <a:r>
              <a:rPr lang="en" sz="2400" b="1" dirty="0">
                <a:solidFill>
                  <a:srgbClr val="FFFFFF"/>
                </a:solidFill>
                <a:latin typeface="Atkinson Hyperlegible"/>
                <a:ea typeface="Atkinson Hyperlegible"/>
                <a:cs typeface="Atkinson Hyperlegible"/>
                <a:sym typeface="Atkinson Hyperlegible"/>
              </a:rPr>
              <a:t>Via Regulations.gov</a:t>
            </a:r>
            <a:r>
              <a:rPr lang="en" sz="2400" b="1" dirty="0">
                <a:solidFill>
                  <a:schemeClr val="lt2"/>
                </a:solidFill>
                <a:latin typeface="Atkinson Hyperlegible"/>
                <a:ea typeface="Atkinson Hyperlegible"/>
                <a:cs typeface="Atkinson Hyperlegible"/>
                <a:sym typeface="Atkinson Hyperlegible"/>
              </a:rPr>
              <a:t> </a:t>
            </a:r>
            <a:r>
              <a:rPr lang="en" sz="2400" b="1" dirty="0">
                <a:solidFill>
                  <a:srgbClr val="FFFFFF"/>
                </a:solidFill>
                <a:latin typeface="Atkinson Hyperlegible"/>
                <a:ea typeface="Atkinson Hyperlegible"/>
                <a:cs typeface="Atkinson Hyperlegible"/>
                <a:sym typeface="Atkinson Hyperlegible"/>
              </a:rPr>
              <a:t>[continued]</a:t>
            </a:r>
            <a:endParaRPr sz="24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309" name="Google Shape;309;p44"/>
          <p:cNvSpPr txBox="1">
            <a:spLocks noGrp="1"/>
          </p:cNvSpPr>
          <p:nvPr>
            <p:ph type="body" idx="1"/>
          </p:nvPr>
        </p:nvSpPr>
        <p:spPr>
          <a:xfrm>
            <a:off x="252900" y="1432025"/>
            <a:ext cx="8579400" cy="1108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Select whether you are an Individual or an Organization, or whether you want to be anonymous. </a:t>
            </a:r>
            <a:r>
              <a:rPr lang="en" b="1"/>
              <a:t>Note that all comments are made available to the public, even if you select “Anonymous.”</a:t>
            </a:r>
            <a:endParaRPr/>
          </a:p>
        </p:txBody>
      </p:sp>
      <p:pic>
        <p:nvPicPr>
          <p:cNvPr id="310" name="Google Shape;310;p44" descr="Screenshot of Regulations.gov">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047925" y="2603213"/>
            <a:ext cx="7322277" cy="2647051"/>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20" name="Google Shape;320;p45">
            <a:extLst>
              <a:ext uri="{C183D7F6-B498-43B3-948B-1728B52AA6E4}">
                <adec:decorative xmlns:adec="http://schemas.microsoft.com/office/drawing/2017/decorative" val="1"/>
              </a:ext>
            </a:extLst>
          </p:cNvPr>
          <p:cNvSpPr/>
          <p:nvPr/>
        </p:nvSpPr>
        <p:spPr>
          <a:xfrm>
            <a:off x="243650" y="304224"/>
            <a:ext cx="8579400" cy="110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p45">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32</a:t>
            </a:fld>
            <a:endParaRPr sz="1500">
              <a:latin typeface="Lexend"/>
              <a:ea typeface="Lexend"/>
              <a:cs typeface="Lexend"/>
              <a:sym typeface="Lexend"/>
            </a:endParaRPr>
          </a:p>
        </p:txBody>
      </p:sp>
      <p:sp>
        <p:nvSpPr>
          <p:cNvPr id="322" name="Google Shape;322;p45"/>
          <p:cNvSpPr txBox="1"/>
          <p:nvPr/>
        </p:nvSpPr>
        <p:spPr>
          <a:xfrm>
            <a:off x="327900" y="361140"/>
            <a:ext cx="81447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solidFill>
                  <a:srgbClr val="FFFFFF"/>
                </a:solidFill>
                <a:latin typeface="Atkinson Hyperlegible"/>
                <a:ea typeface="Atkinson Hyperlegible"/>
                <a:cs typeface="Atkinson Hyperlegible"/>
                <a:sym typeface="Atkinson Hyperlegible"/>
              </a:rPr>
              <a:t>How to File Your Comment</a:t>
            </a:r>
            <a:br>
              <a:rPr lang="en" sz="2700" b="1" dirty="0">
                <a:solidFill>
                  <a:srgbClr val="FFFFFF"/>
                </a:solidFill>
                <a:latin typeface="Atkinson Hyperlegible"/>
                <a:ea typeface="Atkinson Hyperlegible"/>
                <a:cs typeface="Atkinson Hyperlegible"/>
                <a:sym typeface="Atkinson Hyperlegible"/>
              </a:rPr>
            </a:br>
            <a:r>
              <a:rPr lang="en" sz="2400" b="1" dirty="0">
                <a:solidFill>
                  <a:srgbClr val="FFFFFF"/>
                </a:solidFill>
                <a:latin typeface="Atkinson Hyperlegible"/>
                <a:ea typeface="Atkinson Hyperlegible"/>
                <a:cs typeface="Atkinson Hyperlegible"/>
                <a:sym typeface="Atkinson Hyperlegible"/>
              </a:rPr>
              <a:t>Via Regulations.gov</a:t>
            </a:r>
            <a:r>
              <a:rPr lang="en" sz="2400" b="1" dirty="0">
                <a:solidFill>
                  <a:schemeClr val="lt2"/>
                </a:solidFill>
                <a:latin typeface="Atkinson Hyperlegible"/>
                <a:ea typeface="Atkinson Hyperlegible"/>
                <a:cs typeface="Atkinson Hyperlegible"/>
                <a:sym typeface="Atkinson Hyperlegible"/>
              </a:rPr>
              <a:t> </a:t>
            </a:r>
            <a:r>
              <a:rPr lang="en" sz="2400" b="1" dirty="0">
                <a:solidFill>
                  <a:srgbClr val="FFFFFF"/>
                </a:solidFill>
                <a:latin typeface="Atkinson Hyperlegible"/>
                <a:ea typeface="Atkinson Hyperlegible"/>
                <a:cs typeface="Atkinson Hyperlegible"/>
                <a:sym typeface="Atkinson Hyperlegible"/>
              </a:rPr>
              <a:t>[continued]</a:t>
            </a:r>
            <a:endParaRPr sz="2400" b="1" dirty="0">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dirty="0">
              <a:solidFill>
                <a:srgbClr val="FFFFFF"/>
              </a:solidFill>
              <a:latin typeface="Atkinson Hyperlegible"/>
              <a:ea typeface="Atkinson Hyperlegible"/>
              <a:cs typeface="Atkinson Hyperlegible"/>
              <a:sym typeface="Atkinson Hyperlegible"/>
            </a:endParaRPr>
          </a:p>
        </p:txBody>
      </p:sp>
      <p:sp>
        <p:nvSpPr>
          <p:cNvPr id="318" name="Google Shape;318;p45"/>
          <p:cNvSpPr txBox="1">
            <a:spLocks noGrp="1"/>
          </p:cNvSpPr>
          <p:nvPr>
            <p:ph type="body" idx="1"/>
          </p:nvPr>
        </p:nvSpPr>
        <p:spPr>
          <a:xfrm>
            <a:off x="311700" y="1413377"/>
            <a:ext cx="8520600" cy="97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Select the box that says, “I’m not a robot”</a:t>
            </a:r>
            <a:endParaRPr/>
          </a:p>
          <a:p>
            <a:pPr marL="0" lvl="0" indent="0" algn="l" rtl="0">
              <a:spcBef>
                <a:spcPts val="0"/>
              </a:spcBef>
              <a:spcAft>
                <a:spcPts val="0"/>
              </a:spcAft>
              <a:buNone/>
            </a:pPr>
            <a:r>
              <a:rPr lang="en"/>
              <a:t>Review your comment and click on the blue Submit Comment button</a:t>
            </a:r>
            <a:endParaRPr/>
          </a:p>
        </p:txBody>
      </p:sp>
      <p:pic>
        <p:nvPicPr>
          <p:cNvPr id="319" name="Google Shape;319;p45" descr="Screenshot of Regulations.gov">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624950" y="2535852"/>
            <a:ext cx="6017252" cy="193984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8" name="Google Shape;328;p46">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46"/>
          <p:cNvSpPr txBox="1"/>
          <p:nvPr/>
        </p:nvSpPr>
        <p:spPr>
          <a:xfrm>
            <a:off x="327899" y="319100"/>
            <a:ext cx="85794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How to File Your Comment – By Mail</a:t>
            </a:r>
            <a:endParaRPr sz="3000" b="1" dirty="0">
              <a:solidFill>
                <a:srgbClr val="FFFFFF"/>
              </a:solidFill>
              <a:latin typeface="Atkinson Hyperlegible"/>
              <a:ea typeface="Atkinson Hyperlegible"/>
              <a:cs typeface="Atkinson Hyperlegible"/>
              <a:sym typeface="Atkinson Hyperlegible"/>
            </a:endParaRPr>
          </a:p>
        </p:txBody>
      </p:sp>
      <p:sp>
        <p:nvSpPr>
          <p:cNvPr id="327" name="Google Shape;327;p46"/>
          <p:cNvSpPr txBox="1">
            <a:spLocks noGrp="1"/>
          </p:cNvSpPr>
          <p:nvPr>
            <p:ph type="body" idx="1"/>
          </p:nvPr>
        </p:nvSpPr>
        <p:spPr>
          <a:xfrm>
            <a:off x="311700" y="1059296"/>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950" dirty="0"/>
              <a:t>Your comment must be postmarked by January 20, 2026, and addressed to:</a:t>
            </a:r>
            <a:endParaRPr sz="1950" dirty="0"/>
          </a:p>
          <a:p>
            <a:pPr marL="457200" lvl="0" indent="0" algn="l" rtl="0">
              <a:lnSpc>
                <a:spcPct val="95000"/>
              </a:lnSpc>
              <a:spcBef>
                <a:spcPts val="0"/>
              </a:spcBef>
              <a:spcAft>
                <a:spcPts val="0"/>
              </a:spcAft>
              <a:buSzPts val="935"/>
              <a:buNone/>
            </a:pPr>
            <a:r>
              <a:rPr lang="en" sz="1050" dirty="0"/>
              <a:t> </a:t>
            </a:r>
            <a:br>
              <a:rPr lang="en" sz="1500" dirty="0"/>
            </a:br>
            <a:r>
              <a:rPr lang="en" sz="1950" dirty="0"/>
              <a:t>U.S. Department of Health and Human Services</a:t>
            </a:r>
            <a:endParaRPr sz="1950" dirty="0"/>
          </a:p>
          <a:p>
            <a:pPr marL="457200" lvl="0" indent="0" algn="l" rtl="0">
              <a:lnSpc>
                <a:spcPct val="95000"/>
              </a:lnSpc>
              <a:spcBef>
                <a:spcPts val="0"/>
              </a:spcBef>
              <a:spcAft>
                <a:spcPts val="0"/>
              </a:spcAft>
              <a:buSzPts val="935"/>
              <a:buNone/>
            </a:pPr>
            <a:r>
              <a:rPr lang="en" sz="1950" dirty="0"/>
              <a:t>Office for Civil Rights</a:t>
            </a:r>
            <a:endParaRPr sz="1950" dirty="0"/>
          </a:p>
          <a:p>
            <a:pPr marL="457200" lvl="0" indent="0" algn="l" rtl="0">
              <a:lnSpc>
                <a:spcPct val="95000"/>
              </a:lnSpc>
              <a:spcBef>
                <a:spcPts val="0"/>
              </a:spcBef>
              <a:spcAft>
                <a:spcPts val="0"/>
              </a:spcAft>
              <a:buSzPts val="935"/>
              <a:buNone/>
            </a:pPr>
            <a:r>
              <a:rPr lang="en" sz="1950" dirty="0"/>
              <a:t>Attention: Disability NPRM, RIN 0945-AA27</a:t>
            </a:r>
            <a:endParaRPr sz="1950" dirty="0"/>
          </a:p>
          <a:p>
            <a:pPr marL="457200" lvl="0" indent="0" algn="l" rtl="0">
              <a:lnSpc>
                <a:spcPct val="95000"/>
              </a:lnSpc>
              <a:spcBef>
                <a:spcPts val="0"/>
              </a:spcBef>
              <a:spcAft>
                <a:spcPts val="0"/>
              </a:spcAft>
              <a:buSzPts val="935"/>
              <a:buNone/>
            </a:pPr>
            <a:r>
              <a:rPr lang="en" sz="1950" dirty="0"/>
              <a:t>Hubert H. Humphrey Building, Room 509F</a:t>
            </a:r>
            <a:endParaRPr sz="1950" dirty="0"/>
          </a:p>
          <a:p>
            <a:pPr marL="457200" lvl="0" indent="0" algn="l" rtl="0">
              <a:lnSpc>
                <a:spcPct val="95000"/>
              </a:lnSpc>
              <a:spcBef>
                <a:spcPts val="0"/>
              </a:spcBef>
              <a:spcAft>
                <a:spcPts val="0"/>
              </a:spcAft>
              <a:buSzPts val="935"/>
              <a:buNone/>
            </a:pPr>
            <a:r>
              <a:rPr lang="en" sz="1950" dirty="0"/>
              <a:t>200 Independence Avenue SW</a:t>
            </a:r>
            <a:endParaRPr sz="1950" dirty="0"/>
          </a:p>
          <a:p>
            <a:pPr marL="457200" lvl="0" indent="0" algn="l" rtl="0">
              <a:lnSpc>
                <a:spcPct val="95000"/>
              </a:lnSpc>
              <a:spcBef>
                <a:spcPts val="0"/>
              </a:spcBef>
              <a:spcAft>
                <a:spcPts val="0"/>
              </a:spcAft>
              <a:buSzPts val="935"/>
              <a:buNone/>
            </a:pPr>
            <a:r>
              <a:rPr lang="en" sz="1950" dirty="0"/>
              <a:t>Washington, DC 20201</a:t>
            </a:r>
            <a:br>
              <a:rPr lang="en" sz="1950" dirty="0"/>
            </a:br>
            <a:endParaRPr sz="1500" dirty="0"/>
          </a:p>
          <a:p>
            <a:pPr marL="0" lvl="0" indent="0" algn="l" rtl="0">
              <a:lnSpc>
                <a:spcPct val="95000"/>
              </a:lnSpc>
              <a:spcBef>
                <a:spcPts val="0"/>
              </a:spcBef>
              <a:spcAft>
                <a:spcPts val="1200"/>
              </a:spcAft>
              <a:buSzPts val="935"/>
              <a:buNone/>
            </a:pPr>
            <a:r>
              <a:rPr lang="en" sz="1950" dirty="0"/>
              <a:t>Note: </a:t>
            </a:r>
            <a:r>
              <a:rPr lang="en" sz="1950" u="sng" dirty="0">
                <a:solidFill>
                  <a:srgbClr val="0E65F1"/>
                </a:solidFill>
                <a:hlinkClick r:id="rId3">
                  <a:extLst>
                    <a:ext uri="{A12FA001-AC4F-418D-AE19-62706E023703}">
                      <ahyp:hlinkClr xmlns:ahyp="http://schemas.microsoft.com/office/drawing/2018/hyperlinkcolor" val="tx"/>
                    </a:ext>
                  </a:extLst>
                </a:hlinkClick>
              </a:rPr>
              <a:t>A new rule by USPS</a:t>
            </a:r>
            <a:r>
              <a:rPr lang="en" sz="1950" dirty="0">
                <a:solidFill>
                  <a:srgbClr val="0E65F1"/>
                </a:solidFill>
              </a:rPr>
              <a:t> </a:t>
            </a:r>
            <a:r>
              <a:rPr lang="en" sz="1950" dirty="0"/>
              <a:t>explains that postmarks are added at processing centers, and may not be added on the same day as mail is collected by a letter carrier or dropped off at a post office. To be sure, you can mail your comment before January 20 or ask for a manual postmark at the counter. </a:t>
            </a:r>
            <a:endParaRPr sz="1950" dirty="0"/>
          </a:p>
        </p:txBody>
      </p:sp>
      <p:sp>
        <p:nvSpPr>
          <p:cNvPr id="330" name="Google Shape;330;p46">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33</a:t>
            </a:fld>
            <a:endParaRPr sz="1500">
              <a:latin typeface="Lexend"/>
              <a:ea typeface="Lexend"/>
              <a:cs typeface="Lexend"/>
              <a:sym typeface="Lexe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6" name="Google Shape;336;p47">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47"/>
          <p:cNvSpPr txBox="1"/>
          <p:nvPr/>
        </p:nvSpPr>
        <p:spPr>
          <a:xfrm>
            <a:off x="327899" y="319100"/>
            <a:ext cx="85794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Atkinson Hyperlegible"/>
                <a:ea typeface="Atkinson Hyperlegible"/>
                <a:cs typeface="Atkinson Hyperlegible"/>
                <a:sym typeface="Atkinson Hyperlegible"/>
              </a:rPr>
              <a:t>Next Steps	</a:t>
            </a:r>
            <a:endParaRPr sz="3000" b="1">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a:solidFill>
                <a:srgbClr val="FFFFFF"/>
              </a:solidFill>
              <a:latin typeface="Atkinson Hyperlegible"/>
              <a:ea typeface="Atkinson Hyperlegible"/>
              <a:cs typeface="Atkinson Hyperlegible"/>
              <a:sym typeface="Atkinson Hyperlegible"/>
            </a:endParaRPr>
          </a:p>
        </p:txBody>
      </p:sp>
      <p:sp>
        <p:nvSpPr>
          <p:cNvPr id="335" name="Google Shape;335;p47"/>
          <p:cNvSpPr txBox="1">
            <a:spLocks noGrp="1"/>
          </p:cNvSpPr>
          <p:nvPr>
            <p:ph type="body" idx="1"/>
          </p:nvPr>
        </p:nvSpPr>
        <p:spPr>
          <a:xfrm>
            <a:off x="311700" y="108278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Make sure you file your comments to oppose the Section 504 rule by January 20, 2026</a:t>
            </a:r>
            <a:endParaRPr/>
          </a:p>
          <a:p>
            <a:pPr marL="0" lvl="0" indent="0" algn="l" rtl="0">
              <a:lnSpc>
                <a:spcPct val="100000"/>
              </a:lnSpc>
              <a:spcBef>
                <a:spcPts val="200"/>
              </a:spcBef>
              <a:spcAft>
                <a:spcPts val="0"/>
              </a:spcAft>
              <a:buNone/>
            </a:pPr>
            <a:r>
              <a:rPr lang="en"/>
              <a:t>Make sure you file comments in the other two rulemakings by February 17, 2026 at 5pm ET.</a:t>
            </a:r>
            <a:endParaRPr/>
          </a:p>
          <a:p>
            <a:pPr marL="457200" lvl="0" indent="-355600" algn="l" rtl="0">
              <a:lnSpc>
                <a:spcPct val="100000"/>
              </a:lnSpc>
              <a:spcBef>
                <a:spcPts val="200"/>
              </a:spcBef>
              <a:spcAft>
                <a:spcPts val="0"/>
              </a:spcAft>
              <a:buSzPts val="2000"/>
              <a:buChar char="●"/>
            </a:pPr>
            <a:r>
              <a:rPr lang="en"/>
              <a:t>The Center for American Progress has a </a:t>
            </a:r>
            <a:r>
              <a:rPr lang="en" u="sng">
                <a:solidFill>
                  <a:srgbClr val="0E65F1"/>
                </a:solidFill>
                <a:hlinkClick r:id="rId3">
                  <a:extLst>
                    <a:ext uri="{A12FA001-AC4F-418D-AE19-62706E023703}">
                      <ahyp:hlinkClr xmlns:ahyp="http://schemas.microsoft.com/office/drawing/2018/hyperlinkcolor" val="tx"/>
                    </a:ext>
                  </a:extLst>
                </a:hlinkClick>
              </a:rPr>
              <a:t>toolkit</a:t>
            </a:r>
            <a:r>
              <a:rPr lang="en"/>
              <a:t>. Follow the instructions on how to submit comments and what you might want to include in your comments. </a:t>
            </a:r>
            <a:endParaRPr/>
          </a:p>
          <a:p>
            <a:pPr marL="457200" lvl="0" indent="-355600" algn="l" rtl="0">
              <a:lnSpc>
                <a:spcPct val="100000"/>
              </a:lnSpc>
              <a:spcBef>
                <a:spcPts val="200"/>
              </a:spcBef>
              <a:spcAft>
                <a:spcPts val="0"/>
              </a:spcAft>
              <a:buSzPts val="2000"/>
              <a:buChar char="●"/>
            </a:pPr>
            <a:r>
              <a:rPr lang="en"/>
              <a:t>You can also submit comments using </a:t>
            </a:r>
            <a:r>
              <a:rPr lang="en" u="sng">
                <a:solidFill>
                  <a:srgbClr val="0E65F1"/>
                </a:solidFill>
                <a:hlinkClick r:id="rId4">
                  <a:extLst>
                    <a:ext uri="{A12FA001-AC4F-418D-AE19-62706E023703}">
                      <ahyp:hlinkClr xmlns:ahyp="http://schemas.microsoft.com/office/drawing/2018/hyperlinkcolor" val="tx"/>
                    </a:ext>
                  </a:extLst>
                </a:hlinkClick>
              </a:rPr>
              <a:t>this portal</a:t>
            </a:r>
            <a:r>
              <a:rPr lang="en"/>
              <a:t>, provided by the Human Rights Campaign. </a:t>
            </a:r>
            <a:endParaRPr/>
          </a:p>
          <a:p>
            <a:pPr marL="457200" lvl="0" indent="-355600" algn="l" rtl="0">
              <a:lnSpc>
                <a:spcPct val="100000"/>
              </a:lnSpc>
              <a:spcBef>
                <a:spcPts val="200"/>
              </a:spcBef>
              <a:spcAft>
                <a:spcPts val="200"/>
              </a:spcAft>
              <a:buSzPts val="2000"/>
              <a:buChar char="●"/>
            </a:pPr>
            <a:r>
              <a:rPr lang="en"/>
              <a:t>If you don’t have time to submit a comment of your own, you can sign </a:t>
            </a:r>
            <a:r>
              <a:rPr lang="en" u="sng">
                <a:solidFill>
                  <a:srgbClr val="0E65F1"/>
                </a:solidFill>
                <a:hlinkClick r:id="rId5">
                  <a:extLst>
                    <a:ext uri="{A12FA001-AC4F-418D-AE19-62706E023703}">
                      <ahyp:hlinkClr xmlns:ahyp="http://schemas.microsoft.com/office/drawing/2018/hyperlinkcolor" val="tx"/>
                    </a:ext>
                  </a:extLst>
                </a:hlinkClick>
              </a:rPr>
              <a:t>this petition by the ACLU</a:t>
            </a:r>
            <a:r>
              <a:rPr lang="en"/>
              <a:t> to oppose the rules. </a:t>
            </a:r>
            <a:endParaRPr/>
          </a:p>
        </p:txBody>
      </p:sp>
      <p:sp>
        <p:nvSpPr>
          <p:cNvPr id="338" name="Google Shape;338;p47">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34</a:t>
            </a:fld>
            <a:endParaRPr sz="1500">
              <a:latin typeface="Lexend"/>
              <a:ea typeface="Lexend"/>
              <a:cs typeface="Lexend"/>
              <a:sym typeface="Lexen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2F5"/>
        </a:solidFill>
        <a:effectLst/>
      </p:bgPr>
    </p:bg>
    <p:spTree>
      <p:nvGrpSpPr>
        <p:cNvPr id="1" name="Shape 342"/>
        <p:cNvGrpSpPr/>
        <p:nvPr/>
      </p:nvGrpSpPr>
      <p:grpSpPr>
        <a:xfrm>
          <a:off x="0" y="0"/>
          <a:ext cx="0" cy="0"/>
          <a:chOff x="0" y="0"/>
          <a:chExt cx="0" cy="0"/>
        </a:xfrm>
      </p:grpSpPr>
      <p:sp>
        <p:nvSpPr>
          <p:cNvPr id="343" name="Google Shape;343;p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Lexend"/>
                <a:ea typeface="Lexend"/>
                <a:cs typeface="Lexend"/>
                <a:sym typeface="Lexend"/>
              </a:rPr>
              <a:t>Questions and Answers</a:t>
            </a:r>
            <a:endParaRPr b="1">
              <a:latin typeface="Lexend"/>
              <a:ea typeface="Lexend"/>
              <a:cs typeface="Lexend"/>
              <a:sym typeface="Lexend"/>
            </a:endParaRPr>
          </a:p>
        </p:txBody>
      </p:sp>
      <p:sp>
        <p:nvSpPr>
          <p:cNvPr id="344" name="Google Shape;344;p48">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35</a:t>
            </a:fld>
            <a:endParaRPr sz="1500">
              <a:latin typeface="Lexend"/>
              <a:ea typeface="Lexend"/>
              <a:cs typeface="Lexend"/>
              <a:sym typeface="Lexe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50" name="Google Shape;350;p49"/>
          <p:cNvSpPr txBox="1"/>
          <p:nvPr/>
        </p:nvSpPr>
        <p:spPr>
          <a:xfrm>
            <a:off x="324300" y="379997"/>
            <a:ext cx="8620500" cy="616757"/>
          </a:xfrm>
          <a:prstGeom prst="rect">
            <a:avLst/>
          </a:prstGeom>
          <a:solidFill>
            <a:srgbClr val="073763"/>
          </a:solidFill>
          <a:ln>
            <a:noFill/>
          </a:ln>
        </p:spPr>
        <p:txBody>
          <a:bodyPr spcFirstLastPara="1" wrap="square" lIns="91440" tIns="182880" rIns="91425" bIns="91425" anchor="ctr" anchorCtr="0">
            <a:spAutoFit/>
          </a:bodyPr>
          <a:lstStyle/>
          <a:p>
            <a:pPr marL="0" marR="0" lvl="0" indent="0" algn="l" rtl="0">
              <a:lnSpc>
                <a:spcPct val="80000"/>
              </a:lnSpc>
              <a:spcBef>
                <a:spcPts val="0"/>
              </a:spcBef>
              <a:spcAft>
                <a:spcPts val="0"/>
              </a:spcAft>
              <a:buClr>
                <a:srgbClr val="000000"/>
              </a:buClr>
              <a:buSzPts val="2960"/>
              <a:buFont typeface="Arial"/>
              <a:buNone/>
            </a:pPr>
            <a:r>
              <a:rPr lang="en" sz="2760" b="1" dirty="0">
                <a:solidFill>
                  <a:srgbClr val="FFFFFF"/>
                </a:solidFill>
                <a:latin typeface="Atkinson Hyperlegible"/>
                <a:ea typeface="Atkinson Hyperlegible"/>
                <a:cs typeface="Atkinson Hyperlegible"/>
                <a:sym typeface="Atkinson Hyperlegible"/>
              </a:rPr>
              <a:t>Connect With Us</a:t>
            </a:r>
            <a:endParaRPr sz="2760" b="1" dirty="0">
              <a:solidFill>
                <a:srgbClr val="FFFFFF"/>
              </a:solidFill>
              <a:latin typeface="Atkinson Hyperlegible"/>
              <a:ea typeface="Atkinson Hyperlegible"/>
              <a:cs typeface="Atkinson Hyperlegible"/>
              <a:sym typeface="Atkinson Hyperlegible"/>
            </a:endParaRPr>
          </a:p>
        </p:txBody>
      </p:sp>
      <p:sp>
        <p:nvSpPr>
          <p:cNvPr id="349" name="Google Shape;349;p49"/>
          <p:cNvSpPr txBox="1"/>
          <p:nvPr/>
        </p:nvSpPr>
        <p:spPr>
          <a:xfrm>
            <a:off x="1009498" y="1247579"/>
            <a:ext cx="2989974" cy="701400"/>
          </a:xfrm>
          <a:prstGeom prst="rect">
            <a:avLst/>
          </a:prstGeom>
          <a:noFill/>
          <a:ln>
            <a:noFill/>
          </a:ln>
        </p:spPr>
        <p:txBody>
          <a:bodyPr spcFirstLastPara="1" wrap="square" lIns="100425" tIns="50200" rIns="100425" bIns="50200" anchor="t" anchorCtr="0">
            <a:noAutofit/>
          </a:bodyPr>
          <a:lstStyle/>
          <a:p>
            <a:pPr marL="0" marR="0" lvl="0" indent="0" algn="l" rtl="0">
              <a:lnSpc>
                <a:spcPct val="100000"/>
              </a:lnSpc>
              <a:spcBef>
                <a:spcPts val="0"/>
              </a:spcBef>
              <a:spcAft>
                <a:spcPts val="0"/>
              </a:spcAft>
              <a:buClr>
                <a:srgbClr val="96001D"/>
              </a:buClr>
              <a:buSzPts val="2197"/>
              <a:buFont typeface="Calibri"/>
              <a:buNone/>
            </a:pPr>
            <a:r>
              <a:rPr lang="en" sz="1867" b="1" i="0" u="none" dirty="0">
                <a:latin typeface="Atkinson Hyperlegible"/>
                <a:ea typeface="Atkinson Hyperlegible"/>
                <a:cs typeface="Atkinson Hyperlegible"/>
                <a:sym typeface="Atkinson Hyperlegible"/>
              </a:rPr>
              <a:t>Phone:</a:t>
            </a:r>
            <a:r>
              <a:rPr lang="en" sz="1867" i="0" u="none" dirty="0">
                <a:solidFill>
                  <a:srgbClr val="CC0000"/>
                </a:solidFill>
                <a:latin typeface="Atkinson Hyperlegible"/>
                <a:ea typeface="Atkinson Hyperlegible"/>
                <a:cs typeface="Atkinson Hyperlegible"/>
                <a:sym typeface="Atkinson Hyperlegible"/>
              </a:rPr>
              <a:t> 	</a:t>
            </a:r>
            <a:r>
              <a:rPr lang="en" sz="1867" dirty="0">
                <a:solidFill>
                  <a:srgbClr val="CC0000"/>
                </a:solidFill>
                <a:latin typeface="Atkinson Hyperlegible"/>
                <a:ea typeface="Atkinson Hyperlegible"/>
                <a:cs typeface="Atkinson Hyperlegible"/>
                <a:sym typeface="Atkinson Hyperlegible"/>
              </a:rPr>
              <a:t>    </a:t>
            </a:r>
            <a:r>
              <a:rPr lang="en" sz="1867" i="0" u="none" dirty="0">
                <a:latin typeface="Atkinson Hyperlegible"/>
                <a:ea typeface="Atkinson Hyperlegible"/>
                <a:cs typeface="Atkinson Hyperlegible"/>
                <a:sym typeface="Atkinson Hyperlegible"/>
              </a:rPr>
              <a:t>510.644.2555 </a:t>
            </a:r>
            <a:endParaRPr sz="1867" dirty="0">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96001D"/>
              </a:buClr>
              <a:buSzPts val="2197"/>
              <a:buFont typeface="Calibri"/>
              <a:buNone/>
            </a:pPr>
            <a:r>
              <a:rPr lang="en" sz="1867" b="1" i="0" u="none" dirty="0">
                <a:latin typeface="Atkinson Hyperlegible"/>
                <a:ea typeface="Atkinson Hyperlegible"/>
                <a:cs typeface="Atkinson Hyperlegible"/>
                <a:sym typeface="Atkinson Hyperlegible"/>
              </a:rPr>
              <a:t>Toll Free:</a:t>
            </a:r>
            <a:r>
              <a:rPr lang="en" sz="1867" b="1" dirty="0">
                <a:latin typeface="Atkinson Hyperlegible"/>
                <a:ea typeface="Atkinson Hyperlegible"/>
                <a:cs typeface="Atkinson Hyperlegible"/>
                <a:sym typeface="Atkinson Hyperlegible"/>
              </a:rPr>
              <a:t> </a:t>
            </a:r>
            <a:r>
              <a:rPr lang="en" sz="1867" dirty="0">
                <a:latin typeface="Atkinson Hyperlegible"/>
                <a:ea typeface="Atkinson Hyperlegible"/>
                <a:cs typeface="Atkinson Hyperlegible"/>
                <a:sym typeface="Atkinson Hyperlegible"/>
              </a:rPr>
              <a:t> </a:t>
            </a:r>
            <a:r>
              <a:rPr lang="en" sz="1867" i="0" u="none" dirty="0">
                <a:latin typeface="Atkinson Hyperlegible"/>
                <a:ea typeface="Atkinson Hyperlegible"/>
                <a:cs typeface="Atkinson Hyperlegible"/>
                <a:sym typeface="Atkinson Hyperlegible"/>
              </a:rPr>
              <a:t>800.348.4232</a:t>
            </a:r>
            <a:endParaRPr sz="1867" dirty="0">
              <a:solidFill>
                <a:srgbClr val="1155CC"/>
              </a:solidFill>
              <a:latin typeface="Atkinson Hyperlegible"/>
              <a:ea typeface="Atkinson Hyperlegible"/>
              <a:cs typeface="Atkinson Hyperlegible"/>
              <a:sym typeface="Atkinson Hyperlegible"/>
            </a:endParaRPr>
          </a:p>
        </p:txBody>
      </p:sp>
      <p:sp>
        <p:nvSpPr>
          <p:cNvPr id="361" name="Google Shape;361;p49"/>
          <p:cNvSpPr txBox="1"/>
          <p:nvPr/>
        </p:nvSpPr>
        <p:spPr>
          <a:xfrm>
            <a:off x="1003372" y="1964575"/>
            <a:ext cx="29961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Clr>
                <a:srgbClr val="000000"/>
              </a:buClr>
              <a:buSzPts val="1296"/>
              <a:buFont typeface="Arial"/>
              <a:buNone/>
            </a:pPr>
            <a:r>
              <a:rPr lang="en" sz="1867" b="1" dirty="0">
                <a:solidFill>
                  <a:srgbClr val="000000"/>
                </a:solidFill>
                <a:latin typeface="Atkinson Hyperlegible"/>
                <a:ea typeface="Atkinson Hyperlegible"/>
                <a:cs typeface="Atkinson Hyperlegible"/>
                <a:sym typeface="Atkinson Hyperlegible"/>
              </a:rPr>
              <a:t>Email:</a:t>
            </a:r>
            <a:r>
              <a:rPr lang="en" sz="1867" dirty="0">
                <a:solidFill>
                  <a:srgbClr val="CC0000"/>
                </a:solidFill>
                <a:latin typeface="Atkinson Hyperlegible"/>
                <a:ea typeface="Atkinson Hyperlegible"/>
                <a:cs typeface="Atkinson Hyperlegible"/>
                <a:sym typeface="Atkinson Hyperlegible"/>
              </a:rPr>
              <a:t>	   </a:t>
            </a:r>
            <a:r>
              <a:rPr lang="en" sz="1867" u="sng" dirty="0" err="1">
                <a:solidFill>
                  <a:srgbClr val="1155CC"/>
                </a:solidFill>
                <a:latin typeface="Atkinson Hyperlegible"/>
                <a:ea typeface="Atkinson Hyperlegible"/>
                <a:cs typeface="Atkinson Hyperlegible"/>
                <a:sym typeface="Atkinson Hyperlegible"/>
              </a:rPr>
              <a:t>info@dredf.org</a:t>
            </a:r>
            <a:br>
              <a:rPr lang="en" sz="1867" dirty="0">
                <a:solidFill>
                  <a:srgbClr val="CC0000"/>
                </a:solidFill>
                <a:latin typeface="Atkinson Hyperlegible"/>
                <a:ea typeface="Atkinson Hyperlegible"/>
                <a:cs typeface="Atkinson Hyperlegible"/>
                <a:sym typeface="Atkinson Hyperlegible"/>
              </a:rPr>
            </a:b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976" dirty="0">
              <a:solidFill>
                <a:srgbClr val="1F497D"/>
              </a:solidFill>
            </a:endParaRPr>
          </a:p>
          <a:p>
            <a:pPr marL="0" lvl="0" indent="0" algn="l" rtl="0">
              <a:spcBef>
                <a:spcPts val="0"/>
              </a:spcBef>
              <a:spcAft>
                <a:spcPts val="0"/>
              </a:spcAft>
              <a:buNone/>
            </a:pPr>
            <a:endParaRPr sz="1867" dirty="0">
              <a:solidFill>
                <a:srgbClr val="000000"/>
              </a:solidFill>
              <a:latin typeface="Atkinson Hyperlegible"/>
              <a:ea typeface="Atkinson Hyperlegible"/>
              <a:cs typeface="Atkinson Hyperlegible"/>
              <a:sym typeface="Atkinson Hyperlegible"/>
            </a:endParaRPr>
          </a:p>
        </p:txBody>
      </p:sp>
      <p:sp>
        <p:nvSpPr>
          <p:cNvPr id="362" name="Google Shape;362;p49"/>
          <p:cNvSpPr txBox="1"/>
          <p:nvPr/>
        </p:nvSpPr>
        <p:spPr>
          <a:xfrm>
            <a:off x="995598" y="2576100"/>
            <a:ext cx="29961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Clr>
                <a:srgbClr val="000000"/>
              </a:buClr>
              <a:buSzPts val="1296"/>
              <a:buFont typeface="Arial"/>
              <a:buNone/>
            </a:pPr>
            <a:r>
              <a:rPr lang="en" sz="1867" b="1" dirty="0">
                <a:solidFill>
                  <a:srgbClr val="000000"/>
                </a:solidFill>
                <a:latin typeface="Atkinson Hyperlegible"/>
                <a:ea typeface="Atkinson Hyperlegible"/>
                <a:cs typeface="Atkinson Hyperlegible"/>
                <a:sym typeface="Atkinson Hyperlegible"/>
              </a:rPr>
              <a:t>Website:</a:t>
            </a:r>
            <a:r>
              <a:rPr lang="en" sz="1867" dirty="0">
                <a:solidFill>
                  <a:srgbClr val="CC0000"/>
                </a:solidFill>
                <a:latin typeface="Atkinson Hyperlegible"/>
                <a:ea typeface="Atkinson Hyperlegible"/>
                <a:cs typeface="Atkinson Hyperlegible"/>
                <a:sym typeface="Atkinson Hyperlegible"/>
              </a:rPr>
              <a:t>   </a:t>
            </a:r>
            <a:r>
              <a:rPr lang="en" sz="1867" u="sng" dirty="0">
                <a:solidFill>
                  <a:srgbClr val="1155CC"/>
                </a:solidFill>
                <a:latin typeface="Atkinson Hyperlegible"/>
                <a:ea typeface="Atkinson Hyperlegible"/>
                <a:cs typeface="Atkinson Hyperlegible"/>
                <a:sym typeface="Atkinson Hyperlegible"/>
                <a:hlinkClick r:id="rId3">
                  <a:extLst>
                    <a:ext uri="{A12FA001-AC4F-418D-AE19-62706E023703}">
                      <ahyp:hlinkClr xmlns:ahyp="http://schemas.microsoft.com/office/drawing/2018/hyperlinkcolor" val="tx"/>
                    </a:ext>
                  </a:extLst>
                </a:hlinkClick>
              </a:rPr>
              <a:t>www.dredf.org</a:t>
            </a: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br>
              <a:rPr lang="en" sz="1867" dirty="0">
                <a:solidFill>
                  <a:srgbClr val="CC0000"/>
                </a:solidFill>
                <a:latin typeface="Atkinson Hyperlegible"/>
                <a:ea typeface="Atkinson Hyperlegible"/>
                <a:cs typeface="Atkinson Hyperlegible"/>
                <a:sym typeface="Atkinson Hyperlegible"/>
              </a:rPr>
            </a:b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976" dirty="0">
              <a:solidFill>
                <a:srgbClr val="1F497D"/>
              </a:solidFill>
            </a:endParaRPr>
          </a:p>
          <a:p>
            <a:pPr marL="0" lvl="0" indent="0" algn="l" rtl="0">
              <a:spcBef>
                <a:spcPts val="0"/>
              </a:spcBef>
              <a:spcAft>
                <a:spcPts val="0"/>
              </a:spcAft>
              <a:buNone/>
            </a:pPr>
            <a:endParaRPr sz="1867" dirty="0">
              <a:solidFill>
                <a:srgbClr val="000000"/>
              </a:solidFill>
              <a:latin typeface="Atkinson Hyperlegible"/>
              <a:ea typeface="Atkinson Hyperlegible"/>
              <a:cs typeface="Atkinson Hyperlegible"/>
              <a:sym typeface="Atkinson Hyperlegible"/>
            </a:endParaRPr>
          </a:p>
        </p:txBody>
      </p:sp>
      <p:sp>
        <p:nvSpPr>
          <p:cNvPr id="363" name="Google Shape;363;p49"/>
          <p:cNvSpPr txBox="1"/>
          <p:nvPr/>
        </p:nvSpPr>
        <p:spPr>
          <a:xfrm>
            <a:off x="1003353" y="3187650"/>
            <a:ext cx="26601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None/>
            </a:pPr>
            <a:r>
              <a:rPr lang="en" sz="1867" b="1" dirty="0" err="1">
                <a:solidFill>
                  <a:srgbClr val="000000"/>
                </a:solidFill>
                <a:latin typeface="Atkinson Hyperlegible"/>
                <a:ea typeface="Atkinson Hyperlegible"/>
                <a:cs typeface="Atkinson Hyperlegible"/>
                <a:sym typeface="Atkinson Hyperlegible"/>
              </a:rPr>
              <a:t>Linktree</a:t>
            </a:r>
            <a:r>
              <a:rPr lang="en" sz="1867" b="1" dirty="0">
                <a:solidFill>
                  <a:srgbClr val="000000"/>
                </a:solidFill>
                <a:latin typeface="Atkinson Hyperlegible"/>
                <a:ea typeface="Atkinson Hyperlegible"/>
                <a:cs typeface="Atkinson Hyperlegible"/>
                <a:sym typeface="Atkinson Hyperlegible"/>
              </a:rPr>
              <a:t>:</a:t>
            </a:r>
            <a:r>
              <a:rPr lang="en" sz="1867" dirty="0">
                <a:solidFill>
                  <a:srgbClr val="CC0000"/>
                </a:solidFill>
                <a:latin typeface="Atkinson Hyperlegible"/>
                <a:ea typeface="Atkinson Hyperlegible"/>
                <a:cs typeface="Atkinson Hyperlegible"/>
                <a:sym typeface="Atkinson Hyperlegible"/>
              </a:rPr>
              <a:t>   </a:t>
            </a:r>
            <a:r>
              <a:rPr lang="en" sz="1867" u="sng" dirty="0" err="1">
                <a:solidFill>
                  <a:srgbClr val="1155CC"/>
                </a:solidFill>
                <a:latin typeface="Atkinson Hyperlegible"/>
                <a:ea typeface="Atkinson Hyperlegible"/>
                <a:cs typeface="Atkinson Hyperlegible"/>
                <a:sym typeface="Atkinson Hyperlegible"/>
              </a:rPr>
              <a:t>dredf</a:t>
            </a:r>
            <a:endParaRPr sz="1867" u="sng"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867" dirty="0">
              <a:solidFill>
                <a:srgbClr val="CC0000"/>
              </a:solidFill>
              <a:latin typeface="Atkinson Hyperlegible"/>
              <a:ea typeface="Atkinson Hyperlegible"/>
              <a:cs typeface="Atkinson Hyperlegible"/>
              <a:sym typeface="Atkinson Hyperlegible"/>
            </a:endParaRPr>
          </a:p>
          <a:p>
            <a:pPr marL="0" lvl="0" indent="0" algn="l" rtl="0">
              <a:spcBef>
                <a:spcPts val="0"/>
              </a:spcBef>
              <a:spcAft>
                <a:spcPts val="0"/>
              </a:spcAft>
              <a:buNone/>
            </a:pPr>
            <a:br>
              <a:rPr lang="en" sz="1867" dirty="0">
                <a:solidFill>
                  <a:srgbClr val="CC0000"/>
                </a:solidFill>
                <a:latin typeface="Atkinson Hyperlegible"/>
                <a:ea typeface="Atkinson Hyperlegible"/>
                <a:cs typeface="Atkinson Hyperlegible"/>
                <a:sym typeface="Atkinson Hyperlegible"/>
              </a:rPr>
            </a:b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976" dirty="0">
              <a:solidFill>
                <a:srgbClr val="1F497D"/>
              </a:solidFill>
            </a:endParaRPr>
          </a:p>
          <a:p>
            <a:pPr marL="0" lvl="0" indent="0" algn="l" rtl="0">
              <a:spcBef>
                <a:spcPts val="0"/>
              </a:spcBef>
              <a:spcAft>
                <a:spcPts val="0"/>
              </a:spcAft>
              <a:buNone/>
            </a:pPr>
            <a:endParaRPr sz="1867" dirty="0">
              <a:solidFill>
                <a:srgbClr val="000000"/>
              </a:solidFill>
              <a:latin typeface="Atkinson Hyperlegible"/>
              <a:ea typeface="Atkinson Hyperlegible"/>
              <a:cs typeface="Atkinson Hyperlegible"/>
              <a:sym typeface="Atkinson Hyperlegible"/>
            </a:endParaRPr>
          </a:p>
        </p:txBody>
      </p:sp>
      <p:sp>
        <p:nvSpPr>
          <p:cNvPr id="368" name="Google Shape;368;p49"/>
          <p:cNvSpPr txBox="1"/>
          <p:nvPr/>
        </p:nvSpPr>
        <p:spPr>
          <a:xfrm>
            <a:off x="1003372" y="3820950"/>
            <a:ext cx="28320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None/>
            </a:pPr>
            <a:r>
              <a:rPr lang="en" sz="1867" b="1" dirty="0">
                <a:solidFill>
                  <a:srgbClr val="000000"/>
                </a:solidFill>
                <a:latin typeface="Atkinson Hyperlegible"/>
                <a:ea typeface="Atkinson Hyperlegible"/>
                <a:cs typeface="Atkinson Hyperlegible"/>
                <a:sym typeface="Atkinson Hyperlegible"/>
              </a:rPr>
              <a:t>YouTube:  </a:t>
            </a:r>
            <a:r>
              <a:rPr lang="en" sz="1867" u="sng" dirty="0" err="1">
                <a:solidFill>
                  <a:srgbClr val="1155CC"/>
                </a:solidFill>
                <a:latin typeface="Atkinson Hyperlegible"/>
                <a:ea typeface="Atkinson Hyperlegible"/>
                <a:cs typeface="Atkinson Hyperlegible"/>
                <a:sym typeface="Atkinson Hyperlegible"/>
              </a:rPr>
              <a:t>DredfOrg</a:t>
            </a:r>
            <a:endParaRPr sz="1867" u="sng"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br>
              <a:rPr lang="en" sz="1867" dirty="0">
                <a:solidFill>
                  <a:srgbClr val="CC0000"/>
                </a:solidFill>
                <a:latin typeface="Atkinson Hyperlegible"/>
                <a:ea typeface="Atkinson Hyperlegible"/>
                <a:cs typeface="Atkinson Hyperlegible"/>
                <a:sym typeface="Atkinson Hyperlegible"/>
              </a:rPr>
            </a:b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976" dirty="0">
              <a:solidFill>
                <a:srgbClr val="1F497D"/>
              </a:solidFill>
            </a:endParaRPr>
          </a:p>
          <a:p>
            <a:pPr marL="0" lvl="0" indent="0" algn="l" rtl="0">
              <a:spcBef>
                <a:spcPts val="0"/>
              </a:spcBef>
              <a:spcAft>
                <a:spcPts val="0"/>
              </a:spcAft>
              <a:buNone/>
            </a:pPr>
            <a:endParaRPr sz="1867" dirty="0">
              <a:solidFill>
                <a:srgbClr val="000000"/>
              </a:solidFill>
              <a:latin typeface="Atkinson Hyperlegible"/>
              <a:ea typeface="Atkinson Hyperlegible"/>
              <a:cs typeface="Atkinson Hyperlegible"/>
              <a:sym typeface="Atkinson Hyperlegible"/>
            </a:endParaRPr>
          </a:p>
        </p:txBody>
      </p:sp>
      <p:sp>
        <p:nvSpPr>
          <p:cNvPr id="369" name="Google Shape;369;p49"/>
          <p:cNvSpPr txBox="1"/>
          <p:nvPr/>
        </p:nvSpPr>
        <p:spPr>
          <a:xfrm>
            <a:off x="4767661" y="1345800"/>
            <a:ext cx="39372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None/>
            </a:pPr>
            <a:r>
              <a:rPr lang="en" sz="1867" b="1">
                <a:solidFill>
                  <a:srgbClr val="000000"/>
                </a:solidFill>
                <a:latin typeface="Atkinson Hyperlegible"/>
                <a:ea typeface="Atkinson Hyperlegible"/>
                <a:cs typeface="Atkinson Hyperlegible"/>
                <a:sym typeface="Atkinson Hyperlegible"/>
              </a:rPr>
              <a:t>BlueSky:    </a:t>
            </a:r>
            <a:r>
              <a:rPr lang="en" sz="1867">
                <a:solidFill>
                  <a:srgbClr val="000000"/>
                </a:solidFill>
                <a:latin typeface="Atkinson Hyperlegible"/>
                <a:ea typeface="Atkinson Hyperlegible"/>
                <a:cs typeface="Atkinson Hyperlegible"/>
                <a:sym typeface="Atkinson Hyperlegible"/>
              </a:rPr>
              <a:t> </a:t>
            </a:r>
            <a:r>
              <a:rPr lang="en" sz="1867" u="sng">
                <a:solidFill>
                  <a:srgbClr val="1155CC"/>
                </a:solidFill>
                <a:latin typeface="Atkinson Hyperlegible"/>
                <a:ea typeface="Atkinson Hyperlegible"/>
                <a:cs typeface="Atkinson Hyperlegible"/>
                <a:sym typeface="Atkinson Hyperlegible"/>
              </a:rPr>
              <a:t>dredf</a:t>
            </a:r>
            <a:endParaRPr sz="1867">
              <a:solidFill>
                <a:srgbClr val="000000"/>
              </a:solidFill>
              <a:latin typeface="Atkinson Hyperlegible"/>
              <a:ea typeface="Atkinson Hyperlegible"/>
              <a:cs typeface="Atkinson Hyperlegible"/>
              <a:sym typeface="Atkinson Hyperlegible"/>
            </a:endParaRPr>
          </a:p>
        </p:txBody>
      </p:sp>
      <p:sp>
        <p:nvSpPr>
          <p:cNvPr id="364" name="Google Shape;364;p49"/>
          <p:cNvSpPr txBox="1"/>
          <p:nvPr/>
        </p:nvSpPr>
        <p:spPr>
          <a:xfrm>
            <a:off x="4759887" y="1949550"/>
            <a:ext cx="39372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Clr>
                <a:srgbClr val="000000"/>
              </a:buClr>
              <a:buSzPts val="1296"/>
              <a:buFont typeface="Arial"/>
              <a:buNone/>
            </a:pPr>
            <a:r>
              <a:rPr lang="en" sz="1867" b="1" dirty="0">
                <a:solidFill>
                  <a:srgbClr val="000000"/>
                </a:solidFill>
                <a:latin typeface="Atkinson Hyperlegible"/>
                <a:ea typeface="Atkinson Hyperlegible"/>
                <a:cs typeface="Atkinson Hyperlegible"/>
                <a:sym typeface="Atkinson Hyperlegible"/>
              </a:rPr>
              <a:t>Facebook:</a:t>
            </a:r>
            <a:r>
              <a:rPr lang="en" sz="1867" dirty="0">
                <a:solidFill>
                  <a:srgbClr val="CC0000"/>
                </a:solidFill>
                <a:latin typeface="Atkinson Hyperlegible"/>
                <a:ea typeface="Atkinson Hyperlegible"/>
                <a:cs typeface="Atkinson Hyperlegible"/>
                <a:sym typeface="Atkinson Hyperlegible"/>
              </a:rPr>
              <a:t>   </a:t>
            </a:r>
            <a:r>
              <a:rPr lang="en" sz="1867" u="sng" dirty="0">
                <a:solidFill>
                  <a:srgbClr val="1155CC"/>
                </a:solidFill>
                <a:latin typeface="Atkinson Hyperlegible"/>
                <a:ea typeface="Atkinson Hyperlegible"/>
                <a:cs typeface="Atkinson Hyperlegible"/>
                <a:sym typeface="Atkinson Hyperlegible"/>
                <a:hlinkClick r:id="rId4">
                  <a:extLst>
                    <a:ext uri="{A12FA001-AC4F-418D-AE19-62706E023703}">
                      <ahyp:hlinkClr xmlns:ahyp="http://schemas.microsoft.com/office/drawing/2018/hyperlinkcolor" val="tx"/>
                    </a:ext>
                  </a:extLst>
                </a:hlinkClick>
              </a:rPr>
              <a:t>dredf.org</a:t>
            </a:r>
            <a:endParaRPr sz="1867" dirty="0">
              <a:solidFill>
                <a:srgbClr val="000000"/>
              </a:solidFill>
              <a:latin typeface="Atkinson Hyperlegible"/>
              <a:ea typeface="Atkinson Hyperlegible"/>
              <a:cs typeface="Atkinson Hyperlegible"/>
              <a:sym typeface="Atkinson Hyperlegible"/>
            </a:endParaRPr>
          </a:p>
        </p:txBody>
      </p:sp>
      <p:sp>
        <p:nvSpPr>
          <p:cNvPr id="365" name="Google Shape;365;p49"/>
          <p:cNvSpPr txBox="1"/>
          <p:nvPr/>
        </p:nvSpPr>
        <p:spPr>
          <a:xfrm>
            <a:off x="4767655" y="2551237"/>
            <a:ext cx="41772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None/>
            </a:pPr>
            <a:r>
              <a:rPr lang="en" sz="1867" b="1" dirty="0">
                <a:solidFill>
                  <a:srgbClr val="000000"/>
                </a:solidFill>
                <a:latin typeface="Atkinson Hyperlegible"/>
                <a:ea typeface="Atkinson Hyperlegible"/>
                <a:cs typeface="Atkinson Hyperlegible"/>
                <a:sym typeface="Atkinson Hyperlegible"/>
              </a:rPr>
              <a:t>Instagram: </a:t>
            </a:r>
            <a:r>
              <a:rPr lang="en" sz="1867" u="sng" dirty="0">
                <a:solidFill>
                  <a:srgbClr val="1155CC"/>
                </a:solidFill>
                <a:latin typeface="Atkinson Hyperlegible"/>
                <a:ea typeface="Atkinson Hyperlegible"/>
                <a:cs typeface="Atkinson Hyperlegible"/>
                <a:sym typeface="Atkinson Hyperlegible"/>
              </a:rPr>
              <a:t>dredf1979</a:t>
            </a:r>
            <a:br>
              <a:rPr lang="en" sz="1867" dirty="0">
                <a:solidFill>
                  <a:srgbClr val="1155CC"/>
                </a:solidFill>
                <a:latin typeface="Atkinson Hyperlegible"/>
                <a:ea typeface="Atkinson Hyperlegible"/>
                <a:cs typeface="Atkinson Hyperlegible"/>
                <a:sym typeface="Atkinson Hyperlegible"/>
              </a:rPr>
            </a:b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976" dirty="0">
              <a:solidFill>
                <a:srgbClr val="1F497D"/>
              </a:solidFill>
            </a:endParaRPr>
          </a:p>
          <a:p>
            <a:pPr marL="0" lvl="0" indent="0" algn="l" rtl="0">
              <a:spcBef>
                <a:spcPts val="0"/>
              </a:spcBef>
              <a:spcAft>
                <a:spcPts val="0"/>
              </a:spcAft>
              <a:buNone/>
            </a:pPr>
            <a:endParaRPr sz="1867" dirty="0">
              <a:solidFill>
                <a:srgbClr val="000000"/>
              </a:solidFill>
              <a:latin typeface="Atkinson Hyperlegible"/>
              <a:ea typeface="Atkinson Hyperlegible"/>
              <a:cs typeface="Atkinson Hyperlegible"/>
              <a:sym typeface="Atkinson Hyperlegible"/>
            </a:endParaRPr>
          </a:p>
        </p:txBody>
      </p:sp>
      <p:sp>
        <p:nvSpPr>
          <p:cNvPr id="366" name="Google Shape;366;p49"/>
          <p:cNvSpPr txBox="1"/>
          <p:nvPr/>
        </p:nvSpPr>
        <p:spPr>
          <a:xfrm>
            <a:off x="4780286" y="3086760"/>
            <a:ext cx="48165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None/>
            </a:pPr>
            <a:r>
              <a:rPr lang="en" sz="1867" b="1" dirty="0">
                <a:solidFill>
                  <a:srgbClr val="000000"/>
                </a:solidFill>
                <a:latin typeface="Atkinson Hyperlegible"/>
                <a:ea typeface="Atkinson Hyperlegible"/>
                <a:cs typeface="Atkinson Hyperlegible"/>
                <a:sym typeface="Atkinson Hyperlegible"/>
              </a:rPr>
              <a:t>LinkedIn:  </a:t>
            </a:r>
            <a:r>
              <a:rPr lang="en" sz="1867" b="1" dirty="0">
                <a:solidFill>
                  <a:srgbClr val="1155CC"/>
                </a:solidFill>
                <a:latin typeface="Atkinson Hyperlegible"/>
                <a:ea typeface="Atkinson Hyperlegible"/>
                <a:cs typeface="Atkinson Hyperlegible"/>
                <a:sym typeface="Atkinson Hyperlegible"/>
              </a:rPr>
              <a:t> </a:t>
            </a:r>
            <a:r>
              <a:rPr lang="en" sz="1867" u="sng" dirty="0">
                <a:solidFill>
                  <a:srgbClr val="1155CC"/>
                </a:solidFill>
                <a:latin typeface="Atkinson Hyperlegible"/>
                <a:ea typeface="Atkinson Hyperlegible"/>
                <a:cs typeface="Atkinson Hyperlegible"/>
                <a:sym typeface="Atkinson Hyperlegible"/>
                <a:hlinkClick r:id="rId5">
                  <a:extLst>
                    <a:ext uri="{A12FA001-AC4F-418D-AE19-62706E023703}">
                      <ahyp:hlinkClr xmlns:ahyp="http://schemas.microsoft.com/office/drawing/2018/hyperlinkcolor" val="tx"/>
                    </a:ext>
                  </a:extLst>
                </a:hlinkClick>
              </a:rPr>
              <a:t>disability-rights-</a:t>
            </a:r>
            <a:r>
              <a:rPr lang="en" sz="1867" u="sng" dirty="0">
                <a:solidFill>
                  <a:srgbClr val="1155CC"/>
                </a:solidFill>
                <a:latin typeface="Atkinson Hyperlegible"/>
                <a:ea typeface="Atkinson Hyperlegible"/>
                <a:cs typeface="Atkinson Hyperlegible"/>
                <a:sym typeface="Atkinson Hyperlegible"/>
              </a:rPr>
              <a:t>education</a:t>
            </a: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r>
              <a:rPr lang="en" sz="1867" dirty="0">
                <a:solidFill>
                  <a:srgbClr val="1155CC"/>
                </a:solidFill>
                <a:latin typeface="Atkinson Hyperlegible"/>
                <a:ea typeface="Atkinson Hyperlegible"/>
                <a:cs typeface="Atkinson Hyperlegible"/>
                <a:sym typeface="Atkinson Hyperlegible"/>
              </a:rPr>
              <a:t>                   </a:t>
            </a:r>
            <a:r>
              <a:rPr lang="en" sz="1867" u="sng" dirty="0">
                <a:solidFill>
                  <a:srgbClr val="1155CC"/>
                </a:solidFill>
                <a:latin typeface="Atkinson Hyperlegible"/>
                <a:ea typeface="Atkinson Hyperlegible"/>
                <a:cs typeface="Atkinson Hyperlegible"/>
                <a:sym typeface="Atkinson Hyperlegible"/>
              </a:rPr>
              <a:t>-and-defense-fund</a:t>
            </a:r>
            <a:endParaRPr sz="1867" u="sng"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br>
              <a:rPr lang="en" sz="1867" dirty="0">
                <a:solidFill>
                  <a:srgbClr val="1155CC"/>
                </a:solidFill>
                <a:latin typeface="Atkinson Hyperlegible"/>
                <a:ea typeface="Atkinson Hyperlegible"/>
                <a:cs typeface="Atkinson Hyperlegible"/>
                <a:sym typeface="Atkinson Hyperlegible"/>
              </a:rPr>
            </a:br>
            <a:endParaRPr sz="1867"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976" dirty="0">
              <a:solidFill>
                <a:srgbClr val="1F497D"/>
              </a:solidFill>
            </a:endParaRPr>
          </a:p>
          <a:p>
            <a:pPr marL="0" lvl="0" indent="0" algn="l" rtl="0">
              <a:spcBef>
                <a:spcPts val="0"/>
              </a:spcBef>
              <a:spcAft>
                <a:spcPts val="0"/>
              </a:spcAft>
              <a:buNone/>
            </a:pPr>
            <a:endParaRPr sz="1867" dirty="0">
              <a:solidFill>
                <a:srgbClr val="000000"/>
              </a:solidFill>
              <a:latin typeface="Atkinson Hyperlegible"/>
              <a:ea typeface="Atkinson Hyperlegible"/>
              <a:cs typeface="Atkinson Hyperlegible"/>
              <a:sym typeface="Atkinson Hyperlegible"/>
            </a:endParaRPr>
          </a:p>
        </p:txBody>
      </p:sp>
      <p:sp>
        <p:nvSpPr>
          <p:cNvPr id="367" name="Google Shape;367;p49"/>
          <p:cNvSpPr txBox="1"/>
          <p:nvPr/>
        </p:nvSpPr>
        <p:spPr>
          <a:xfrm>
            <a:off x="4767663" y="3815100"/>
            <a:ext cx="3851400" cy="470400"/>
          </a:xfrm>
          <a:prstGeom prst="rect">
            <a:avLst/>
          </a:prstGeom>
          <a:noFill/>
          <a:ln>
            <a:noFill/>
          </a:ln>
        </p:spPr>
        <p:txBody>
          <a:bodyPr spcFirstLastPara="1" wrap="square" lIns="100425" tIns="100425" rIns="100425" bIns="100425" anchor="t" anchorCtr="0">
            <a:noAutofit/>
          </a:bodyPr>
          <a:lstStyle/>
          <a:p>
            <a:pPr marL="0" lvl="0" indent="0" algn="l" rtl="0">
              <a:spcBef>
                <a:spcPts val="0"/>
              </a:spcBef>
              <a:spcAft>
                <a:spcPts val="0"/>
              </a:spcAft>
              <a:buNone/>
            </a:pPr>
            <a:r>
              <a:rPr lang="en" sz="1867" b="1" dirty="0">
                <a:solidFill>
                  <a:srgbClr val="000000"/>
                </a:solidFill>
                <a:latin typeface="Atkinson Hyperlegible"/>
                <a:ea typeface="Atkinson Hyperlegible"/>
                <a:cs typeface="Atkinson Hyperlegible"/>
                <a:sym typeface="Atkinson Hyperlegible"/>
              </a:rPr>
              <a:t>TikTok:</a:t>
            </a:r>
            <a:r>
              <a:rPr lang="en" sz="1867" dirty="0">
                <a:solidFill>
                  <a:srgbClr val="CC0000"/>
                </a:solidFill>
                <a:latin typeface="Atkinson Hyperlegible"/>
                <a:ea typeface="Atkinson Hyperlegible"/>
                <a:cs typeface="Atkinson Hyperlegible"/>
                <a:sym typeface="Atkinson Hyperlegible"/>
              </a:rPr>
              <a:t>	  </a:t>
            </a:r>
            <a:r>
              <a:rPr lang="en" sz="1867" dirty="0">
                <a:solidFill>
                  <a:srgbClr val="1155CC"/>
                </a:solidFill>
                <a:latin typeface="Atkinson Hyperlegible"/>
                <a:ea typeface="Atkinson Hyperlegible"/>
                <a:cs typeface="Atkinson Hyperlegible"/>
                <a:sym typeface="Atkinson Hyperlegible"/>
              </a:rPr>
              <a:t>   </a:t>
            </a:r>
            <a:r>
              <a:rPr lang="en" sz="1867" u="sng" dirty="0" err="1">
                <a:solidFill>
                  <a:srgbClr val="1155CC"/>
                </a:solidFill>
                <a:latin typeface="Atkinson Hyperlegible"/>
                <a:ea typeface="Atkinson Hyperlegible"/>
                <a:cs typeface="Atkinson Hyperlegible"/>
                <a:sym typeface="Atkinson Hyperlegible"/>
              </a:rPr>
              <a:t>disabilityrights</a:t>
            </a:r>
            <a:endParaRPr sz="1867" u="sng" dirty="0">
              <a:solidFill>
                <a:srgbClr val="1155CC"/>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1976" dirty="0">
              <a:solidFill>
                <a:srgbClr val="1F497D"/>
              </a:solidFill>
            </a:endParaRPr>
          </a:p>
          <a:p>
            <a:pPr marL="0" lvl="0" indent="0" algn="l" rtl="0">
              <a:spcBef>
                <a:spcPts val="0"/>
              </a:spcBef>
              <a:spcAft>
                <a:spcPts val="0"/>
              </a:spcAft>
              <a:buNone/>
            </a:pPr>
            <a:endParaRPr sz="1867" dirty="0">
              <a:solidFill>
                <a:srgbClr val="000000"/>
              </a:solidFill>
              <a:latin typeface="Atkinson Hyperlegible"/>
              <a:ea typeface="Atkinson Hyperlegible"/>
              <a:cs typeface="Atkinson Hyperlegible"/>
              <a:sym typeface="Atkinson Hyperlegible"/>
            </a:endParaRPr>
          </a:p>
        </p:txBody>
      </p:sp>
      <p:pic>
        <p:nvPicPr>
          <p:cNvPr id="351" name="Google Shape;351;p49">
            <a:hlinkClick r:id="rId6"/>
            <a:extLst>
              <a:ext uri="{C183D7F6-B498-43B3-948B-1728B52AA6E4}">
                <adec:decorative xmlns:adec="http://schemas.microsoft.com/office/drawing/2017/decorative" val="1"/>
              </a:ext>
            </a:extLst>
          </p:cNvPr>
          <p:cNvPicPr preferRelativeResize="0"/>
          <p:nvPr/>
        </p:nvPicPr>
        <p:blipFill rotWithShape="1">
          <a:blip r:embed="rId7">
            <a:alphaModFix/>
          </a:blip>
          <a:srcRect l="13269" t="36120" r="78892" b="29141"/>
          <a:stretch/>
        </p:blipFill>
        <p:spPr>
          <a:xfrm>
            <a:off x="4185869" y="1339090"/>
            <a:ext cx="480978" cy="498835"/>
          </a:xfrm>
          <a:prstGeom prst="rect">
            <a:avLst/>
          </a:prstGeom>
          <a:noFill/>
          <a:ln>
            <a:noFill/>
          </a:ln>
        </p:spPr>
      </p:pic>
      <p:pic>
        <p:nvPicPr>
          <p:cNvPr id="352" name="Google Shape;352;p49">
            <a:hlinkClick r:id="rId8"/>
            <a:extLst>
              <a:ext uri="{C183D7F6-B498-43B3-948B-1728B52AA6E4}">
                <adec:decorative xmlns:adec="http://schemas.microsoft.com/office/drawing/2017/decorative" val="1"/>
              </a:ext>
            </a:extLst>
          </p:cNvPr>
          <p:cNvPicPr preferRelativeResize="0"/>
          <p:nvPr/>
        </p:nvPicPr>
        <p:blipFill rotWithShape="1">
          <a:blip r:embed="rId7">
            <a:alphaModFix/>
          </a:blip>
          <a:srcRect l="24769" t="36120" r="67392" b="29141"/>
          <a:stretch/>
        </p:blipFill>
        <p:spPr>
          <a:xfrm>
            <a:off x="4185863" y="1935387"/>
            <a:ext cx="480984" cy="498851"/>
          </a:xfrm>
          <a:prstGeom prst="rect">
            <a:avLst/>
          </a:prstGeom>
          <a:noFill/>
          <a:ln>
            <a:noFill/>
          </a:ln>
        </p:spPr>
      </p:pic>
      <p:pic>
        <p:nvPicPr>
          <p:cNvPr id="353" name="Google Shape;353;p49">
            <a:hlinkClick r:id="rId9"/>
            <a:extLst>
              <a:ext uri="{C183D7F6-B498-43B3-948B-1728B52AA6E4}">
                <adec:decorative xmlns:adec="http://schemas.microsoft.com/office/drawing/2017/decorative" val="1"/>
              </a:ext>
            </a:extLst>
          </p:cNvPr>
          <p:cNvPicPr preferRelativeResize="0"/>
          <p:nvPr/>
        </p:nvPicPr>
        <p:blipFill rotWithShape="1">
          <a:blip r:embed="rId7">
            <a:alphaModFix/>
          </a:blip>
          <a:srcRect l="36275" t="36120" r="55886" b="29141"/>
          <a:stretch/>
        </p:blipFill>
        <p:spPr>
          <a:xfrm>
            <a:off x="4185856" y="2534709"/>
            <a:ext cx="480984" cy="498851"/>
          </a:xfrm>
          <a:prstGeom prst="rect">
            <a:avLst/>
          </a:prstGeom>
          <a:noFill/>
          <a:ln>
            <a:noFill/>
          </a:ln>
        </p:spPr>
      </p:pic>
      <p:pic>
        <p:nvPicPr>
          <p:cNvPr id="354" name="Google Shape;354;p49">
            <a:hlinkClick r:id="rId10"/>
            <a:extLst>
              <a:ext uri="{C183D7F6-B498-43B3-948B-1728B52AA6E4}">
                <adec:decorative xmlns:adec="http://schemas.microsoft.com/office/drawing/2017/decorative" val="1"/>
              </a:ext>
            </a:extLst>
          </p:cNvPr>
          <p:cNvPicPr preferRelativeResize="0"/>
          <p:nvPr/>
        </p:nvPicPr>
        <p:blipFill rotWithShape="1">
          <a:blip r:embed="rId7">
            <a:alphaModFix/>
          </a:blip>
          <a:srcRect l="47446" t="36120" r="44715" b="29141"/>
          <a:stretch/>
        </p:blipFill>
        <p:spPr>
          <a:xfrm>
            <a:off x="4185867" y="3164966"/>
            <a:ext cx="480984" cy="498851"/>
          </a:xfrm>
          <a:prstGeom prst="rect">
            <a:avLst/>
          </a:prstGeom>
          <a:noFill/>
          <a:ln>
            <a:noFill/>
          </a:ln>
        </p:spPr>
      </p:pic>
      <p:pic>
        <p:nvPicPr>
          <p:cNvPr id="355" name="Google Shape;355;p49">
            <a:hlinkClick r:id="rId11"/>
            <a:extLst>
              <a:ext uri="{C183D7F6-B498-43B3-948B-1728B52AA6E4}">
                <adec:decorative xmlns:adec="http://schemas.microsoft.com/office/drawing/2017/decorative" val="1"/>
              </a:ext>
            </a:extLst>
          </p:cNvPr>
          <p:cNvPicPr preferRelativeResize="0"/>
          <p:nvPr/>
        </p:nvPicPr>
        <p:blipFill rotWithShape="1">
          <a:blip r:embed="rId7">
            <a:alphaModFix/>
          </a:blip>
          <a:srcRect l="59015" t="36120" r="33147" b="29141"/>
          <a:stretch/>
        </p:blipFill>
        <p:spPr>
          <a:xfrm>
            <a:off x="445455" y="3178582"/>
            <a:ext cx="480984" cy="498851"/>
          </a:xfrm>
          <a:prstGeom prst="rect">
            <a:avLst/>
          </a:prstGeom>
          <a:noFill/>
          <a:ln>
            <a:noFill/>
          </a:ln>
        </p:spPr>
      </p:pic>
      <p:pic>
        <p:nvPicPr>
          <p:cNvPr id="356" name="Google Shape;356;p49">
            <a:hlinkClick r:id="rId12"/>
            <a:extLst>
              <a:ext uri="{C183D7F6-B498-43B3-948B-1728B52AA6E4}">
                <adec:decorative xmlns:adec="http://schemas.microsoft.com/office/drawing/2017/decorative" val="1"/>
              </a:ext>
            </a:extLst>
          </p:cNvPr>
          <p:cNvPicPr preferRelativeResize="0"/>
          <p:nvPr/>
        </p:nvPicPr>
        <p:blipFill rotWithShape="1">
          <a:blip r:embed="rId7">
            <a:alphaModFix/>
          </a:blip>
          <a:srcRect l="70276" t="36120" r="21269" b="29141"/>
          <a:stretch/>
        </p:blipFill>
        <p:spPr>
          <a:xfrm>
            <a:off x="4166982" y="3795224"/>
            <a:ext cx="518765" cy="498851"/>
          </a:xfrm>
          <a:prstGeom prst="rect">
            <a:avLst/>
          </a:prstGeom>
          <a:noFill/>
          <a:ln>
            <a:noFill/>
          </a:ln>
        </p:spPr>
      </p:pic>
      <p:pic>
        <p:nvPicPr>
          <p:cNvPr id="357" name="Google Shape;357;p49">
            <a:hlinkClick r:id="rId13"/>
            <a:extLst>
              <a:ext uri="{C183D7F6-B498-43B3-948B-1728B52AA6E4}">
                <adec:decorative xmlns:adec="http://schemas.microsoft.com/office/drawing/2017/decorative" val="1"/>
              </a:ext>
            </a:extLst>
          </p:cNvPr>
          <p:cNvPicPr preferRelativeResize="0"/>
          <p:nvPr/>
        </p:nvPicPr>
        <p:blipFill rotWithShape="1">
          <a:blip r:embed="rId7">
            <a:alphaModFix/>
          </a:blip>
          <a:srcRect l="81756" t="36120" r="9789" b="29141"/>
          <a:stretch/>
        </p:blipFill>
        <p:spPr>
          <a:xfrm>
            <a:off x="430872" y="3792751"/>
            <a:ext cx="518765" cy="498851"/>
          </a:xfrm>
          <a:prstGeom prst="rect">
            <a:avLst/>
          </a:prstGeom>
          <a:noFill/>
          <a:ln>
            <a:noFill/>
          </a:ln>
        </p:spPr>
      </p:pic>
      <p:pic>
        <p:nvPicPr>
          <p:cNvPr id="358" name="Google Shape;358;p49">
            <a:extLs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430851" y="1301276"/>
            <a:ext cx="518779" cy="518779"/>
          </a:xfrm>
          <a:prstGeom prst="rect">
            <a:avLst/>
          </a:prstGeom>
          <a:solidFill>
            <a:srgbClr val="000000"/>
          </a:solidFill>
          <a:ln>
            <a:noFill/>
          </a:ln>
        </p:spPr>
      </p:pic>
      <p:pic>
        <p:nvPicPr>
          <p:cNvPr id="359" name="Google Shape;359;p49">
            <a:extLst>
              <a:ext uri="{C183D7F6-B498-43B3-948B-1728B52AA6E4}">
                <adec:decorative xmlns:adec="http://schemas.microsoft.com/office/drawing/2017/decorative" val="1"/>
              </a:ext>
            </a:extLst>
          </p:cNvPr>
          <p:cNvPicPr preferRelativeResize="0"/>
          <p:nvPr/>
        </p:nvPicPr>
        <p:blipFill>
          <a:blip r:embed="rId15">
            <a:alphaModFix/>
          </a:blip>
          <a:stretch>
            <a:fillRect/>
          </a:stretch>
        </p:blipFill>
        <p:spPr>
          <a:xfrm>
            <a:off x="423064" y="2564447"/>
            <a:ext cx="525773" cy="498811"/>
          </a:xfrm>
          <a:prstGeom prst="rect">
            <a:avLst/>
          </a:prstGeom>
          <a:noFill/>
          <a:ln>
            <a:noFill/>
          </a:ln>
        </p:spPr>
      </p:pic>
      <p:pic>
        <p:nvPicPr>
          <p:cNvPr id="360" name="Google Shape;360;p49">
            <a:extLst>
              <a:ext uri="{C183D7F6-B498-43B3-948B-1728B52AA6E4}">
                <adec:decorative xmlns:adec="http://schemas.microsoft.com/office/drawing/2017/decorative" val="1"/>
              </a:ext>
            </a:extLst>
          </p:cNvPr>
          <p:cNvPicPr preferRelativeResize="0"/>
          <p:nvPr/>
        </p:nvPicPr>
        <p:blipFill>
          <a:blip r:embed="rId16">
            <a:alphaModFix/>
          </a:blip>
          <a:stretch>
            <a:fillRect/>
          </a:stretch>
        </p:blipFill>
        <p:spPr>
          <a:xfrm>
            <a:off x="423050" y="1923339"/>
            <a:ext cx="525773" cy="525773"/>
          </a:xfrm>
          <a:prstGeom prst="rect">
            <a:avLst/>
          </a:prstGeom>
          <a:noFill/>
          <a:ln>
            <a:noFill/>
          </a:ln>
        </p:spPr>
      </p:pic>
      <p:sp>
        <p:nvSpPr>
          <p:cNvPr id="370" name="Google Shape;370;p49">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36</a:t>
            </a:fld>
            <a:endParaRPr sz="1500">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7">
            <a:extLst>
              <a:ext uri="{C183D7F6-B498-43B3-948B-1728B52AA6E4}">
                <adec:decorative xmlns:adec="http://schemas.microsoft.com/office/drawing/2017/decorative" val="1"/>
              </a:ext>
            </a:extLst>
          </p:cNvPr>
          <p:cNvSpPr/>
          <p:nvPr/>
        </p:nvSpPr>
        <p:spPr>
          <a:xfrm>
            <a:off x="243650" y="248310"/>
            <a:ext cx="8579400" cy="10713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7"/>
          <p:cNvSpPr txBox="1"/>
          <p:nvPr/>
        </p:nvSpPr>
        <p:spPr>
          <a:xfrm>
            <a:off x="327899" y="225921"/>
            <a:ext cx="84198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Atkinson Hyperlegible"/>
                <a:ea typeface="Atkinson Hyperlegible"/>
                <a:cs typeface="Atkinson Hyperlegible"/>
                <a:sym typeface="Atkinson Hyperlegible"/>
              </a:rPr>
              <a:t>December 18, 2025: HHS Proposes Three Anti-Trans Rule</a:t>
            </a:r>
            <a:r>
              <a:rPr lang="en" sz="3000" b="1">
                <a:solidFill>
                  <a:srgbClr val="FFFFFF"/>
                </a:solidFill>
                <a:latin typeface="Atkinson Hyperlegible"/>
                <a:ea typeface="Atkinson Hyperlegible"/>
                <a:cs typeface="Atkinson Hyperlegible"/>
                <a:sym typeface="Atkinson Hyperlegible"/>
              </a:rPr>
              <a:t>s</a:t>
            </a:r>
            <a:endParaRPr sz="3000" b="1">
              <a:solidFill>
                <a:srgbClr val="FFFFFF"/>
              </a:solidFill>
              <a:latin typeface="Atkinson Hyperlegible"/>
              <a:ea typeface="Atkinson Hyperlegible"/>
              <a:cs typeface="Atkinson Hyperlegible"/>
              <a:sym typeface="Atkinson Hyperlegible"/>
            </a:endParaRPr>
          </a:p>
        </p:txBody>
      </p:sp>
      <p:sp>
        <p:nvSpPr>
          <p:cNvPr id="89" name="Google Shape;89;p17"/>
          <p:cNvSpPr txBox="1">
            <a:spLocks noGrp="1"/>
          </p:cNvSpPr>
          <p:nvPr>
            <p:ph type="body" idx="1"/>
          </p:nvPr>
        </p:nvSpPr>
        <p:spPr>
          <a:xfrm>
            <a:off x="311700" y="1395890"/>
            <a:ext cx="8520600" cy="3719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AutoNum type="arabicPeriod"/>
            </a:pPr>
            <a:r>
              <a:rPr lang="en" u="sng">
                <a:solidFill>
                  <a:srgbClr val="0E65F1"/>
                </a:solidFill>
                <a:hlinkClick r:id="rId3">
                  <a:extLst>
                    <a:ext uri="{A12FA001-AC4F-418D-AE19-62706E023703}">
                      <ahyp:hlinkClr xmlns:ahyp="http://schemas.microsoft.com/office/drawing/2018/hyperlinkcolor" val="tx"/>
                    </a:ext>
                  </a:extLst>
                </a:hlinkClick>
              </a:rPr>
              <a:t>Weakening disability rights</a:t>
            </a:r>
            <a:r>
              <a:rPr lang="en"/>
              <a:t>: Claims to allow recipients of HHS funding to discriminate against people with gender dysphoria on the basis of disability, 90 Fed.Reg 59478 – </a:t>
            </a:r>
            <a:r>
              <a:rPr lang="en" b="1"/>
              <a:t>comments due January 20, 2026</a:t>
            </a:r>
            <a:endParaRPr/>
          </a:p>
          <a:p>
            <a:pPr marL="457200" lvl="0" indent="-355600" algn="l" rtl="0">
              <a:spcBef>
                <a:spcPts val="1000"/>
              </a:spcBef>
              <a:spcAft>
                <a:spcPts val="0"/>
              </a:spcAft>
              <a:buSzPts val="2000"/>
              <a:buAutoNum type="arabicPeriod"/>
            </a:pPr>
            <a:r>
              <a:rPr lang="en" u="sng">
                <a:solidFill>
                  <a:srgbClr val="0E65F1"/>
                </a:solidFill>
                <a:hlinkClick r:id="rId4">
                  <a:extLst>
                    <a:ext uri="{A12FA001-AC4F-418D-AE19-62706E023703}">
                      <ahyp:hlinkClr xmlns:ahyp="http://schemas.microsoft.com/office/drawing/2018/hyperlinkcolor" val="tx"/>
                    </a:ext>
                  </a:extLst>
                </a:hlinkClick>
              </a:rPr>
              <a:t>Medicaid / CHIP restrictions</a:t>
            </a:r>
            <a:r>
              <a:rPr lang="en"/>
              <a:t>: Would prevent the use of federal funds to pay for essential health care for trans youth covered by Medicaid or CHIP, 90 Fed.Reg. 59441 – </a:t>
            </a:r>
            <a:r>
              <a:rPr lang="en" b="1"/>
              <a:t>comments due February 17, 2026</a:t>
            </a:r>
            <a:endParaRPr b="1"/>
          </a:p>
          <a:p>
            <a:pPr marL="0" lvl="0" indent="0" algn="l" rtl="0">
              <a:spcBef>
                <a:spcPts val="1000"/>
              </a:spcBef>
              <a:spcAft>
                <a:spcPts val="0"/>
              </a:spcAft>
              <a:buNone/>
            </a:pPr>
            <a:endParaRPr/>
          </a:p>
          <a:p>
            <a:pPr marL="0" lvl="0" indent="0" algn="l" rtl="0">
              <a:spcBef>
                <a:spcPts val="1200"/>
              </a:spcBef>
              <a:spcAft>
                <a:spcPts val="1200"/>
              </a:spcAft>
              <a:buNone/>
            </a:pPr>
            <a:endParaRPr/>
          </a:p>
        </p:txBody>
      </p:sp>
      <p:sp>
        <p:nvSpPr>
          <p:cNvPr id="91" name="Google Shape;91;p17">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4</a:t>
            </a:fld>
            <a:endParaRPr sz="1500">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8">
            <a:extLst>
              <a:ext uri="{C183D7F6-B498-43B3-948B-1728B52AA6E4}">
                <adec:decorative xmlns:adec="http://schemas.microsoft.com/office/drawing/2017/decorative" val="1"/>
              </a:ext>
            </a:extLst>
          </p:cNvPr>
          <p:cNvSpPr/>
          <p:nvPr/>
        </p:nvSpPr>
        <p:spPr>
          <a:xfrm>
            <a:off x="243650" y="248310"/>
            <a:ext cx="8579400" cy="1012931"/>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8"/>
          <p:cNvSpPr txBox="1"/>
          <p:nvPr/>
        </p:nvSpPr>
        <p:spPr>
          <a:xfrm>
            <a:off x="327899" y="225921"/>
            <a:ext cx="84198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FFFFFF"/>
                </a:solidFill>
                <a:latin typeface="Atkinson Hyperlegible"/>
                <a:ea typeface="Atkinson Hyperlegible"/>
                <a:cs typeface="Atkinson Hyperlegible"/>
                <a:sym typeface="Atkinson Hyperlegible"/>
              </a:rPr>
              <a:t>December 18, 2025: HHS Proposes Three Anti-Trans Rule</a:t>
            </a:r>
            <a:r>
              <a:rPr lang="en" sz="3000" b="1" dirty="0">
                <a:solidFill>
                  <a:srgbClr val="FFFFFF"/>
                </a:solidFill>
                <a:latin typeface="Atkinson Hyperlegible"/>
                <a:ea typeface="Atkinson Hyperlegible"/>
                <a:cs typeface="Atkinson Hyperlegible"/>
                <a:sym typeface="Atkinson Hyperlegible"/>
              </a:rPr>
              <a:t>s </a:t>
            </a:r>
            <a:r>
              <a:rPr lang="en" sz="2400" b="1" dirty="0">
                <a:solidFill>
                  <a:srgbClr val="FFFFFF"/>
                </a:solidFill>
                <a:latin typeface="Atkinson Hyperlegible"/>
                <a:ea typeface="Atkinson Hyperlegible"/>
                <a:cs typeface="Atkinson Hyperlegible"/>
                <a:sym typeface="Atkinson Hyperlegible"/>
              </a:rPr>
              <a:t>[continued]</a:t>
            </a:r>
            <a:endParaRPr sz="3000" b="1" dirty="0">
              <a:solidFill>
                <a:srgbClr val="FFFFFF"/>
              </a:solidFill>
              <a:latin typeface="Atkinson Hyperlegible"/>
              <a:ea typeface="Atkinson Hyperlegible"/>
              <a:cs typeface="Atkinson Hyperlegible"/>
              <a:sym typeface="Atkinson Hyperlegible"/>
            </a:endParaRPr>
          </a:p>
        </p:txBody>
      </p:sp>
      <p:sp>
        <p:nvSpPr>
          <p:cNvPr id="97" name="Google Shape;97;p18"/>
          <p:cNvSpPr txBox="1">
            <a:spLocks noGrp="1"/>
          </p:cNvSpPr>
          <p:nvPr>
            <p:ph type="body" idx="1"/>
          </p:nvPr>
        </p:nvSpPr>
        <p:spPr>
          <a:xfrm>
            <a:off x="311700" y="1423459"/>
            <a:ext cx="8520600" cy="35976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AutoNum type="arabicPeriod" startAt="3"/>
            </a:pPr>
            <a:r>
              <a:rPr lang="en" sz="2100" u="sng" dirty="0">
                <a:solidFill>
                  <a:srgbClr val="0E65F1"/>
                </a:solidFill>
                <a:hlinkClick r:id="rId3">
                  <a:extLst>
                    <a:ext uri="{A12FA001-AC4F-418D-AE19-62706E023703}">
                      <ahyp:hlinkClr xmlns:ahyp="http://schemas.microsoft.com/office/drawing/2018/hyperlinkcolor" val="tx"/>
                    </a:ext>
                  </a:extLst>
                </a:hlinkClick>
              </a:rPr>
              <a:t>Restrictions on hospitals</a:t>
            </a:r>
            <a:r>
              <a:rPr lang="en" sz="2100" dirty="0"/>
              <a:t>: Would bar trans youth from receiving needed care from hospitals that receive Medicaid or Medicare dollars – essentially all U.S. hospitals, 90 </a:t>
            </a:r>
            <a:r>
              <a:rPr lang="en" sz="2100" dirty="0" err="1"/>
              <a:t>Fed.Reg</a:t>
            </a:r>
            <a:r>
              <a:rPr lang="en" sz="2100" dirty="0"/>
              <a:t>. 59463 – </a:t>
            </a:r>
            <a:r>
              <a:rPr lang="en" sz="2100" b="1" dirty="0"/>
              <a:t>comments due February 17, 2026</a:t>
            </a:r>
            <a:endParaRPr sz="2100" b="1" dirty="0"/>
          </a:p>
          <a:p>
            <a:pPr marL="0" lvl="0" indent="0" algn="l" rtl="0">
              <a:spcBef>
                <a:spcPts val="1200"/>
              </a:spcBef>
              <a:spcAft>
                <a:spcPts val="1200"/>
              </a:spcAft>
              <a:buNone/>
            </a:pPr>
            <a:r>
              <a:rPr lang="en" sz="2100" dirty="0"/>
              <a:t>Context: 77 anti-LGBTQ </a:t>
            </a:r>
            <a:r>
              <a:rPr lang="en" sz="2100" u="sng" dirty="0">
                <a:solidFill>
                  <a:srgbClr val="0E65F1"/>
                </a:solidFill>
                <a:hlinkClick r:id="rId4">
                  <a:extLst>
                    <a:ext uri="{A12FA001-AC4F-418D-AE19-62706E023703}">
                      <ahyp:hlinkClr xmlns:ahyp="http://schemas.microsoft.com/office/drawing/2018/hyperlinkcolor" val="tx"/>
                    </a:ext>
                  </a:extLst>
                </a:hlinkClick>
              </a:rPr>
              <a:t>actions by Administration</a:t>
            </a:r>
            <a:r>
              <a:rPr lang="en" sz="2100" dirty="0">
                <a:solidFill>
                  <a:srgbClr val="0E65F1"/>
                </a:solidFill>
              </a:rPr>
              <a:t> </a:t>
            </a:r>
            <a:r>
              <a:rPr lang="en" sz="2100" dirty="0"/>
              <a:t>since January 2025 including at least 8 anti-trans Executive Orders and EO rescissions</a:t>
            </a:r>
            <a:endParaRPr sz="2100" dirty="0"/>
          </a:p>
        </p:txBody>
      </p:sp>
      <p:sp>
        <p:nvSpPr>
          <p:cNvPr id="99" name="Google Shape;99;p18"/>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5</a:t>
            </a:fld>
            <a:endParaRPr sz="1500">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9">
            <a:extLst>
              <a:ext uri="{C183D7F6-B498-43B3-948B-1728B52AA6E4}">
                <adec:decorative xmlns:adec="http://schemas.microsoft.com/office/drawing/2017/decorative" val="1"/>
              </a:ext>
            </a:extLst>
          </p:cNvPr>
          <p:cNvSpPr/>
          <p:nvPr/>
        </p:nvSpPr>
        <p:spPr>
          <a:xfrm>
            <a:off x="2257812" y="230806"/>
            <a:ext cx="4628377" cy="4502730"/>
          </a:xfrm>
          <a:custGeom>
            <a:avLst/>
            <a:gdLst/>
            <a:ahLst/>
            <a:cxnLst/>
            <a:rect l="l" t="t" r="r" b="b"/>
            <a:pathLst>
              <a:path w="9256755" h="9005460" extrusionOk="0">
                <a:moveTo>
                  <a:pt x="0" y="0"/>
                </a:moveTo>
                <a:lnTo>
                  <a:pt x="9256754" y="0"/>
                </a:lnTo>
                <a:lnTo>
                  <a:pt x="9256754" y="9005459"/>
                </a:lnTo>
                <a:lnTo>
                  <a:pt x="0" y="9005459"/>
                </a:lnTo>
                <a:lnTo>
                  <a:pt x="0" y="0"/>
                </a:lnTo>
                <a:close/>
              </a:path>
            </a:pathLst>
          </a:custGeom>
          <a:solidFill>
            <a:srgbClr val="07376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05" name="Google Shape;105;p19"/>
          <p:cNvSpPr txBox="1"/>
          <p:nvPr/>
        </p:nvSpPr>
        <p:spPr>
          <a:xfrm>
            <a:off x="2817450" y="994163"/>
            <a:ext cx="3509100" cy="29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000" b="1" dirty="0">
                <a:solidFill>
                  <a:srgbClr val="FFFFFF"/>
                </a:solidFill>
                <a:latin typeface="Atkinson Hyperlegible"/>
                <a:ea typeface="Atkinson Hyperlegible"/>
                <a:cs typeface="Atkinson Hyperlegible"/>
                <a:sym typeface="Atkinson Hyperlegible"/>
              </a:rPr>
              <a:t>Disclosure and content note about forthcoming language</a:t>
            </a:r>
            <a:endParaRPr sz="4000" b="1" dirty="0">
              <a:solidFill>
                <a:srgbClr val="FFFFFF"/>
              </a:solidFill>
              <a:latin typeface="Atkinson Hyperlegible"/>
              <a:ea typeface="Atkinson Hyperlegible"/>
              <a:cs typeface="Atkinson Hyperlegible"/>
              <a:sym typeface="Atkinson Hyperlegible"/>
            </a:endParaRPr>
          </a:p>
        </p:txBody>
      </p:sp>
      <p:sp>
        <p:nvSpPr>
          <p:cNvPr id="106" name="Google Shape;106;p19">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6</a:t>
            </a:fld>
            <a:endParaRPr sz="1500">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0">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20"/>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December 18, 2025 [continued]</a:t>
            </a:r>
            <a:endParaRPr sz="3000" b="1" dirty="0">
              <a:solidFill>
                <a:srgbClr val="FFFFFF"/>
              </a:solidFill>
              <a:latin typeface="Atkinson Hyperlegible"/>
              <a:ea typeface="Atkinson Hyperlegible"/>
              <a:cs typeface="Atkinson Hyperlegible"/>
              <a:sym typeface="Atkinson Hyperlegible"/>
            </a:endParaRPr>
          </a:p>
        </p:txBody>
      </p:sp>
      <p:sp>
        <p:nvSpPr>
          <p:cNvPr id="112" name="Google Shape;112;p20"/>
          <p:cNvSpPr txBox="1">
            <a:spLocks noGrp="1"/>
          </p:cNvSpPr>
          <p:nvPr>
            <p:ph type="body" idx="1"/>
          </p:nvPr>
        </p:nvSpPr>
        <p:spPr>
          <a:xfrm>
            <a:off x="273050" y="1104775"/>
            <a:ext cx="8520600" cy="3416400"/>
          </a:xfrm>
          <a:prstGeom prst="rect">
            <a:avLst/>
          </a:prstGeom>
        </p:spPr>
        <p:txBody>
          <a:bodyPr spcFirstLastPara="1" wrap="square" lIns="91425" tIns="91425" rIns="91425" bIns="91425" anchor="t" anchorCtr="0">
            <a:noAutofit/>
          </a:bodyPr>
          <a:lstStyle/>
          <a:p>
            <a:pPr marL="457200" lvl="0" indent="-361950" algn="l" rtl="0">
              <a:lnSpc>
                <a:spcPct val="95000"/>
              </a:lnSpc>
              <a:spcBef>
                <a:spcPts val="0"/>
              </a:spcBef>
              <a:spcAft>
                <a:spcPts val="0"/>
              </a:spcAft>
              <a:buSzPts val="2100"/>
              <a:buChar char="●"/>
            </a:pPr>
            <a:r>
              <a:rPr lang="en" sz="2100"/>
              <a:t>HHS Secretary RFK, Jr.</a:t>
            </a:r>
            <a:endParaRPr sz="2100"/>
          </a:p>
          <a:p>
            <a:pPr marL="914400" marR="1021845" lvl="0" indent="0" algn="l" rtl="0">
              <a:lnSpc>
                <a:spcPct val="95000"/>
              </a:lnSpc>
              <a:spcBef>
                <a:spcPts val="1200"/>
              </a:spcBef>
              <a:spcAft>
                <a:spcPts val="1200"/>
              </a:spcAft>
              <a:buNone/>
            </a:pPr>
            <a:r>
              <a:rPr lang="en" sz="2100" i="1"/>
              <a:t>The Biden era amendments that designated gender dysphoria as a disability … betrayed the original intention of those laws[.] … [T]he misuse of these statutes for these purposes injures the statutes themselves and injures other people who are entitled to that protection and who Americans want to see protected.”</a:t>
            </a:r>
            <a:endParaRPr sz="2100"/>
          </a:p>
        </p:txBody>
      </p:sp>
      <p:sp>
        <p:nvSpPr>
          <p:cNvPr id="114" name="Google Shape;114;p20">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7</a:t>
            </a:fld>
            <a:endParaRPr sz="1500">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21">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21"/>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Atkinson Hyperlegible"/>
                <a:ea typeface="Atkinson Hyperlegible"/>
                <a:cs typeface="Atkinson Hyperlegible"/>
                <a:sym typeface="Atkinson Hyperlegible"/>
              </a:rPr>
              <a:t>December 18, 2025 [continued]</a:t>
            </a:r>
            <a:endParaRPr sz="3000" b="1" dirty="0">
              <a:solidFill>
                <a:srgbClr val="FFFFFF"/>
              </a:solidFill>
              <a:latin typeface="Atkinson Hyperlegible"/>
              <a:ea typeface="Atkinson Hyperlegible"/>
              <a:cs typeface="Atkinson Hyperlegible"/>
              <a:sym typeface="Atkinson Hyperlegible"/>
            </a:endParaRPr>
          </a:p>
        </p:txBody>
      </p:sp>
      <p:sp>
        <p:nvSpPr>
          <p:cNvPr id="120" name="Google Shape;120;p21"/>
          <p:cNvSpPr txBox="1">
            <a:spLocks noGrp="1"/>
          </p:cNvSpPr>
          <p:nvPr>
            <p:ph type="body" idx="1"/>
          </p:nvPr>
        </p:nvSpPr>
        <p:spPr>
          <a:xfrm>
            <a:off x="273050" y="1104775"/>
            <a:ext cx="8520600" cy="3416400"/>
          </a:xfrm>
          <a:prstGeom prst="rect">
            <a:avLst/>
          </a:prstGeom>
        </p:spPr>
        <p:txBody>
          <a:bodyPr spcFirstLastPara="1" wrap="square" lIns="91425" tIns="91425" rIns="91425" bIns="91425" anchor="t" anchorCtr="0">
            <a:noAutofit/>
          </a:bodyPr>
          <a:lstStyle/>
          <a:p>
            <a:pPr marL="457200" lvl="0" indent="-355600" algn="l" rtl="0">
              <a:lnSpc>
                <a:spcPct val="95000"/>
              </a:lnSpc>
              <a:spcBef>
                <a:spcPts val="0"/>
              </a:spcBef>
              <a:spcAft>
                <a:spcPts val="0"/>
              </a:spcAft>
              <a:buSzPts val="2000"/>
              <a:buChar char="●"/>
            </a:pPr>
            <a:r>
              <a:rPr lang="en"/>
              <a:t>HHS Deputy Secretary Jim O’Neill: </a:t>
            </a:r>
            <a:endParaRPr i="1"/>
          </a:p>
          <a:p>
            <a:pPr marL="914400" marR="1021845" lvl="0" indent="0" algn="l" rtl="0">
              <a:lnSpc>
                <a:spcPct val="95000"/>
              </a:lnSpc>
              <a:spcBef>
                <a:spcPts val="1200"/>
              </a:spcBef>
              <a:spcAft>
                <a:spcPts val="0"/>
              </a:spcAft>
              <a:buNone/>
            </a:pPr>
            <a:r>
              <a:rPr lang="en" i="1"/>
              <a:t>The denial of fundamental truths can destroy nations from within. At the root of the evils we face, such as the blurring of the lines between sexes and radical social agendas, is a hatred for nature as God designed it[.] … As part of the Biden administration's war on nature, this department perverted the Rehabilitation Act of 1973.</a:t>
            </a:r>
            <a:endParaRPr i="1"/>
          </a:p>
          <a:p>
            <a:pPr marL="914400" marR="1021845" lvl="0" indent="0" algn="l" rtl="0">
              <a:lnSpc>
                <a:spcPct val="95000"/>
              </a:lnSpc>
              <a:spcBef>
                <a:spcPts val="0"/>
              </a:spcBef>
              <a:spcAft>
                <a:spcPts val="0"/>
              </a:spcAft>
              <a:buNone/>
            </a:pPr>
            <a:endParaRPr i="1"/>
          </a:p>
          <a:p>
            <a:pPr marL="457200" lvl="0" indent="-355600" algn="l" rtl="0">
              <a:lnSpc>
                <a:spcPct val="95000"/>
              </a:lnSpc>
              <a:spcBef>
                <a:spcPts val="0"/>
              </a:spcBef>
              <a:spcAft>
                <a:spcPts val="0"/>
              </a:spcAft>
              <a:buSzPts val="2000"/>
              <a:buChar char="●"/>
            </a:pPr>
            <a:r>
              <a:rPr lang="en"/>
              <a:t>Additional adverse actions, including a declaration that care for trans youth is dangerous and not supported by evidence</a:t>
            </a:r>
            <a:endParaRPr/>
          </a:p>
        </p:txBody>
      </p:sp>
      <p:sp>
        <p:nvSpPr>
          <p:cNvPr id="122" name="Google Shape;122;p21">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8</a:t>
            </a:fld>
            <a:endParaRPr sz="1500">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2">
            <a:extLst>
              <a:ext uri="{C183D7F6-B498-43B3-948B-1728B52AA6E4}">
                <adec:decorative xmlns:adec="http://schemas.microsoft.com/office/drawing/2017/decorative" val="1"/>
              </a:ext>
            </a:extLst>
          </p:cNvPr>
          <p:cNvSpPr/>
          <p:nvPr/>
        </p:nvSpPr>
        <p:spPr>
          <a:xfrm>
            <a:off x="243650" y="304237"/>
            <a:ext cx="8579400" cy="658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22"/>
          <p:cNvSpPr txBox="1"/>
          <p:nvPr/>
        </p:nvSpPr>
        <p:spPr>
          <a:xfrm>
            <a:off x="327912" y="319089"/>
            <a:ext cx="81369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Atkinson Hyperlegible"/>
                <a:ea typeface="Atkinson Hyperlegible"/>
                <a:cs typeface="Atkinson Hyperlegible"/>
                <a:sym typeface="Atkinson Hyperlegible"/>
              </a:rPr>
              <a:t>Background Information Re: Proposed Rule</a:t>
            </a:r>
            <a:endParaRPr sz="3000" b="1">
              <a:solidFill>
                <a:srgbClr val="FFFFFF"/>
              </a:solidFill>
              <a:latin typeface="Atkinson Hyperlegible"/>
              <a:ea typeface="Atkinson Hyperlegible"/>
              <a:cs typeface="Atkinson Hyperlegible"/>
              <a:sym typeface="Atkinson Hyperlegible"/>
            </a:endParaRPr>
          </a:p>
          <a:p>
            <a:pPr marL="0" lvl="0" indent="0" algn="l" rtl="0">
              <a:spcBef>
                <a:spcPts val="0"/>
              </a:spcBef>
              <a:spcAft>
                <a:spcPts val="0"/>
              </a:spcAft>
              <a:buNone/>
            </a:pPr>
            <a:endParaRPr sz="3000" b="1">
              <a:solidFill>
                <a:srgbClr val="FFFFFF"/>
              </a:solidFill>
              <a:latin typeface="Atkinson Hyperlegible"/>
              <a:ea typeface="Atkinson Hyperlegible"/>
              <a:cs typeface="Atkinson Hyperlegible"/>
              <a:sym typeface="Atkinson Hyperlegible"/>
            </a:endParaRPr>
          </a:p>
        </p:txBody>
      </p:sp>
      <p:sp>
        <p:nvSpPr>
          <p:cNvPr id="129" name="Google Shape;129;p22"/>
          <p:cNvSpPr txBox="1">
            <a:spLocks noGrp="1"/>
          </p:cNvSpPr>
          <p:nvPr>
            <p:ph type="body" idx="1"/>
          </p:nvPr>
        </p:nvSpPr>
        <p:spPr>
          <a:xfrm>
            <a:off x="253000" y="1152475"/>
            <a:ext cx="85794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Court decisions over the past decade, including </a:t>
            </a:r>
            <a:r>
              <a:rPr lang="en" sz="2400" i="1"/>
              <a:t>Williams v. Kincaid</a:t>
            </a:r>
            <a:r>
              <a:rPr lang="en" sz="2400"/>
              <a:t> (4th Cir. 2022)</a:t>
            </a:r>
            <a:endParaRPr sz="2400"/>
          </a:p>
          <a:p>
            <a:pPr marL="457200" lvl="0" indent="-381000" algn="l" rtl="0">
              <a:spcBef>
                <a:spcPts val="0"/>
              </a:spcBef>
              <a:spcAft>
                <a:spcPts val="0"/>
              </a:spcAft>
              <a:buSzPts val="2400"/>
              <a:buChar char="●"/>
            </a:pPr>
            <a:r>
              <a:rPr lang="en" sz="2400"/>
              <a:t>2023-24 HHS Section 504 Rulemaking</a:t>
            </a:r>
            <a:endParaRPr sz="2400"/>
          </a:p>
        </p:txBody>
      </p:sp>
      <p:sp>
        <p:nvSpPr>
          <p:cNvPr id="130" name="Google Shape;130;p22">
            <a:extLst>
              <a:ext uri="{C183D7F6-B498-43B3-948B-1728B52AA6E4}">
                <adec:decorative xmlns:adec="http://schemas.microsoft.com/office/drawing/2017/decorative" val="1"/>
              </a:ext>
            </a:extLst>
          </p:cNvPr>
          <p:cNvSpPr txBox="1"/>
          <p:nvPr/>
        </p:nvSpPr>
        <p:spPr>
          <a:xfrm>
            <a:off x="8632275" y="4850500"/>
            <a:ext cx="4797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500">
                <a:latin typeface="Lexend"/>
                <a:ea typeface="Lexend"/>
                <a:cs typeface="Lexend"/>
                <a:sym typeface="Lexend"/>
              </a:rPr>
              <a:t>9</a:t>
            </a:fld>
            <a:endParaRPr sz="1500">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2335</Words>
  <Application>Microsoft Macintosh PowerPoint</Application>
  <PresentationFormat>On-screen Show (16:9)</PresentationFormat>
  <Paragraphs>201</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Impact</vt:lpstr>
      <vt:lpstr>Lexend</vt:lpstr>
      <vt:lpstr>Arial</vt:lpstr>
      <vt:lpstr>Calibri</vt:lpstr>
      <vt:lpstr>Atkinson Hyperlegible</vt:lpstr>
      <vt:lpstr>Simple Light</vt:lpstr>
      <vt:lpstr>HHS’s Anti-Trans Proposal to Limit Section 504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Tina Pinedo</cp:lastModifiedBy>
  <cp:revision>6</cp:revision>
  <dcterms:modified xsi:type="dcterms:W3CDTF">2026-01-12T19:49:16Z</dcterms:modified>
</cp:coreProperties>
</file>