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6" r:id="rId1"/>
  </p:sldMasterIdLst>
  <p:notesMasterIdLst>
    <p:notesMasterId r:id="rId4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9144000" cy="5143500" type="screen16x9"/>
  <p:notesSz cx="6858000" cy="9144000"/>
  <p:embeddedFontLst>
    <p:embeddedFont>
      <p:font typeface="Atkinson Hyperlegible" panose="020B0604020202020204" charset="0"/>
      <p:regular r:id="rId46"/>
      <p:bold r:id="rId47"/>
      <p:italic r:id="rId48"/>
      <p:boldItalic r:id="rId49"/>
    </p:embeddedFont>
    <p:embeddedFont>
      <p:font typeface="Play" panose="020B0604020202020204" charset="0"/>
      <p:regular r:id="rId50"/>
      <p:bold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89" d="100"/>
          <a:sy n="89" d="100"/>
        </p:scale>
        <p:origin x="62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p10: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p1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2" name="Google Shape;242;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600"/>
              </a:spcAft>
              <a:buSzPts val="1100"/>
              <a:buNone/>
            </a:pPr>
            <a:endParaRPr/>
          </a:p>
        </p:txBody>
      </p:sp>
      <p:sp>
        <p:nvSpPr>
          <p:cNvPr id="250" name="Google Shape;250;p14: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600"/>
              </a:spcAft>
              <a:buSzPts val="1100"/>
              <a:buNone/>
            </a:pPr>
            <a:endParaRPr/>
          </a:p>
        </p:txBody>
      </p:sp>
      <p:sp>
        <p:nvSpPr>
          <p:cNvPr id="257" name="Google Shape;257;p15: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600"/>
              </a:spcAft>
              <a:buSzPts val="1100"/>
              <a:buNone/>
            </a:pPr>
            <a:endParaRPr/>
          </a:p>
        </p:txBody>
      </p:sp>
      <p:sp>
        <p:nvSpPr>
          <p:cNvPr id="264" name="Google Shape;264;p1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600"/>
              </a:spcAft>
              <a:buSzPts val="1100"/>
              <a:buNone/>
            </a:pPr>
            <a:endParaRPr/>
          </a:p>
        </p:txBody>
      </p:sp>
      <p:sp>
        <p:nvSpPr>
          <p:cNvPr id="271" name="Google Shape;271;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600"/>
              </a:spcAft>
              <a:buSzPts val="1100"/>
              <a:buNone/>
            </a:pPr>
            <a:endParaRPr/>
          </a:p>
        </p:txBody>
      </p:sp>
      <p:sp>
        <p:nvSpPr>
          <p:cNvPr id="278" name="Google Shape;27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5" name="Google Shape;285;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600"/>
              </a:spcAft>
              <a:buSzPts val="1100"/>
              <a:buNone/>
            </a:pPr>
            <a:endParaRPr/>
          </a:p>
        </p:txBody>
      </p:sp>
      <p:sp>
        <p:nvSpPr>
          <p:cNvPr id="295" name="Google Shape;295;p20: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600"/>
              </a:spcAft>
              <a:buSzPts val="1100"/>
              <a:buNone/>
            </a:pPr>
            <a:endParaRPr/>
          </a:p>
        </p:txBody>
      </p:sp>
      <p:sp>
        <p:nvSpPr>
          <p:cNvPr id="302" name="Google Shape;302;p2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600"/>
              </a:spcAft>
              <a:buSzPts val="1100"/>
              <a:buNone/>
            </a:pPr>
            <a:endParaRPr/>
          </a:p>
        </p:txBody>
      </p:sp>
      <p:sp>
        <p:nvSpPr>
          <p:cNvPr id="309" name="Google Shape;309;p2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600"/>
              </a:spcAft>
              <a:buSzPts val="1100"/>
              <a:buNone/>
            </a:pPr>
            <a:endParaRPr/>
          </a:p>
        </p:txBody>
      </p:sp>
      <p:sp>
        <p:nvSpPr>
          <p:cNvPr id="316" name="Google Shape;316;p2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endParaRPr/>
          </a:p>
        </p:txBody>
      </p:sp>
      <p:sp>
        <p:nvSpPr>
          <p:cNvPr id="323" name="Google Shape;323;p24: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600"/>
              </a:spcAft>
              <a:buSzPts val="1100"/>
              <a:buNone/>
            </a:pPr>
            <a:endParaRPr/>
          </a:p>
        </p:txBody>
      </p:sp>
      <p:sp>
        <p:nvSpPr>
          <p:cNvPr id="331" name="Google Shape;331;p25: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600"/>
              </a:spcAft>
              <a:buSzPts val="1100"/>
              <a:buNone/>
            </a:pPr>
            <a:endParaRPr/>
          </a:p>
        </p:txBody>
      </p:sp>
      <p:sp>
        <p:nvSpPr>
          <p:cNvPr id="338" name="Google Shape;338;p2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5" name="Google Shape;345;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1" name="Google Shape;371;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372" name="Google Shape;372;p2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9: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9" name="Google Shape;379;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a:p>
            <a:pPr marL="457200" lvl="0" indent="-298450" algn="l" rtl="0">
              <a:lnSpc>
                <a:spcPct val="100000"/>
              </a:lnSpc>
              <a:spcBef>
                <a:spcPts val="0"/>
              </a:spcBef>
              <a:spcAft>
                <a:spcPts val="0"/>
              </a:spcAft>
              <a:buSzPts val="1100"/>
              <a:buChar char="●"/>
            </a:pPr>
            <a:r>
              <a:rPr lang="en"/>
              <a:t>Los Angeles example: https://civilandhumanrights.lacity.gov/our-enforcement-areas-protected-classes</a:t>
            </a:r>
            <a:endParaRPr/>
          </a:p>
        </p:txBody>
      </p:sp>
      <p:sp>
        <p:nvSpPr>
          <p:cNvPr id="380" name="Google Shape;380;p2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30: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8" name="Google Shape;388;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389" name="Google Shape;389;p3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30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3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0" name="Google Shape;420;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421" name="Google Shape;421;p3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31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3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8" name="Google Shape;42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429" name="Google Shape;429;p3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32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3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6" name="Google Shape;436;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437" name="Google Shape;437;p3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33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4" name="Google Shape;444;p34: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1" name="Google Shape;451;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452" name="Google Shape;452;p3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35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9" name="Google Shape;459;p3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3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5" name="Google Shape;465;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466" name="Google Shape;466;p3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37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3" name="Google Shape;473;p38: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0" name="Google Shape;480;p39: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6" name="Google Shape;486;p40: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4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5" name="Google Shape;495;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496" name="Google Shape;496;p4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41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4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3" name="Google Shape;503;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504" name="Google Shape;504;p4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42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3ee56e46812_1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2" name="Google Shape;512;g3ee56e46812_1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513" name="Google Shape;513;g3ee56e46812_1_1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43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5: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184" name="Google Shape;184;p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
              <a:t>Note: If you are co-presenting with a representative from another entity, consider adding the following language if appropriate: </a:t>
            </a:r>
            <a:r>
              <a:rPr lang="en" i="1"/>
              <a:t>The opinions expressed by the presenters do not necessarily reflect the opinions of CRD.</a:t>
            </a:r>
            <a:endParaRPr/>
          </a:p>
        </p:txBody>
      </p:sp>
      <p:sp>
        <p:nvSpPr>
          <p:cNvPr id="192" name="Google Shape;192;p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8" name="Google Shape;19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8: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9: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
        <p:cNvGrpSpPr/>
        <p:nvPr/>
      </p:nvGrpSpPr>
      <p:grpSpPr>
        <a:xfrm>
          <a:off x="0" y="0"/>
          <a:ext cx="0" cy="0"/>
          <a:chOff x="0" y="0"/>
          <a:chExt cx="0" cy="0"/>
        </a:xfrm>
      </p:grpSpPr>
      <p:sp>
        <p:nvSpPr>
          <p:cNvPr id="7" name="Google Shape;7;p2"/>
          <p:cNvSpPr/>
          <p:nvPr/>
        </p:nvSpPr>
        <p:spPr>
          <a:xfrm>
            <a:off x="4599751" y="514350"/>
            <a:ext cx="4328361" cy="3346896"/>
          </a:xfrm>
          <a:custGeom>
            <a:avLst/>
            <a:gdLst/>
            <a:ahLst/>
            <a:cxnLst/>
            <a:rect l="l" t="t" r="r" b="b"/>
            <a:pathLst>
              <a:path w="8656721" h="6693791" extrusionOk="0">
                <a:moveTo>
                  <a:pt x="0" y="0"/>
                </a:moveTo>
                <a:lnTo>
                  <a:pt x="8656721" y="0"/>
                </a:lnTo>
                <a:lnTo>
                  <a:pt x="8656721" y="6693791"/>
                </a:lnTo>
                <a:lnTo>
                  <a:pt x="0" y="6693791"/>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 name="Google Shape;8;p2" descr="Disability Rights Education and Defense Fund logo"/>
          <p:cNvSpPr/>
          <p:nvPr/>
        </p:nvSpPr>
        <p:spPr>
          <a:xfrm>
            <a:off x="219655" y="303575"/>
            <a:ext cx="1104805" cy="515588"/>
          </a:xfrm>
          <a:custGeom>
            <a:avLst/>
            <a:gdLst/>
            <a:ahLst/>
            <a:cxnLst/>
            <a:rect l="l" t="t" r="r" b="b"/>
            <a:pathLst>
              <a:path w="2946146" h="1374902" extrusionOk="0">
                <a:moveTo>
                  <a:pt x="0" y="0"/>
                </a:moveTo>
                <a:lnTo>
                  <a:pt x="2946146" y="0"/>
                </a:lnTo>
                <a:lnTo>
                  <a:pt x="2946146" y="1374902"/>
                </a:lnTo>
                <a:lnTo>
                  <a:pt x="0" y="1374902"/>
                </a:lnTo>
                <a:lnTo>
                  <a:pt x="0" y="0"/>
                </a:lnTo>
                <a:close/>
              </a:path>
            </a:pathLst>
          </a:custGeom>
          <a:blipFill rotWithShape="1">
            <a:blip r:embed="rId2">
              <a:alphaModFix/>
            </a:blip>
            <a:stretch>
              <a:fillRect/>
            </a:stretch>
          </a:blip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 name="Google Shape;9;p2"/>
          <p:cNvSpPr/>
          <p:nvPr/>
        </p:nvSpPr>
        <p:spPr>
          <a:xfrm>
            <a:off x="760420" y="1822396"/>
            <a:ext cx="680474" cy="680474"/>
          </a:xfrm>
          <a:custGeom>
            <a:avLst/>
            <a:gdLst/>
            <a:ahLst/>
            <a:cxnLst/>
            <a:rect l="l" t="t" r="r" b="b"/>
            <a:pathLst>
              <a:path w="1360947" h="1360947" extrusionOk="0">
                <a:moveTo>
                  <a:pt x="0" y="0"/>
                </a:moveTo>
                <a:lnTo>
                  <a:pt x="1360947" y="0"/>
                </a:lnTo>
                <a:lnTo>
                  <a:pt x="1360947" y="1360947"/>
                </a:lnTo>
                <a:lnTo>
                  <a:pt x="0" y="1360947"/>
                </a:lnTo>
                <a:lnTo>
                  <a:pt x="0" y="0"/>
                </a:lnTo>
                <a:close/>
              </a:path>
            </a:pathLst>
          </a:custGeom>
          <a:blipFill rotWithShape="1">
            <a:blip r:embed="rId3">
              <a:alphaModFix/>
            </a:blip>
            <a:stretch>
              <a:fillRect/>
            </a:stretch>
          </a:blipFill>
          <a:ln w="152400" cap="sq" cmpd="sng">
            <a:solidFill>
              <a:srgbClr val="96001D"/>
            </a:solidFill>
            <a:prstDash val="solid"/>
            <a:miter lim="8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10" name="Google Shape;10;p2"/>
          <p:cNvSpPr/>
          <p:nvPr/>
        </p:nvSpPr>
        <p:spPr>
          <a:xfrm>
            <a:off x="2112685" y="4024718"/>
            <a:ext cx="448363" cy="448363"/>
          </a:xfrm>
          <a:custGeom>
            <a:avLst/>
            <a:gdLst/>
            <a:ahLst/>
            <a:cxnLst/>
            <a:rect l="l" t="t" r="r" b="b"/>
            <a:pathLst>
              <a:path w="1080393" h="1080393" extrusionOk="0">
                <a:moveTo>
                  <a:pt x="0" y="0"/>
                </a:moveTo>
                <a:lnTo>
                  <a:pt x="1080393" y="0"/>
                </a:lnTo>
                <a:lnTo>
                  <a:pt x="1080393" y="1080392"/>
                </a:lnTo>
                <a:lnTo>
                  <a:pt x="0" y="1080392"/>
                </a:lnTo>
                <a:lnTo>
                  <a:pt x="0" y="0"/>
                </a:lnTo>
                <a:close/>
              </a:path>
            </a:pathLst>
          </a:custGeom>
          <a:blipFill rotWithShape="1">
            <a:blip r:embed="rId3">
              <a:alphaModFix/>
            </a:blip>
            <a:stretch>
              <a:fillRect/>
            </a:stretch>
          </a:blipFill>
          <a:ln w="114300" cap="sq" cmpd="sng">
            <a:solidFill>
              <a:srgbClr val="96001D"/>
            </a:solidFill>
            <a:prstDash val="solid"/>
            <a:miter lim="8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11" name="Google Shape;11;p2"/>
          <p:cNvSpPr txBox="1">
            <a:spLocks noGrp="1"/>
          </p:cNvSpPr>
          <p:nvPr>
            <p:ph type="sldNum" idx="12"/>
          </p:nvPr>
        </p:nvSpPr>
        <p:spPr>
          <a:xfrm>
            <a:off x="3276600" y="3178175"/>
            <a:ext cx="1066800" cy="182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2" name="Google Shape;12;p2"/>
          <p:cNvSpPr>
            <a:spLocks noGrp="1"/>
          </p:cNvSpPr>
          <p:nvPr>
            <p:ph type="pic" idx="2"/>
          </p:nvPr>
        </p:nvSpPr>
        <p:spPr>
          <a:xfrm>
            <a:off x="1651100" y="632400"/>
            <a:ext cx="2545800" cy="31989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txBody>
          <a:bodyPr/>
          <a:lstStyle/>
          <a:p>
            <a:endParaRPr lang="en-US"/>
          </a:p>
        </p:txBody>
      </p:sp>
      <p:sp>
        <p:nvSpPr>
          <p:cNvPr id="13" name="Google Shape;13;p2"/>
          <p:cNvSpPr txBox="1">
            <a:spLocks noGrp="1"/>
          </p:cNvSpPr>
          <p:nvPr>
            <p:ph type="title"/>
          </p:nvPr>
        </p:nvSpPr>
        <p:spPr>
          <a:xfrm>
            <a:off x="4813241" y="1008775"/>
            <a:ext cx="3842700" cy="1531800"/>
          </a:xfrm>
          <a:prstGeom prst="rect">
            <a:avLst/>
          </a:prstGeom>
          <a:noFill/>
          <a:ln>
            <a:noFill/>
          </a:ln>
        </p:spPr>
        <p:txBody>
          <a:bodyPr spcFirstLastPara="1" wrap="square" lIns="91425" tIns="91425" rIns="91425" bIns="91425" anchor="ctr" anchorCtr="0">
            <a:noAutofit/>
          </a:bodyPr>
          <a:lstStyle>
            <a:lvl1pPr marR="0" lvl="0" algn="l" rtl="0">
              <a:lnSpc>
                <a:spcPct val="85000"/>
              </a:lnSpc>
              <a:spcBef>
                <a:spcPts val="0"/>
              </a:spcBef>
              <a:spcAft>
                <a:spcPts val="0"/>
              </a:spcAft>
              <a:buClr>
                <a:schemeClr val="lt1"/>
              </a:buClr>
              <a:buSzPts val="3700"/>
              <a:buFont typeface="Arial"/>
              <a:buNone/>
              <a:defRPr sz="37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9pPr>
          </a:lstStyle>
          <a:p>
            <a:endParaRPr/>
          </a:p>
        </p:txBody>
      </p:sp>
      <p:sp>
        <p:nvSpPr>
          <p:cNvPr id="14" name="Google Shape;14;p2"/>
          <p:cNvSpPr txBox="1">
            <a:spLocks noGrp="1"/>
          </p:cNvSpPr>
          <p:nvPr>
            <p:ph type="subTitle" idx="1"/>
          </p:nvPr>
        </p:nvSpPr>
        <p:spPr>
          <a:xfrm>
            <a:off x="4842968" y="2530985"/>
            <a:ext cx="3842700" cy="9783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chemeClr val="lt1"/>
              </a:buClr>
              <a:buSzPts val="2700"/>
              <a:buFont typeface="Arial"/>
              <a:buNone/>
              <a:defRPr sz="27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5" name="Google Shape;15;p2"/>
          <p:cNvSpPr>
            <a:spLocks noGrp="1"/>
          </p:cNvSpPr>
          <p:nvPr>
            <p:ph type="pic" idx="3"/>
          </p:nvPr>
        </p:nvSpPr>
        <p:spPr>
          <a:xfrm>
            <a:off x="271693" y="2642028"/>
            <a:ext cx="1222200" cy="1222200"/>
          </a:xfrm>
          <a:prstGeom prst="rect">
            <a:avLst/>
          </a:prstGeom>
          <a:noFill/>
          <a:ln w="76200" cap="flat" cmpd="sng">
            <a:solidFill>
              <a:schemeClr val="lt1"/>
            </a:solidFill>
            <a:prstDash val="solid"/>
            <a:round/>
            <a:headEnd type="none" w="sm" len="sm"/>
            <a:tailEnd type="none" w="sm" len="sm"/>
          </a:ln>
        </p:spPr>
        <p:txBody>
          <a:bodyPr/>
          <a:lstStyle/>
          <a:p>
            <a:endParaRPr lang="en-US"/>
          </a:p>
        </p:txBody>
      </p:sp>
      <p:sp>
        <p:nvSpPr>
          <p:cNvPr id="16" name="Google Shape;16;p2"/>
          <p:cNvSpPr>
            <a:spLocks noGrp="1"/>
          </p:cNvSpPr>
          <p:nvPr>
            <p:ph type="pic" idx="4"/>
          </p:nvPr>
        </p:nvSpPr>
        <p:spPr>
          <a:xfrm>
            <a:off x="2700732" y="3921300"/>
            <a:ext cx="1524300" cy="772500"/>
          </a:xfrm>
          <a:prstGeom prst="rect">
            <a:avLst/>
          </a:prstGeom>
          <a:noFill/>
          <a:ln w="76200" cap="flat" cmpd="sng">
            <a:solidFill>
              <a:schemeClr val="lt1"/>
            </a:solidFill>
            <a:prstDash val="solid"/>
            <a:round/>
            <a:headEnd type="none" w="sm" len="sm"/>
            <a:tailEnd type="none" w="sm" len="sm"/>
          </a:ln>
        </p:spPr>
        <p:txBody>
          <a:bodyPr/>
          <a:lstStyle/>
          <a:p>
            <a:endParaRPr lang="en-US"/>
          </a:p>
        </p:txBody>
      </p:sp>
      <p:sp>
        <p:nvSpPr>
          <p:cNvPr id="17" name="Google Shape;17;p2"/>
          <p:cNvSpPr txBox="1">
            <a:spLocks noGrp="1"/>
          </p:cNvSpPr>
          <p:nvPr>
            <p:ph type="sldNum" idx="5"/>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opic 1" type="twoTxTwoObj">
  <p:cSld name="TWO_OBJECTS_WITH_TEXT">
    <p:spTree>
      <p:nvGrpSpPr>
        <p:cNvPr id="1" name="Shape 76"/>
        <p:cNvGrpSpPr/>
        <p:nvPr/>
      </p:nvGrpSpPr>
      <p:grpSpPr>
        <a:xfrm>
          <a:off x="0" y="0"/>
          <a:ext cx="0" cy="0"/>
          <a:chOff x="0" y="0"/>
          <a:chExt cx="0" cy="0"/>
        </a:xfrm>
      </p:grpSpPr>
      <p:sp>
        <p:nvSpPr>
          <p:cNvPr id="77" name="Google Shape;77;p11"/>
          <p:cNvSpPr/>
          <p:nvPr/>
        </p:nvSpPr>
        <p:spPr>
          <a:xfrm>
            <a:off x="2452987" y="230806"/>
            <a:ext cx="4238027" cy="4504075"/>
          </a:xfrm>
          <a:custGeom>
            <a:avLst/>
            <a:gdLst/>
            <a:ahLst/>
            <a:cxnLst/>
            <a:rect l="l" t="t" r="r" b="b"/>
            <a:pathLst>
              <a:path w="8476054" h="9008150" extrusionOk="0">
                <a:moveTo>
                  <a:pt x="0" y="0"/>
                </a:moveTo>
                <a:lnTo>
                  <a:pt x="8476054" y="0"/>
                </a:lnTo>
                <a:lnTo>
                  <a:pt x="8476054" y="9008150"/>
                </a:lnTo>
                <a:lnTo>
                  <a:pt x="0" y="9008150"/>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 name="Google Shape;78;p11"/>
          <p:cNvSpPr/>
          <p:nvPr/>
        </p:nvSpPr>
        <p:spPr>
          <a:xfrm>
            <a:off x="2452987" y="789653"/>
            <a:ext cx="4208711" cy="3282942"/>
          </a:xfrm>
          <a:custGeom>
            <a:avLst/>
            <a:gdLst/>
            <a:ahLst/>
            <a:cxnLst/>
            <a:rect l="l" t="t" r="r" b="b"/>
            <a:pathLst>
              <a:path w="11223230" h="8754513" extrusionOk="0">
                <a:moveTo>
                  <a:pt x="0" y="0"/>
                </a:moveTo>
                <a:lnTo>
                  <a:pt x="11223230" y="0"/>
                </a:lnTo>
                <a:lnTo>
                  <a:pt x="11223230" y="8754513"/>
                </a:lnTo>
                <a:lnTo>
                  <a:pt x="0" y="8754513"/>
                </a:lnTo>
                <a:close/>
              </a:path>
            </a:pathLst>
          </a:custGeom>
          <a:solidFill>
            <a:srgbClr val="000000">
              <a:alpha val="0"/>
            </a:srgbClr>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9" name="Google Shape;79;p11"/>
          <p:cNvSpPr/>
          <p:nvPr/>
        </p:nvSpPr>
        <p:spPr>
          <a:xfrm>
            <a:off x="6789420" y="333230"/>
            <a:ext cx="534803" cy="534803"/>
          </a:xfrm>
          <a:custGeom>
            <a:avLst/>
            <a:gdLst/>
            <a:ahLst/>
            <a:cxnLst/>
            <a:rect l="l" t="t" r="r" b="b"/>
            <a:pathLst>
              <a:path w="1125902" h="1125902" extrusionOk="0">
                <a:moveTo>
                  <a:pt x="0" y="0"/>
                </a:moveTo>
                <a:lnTo>
                  <a:pt x="1125902" y="0"/>
                </a:lnTo>
                <a:lnTo>
                  <a:pt x="1125902" y="1125902"/>
                </a:lnTo>
                <a:lnTo>
                  <a:pt x="0" y="1125902"/>
                </a:lnTo>
                <a:lnTo>
                  <a:pt x="0" y="0"/>
                </a:lnTo>
                <a:close/>
              </a:path>
            </a:pathLst>
          </a:custGeom>
          <a:blipFill rotWithShape="1">
            <a:blip r:embed="rId2">
              <a:alphaModFix/>
            </a:blip>
            <a:stretch>
              <a:fillRect/>
            </a:stretch>
          </a:blipFill>
          <a:ln w="209550" cap="sq" cmpd="sng">
            <a:solidFill>
              <a:srgbClr val="96001D"/>
            </a:solidFill>
            <a:prstDash val="solid"/>
            <a:miter lim="8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0" name="Google Shape;80;p11"/>
          <p:cNvSpPr/>
          <p:nvPr/>
        </p:nvSpPr>
        <p:spPr>
          <a:xfrm>
            <a:off x="371475" y="3286125"/>
            <a:ext cx="696740" cy="684997"/>
          </a:xfrm>
          <a:custGeom>
            <a:avLst/>
            <a:gdLst/>
            <a:ahLst/>
            <a:cxnLst/>
            <a:rect l="l" t="t" r="r" b="b"/>
            <a:pathLst>
              <a:path w="1565707" h="1565707" extrusionOk="0">
                <a:moveTo>
                  <a:pt x="0" y="0"/>
                </a:moveTo>
                <a:lnTo>
                  <a:pt x="1565707" y="0"/>
                </a:lnTo>
                <a:lnTo>
                  <a:pt x="1565707" y="1565707"/>
                </a:lnTo>
                <a:lnTo>
                  <a:pt x="0" y="1565707"/>
                </a:lnTo>
                <a:lnTo>
                  <a:pt x="0" y="0"/>
                </a:lnTo>
                <a:close/>
              </a:path>
            </a:pathLst>
          </a:custGeom>
          <a:blipFill rotWithShape="1">
            <a:blip r:embed="rId2">
              <a:alphaModFix/>
            </a:blip>
            <a:stretch>
              <a:fillRect/>
            </a:stretch>
          </a:blipFill>
          <a:ln w="152400" cap="sq" cmpd="sng">
            <a:solidFill>
              <a:srgbClr val="96001D"/>
            </a:solidFill>
            <a:prstDash val="solid"/>
            <a:miter lim="8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1" name="Google Shape;81;p11"/>
          <p:cNvSpPr txBox="1">
            <a:spLocks noGrp="1"/>
          </p:cNvSpPr>
          <p:nvPr>
            <p:ph type="title"/>
          </p:nvPr>
        </p:nvSpPr>
        <p:spPr>
          <a:xfrm>
            <a:off x="2917463" y="1075475"/>
            <a:ext cx="3359100" cy="2772000"/>
          </a:xfrm>
          <a:prstGeom prst="rect">
            <a:avLst/>
          </a:prstGeom>
          <a:noFill/>
          <a:ln>
            <a:noFill/>
          </a:ln>
        </p:spPr>
        <p:txBody>
          <a:bodyPr spcFirstLastPara="1" wrap="square" lIns="91425" tIns="91425" rIns="91425" bIns="91425" anchor="ctr" anchorCtr="0">
            <a:noAutofit/>
          </a:bodyPr>
          <a:lstStyle>
            <a:lvl1pPr marR="0" lvl="0" algn="ctr" rtl="0">
              <a:lnSpc>
                <a:spcPct val="120000"/>
              </a:lnSpc>
              <a:spcBef>
                <a:spcPts val="0"/>
              </a:spcBef>
              <a:spcAft>
                <a:spcPts val="0"/>
              </a:spcAft>
              <a:buClr>
                <a:schemeClr val="lt1"/>
              </a:buClr>
              <a:buSzPts val="4000"/>
              <a:buFont typeface="Arial"/>
              <a:buNone/>
              <a:defRPr sz="40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9pPr>
          </a:lstStyle>
          <a:p>
            <a:endParaRPr/>
          </a:p>
        </p:txBody>
      </p:sp>
      <p:sp>
        <p:nvSpPr>
          <p:cNvPr id="82" name="Google Shape;82;p11"/>
          <p:cNvSpPr>
            <a:spLocks noGrp="1"/>
          </p:cNvSpPr>
          <p:nvPr>
            <p:ph type="pic" idx="2"/>
          </p:nvPr>
        </p:nvSpPr>
        <p:spPr>
          <a:xfrm>
            <a:off x="357599" y="330850"/>
            <a:ext cx="1968900" cy="27405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83" name="Google Shape;83;p11"/>
          <p:cNvSpPr>
            <a:spLocks noGrp="1"/>
          </p:cNvSpPr>
          <p:nvPr>
            <p:ph type="pic" idx="3"/>
          </p:nvPr>
        </p:nvSpPr>
        <p:spPr>
          <a:xfrm>
            <a:off x="1218151" y="3187700"/>
            <a:ext cx="1147200" cy="1624800"/>
          </a:xfrm>
          <a:prstGeom prst="rect">
            <a:avLst/>
          </a:prstGeom>
          <a:noFill/>
          <a:ln w="76200" cap="flat" cmpd="sng">
            <a:solidFill>
              <a:schemeClr val="lt1"/>
            </a:solidFill>
            <a:prstDash val="solid"/>
            <a:round/>
            <a:headEnd type="none" w="sm" len="sm"/>
            <a:tailEnd type="none" w="sm" len="sm"/>
          </a:ln>
        </p:spPr>
      </p:sp>
      <p:sp>
        <p:nvSpPr>
          <p:cNvPr id="84" name="Google Shape;84;p11"/>
          <p:cNvSpPr>
            <a:spLocks noGrp="1"/>
          </p:cNvSpPr>
          <p:nvPr>
            <p:ph type="pic" idx="4"/>
          </p:nvPr>
        </p:nvSpPr>
        <p:spPr>
          <a:xfrm>
            <a:off x="6778650" y="2346325"/>
            <a:ext cx="2059200" cy="1062300"/>
          </a:xfrm>
          <a:prstGeom prst="rect">
            <a:avLst/>
          </a:prstGeom>
          <a:noFill/>
          <a:ln w="76200" cap="flat" cmpd="sng">
            <a:solidFill>
              <a:schemeClr val="lt1"/>
            </a:solidFill>
            <a:prstDash val="solid"/>
            <a:round/>
            <a:headEnd type="none" w="sm" len="sm"/>
            <a:tailEnd type="none" w="sm" len="sm"/>
          </a:ln>
        </p:spPr>
      </p:sp>
      <p:sp>
        <p:nvSpPr>
          <p:cNvPr id="85" name="Google Shape;85;p11"/>
          <p:cNvSpPr>
            <a:spLocks noGrp="1"/>
          </p:cNvSpPr>
          <p:nvPr>
            <p:ph type="pic" idx="5"/>
          </p:nvPr>
        </p:nvSpPr>
        <p:spPr>
          <a:xfrm>
            <a:off x="6780555" y="1075474"/>
            <a:ext cx="1480500" cy="1177200"/>
          </a:xfrm>
          <a:prstGeom prst="rect">
            <a:avLst/>
          </a:prstGeom>
          <a:noFill/>
          <a:ln w="76200" cap="flat" cmpd="sng">
            <a:solidFill>
              <a:schemeClr val="lt1"/>
            </a:solidFill>
            <a:prstDash val="solid"/>
            <a:round/>
            <a:headEnd type="none" w="sm" len="sm"/>
            <a:tailEnd type="none" w="sm" len="sm"/>
          </a:ln>
        </p:spPr>
      </p:sp>
      <p:sp>
        <p:nvSpPr>
          <p:cNvPr id="86" name="Google Shape;86;p11"/>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blank">
  <p:cSld name="BLANK">
    <p:bg>
      <p:bgPr>
        <a:solidFill>
          <a:srgbClr val="F8F6F0"/>
        </a:solidFill>
        <a:effectLst/>
      </p:bgPr>
    </p:bg>
    <p:spTree>
      <p:nvGrpSpPr>
        <p:cNvPr id="1" name="Shape 87"/>
        <p:cNvGrpSpPr/>
        <p:nvPr/>
      </p:nvGrpSpPr>
      <p:grpSpPr>
        <a:xfrm>
          <a:off x="0" y="0"/>
          <a:ext cx="0" cy="0"/>
          <a:chOff x="0" y="0"/>
          <a:chExt cx="0" cy="0"/>
        </a:xfrm>
      </p:grpSpPr>
      <p:sp>
        <p:nvSpPr>
          <p:cNvPr id="88" name="Google Shape;88;p12"/>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Content Version 3: Rows">
  <p:cSld name="Section Content Version 3: Rows">
    <p:spTree>
      <p:nvGrpSpPr>
        <p:cNvPr id="1" name="Shape 89"/>
        <p:cNvGrpSpPr/>
        <p:nvPr/>
      </p:nvGrpSpPr>
      <p:grpSpPr>
        <a:xfrm>
          <a:off x="0" y="0"/>
          <a:ext cx="0" cy="0"/>
          <a:chOff x="0" y="0"/>
          <a:chExt cx="0" cy="0"/>
        </a:xfrm>
      </p:grpSpPr>
      <p:sp>
        <p:nvSpPr>
          <p:cNvPr id="90" name="Google Shape;90;p13"/>
          <p:cNvSpPr txBox="1">
            <a:spLocks noGrp="1"/>
          </p:cNvSpPr>
          <p:nvPr>
            <p:ph type="title"/>
          </p:nvPr>
        </p:nvSpPr>
        <p:spPr>
          <a:xfrm>
            <a:off x="633004" y="910352"/>
            <a:ext cx="7722394" cy="64293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SzPts val="1400"/>
              <a:buNone/>
              <a:defRPr sz="2400"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91" name="Google Shape;91;p13"/>
          <p:cNvSpPr txBox="1">
            <a:spLocks noGrp="1"/>
          </p:cNvSpPr>
          <p:nvPr>
            <p:ph type="body" idx="1"/>
          </p:nvPr>
        </p:nvSpPr>
        <p:spPr>
          <a:xfrm>
            <a:off x="633004" y="1657350"/>
            <a:ext cx="7722394" cy="431807"/>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100000"/>
              </a:lnSpc>
              <a:spcBef>
                <a:spcPts val="0"/>
              </a:spcBef>
              <a:spcAft>
                <a:spcPts val="0"/>
              </a:spcAft>
              <a:buClr>
                <a:srgbClr val="000000"/>
              </a:buClr>
              <a:buSzPts val="1800"/>
              <a:buFont typeface="Arial"/>
              <a:buNone/>
              <a:defRPr sz="1800" b="0" i="1"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350"/>
              <a:buFont typeface="Arial"/>
              <a:buNone/>
              <a:defRPr sz="1350" b="1"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9pPr>
          </a:lstStyle>
          <a:p>
            <a:endParaRPr/>
          </a:p>
        </p:txBody>
      </p:sp>
      <p:sp>
        <p:nvSpPr>
          <p:cNvPr id="92" name="Google Shape;92;p13"/>
          <p:cNvSpPr txBox="1">
            <a:spLocks noGrp="1"/>
          </p:cNvSpPr>
          <p:nvPr>
            <p:ph type="body" idx="2"/>
          </p:nvPr>
        </p:nvSpPr>
        <p:spPr>
          <a:xfrm>
            <a:off x="628650" y="2140653"/>
            <a:ext cx="7722394" cy="102300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8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914400" marR="0" lvl="1" indent="-342900" algn="l" rtl="0">
              <a:lnSpc>
                <a:spcPct val="80000"/>
              </a:lnSpc>
              <a:spcBef>
                <a:spcPts val="600"/>
              </a:spcBef>
              <a:spcAft>
                <a:spcPts val="0"/>
              </a:spcAft>
              <a:buClr>
                <a:srgbClr val="FABF8E"/>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rtl="0">
              <a:lnSpc>
                <a:spcPct val="80000"/>
              </a:lnSpc>
              <a:spcBef>
                <a:spcPts val="600"/>
              </a:spcBef>
              <a:spcAft>
                <a:spcPts val="0"/>
              </a:spcAft>
              <a:buClr>
                <a:srgbClr val="FABF8E"/>
              </a:buClr>
              <a:buSzPts val="1800"/>
              <a:buFont typeface="Calibri"/>
              <a:buChar char="―"/>
              <a:defRPr sz="1800" b="0" i="0" u="none" strike="noStrike" cap="none">
                <a:solidFill>
                  <a:srgbClr val="000000"/>
                </a:solidFill>
                <a:latin typeface="Arial"/>
                <a:ea typeface="Arial"/>
                <a:cs typeface="Arial"/>
                <a:sym typeface="Arial"/>
              </a:defRPr>
            </a:lvl3pPr>
            <a:lvl4pPr marL="1828800" marR="0" lvl="3" indent="-342900" algn="l" rtl="0">
              <a:lnSpc>
                <a:spcPct val="80000"/>
              </a:lnSpc>
              <a:spcBef>
                <a:spcPts val="600"/>
              </a:spcBef>
              <a:spcAft>
                <a:spcPts val="0"/>
              </a:spcAft>
              <a:buClr>
                <a:srgbClr val="FABF8E"/>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228600" algn="l" rtl="0">
              <a:lnSpc>
                <a:spcPct val="80000"/>
              </a:lnSpc>
              <a:spcBef>
                <a:spcPts val="600"/>
              </a:spcBef>
              <a:spcAft>
                <a:spcPts val="0"/>
              </a:spcAft>
              <a:buSzPts val="1400"/>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93" name="Google Shape;93;p13"/>
          <p:cNvSpPr txBox="1">
            <a:spLocks noGrp="1"/>
          </p:cNvSpPr>
          <p:nvPr>
            <p:ph type="body" idx="3"/>
          </p:nvPr>
        </p:nvSpPr>
        <p:spPr>
          <a:xfrm>
            <a:off x="633004" y="3314700"/>
            <a:ext cx="7722394" cy="431807"/>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100000"/>
              </a:lnSpc>
              <a:spcBef>
                <a:spcPts val="0"/>
              </a:spcBef>
              <a:spcAft>
                <a:spcPts val="0"/>
              </a:spcAft>
              <a:buClr>
                <a:srgbClr val="000000"/>
              </a:buClr>
              <a:buSzPts val="1800"/>
              <a:buFont typeface="Arial"/>
              <a:buNone/>
              <a:defRPr sz="1800" b="0" i="1"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350"/>
              <a:buFont typeface="Arial"/>
              <a:buNone/>
              <a:defRPr sz="1350" b="1"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9pPr>
          </a:lstStyle>
          <a:p>
            <a:endParaRPr/>
          </a:p>
        </p:txBody>
      </p:sp>
      <p:sp>
        <p:nvSpPr>
          <p:cNvPr id="94" name="Google Shape;94;p13"/>
          <p:cNvSpPr txBox="1">
            <a:spLocks noGrp="1"/>
          </p:cNvSpPr>
          <p:nvPr>
            <p:ph type="body" idx="4"/>
          </p:nvPr>
        </p:nvSpPr>
        <p:spPr>
          <a:xfrm>
            <a:off x="628650" y="3798003"/>
            <a:ext cx="7722394" cy="102300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8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914400" marR="0" lvl="1" indent="-342900" algn="l" rtl="0">
              <a:lnSpc>
                <a:spcPct val="80000"/>
              </a:lnSpc>
              <a:spcBef>
                <a:spcPts val="600"/>
              </a:spcBef>
              <a:spcAft>
                <a:spcPts val="0"/>
              </a:spcAft>
              <a:buClr>
                <a:srgbClr val="FABF8E"/>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rtl="0">
              <a:lnSpc>
                <a:spcPct val="80000"/>
              </a:lnSpc>
              <a:spcBef>
                <a:spcPts val="600"/>
              </a:spcBef>
              <a:spcAft>
                <a:spcPts val="0"/>
              </a:spcAft>
              <a:buClr>
                <a:srgbClr val="FABF8E"/>
              </a:buClr>
              <a:buSzPts val="1800"/>
              <a:buFont typeface="Calibri"/>
              <a:buChar char="―"/>
              <a:defRPr sz="1800" b="0" i="0" u="none" strike="noStrike" cap="none">
                <a:solidFill>
                  <a:srgbClr val="000000"/>
                </a:solidFill>
                <a:latin typeface="Arial"/>
                <a:ea typeface="Arial"/>
                <a:cs typeface="Arial"/>
                <a:sym typeface="Arial"/>
              </a:defRPr>
            </a:lvl3pPr>
            <a:lvl4pPr marL="1828800" marR="0" lvl="3" indent="-342900" algn="l" rtl="0">
              <a:lnSpc>
                <a:spcPct val="80000"/>
              </a:lnSpc>
              <a:spcBef>
                <a:spcPts val="600"/>
              </a:spcBef>
              <a:spcAft>
                <a:spcPts val="0"/>
              </a:spcAft>
              <a:buClr>
                <a:srgbClr val="FABF8E"/>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228600" algn="l" rtl="0">
              <a:lnSpc>
                <a:spcPct val="80000"/>
              </a:lnSpc>
              <a:spcBef>
                <a:spcPts val="600"/>
              </a:spcBef>
              <a:spcAft>
                <a:spcPts val="0"/>
              </a:spcAft>
              <a:buSzPts val="1400"/>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95" name="Google Shape;95;p13"/>
          <p:cNvSpPr/>
          <p:nvPr/>
        </p:nvSpPr>
        <p:spPr>
          <a:xfrm>
            <a:off x="2" y="0"/>
            <a:ext cx="9143999" cy="571497"/>
          </a:xfrm>
          <a:prstGeom prst="rect">
            <a:avLst/>
          </a:prstGeom>
          <a:solidFill>
            <a:srgbClr val="F4F6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96" name="Google Shape;96;p13"/>
          <p:cNvSpPr/>
          <p:nvPr/>
        </p:nvSpPr>
        <p:spPr>
          <a:xfrm rot="5400000">
            <a:off x="4550774" y="550274"/>
            <a:ext cx="42452" cy="9144000"/>
          </a:xfrm>
          <a:prstGeom prst="rect">
            <a:avLst/>
          </a:prstGeom>
          <a:solidFill>
            <a:srgbClr val="FBCB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lt1"/>
              </a:solidFill>
              <a:latin typeface="Arial"/>
              <a:ea typeface="Arial"/>
              <a:cs typeface="Arial"/>
              <a:sym typeface="Arial"/>
            </a:endParaRPr>
          </a:p>
        </p:txBody>
      </p:sp>
      <p:pic>
        <p:nvPicPr>
          <p:cNvPr id="97" name="Google Shape;97;p13" descr="Civil Rights Department Logo"/>
          <p:cNvPicPr preferRelativeResize="0"/>
          <p:nvPr/>
        </p:nvPicPr>
        <p:blipFill rotWithShape="1">
          <a:blip r:embed="rId2">
            <a:alphaModFix/>
          </a:blip>
          <a:srcRect/>
          <a:stretch/>
        </p:blipFill>
        <p:spPr>
          <a:xfrm>
            <a:off x="5143501" y="138114"/>
            <a:ext cx="889400" cy="317416"/>
          </a:xfrm>
          <a:prstGeom prst="rect">
            <a:avLst/>
          </a:prstGeom>
          <a:noFill/>
          <a:ln>
            <a:noFill/>
          </a:ln>
        </p:spPr>
      </p:pic>
      <p:sp>
        <p:nvSpPr>
          <p:cNvPr id="98" name="Google Shape;98;p13"/>
          <p:cNvSpPr/>
          <p:nvPr/>
        </p:nvSpPr>
        <p:spPr>
          <a:xfrm>
            <a:off x="5562601" y="109539"/>
            <a:ext cx="3250500" cy="278700"/>
          </a:xfrm>
          <a:prstGeom prst="rect">
            <a:avLst/>
          </a:prstGeom>
          <a:noFill/>
          <a:ln>
            <a:noFill/>
          </a:ln>
        </p:spPr>
        <p:txBody>
          <a:bodyPr spcFirstLastPara="1" wrap="square" lIns="91425" tIns="45700" rIns="91425" bIns="45700" anchor="t" anchorCtr="0">
            <a:noAutofit/>
          </a:bodyPr>
          <a:lstStyle/>
          <a:p>
            <a:pPr marL="342900" marR="0" lvl="0" indent="-342900" algn="r" rtl="0">
              <a:lnSpc>
                <a:spcPct val="100000"/>
              </a:lnSpc>
              <a:spcBef>
                <a:spcPts val="0"/>
              </a:spcBef>
              <a:spcAft>
                <a:spcPts val="0"/>
              </a:spcAft>
              <a:buNone/>
            </a:pPr>
            <a:r>
              <a:rPr lang="en" sz="1800" b="1" i="0" u="none" strike="noStrike" cap="none">
                <a:solidFill>
                  <a:schemeClr val="dk1"/>
                </a:solidFill>
                <a:latin typeface="Arial"/>
                <a:ea typeface="Arial"/>
                <a:cs typeface="Arial"/>
                <a:sym typeface="Arial"/>
              </a:rPr>
              <a:t>Outreach and Education</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 Slide / Blank">
  <p:cSld name="Photo Slide / Blank">
    <p:spTree>
      <p:nvGrpSpPr>
        <p:cNvPr id="1" name="Shape 99"/>
        <p:cNvGrpSpPr/>
        <p:nvPr/>
      </p:nvGrpSpPr>
      <p:grpSpPr>
        <a:xfrm>
          <a:off x="0" y="0"/>
          <a:ext cx="0" cy="0"/>
          <a:chOff x="0" y="0"/>
          <a:chExt cx="0" cy="0"/>
        </a:xfrm>
      </p:grpSpPr>
      <p:sp>
        <p:nvSpPr>
          <p:cNvPr id="100" name="Google Shape;100;p14"/>
          <p:cNvSpPr/>
          <p:nvPr/>
        </p:nvSpPr>
        <p:spPr>
          <a:xfrm>
            <a:off x="2" y="0"/>
            <a:ext cx="9143999" cy="571497"/>
          </a:xfrm>
          <a:prstGeom prst="rect">
            <a:avLst/>
          </a:prstGeom>
          <a:solidFill>
            <a:srgbClr val="F4F6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101" name="Google Shape;101;p14"/>
          <p:cNvSpPr/>
          <p:nvPr/>
        </p:nvSpPr>
        <p:spPr>
          <a:xfrm rot="5400000">
            <a:off x="4550774" y="550274"/>
            <a:ext cx="42452" cy="9144000"/>
          </a:xfrm>
          <a:prstGeom prst="rect">
            <a:avLst/>
          </a:prstGeom>
          <a:solidFill>
            <a:srgbClr val="FBCB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lt1"/>
              </a:solidFill>
              <a:latin typeface="Arial"/>
              <a:ea typeface="Arial"/>
              <a:cs typeface="Arial"/>
              <a:sym typeface="Arial"/>
            </a:endParaRPr>
          </a:p>
        </p:txBody>
      </p:sp>
      <p:pic>
        <p:nvPicPr>
          <p:cNvPr id="102" name="Google Shape;102;p14" descr="Civil Rights Department Logo"/>
          <p:cNvPicPr preferRelativeResize="0"/>
          <p:nvPr/>
        </p:nvPicPr>
        <p:blipFill rotWithShape="1">
          <a:blip r:embed="rId2">
            <a:alphaModFix/>
          </a:blip>
          <a:srcRect/>
          <a:stretch/>
        </p:blipFill>
        <p:spPr>
          <a:xfrm>
            <a:off x="5143501" y="138114"/>
            <a:ext cx="889400" cy="317416"/>
          </a:xfrm>
          <a:prstGeom prst="rect">
            <a:avLst/>
          </a:prstGeom>
          <a:noFill/>
          <a:ln>
            <a:noFill/>
          </a:ln>
        </p:spPr>
      </p:pic>
      <p:sp>
        <p:nvSpPr>
          <p:cNvPr id="103" name="Google Shape;103;p14"/>
          <p:cNvSpPr/>
          <p:nvPr/>
        </p:nvSpPr>
        <p:spPr>
          <a:xfrm>
            <a:off x="5562601" y="109539"/>
            <a:ext cx="3250500" cy="278700"/>
          </a:xfrm>
          <a:prstGeom prst="rect">
            <a:avLst/>
          </a:prstGeom>
          <a:noFill/>
          <a:ln>
            <a:noFill/>
          </a:ln>
        </p:spPr>
        <p:txBody>
          <a:bodyPr spcFirstLastPara="1" wrap="square" lIns="91425" tIns="45700" rIns="91425" bIns="45700" anchor="t" anchorCtr="0">
            <a:noAutofit/>
          </a:bodyPr>
          <a:lstStyle/>
          <a:p>
            <a:pPr marL="342900" marR="0" lvl="0" indent="-342900" algn="r" rtl="0">
              <a:lnSpc>
                <a:spcPct val="100000"/>
              </a:lnSpc>
              <a:spcBef>
                <a:spcPts val="0"/>
              </a:spcBef>
              <a:spcAft>
                <a:spcPts val="0"/>
              </a:spcAft>
              <a:buNone/>
            </a:pPr>
            <a:r>
              <a:rPr lang="en" sz="1800" b="1" i="0" u="none" strike="noStrike" cap="none">
                <a:solidFill>
                  <a:schemeClr val="dk1"/>
                </a:solidFill>
                <a:latin typeface="Arial"/>
                <a:ea typeface="Arial"/>
                <a:cs typeface="Arial"/>
                <a:sym typeface="Arial"/>
              </a:rPr>
              <a:t>Outreach and Education</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Content Version 2">
  <p:cSld name="Section Content Version 2">
    <p:spTree>
      <p:nvGrpSpPr>
        <p:cNvPr id="1" name="Shape 104"/>
        <p:cNvGrpSpPr/>
        <p:nvPr/>
      </p:nvGrpSpPr>
      <p:grpSpPr>
        <a:xfrm>
          <a:off x="0" y="0"/>
          <a:ext cx="0" cy="0"/>
          <a:chOff x="0" y="0"/>
          <a:chExt cx="0" cy="0"/>
        </a:xfrm>
      </p:grpSpPr>
      <p:sp>
        <p:nvSpPr>
          <p:cNvPr id="105" name="Google Shape;105;p15"/>
          <p:cNvSpPr txBox="1">
            <a:spLocks noGrp="1"/>
          </p:cNvSpPr>
          <p:nvPr>
            <p:ph type="title"/>
          </p:nvPr>
        </p:nvSpPr>
        <p:spPr>
          <a:xfrm>
            <a:off x="628650" y="914400"/>
            <a:ext cx="7848600" cy="64293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SzPts val="1400"/>
              <a:buNone/>
              <a:defRPr sz="2400"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6" name="Google Shape;106;p15"/>
          <p:cNvSpPr txBox="1">
            <a:spLocks noGrp="1"/>
          </p:cNvSpPr>
          <p:nvPr>
            <p:ph type="body" idx="1"/>
          </p:nvPr>
        </p:nvSpPr>
        <p:spPr>
          <a:xfrm>
            <a:off x="628650" y="1657350"/>
            <a:ext cx="7848600" cy="479822"/>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100000"/>
              </a:lnSpc>
              <a:spcBef>
                <a:spcPts val="0"/>
              </a:spcBef>
              <a:spcAft>
                <a:spcPts val="0"/>
              </a:spcAft>
              <a:buClr>
                <a:srgbClr val="000000"/>
              </a:buClr>
              <a:buSzPts val="1800"/>
              <a:buFont typeface="Arial"/>
              <a:buNone/>
              <a:defRPr sz="1800" b="0" i="1"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350"/>
              <a:buFont typeface="Arial"/>
              <a:buNone/>
              <a:defRPr sz="1350" b="1"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9pPr>
          </a:lstStyle>
          <a:p>
            <a:endParaRPr/>
          </a:p>
        </p:txBody>
      </p:sp>
      <p:sp>
        <p:nvSpPr>
          <p:cNvPr id="107" name="Google Shape;107;p15"/>
          <p:cNvSpPr txBox="1">
            <a:spLocks noGrp="1"/>
          </p:cNvSpPr>
          <p:nvPr>
            <p:ph type="body" idx="2"/>
          </p:nvPr>
        </p:nvSpPr>
        <p:spPr>
          <a:xfrm>
            <a:off x="628650" y="2249092"/>
            <a:ext cx="7848600" cy="238005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8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914400" marR="0" lvl="1" indent="-342900" algn="l" rtl="0">
              <a:lnSpc>
                <a:spcPct val="80000"/>
              </a:lnSpc>
              <a:spcBef>
                <a:spcPts val="600"/>
              </a:spcBef>
              <a:spcAft>
                <a:spcPts val="0"/>
              </a:spcAft>
              <a:buClr>
                <a:srgbClr val="FABF8E"/>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rtl="0">
              <a:lnSpc>
                <a:spcPct val="80000"/>
              </a:lnSpc>
              <a:spcBef>
                <a:spcPts val="600"/>
              </a:spcBef>
              <a:spcAft>
                <a:spcPts val="0"/>
              </a:spcAft>
              <a:buClr>
                <a:srgbClr val="FABF8E"/>
              </a:buClr>
              <a:buSzPts val="1800"/>
              <a:buFont typeface="Calibri"/>
              <a:buChar char="―"/>
              <a:defRPr sz="1800" b="0" i="0" u="none" strike="noStrike" cap="none">
                <a:solidFill>
                  <a:srgbClr val="000000"/>
                </a:solidFill>
                <a:latin typeface="Arial"/>
                <a:ea typeface="Arial"/>
                <a:cs typeface="Arial"/>
                <a:sym typeface="Arial"/>
              </a:defRPr>
            </a:lvl3pPr>
            <a:lvl4pPr marL="1828800" marR="0" lvl="3" indent="-342900" algn="l" rtl="0">
              <a:lnSpc>
                <a:spcPct val="80000"/>
              </a:lnSpc>
              <a:spcBef>
                <a:spcPts val="600"/>
              </a:spcBef>
              <a:spcAft>
                <a:spcPts val="0"/>
              </a:spcAft>
              <a:buClr>
                <a:srgbClr val="FABF8E"/>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228600" algn="l" rtl="0">
              <a:lnSpc>
                <a:spcPct val="80000"/>
              </a:lnSpc>
              <a:spcBef>
                <a:spcPts val="600"/>
              </a:spcBef>
              <a:spcAft>
                <a:spcPts val="0"/>
              </a:spcAft>
              <a:buSzPts val="1400"/>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60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8" name="Google Shape;108;p15"/>
          <p:cNvSpPr/>
          <p:nvPr/>
        </p:nvSpPr>
        <p:spPr>
          <a:xfrm>
            <a:off x="2" y="0"/>
            <a:ext cx="9143999" cy="571497"/>
          </a:xfrm>
          <a:prstGeom prst="rect">
            <a:avLst/>
          </a:prstGeom>
          <a:solidFill>
            <a:srgbClr val="F4F6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109" name="Google Shape;109;p15"/>
          <p:cNvSpPr/>
          <p:nvPr/>
        </p:nvSpPr>
        <p:spPr>
          <a:xfrm rot="5400000">
            <a:off x="4550774" y="550274"/>
            <a:ext cx="42452" cy="9144000"/>
          </a:xfrm>
          <a:prstGeom prst="rect">
            <a:avLst/>
          </a:prstGeom>
          <a:solidFill>
            <a:srgbClr val="FBCB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110" name="Google Shape;110;p15"/>
          <p:cNvSpPr/>
          <p:nvPr/>
        </p:nvSpPr>
        <p:spPr>
          <a:xfrm>
            <a:off x="6236494" y="212646"/>
            <a:ext cx="50006" cy="148805"/>
          </a:xfrm>
          <a:prstGeom prst="rect">
            <a:avLst/>
          </a:prstGeom>
          <a:solidFill>
            <a:srgbClr val="FBCB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111" name="Google Shape;111;p15"/>
          <p:cNvSpPr/>
          <p:nvPr/>
        </p:nvSpPr>
        <p:spPr>
          <a:xfrm>
            <a:off x="5562601" y="109539"/>
            <a:ext cx="3250406" cy="278606"/>
          </a:xfrm>
          <a:prstGeom prst="rect">
            <a:avLst/>
          </a:prstGeom>
          <a:noFill/>
          <a:ln>
            <a:noFill/>
          </a:ln>
        </p:spPr>
        <p:txBody>
          <a:bodyPr spcFirstLastPara="1" wrap="square" lIns="91425" tIns="45700" rIns="91425" bIns="45700" anchor="t" anchorCtr="0">
            <a:noAutofit/>
          </a:bodyPr>
          <a:lstStyle/>
          <a:p>
            <a:pPr marL="342900" marR="0" lvl="0" indent="-342900" algn="r" rtl="0">
              <a:lnSpc>
                <a:spcPct val="100000"/>
              </a:lnSpc>
              <a:spcBef>
                <a:spcPts val="0"/>
              </a:spcBef>
              <a:spcAft>
                <a:spcPts val="0"/>
              </a:spcAft>
              <a:buNone/>
            </a:pPr>
            <a:r>
              <a:rPr lang="en" sz="1800" b="1" i="0" u="none" strike="noStrike" cap="none">
                <a:solidFill>
                  <a:schemeClr val="dk1"/>
                </a:solidFill>
                <a:latin typeface="Arial"/>
                <a:ea typeface="Arial"/>
                <a:cs typeface="Arial"/>
                <a:sym typeface="Arial"/>
              </a:rPr>
              <a:t>Outreach and Education</a:t>
            </a:r>
            <a:endParaRPr/>
          </a:p>
        </p:txBody>
      </p:sp>
      <p:pic>
        <p:nvPicPr>
          <p:cNvPr id="112" name="Google Shape;112;p15" descr="Civil Rights Department Logo"/>
          <p:cNvPicPr preferRelativeResize="0"/>
          <p:nvPr/>
        </p:nvPicPr>
        <p:blipFill rotWithShape="1">
          <a:blip r:embed="rId2">
            <a:alphaModFix/>
          </a:blip>
          <a:srcRect/>
          <a:stretch/>
        </p:blipFill>
        <p:spPr>
          <a:xfrm>
            <a:off x="5143501" y="138114"/>
            <a:ext cx="889400" cy="317416"/>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resenters with no image">
  <p:cSld name="OBJECT_1">
    <p:spTree>
      <p:nvGrpSpPr>
        <p:cNvPr id="1" name="Shape 113"/>
        <p:cNvGrpSpPr/>
        <p:nvPr/>
      </p:nvGrpSpPr>
      <p:grpSpPr>
        <a:xfrm>
          <a:off x="0" y="0"/>
          <a:ext cx="0" cy="0"/>
          <a:chOff x="0" y="0"/>
          <a:chExt cx="0" cy="0"/>
        </a:xfrm>
      </p:grpSpPr>
      <p:sp>
        <p:nvSpPr>
          <p:cNvPr id="114" name="Google Shape;114;p16"/>
          <p:cNvSpPr/>
          <p:nvPr/>
        </p:nvSpPr>
        <p:spPr>
          <a:xfrm>
            <a:off x="327900" y="490750"/>
            <a:ext cx="8365031"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115" name="Google Shape;115;p16"/>
          <p:cNvSpPr txBox="1">
            <a:spLocks noGrp="1"/>
          </p:cNvSpPr>
          <p:nvPr>
            <p:ph type="title"/>
          </p:nvPr>
        </p:nvSpPr>
        <p:spPr>
          <a:xfrm>
            <a:off x="327912" y="497553"/>
            <a:ext cx="8136900" cy="479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2600"/>
              <a:buFont typeface="Arial"/>
              <a:buNone/>
              <a:defRPr sz="2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6" name="Google Shape;116;p16"/>
          <p:cNvSpPr txBox="1">
            <a:spLocks noGrp="1"/>
          </p:cNvSpPr>
          <p:nvPr>
            <p:ph type="title" idx="2"/>
          </p:nvPr>
        </p:nvSpPr>
        <p:spPr>
          <a:xfrm>
            <a:off x="229601" y="1246521"/>
            <a:ext cx="4917000" cy="479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300"/>
              <a:buFont typeface="Arial"/>
              <a:buNone/>
              <a:defRPr sz="23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7" name="Google Shape;117;p16"/>
          <p:cNvSpPr txBox="1">
            <a:spLocks noGrp="1"/>
          </p:cNvSpPr>
          <p:nvPr>
            <p:ph type="title" idx="3"/>
          </p:nvPr>
        </p:nvSpPr>
        <p:spPr>
          <a:xfrm>
            <a:off x="240142" y="3172899"/>
            <a:ext cx="4917000" cy="479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300"/>
              <a:buFont typeface="Arial"/>
              <a:buNone/>
              <a:defRPr sz="23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8" name="Google Shape;118;p16"/>
          <p:cNvSpPr txBox="1">
            <a:spLocks noGrp="1"/>
          </p:cNvSpPr>
          <p:nvPr>
            <p:ph type="subTitle" idx="1"/>
          </p:nvPr>
        </p:nvSpPr>
        <p:spPr>
          <a:xfrm>
            <a:off x="229551" y="1770725"/>
            <a:ext cx="4539300" cy="1335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200"/>
              <a:buFont typeface="Arial"/>
              <a:buNone/>
              <a:defRPr sz="2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9" name="Google Shape;119;p16"/>
          <p:cNvSpPr txBox="1">
            <a:spLocks noGrp="1"/>
          </p:cNvSpPr>
          <p:nvPr>
            <p:ph type="subTitle" idx="4"/>
          </p:nvPr>
        </p:nvSpPr>
        <p:spPr>
          <a:xfrm>
            <a:off x="243582" y="3638550"/>
            <a:ext cx="4539300" cy="1335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200"/>
              <a:buFont typeface="Arial"/>
              <a:buNone/>
              <a:defRPr sz="2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0" name="Google Shape;120;p16"/>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
        <p:nvSpPr>
          <p:cNvPr id="121" name="Google Shape;121;p16"/>
          <p:cNvSpPr txBox="1">
            <a:spLocks noGrp="1"/>
          </p:cNvSpPr>
          <p:nvPr>
            <p:ph type="title" idx="5"/>
          </p:nvPr>
        </p:nvSpPr>
        <p:spPr>
          <a:xfrm>
            <a:off x="4710400" y="1265875"/>
            <a:ext cx="4190100" cy="479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300"/>
              <a:buFont typeface="Arial"/>
              <a:buNone/>
              <a:defRPr sz="23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2" name="Google Shape;122;p16"/>
          <p:cNvSpPr txBox="1">
            <a:spLocks noGrp="1"/>
          </p:cNvSpPr>
          <p:nvPr>
            <p:ph type="subTitle" idx="6"/>
          </p:nvPr>
        </p:nvSpPr>
        <p:spPr>
          <a:xfrm>
            <a:off x="4710350" y="1790075"/>
            <a:ext cx="4190100" cy="1335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200"/>
              <a:buFont typeface="Arial"/>
              <a:buNone/>
              <a:defRPr sz="2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ingle Title - Format 1" type="titleOnly">
  <p:cSld name="TITLE_ONLY">
    <p:spTree>
      <p:nvGrpSpPr>
        <p:cNvPr id="1" name="Shape 123"/>
        <p:cNvGrpSpPr/>
        <p:nvPr/>
      </p:nvGrpSpPr>
      <p:grpSpPr>
        <a:xfrm>
          <a:off x="0" y="0"/>
          <a:ext cx="0" cy="0"/>
          <a:chOff x="0" y="0"/>
          <a:chExt cx="0" cy="0"/>
        </a:xfrm>
      </p:grpSpPr>
      <p:sp>
        <p:nvSpPr>
          <p:cNvPr id="124" name="Google Shape;124;p17"/>
          <p:cNvSpPr/>
          <p:nvPr/>
        </p:nvSpPr>
        <p:spPr>
          <a:xfrm>
            <a:off x="243639" y="323850"/>
            <a:ext cx="8579519"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125" name="Google Shape;125;p17"/>
          <p:cNvSpPr/>
          <p:nvPr/>
        </p:nvSpPr>
        <p:spPr>
          <a:xfrm>
            <a:off x="6547149" y="1282298"/>
            <a:ext cx="481751" cy="481751"/>
          </a:xfrm>
          <a:custGeom>
            <a:avLst/>
            <a:gdLst/>
            <a:ahLst/>
            <a:cxnLst/>
            <a:rect l="l" t="t" r="r" b="b"/>
            <a:pathLst>
              <a:path w="1259479" h="1259479" extrusionOk="0">
                <a:moveTo>
                  <a:pt x="0" y="0"/>
                </a:moveTo>
                <a:lnTo>
                  <a:pt x="1259479" y="0"/>
                </a:lnTo>
                <a:lnTo>
                  <a:pt x="1259479" y="1259479"/>
                </a:lnTo>
                <a:lnTo>
                  <a:pt x="0" y="1259479"/>
                </a:lnTo>
                <a:lnTo>
                  <a:pt x="0" y="0"/>
                </a:lnTo>
                <a:close/>
              </a:path>
            </a:pathLst>
          </a:custGeom>
          <a:blipFill rotWithShape="1">
            <a:blip r:embed="rId2">
              <a:alphaModFix/>
            </a:blip>
            <a:stretch>
              <a:fillRect/>
            </a:stretch>
          </a:blipFill>
          <a:ln w="114300" cap="sq" cmpd="sng">
            <a:solidFill>
              <a:srgbClr val="96001D"/>
            </a:solidFill>
            <a:prstDash val="solid"/>
            <a:miter lim="8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126" name="Google Shape;126;p17"/>
          <p:cNvSpPr>
            <a:spLocks noGrp="1"/>
          </p:cNvSpPr>
          <p:nvPr>
            <p:ph type="pic" idx="2"/>
          </p:nvPr>
        </p:nvSpPr>
        <p:spPr>
          <a:xfrm>
            <a:off x="6131050" y="1923275"/>
            <a:ext cx="2545800" cy="27402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127" name="Google Shape;127;p17"/>
          <p:cNvSpPr>
            <a:spLocks noGrp="1"/>
          </p:cNvSpPr>
          <p:nvPr>
            <p:ph type="pic" idx="3"/>
          </p:nvPr>
        </p:nvSpPr>
        <p:spPr>
          <a:xfrm>
            <a:off x="7190638" y="1209426"/>
            <a:ext cx="1524300" cy="583200"/>
          </a:xfrm>
          <a:prstGeom prst="rect">
            <a:avLst/>
          </a:prstGeom>
          <a:noFill/>
          <a:ln w="76200" cap="flat" cmpd="sng">
            <a:solidFill>
              <a:schemeClr val="lt1"/>
            </a:solidFill>
            <a:prstDash val="solid"/>
            <a:round/>
            <a:headEnd type="none" w="sm" len="sm"/>
            <a:tailEnd type="none" w="sm" len="sm"/>
          </a:ln>
        </p:spPr>
      </p:sp>
      <p:sp>
        <p:nvSpPr>
          <p:cNvPr id="128" name="Google Shape;128;p17"/>
          <p:cNvSpPr txBox="1">
            <a:spLocks noGrp="1"/>
          </p:cNvSpPr>
          <p:nvPr>
            <p:ph type="title"/>
          </p:nvPr>
        </p:nvSpPr>
        <p:spPr>
          <a:xfrm>
            <a:off x="327912" y="299865"/>
            <a:ext cx="8136900" cy="479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2600"/>
              <a:buFont typeface="Arial"/>
              <a:buNone/>
              <a:defRPr sz="2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9" name="Google Shape;129;p17"/>
          <p:cNvSpPr txBox="1">
            <a:spLocks noGrp="1"/>
          </p:cNvSpPr>
          <p:nvPr>
            <p:ph type="subTitle" idx="1"/>
          </p:nvPr>
        </p:nvSpPr>
        <p:spPr>
          <a:xfrm>
            <a:off x="243650" y="1146700"/>
            <a:ext cx="5204700" cy="37038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200"/>
              <a:buFont typeface="Arial"/>
              <a:buNone/>
              <a:defRPr sz="2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0" name="Google Shape;130;p17"/>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icture with Caption 1 1 1">
  <p:cSld name="PICTURE_WITH_CAPTION_TEXT_1_1_1">
    <p:spTree>
      <p:nvGrpSpPr>
        <p:cNvPr id="1" name="Shape 131"/>
        <p:cNvGrpSpPr/>
        <p:nvPr/>
      </p:nvGrpSpPr>
      <p:grpSpPr>
        <a:xfrm>
          <a:off x="0" y="0"/>
          <a:ext cx="0" cy="0"/>
          <a:chOff x="0" y="0"/>
          <a:chExt cx="0" cy="0"/>
        </a:xfrm>
      </p:grpSpPr>
      <p:sp>
        <p:nvSpPr>
          <p:cNvPr id="132" name="Google Shape;132;p18"/>
          <p:cNvSpPr/>
          <p:nvPr/>
        </p:nvSpPr>
        <p:spPr>
          <a:xfrm>
            <a:off x="3219651" y="4115992"/>
            <a:ext cx="564793" cy="564793"/>
          </a:xfrm>
          <a:custGeom>
            <a:avLst/>
            <a:gdLst/>
            <a:ahLst/>
            <a:cxnLst/>
            <a:rect l="l" t="t" r="r" b="b"/>
            <a:pathLst>
              <a:path w="1360947" h="1360947" extrusionOk="0">
                <a:moveTo>
                  <a:pt x="0" y="0"/>
                </a:moveTo>
                <a:lnTo>
                  <a:pt x="1360947" y="0"/>
                </a:lnTo>
                <a:lnTo>
                  <a:pt x="1360947" y="1360947"/>
                </a:lnTo>
                <a:lnTo>
                  <a:pt x="0" y="1360947"/>
                </a:lnTo>
                <a:lnTo>
                  <a:pt x="0" y="0"/>
                </a:lnTo>
                <a:close/>
              </a:path>
            </a:pathLst>
          </a:custGeom>
          <a:blipFill rotWithShape="1">
            <a:blip r:embed="rId2">
              <a:alphaModFix/>
            </a:blip>
            <a:stretch>
              <a:fillRect/>
            </a:stretch>
          </a:blipFill>
          <a:ln w="152400" cap="sq" cmpd="sng">
            <a:solidFill>
              <a:srgbClr val="96001D"/>
            </a:solidFill>
            <a:prstDash val="solid"/>
            <a:miter lim="8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133" name="Google Shape;133;p18"/>
          <p:cNvSpPr/>
          <p:nvPr/>
        </p:nvSpPr>
        <p:spPr>
          <a:xfrm>
            <a:off x="2230009" y="1872853"/>
            <a:ext cx="489974" cy="489974"/>
          </a:xfrm>
          <a:custGeom>
            <a:avLst/>
            <a:gdLst/>
            <a:ahLst/>
            <a:cxnLst/>
            <a:rect l="l" t="t" r="r" b="b"/>
            <a:pathLst>
              <a:path w="979947" h="979947" extrusionOk="0">
                <a:moveTo>
                  <a:pt x="0" y="0"/>
                </a:moveTo>
                <a:lnTo>
                  <a:pt x="979947" y="0"/>
                </a:lnTo>
                <a:lnTo>
                  <a:pt x="979947" y="979947"/>
                </a:lnTo>
                <a:lnTo>
                  <a:pt x="0" y="979947"/>
                </a:lnTo>
                <a:lnTo>
                  <a:pt x="0" y="0"/>
                </a:lnTo>
                <a:close/>
              </a:path>
            </a:pathLst>
          </a:custGeom>
          <a:blipFill rotWithShape="1">
            <a:blip r:embed="rId2">
              <a:alphaModFix/>
            </a:blip>
            <a:stretch>
              <a:fillRect/>
            </a:stretch>
          </a:blipFill>
          <a:ln w="114300" cap="sq" cmpd="sng">
            <a:solidFill>
              <a:srgbClr val="96001D"/>
            </a:solidFill>
            <a:prstDash val="solid"/>
            <a:miter lim="8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134" name="Google Shape;134;p18"/>
          <p:cNvSpPr/>
          <p:nvPr/>
        </p:nvSpPr>
        <p:spPr>
          <a:xfrm>
            <a:off x="243650" y="431199"/>
            <a:ext cx="8512910" cy="985410"/>
          </a:xfrm>
          <a:custGeom>
            <a:avLst/>
            <a:gdLst/>
            <a:ahLst/>
            <a:cxnLst/>
            <a:rect l="l" t="t" r="r" b="b"/>
            <a:pathLst>
              <a:path w="17025820" h="1859264" extrusionOk="0">
                <a:moveTo>
                  <a:pt x="0" y="0"/>
                </a:moveTo>
                <a:lnTo>
                  <a:pt x="17025820" y="0"/>
                </a:lnTo>
                <a:lnTo>
                  <a:pt x="17025820" y="1859264"/>
                </a:lnTo>
                <a:lnTo>
                  <a:pt x="0" y="1859264"/>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135" name="Google Shape;135;p18"/>
          <p:cNvSpPr txBox="1">
            <a:spLocks noGrp="1"/>
          </p:cNvSpPr>
          <p:nvPr>
            <p:ph type="title"/>
          </p:nvPr>
        </p:nvSpPr>
        <p:spPr>
          <a:xfrm>
            <a:off x="357425" y="431206"/>
            <a:ext cx="8136900" cy="7743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2600"/>
              <a:buFont typeface="Arial"/>
              <a:buNone/>
              <a:defRPr sz="2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6" name="Google Shape;136;p18"/>
          <p:cNvSpPr txBox="1">
            <a:spLocks noGrp="1"/>
          </p:cNvSpPr>
          <p:nvPr>
            <p:ph type="subTitle" idx="1"/>
          </p:nvPr>
        </p:nvSpPr>
        <p:spPr>
          <a:xfrm>
            <a:off x="4916300" y="1476675"/>
            <a:ext cx="3840300" cy="3433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200"/>
              <a:buFont typeface="Arial"/>
              <a:buNone/>
              <a:defRPr sz="2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7" name="Google Shape;137;p18"/>
          <p:cNvSpPr>
            <a:spLocks noGrp="1"/>
          </p:cNvSpPr>
          <p:nvPr>
            <p:ph type="pic" idx="2"/>
          </p:nvPr>
        </p:nvSpPr>
        <p:spPr>
          <a:xfrm>
            <a:off x="311400" y="1686825"/>
            <a:ext cx="1778100" cy="774300"/>
          </a:xfrm>
          <a:prstGeom prst="rect">
            <a:avLst/>
          </a:prstGeom>
          <a:noFill/>
          <a:ln w="76200" cap="flat" cmpd="sng">
            <a:solidFill>
              <a:schemeClr val="lt1"/>
            </a:solidFill>
            <a:prstDash val="solid"/>
            <a:round/>
            <a:headEnd type="none" w="sm" len="sm"/>
            <a:tailEnd type="none" w="sm" len="sm"/>
          </a:ln>
        </p:spPr>
      </p:sp>
      <p:sp>
        <p:nvSpPr>
          <p:cNvPr id="138" name="Google Shape;138;p18"/>
          <p:cNvSpPr>
            <a:spLocks noGrp="1"/>
          </p:cNvSpPr>
          <p:nvPr>
            <p:ph type="pic" idx="3"/>
          </p:nvPr>
        </p:nvSpPr>
        <p:spPr>
          <a:xfrm>
            <a:off x="311400" y="2523850"/>
            <a:ext cx="2736300" cy="2326800"/>
          </a:xfrm>
          <a:prstGeom prst="rect">
            <a:avLst/>
          </a:prstGeom>
          <a:noFill/>
          <a:ln w="76200" cap="flat" cmpd="sng">
            <a:solidFill>
              <a:schemeClr val="lt1"/>
            </a:solidFill>
            <a:prstDash val="solid"/>
            <a:round/>
            <a:headEnd type="none" w="sm" len="sm"/>
            <a:tailEnd type="none" w="sm" len="sm"/>
          </a:ln>
        </p:spPr>
      </p:sp>
      <p:sp>
        <p:nvSpPr>
          <p:cNvPr id="139" name="Google Shape;139;p18"/>
          <p:cNvSpPr>
            <a:spLocks noGrp="1"/>
          </p:cNvSpPr>
          <p:nvPr>
            <p:ph type="pic" idx="4"/>
          </p:nvPr>
        </p:nvSpPr>
        <p:spPr>
          <a:xfrm>
            <a:off x="3175002" y="2523850"/>
            <a:ext cx="1469400" cy="1406700"/>
          </a:xfrm>
          <a:prstGeom prst="rect">
            <a:avLst/>
          </a:prstGeom>
          <a:noFill/>
          <a:ln w="76200" cap="flat" cmpd="sng">
            <a:solidFill>
              <a:schemeClr val="lt1"/>
            </a:solidFill>
            <a:prstDash val="solid"/>
            <a:round/>
            <a:headEnd type="none" w="sm" len="sm"/>
            <a:tailEnd type="none" w="sm" len="sm"/>
          </a:ln>
        </p:spPr>
      </p:sp>
      <p:sp>
        <p:nvSpPr>
          <p:cNvPr id="140" name="Google Shape;140;p18"/>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ingle Title with Photos 2">
  <p:cSld name="PICTURE_WITH_CAPTION_TEXT_1_1_1_1">
    <p:spTree>
      <p:nvGrpSpPr>
        <p:cNvPr id="1" name="Shape 141"/>
        <p:cNvGrpSpPr/>
        <p:nvPr/>
      </p:nvGrpSpPr>
      <p:grpSpPr>
        <a:xfrm>
          <a:off x="0" y="0"/>
          <a:ext cx="0" cy="0"/>
          <a:chOff x="0" y="0"/>
          <a:chExt cx="0" cy="0"/>
        </a:xfrm>
      </p:grpSpPr>
      <p:sp>
        <p:nvSpPr>
          <p:cNvPr id="142" name="Google Shape;142;p19"/>
          <p:cNvSpPr/>
          <p:nvPr/>
        </p:nvSpPr>
        <p:spPr>
          <a:xfrm>
            <a:off x="243639" y="285750"/>
            <a:ext cx="8579519"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143" name="Google Shape;143;p19"/>
          <p:cNvSpPr/>
          <p:nvPr/>
        </p:nvSpPr>
        <p:spPr>
          <a:xfrm>
            <a:off x="6300806" y="3832572"/>
            <a:ext cx="635411" cy="635411"/>
          </a:xfrm>
          <a:custGeom>
            <a:avLst/>
            <a:gdLst/>
            <a:ahLst/>
            <a:cxnLst/>
            <a:rect l="l" t="t" r="r" b="b"/>
            <a:pathLst>
              <a:path w="1270821" h="1270821" extrusionOk="0">
                <a:moveTo>
                  <a:pt x="0" y="0"/>
                </a:moveTo>
                <a:lnTo>
                  <a:pt x="1270821" y="0"/>
                </a:lnTo>
                <a:lnTo>
                  <a:pt x="1270821" y="1270821"/>
                </a:lnTo>
                <a:lnTo>
                  <a:pt x="0" y="1270821"/>
                </a:lnTo>
                <a:lnTo>
                  <a:pt x="0" y="0"/>
                </a:lnTo>
                <a:close/>
              </a:path>
            </a:pathLst>
          </a:custGeom>
          <a:blipFill rotWithShape="1">
            <a:blip r:embed="rId2">
              <a:alphaModFix/>
            </a:blip>
            <a:stretch>
              <a:fillRect/>
            </a:stretch>
          </a:blipFill>
          <a:ln w="209550" cap="sq" cmpd="sng">
            <a:solidFill>
              <a:srgbClr val="96001D"/>
            </a:solidFill>
            <a:prstDash val="solid"/>
            <a:miter lim="8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144" name="Google Shape;144;p19"/>
          <p:cNvSpPr>
            <a:spLocks noGrp="1"/>
          </p:cNvSpPr>
          <p:nvPr>
            <p:ph type="pic" idx="2"/>
          </p:nvPr>
        </p:nvSpPr>
        <p:spPr>
          <a:xfrm>
            <a:off x="5929850" y="1229313"/>
            <a:ext cx="2854800" cy="24018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145" name="Google Shape;145;p19"/>
          <p:cNvSpPr>
            <a:spLocks noGrp="1"/>
          </p:cNvSpPr>
          <p:nvPr>
            <p:ph type="pic" idx="3"/>
          </p:nvPr>
        </p:nvSpPr>
        <p:spPr>
          <a:xfrm>
            <a:off x="7141350" y="3731391"/>
            <a:ext cx="1681800" cy="1036500"/>
          </a:xfrm>
          <a:prstGeom prst="rect">
            <a:avLst/>
          </a:prstGeom>
          <a:noFill/>
          <a:ln w="76200" cap="flat" cmpd="sng">
            <a:solidFill>
              <a:schemeClr val="lt1"/>
            </a:solidFill>
            <a:prstDash val="solid"/>
            <a:round/>
            <a:headEnd type="none" w="sm" len="sm"/>
            <a:tailEnd type="none" w="sm" len="sm"/>
          </a:ln>
        </p:spPr>
      </p:sp>
      <p:sp>
        <p:nvSpPr>
          <p:cNvPr id="146" name="Google Shape;146;p19"/>
          <p:cNvSpPr txBox="1">
            <a:spLocks noGrp="1"/>
          </p:cNvSpPr>
          <p:nvPr>
            <p:ph type="title"/>
          </p:nvPr>
        </p:nvSpPr>
        <p:spPr>
          <a:xfrm>
            <a:off x="327912" y="299865"/>
            <a:ext cx="8136900" cy="479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2600"/>
              <a:buFont typeface="Arial"/>
              <a:buNone/>
              <a:defRPr sz="2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7" name="Google Shape;147;p19"/>
          <p:cNvSpPr txBox="1">
            <a:spLocks noGrp="1"/>
          </p:cNvSpPr>
          <p:nvPr>
            <p:ph type="subTitle" idx="1"/>
          </p:nvPr>
        </p:nvSpPr>
        <p:spPr>
          <a:xfrm>
            <a:off x="327900" y="1146700"/>
            <a:ext cx="5225100" cy="37038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200"/>
              <a:buFont typeface="Arial"/>
              <a:buNone/>
              <a:defRPr sz="2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8" name="Google Shape;148;p19"/>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Housekeeping">
  <p:cSld name="PICTURE_WITH_CAPTION_TEXT_1_1_2">
    <p:spTree>
      <p:nvGrpSpPr>
        <p:cNvPr id="1" name="Shape 18"/>
        <p:cNvGrpSpPr/>
        <p:nvPr/>
      </p:nvGrpSpPr>
      <p:grpSpPr>
        <a:xfrm>
          <a:off x="0" y="0"/>
          <a:ext cx="0" cy="0"/>
          <a:chOff x="0" y="0"/>
          <a:chExt cx="0" cy="0"/>
        </a:xfrm>
      </p:grpSpPr>
      <p:sp>
        <p:nvSpPr>
          <p:cNvPr id="19" name="Google Shape;19;p3"/>
          <p:cNvSpPr/>
          <p:nvPr/>
        </p:nvSpPr>
        <p:spPr>
          <a:xfrm>
            <a:off x="243639" y="237730"/>
            <a:ext cx="8579519"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0D335E"/>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0" name="Google Shape;20;p3"/>
          <p:cNvSpPr txBox="1">
            <a:spLocks noGrp="1"/>
          </p:cNvSpPr>
          <p:nvPr>
            <p:ph type="title"/>
          </p:nvPr>
        </p:nvSpPr>
        <p:spPr>
          <a:xfrm>
            <a:off x="327912" y="244546"/>
            <a:ext cx="8136900" cy="479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2600"/>
              <a:buFont typeface="Arial"/>
              <a:buNone/>
              <a:defRPr sz="2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1" name="Google Shape;21;p3"/>
          <p:cNvSpPr txBox="1">
            <a:spLocks noGrp="1"/>
          </p:cNvSpPr>
          <p:nvPr>
            <p:ph type="subTitle" idx="1"/>
          </p:nvPr>
        </p:nvSpPr>
        <p:spPr>
          <a:xfrm>
            <a:off x="243650" y="893717"/>
            <a:ext cx="8579400" cy="38334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200"/>
              <a:buFont typeface="Arial"/>
              <a:buNone/>
              <a:defRPr sz="2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2" name="Google Shape;22;p3"/>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resenters" type="obj">
  <p:cSld name="OBJECT">
    <p:spTree>
      <p:nvGrpSpPr>
        <p:cNvPr id="1" name="Shape 23"/>
        <p:cNvGrpSpPr/>
        <p:nvPr/>
      </p:nvGrpSpPr>
      <p:grpSpPr>
        <a:xfrm>
          <a:off x="0" y="0"/>
          <a:ext cx="0" cy="0"/>
          <a:chOff x="0" y="0"/>
          <a:chExt cx="0" cy="0"/>
        </a:xfrm>
      </p:grpSpPr>
      <p:sp>
        <p:nvSpPr>
          <p:cNvPr id="24" name="Google Shape;24;p4"/>
          <p:cNvSpPr/>
          <p:nvPr/>
        </p:nvSpPr>
        <p:spPr>
          <a:xfrm>
            <a:off x="327900" y="490750"/>
            <a:ext cx="8365031"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5" name="Google Shape;25;p4"/>
          <p:cNvSpPr/>
          <p:nvPr/>
        </p:nvSpPr>
        <p:spPr>
          <a:xfrm>
            <a:off x="6018933" y="2174328"/>
            <a:ext cx="782854" cy="782854"/>
          </a:xfrm>
          <a:custGeom>
            <a:avLst/>
            <a:gdLst/>
            <a:ahLst/>
            <a:cxnLst/>
            <a:rect l="l" t="t" r="r" b="b"/>
            <a:pathLst>
              <a:path w="1565707" h="1565707" extrusionOk="0">
                <a:moveTo>
                  <a:pt x="0" y="0"/>
                </a:moveTo>
                <a:lnTo>
                  <a:pt x="1565708" y="0"/>
                </a:lnTo>
                <a:lnTo>
                  <a:pt x="1565708" y="1565707"/>
                </a:lnTo>
                <a:lnTo>
                  <a:pt x="0" y="1565707"/>
                </a:lnTo>
                <a:lnTo>
                  <a:pt x="0" y="0"/>
                </a:lnTo>
                <a:close/>
              </a:path>
            </a:pathLst>
          </a:custGeom>
          <a:blipFill rotWithShape="1">
            <a:blip r:embed="rId2">
              <a:alphaModFix/>
            </a:blip>
            <a:stretch>
              <a:fillRect/>
            </a:stretch>
          </a:blipFill>
          <a:ln w="209550" cap="sq" cmpd="sng">
            <a:solidFill>
              <a:srgbClr val="96001D"/>
            </a:solidFill>
            <a:prstDash val="solid"/>
            <a:miter lim="8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6" name="Google Shape;26;p4"/>
          <p:cNvSpPr/>
          <p:nvPr/>
        </p:nvSpPr>
        <p:spPr>
          <a:xfrm>
            <a:off x="7933139" y="3158851"/>
            <a:ext cx="479699" cy="479699"/>
          </a:xfrm>
          <a:custGeom>
            <a:avLst/>
            <a:gdLst/>
            <a:ahLst/>
            <a:cxnLst/>
            <a:rect l="l" t="t" r="r" b="b"/>
            <a:pathLst>
              <a:path w="959398" h="959398" extrusionOk="0">
                <a:moveTo>
                  <a:pt x="0" y="0"/>
                </a:moveTo>
                <a:lnTo>
                  <a:pt x="959397" y="0"/>
                </a:lnTo>
                <a:lnTo>
                  <a:pt x="959397" y="959398"/>
                </a:lnTo>
                <a:lnTo>
                  <a:pt x="0" y="959398"/>
                </a:lnTo>
                <a:lnTo>
                  <a:pt x="0" y="0"/>
                </a:lnTo>
                <a:close/>
              </a:path>
            </a:pathLst>
          </a:custGeom>
          <a:blipFill rotWithShape="1">
            <a:blip r:embed="rId2">
              <a:alphaModFix/>
            </a:blip>
            <a:stretch>
              <a:fillRect/>
            </a:stretch>
          </a:blipFill>
          <a:ln w="114300" cap="sq" cmpd="sng">
            <a:solidFill>
              <a:srgbClr val="96001D"/>
            </a:solidFill>
            <a:prstDash val="solid"/>
            <a:miter lim="8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7" name="Google Shape;27;p4"/>
          <p:cNvSpPr txBox="1">
            <a:spLocks noGrp="1"/>
          </p:cNvSpPr>
          <p:nvPr>
            <p:ph type="title"/>
          </p:nvPr>
        </p:nvSpPr>
        <p:spPr>
          <a:xfrm>
            <a:off x="327912" y="497553"/>
            <a:ext cx="8136900" cy="479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2600"/>
              <a:buFont typeface="Arial"/>
              <a:buNone/>
              <a:defRPr sz="2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8" name="Google Shape;28;p4"/>
          <p:cNvSpPr txBox="1">
            <a:spLocks noGrp="1"/>
          </p:cNvSpPr>
          <p:nvPr>
            <p:ph type="title" idx="2"/>
          </p:nvPr>
        </p:nvSpPr>
        <p:spPr>
          <a:xfrm>
            <a:off x="229601" y="1246521"/>
            <a:ext cx="4917000" cy="479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300"/>
              <a:buFont typeface="Arial"/>
              <a:buNone/>
              <a:defRPr sz="23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9" name="Google Shape;29;p4"/>
          <p:cNvSpPr txBox="1">
            <a:spLocks noGrp="1"/>
          </p:cNvSpPr>
          <p:nvPr>
            <p:ph type="title" idx="3"/>
          </p:nvPr>
        </p:nvSpPr>
        <p:spPr>
          <a:xfrm>
            <a:off x="240142" y="3172899"/>
            <a:ext cx="4917000" cy="479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300"/>
              <a:buFont typeface="Arial"/>
              <a:buNone/>
              <a:defRPr sz="23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0" name="Google Shape;30;p4"/>
          <p:cNvSpPr txBox="1">
            <a:spLocks noGrp="1"/>
          </p:cNvSpPr>
          <p:nvPr>
            <p:ph type="subTitle" idx="1"/>
          </p:nvPr>
        </p:nvSpPr>
        <p:spPr>
          <a:xfrm>
            <a:off x="229551" y="1770725"/>
            <a:ext cx="4539300" cy="1335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200"/>
              <a:buFont typeface="Arial"/>
              <a:buNone/>
              <a:defRPr sz="2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1" name="Google Shape;31;p4"/>
          <p:cNvSpPr txBox="1">
            <a:spLocks noGrp="1"/>
          </p:cNvSpPr>
          <p:nvPr>
            <p:ph type="subTitle" idx="4"/>
          </p:nvPr>
        </p:nvSpPr>
        <p:spPr>
          <a:xfrm>
            <a:off x="243582" y="3638550"/>
            <a:ext cx="4539300" cy="1335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200"/>
              <a:buFont typeface="Arial"/>
              <a:buNone/>
              <a:defRPr sz="2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2" name="Google Shape;32;p4"/>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
        <p:nvSpPr>
          <p:cNvPr id="33" name="Google Shape;33;p4"/>
          <p:cNvSpPr>
            <a:spLocks noGrp="1"/>
          </p:cNvSpPr>
          <p:nvPr>
            <p:ph type="pic" idx="5"/>
          </p:nvPr>
        </p:nvSpPr>
        <p:spPr>
          <a:xfrm>
            <a:off x="6949733" y="1318950"/>
            <a:ext cx="1749900" cy="1749900"/>
          </a:xfrm>
          <a:prstGeom prst="rect">
            <a:avLst/>
          </a:prstGeom>
          <a:noFill/>
          <a:ln w="76200" cap="flat" cmpd="sng">
            <a:solidFill>
              <a:schemeClr val="lt1"/>
            </a:solidFill>
            <a:prstDash val="solid"/>
            <a:round/>
            <a:headEnd type="none" w="sm" len="sm"/>
            <a:tailEnd type="none" w="sm" len="sm"/>
          </a:ln>
        </p:spPr>
      </p:sp>
      <p:sp>
        <p:nvSpPr>
          <p:cNvPr id="34" name="Google Shape;34;p4"/>
          <p:cNvSpPr>
            <a:spLocks noGrp="1"/>
          </p:cNvSpPr>
          <p:nvPr>
            <p:ph type="pic" idx="6"/>
          </p:nvPr>
        </p:nvSpPr>
        <p:spPr>
          <a:xfrm>
            <a:off x="5976375" y="3148317"/>
            <a:ext cx="1799700" cy="1749900"/>
          </a:xfrm>
          <a:prstGeom prst="rect">
            <a:avLst/>
          </a:prstGeom>
          <a:noFill/>
          <a:ln w="76200" cap="flat" cmpd="sng">
            <a:solidFill>
              <a:schemeClr val="lt1"/>
            </a:solidFill>
            <a:prstDash val="solid"/>
            <a:round/>
            <a:headEnd type="none" w="sm" len="sm"/>
            <a:tailEnd type="none" w="sm" len="sm"/>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with no title">
  <p:cSld name="PICTURE_WITH_CAPTION_TEXT_1_1_1_1_1">
    <p:spTree>
      <p:nvGrpSpPr>
        <p:cNvPr id="1" name="Shape 35"/>
        <p:cNvGrpSpPr/>
        <p:nvPr/>
      </p:nvGrpSpPr>
      <p:grpSpPr>
        <a:xfrm>
          <a:off x="0" y="0"/>
          <a:ext cx="0" cy="0"/>
          <a:chOff x="0" y="0"/>
          <a:chExt cx="0" cy="0"/>
        </a:xfrm>
      </p:grpSpPr>
      <p:sp>
        <p:nvSpPr>
          <p:cNvPr id="36" name="Google Shape;36;p5"/>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Content Version 1">
  <p:cSld name="Section Content Version 1">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628650" y="921544"/>
            <a:ext cx="7829550" cy="64293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SzPts val="1400"/>
              <a:buNone/>
              <a:defRPr sz="24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9" name="Google Shape;39;p6"/>
          <p:cNvSpPr txBox="1">
            <a:spLocks noGrp="1"/>
          </p:cNvSpPr>
          <p:nvPr>
            <p:ph type="body" idx="1"/>
          </p:nvPr>
        </p:nvSpPr>
        <p:spPr>
          <a:xfrm>
            <a:off x="625415" y="1714500"/>
            <a:ext cx="7829550" cy="297180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8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914400" marR="0" lvl="1" indent="-342900" algn="l" rtl="0">
              <a:lnSpc>
                <a:spcPct val="80000"/>
              </a:lnSpc>
              <a:spcBef>
                <a:spcPts val="0"/>
              </a:spcBef>
              <a:spcAft>
                <a:spcPts val="0"/>
              </a:spcAft>
              <a:buClr>
                <a:srgbClr val="FABF8E"/>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rtl="0">
              <a:lnSpc>
                <a:spcPct val="80000"/>
              </a:lnSpc>
              <a:spcBef>
                <a:spcPts val="600"/>
              </a:spcBef>
              <a:spcAft>
                <a:spcPts val="0"/>
              </a:spcAft>
              <a:buClr>
                <a:srgbClr val="FABF8E"/>
              </a:buClr>
              <a:buSzPts val="1800"/>
              <a:buFont typeface="Calibri"/>
              <a:buChar char="―"/>
              <a:defRPr sz="1800" b="0" i="0" u="none" strike="noStrike" cap="none">
                <a:solidFill>
                  <a:srgbClr val="000000"/>
                </a:solidFill>
                <a:latin typeface="Arial"/>
                <a:ea typeface="Arial"/>
                <a:cs typeface="Arial"/>
                <a:sym typeface="Arial"/>
              </a:defRPr>
            </a:lvl3pPr>
            <a:lvl4pPr marL="1828800" marR="0" lvl="3" indent="-342900" algn="l" rtl="0">
              <a:lnSpc>
                <a:spcPct val="80000"/>
              </a:lnSpc>
              <a:spcBef>
                <a:spcPts val="600"/>
              </a:spcBef>
              <a:spcAft>
                <a:spcPts val="0"/>
              </a:spcAft>
              <a:buClr>
                <a:srgbClr val="FABF8E"/>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228600" algn="l" rtl="0">
              <a:lnSpc>
                <a:spcPct val="80000"/>
              </a:lnSpc>
              <a:spcBef>
                <a:spcPts val="600"/>
              </a:spcBef>
              <a:spcAft>
                <a:spcPts val="0"/>
              </a:spcAft>
              <a:buSzPts val="1400"/>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60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40" name="Google Shape;40;p6"/>
          <p:cNvSpPr/>
          <p:nvPr/>
        </p:nvSpPr>
        <p:spPr>
          <a:xfrm>
            <a:off x="2" y="0"/>
            <a:ext cx="9143999" cy="571497"/>
          </a:xfrm>
          <a:prstGeom prst="rect">
            <a:avLst/>
          </a:prstGeom>
          <a:solidFill>
            <a:srgbClr val="F4F6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41" name="Google Shape;41;p6"/>
          <p:cNvSpPr/>
          <p:nvPr/>
        </p:nvSpPr>
        <p:spPr>
          <a:xfrm rot="5400000">
            <a:off x="4550774" y="550274"/>
            <a:ext cx="42452" cy="9144000"/>
          </a:xfrm>
          <a:prstGeom prst="rect">
            <a:avLst/>
          </a:prstGeom>
          <a:solidFill>
            <a:srgbClr val="FBCB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lt1"/>
              </a:solidFill>
              <a:latin typeface="Arial"/>
              <a:ea typeface="Arial"/>
              <a:cs typeface="Arial"/>
              <a:sym typeface="Arial"/>
            </a:endParaRPr>
          </a:p>
        </p:txBody>
      </p:sp>
      <p:pic>
        <p:nvPicPr>
          <p:cNvPr id="42" name="Google Shape;42;p6" descr="Civil Rights Department Logo"/>
          <p:cNvPicPr preferRelativeResize="0"/>
          <p:nvPr/>
        </p:nvPicPr>
        <p:blipFill rotWithShape="1">
          <a:blip r:embed="rId2">
            <a:alphaModFix/>
          </a:blip>
          <a:srcRect/>
          <a:stretch/>
        </p:blipFill>
        <p:spPr>
          <a:xfrm>
            <a:off x="5143501" y="138114"/>
            <a:ext cx="889400" cy="317416"/>
          </a:xfrm>
          <a:prstGeom prst="rect">
            <a:avLst/>
          </a:prstGeom>
          <a:noFill/>
          <a:ln>
            <a:noFill/>
          </a:ln>
        </p:spPr>
      </p:pic>
      <p:sp>
        <p:nvSpPr>
          <p:cNvPr id="43" name="Google Shape;43;p6"/>
          <p:cNvSpPr/>
          <p:nvPr/>
        </p:nvSpPr>
        <p:spPr>
          <a:xfrm>
            <a:off x="5562601" y="109539"/>
            <a:ext cx="3250500" cy="278700"/>
          </a:xfrm>
          <a:prstGeom prst="rect">
            <a:avLst/>
          </a:prstGeom>
          <a:noFill/>
          <a:ln>
            <a:noFill/>
          </a:ln>
        </p:spPr>
        <p:txBody>
          <a:bodyPr spcFirstLastPara="1" wrap="square" lIns="91425" tIns="45700" rIns="91425" bIns="45700" anchor="t" anchorCtr="0">
            <a:noAutofit/>
          </a:bodyPr>
          <a:lstStyle/>
          <a:p>
            <a:pPr marL="342900" marR="0" lvl="0" indent="-342900" algn="r" rtl="0">
              <a:lnSpc>
                <a:spcPct val="100000"/>
              </a:lnSpc>
              <a:spcBef>
                <a:spcPts val="0"/>
              </a:spcBef>
              <a:spcAft>
                <a:spcPts val="0"/>
              </a:spcAft>
              <a:buNone/>
            </a:pPr>
            <a:r>
              <a:rPr lang="en" sz="1800" b="1" i="0" u="none" strike="noStrike" cap="none">
                <a:solidFill>
                  <a:schemeClr val="dk1"/>
                </a:solidFill>
                <a:latin typeface="Arial"/>
                <a:ea typeface="Arial"/>
                <a:cs typeface="Arial"/>
                <a:sym typeface="Arial"/>
              </a:rPr>
              <a:t>Outreach and Education</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earning Outcomes" type="twoObj">
  <p:cSld name="TWO_OBJECTS">
    <p:spTree>
      <p:nvGrpSpPr>
        <p:cNvPr id="1" name="Shape 44"/>
        <p:cNvGrpSpPr/>
        <p:nvPr/>
      </p:nvGrpSpPr>
      <p:grpSpPr>
        <a:xfrm>
          <a:off x="0" y="0"/>
          <a:ext cx="0" cy="0"/>
          <a:chOff x="0" y="0"/>
          <a:chExt cx="0" cy="0"/>
        </a:xfrm>
      </p:grpSpPr>
      <p:sp>
        <p:nvSpPr>
          <p:cNvPr id="45" name="Google Shape;45;p7"/>
          <p:cNvSpPr/>
          <p:nvPr/>
        </p:nvSpPr>
        <p:spPr>
          <a:xfrm>
            <a:off x="243639" y="285750"/>
            <a:ext cx="8579519"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80000"/>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6" name="Google Shape;46;p7"/>
          <p:cNvSpPr/>
          <p:nvPr/>
        </p:nvSpPr>
        <p:spPr>
          <a:xfrm>
            <a:off x="764931" y="3915184"/>
            <a:ext cx="635411" cy="635411"/>
          </a:xfrm>
          <a:custGeom>
            <a:avLst/>
            <a:gdLst/>
            <a:ahLst/>
            <a:cxnLst/>
            <a:rect l="l" t="t" r="r" b="b"/>
            <a:pathLst>
              <a:path w="1270821" h="1270821" extrusionOk="0">
                <a:moveTo>
                  <a:pt x="0" y="0"/>
                </a:moveTo>
                <a:lnTo>
                  <a:pt x="1270821" y="0"/>
                </a:lnTo>
                <a:lnTo>
                  <a:pt x="1270821" y="1270821"/>
                </a:lnTo>
                <a:lnTo>
                  <a:pt x="0" y="1270821"/>
                </a:lnTo>
                <a:lnTo>
                  <a:pt x="0" y="0"/>
                </a:lnTo>
                <a:close/>
              </a:path>
            </a:pathLst>
          </a:custGeom>
          <a:blipFill rotWithShape="1">
            <a:blip r:embed="rId2">
              <a:alphaModFix/>
            </a:blip>
            <a:stretch>
              <a:fillRect/>
            </a:stretch>
          </a:blipFill>
          <a:ln w="209550" cap="sq" cmpd="sng">
            <a:solidFill>
              <a:srgbClr val="96001D"/>
            </a:solidFill>
            <a:prstDash val="solid"/>
            <a:miter lim="8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7" name="Google Shape;47;p7"/>
          <p:cNvSpPr>
            <a:spLocks noGrp="1"/>
          </p:cNvSpPr>
          <p:nvPr>
            <p:ph type="pic" idx="2"/>
          </p:nvPr>
        </p:nvSpPr>
        <p:spPr>
          <a:xfrm>
            <a:off x="393975" y="1311925"/>
            <a:ext cx="2854800" cy="24018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48" name="Google Shape;48;p7"/>
          <p:cNvSpPr>
            <a:spLocks noGrp="1"/>
          </p:cNvSpPr>
          <p:nvPr>
            <p:ph type="pic" idx="3"/>
          </p:nvPr>
        </p:nvSpPr>
        <p:spPr>
          <a:xfrm>
            <a:off x="1605475" y="3814004"/>
            <a:ext cx="1681800" cy="1036500"/>
          </a:xfrm>
          <a:prstGeom prst="rect">
            <a:avLst/>
          </a:prstGeom>
          <a:noFill/>
          <a:ln w="76200" cap="flat" cmpd="sng">
            <a:solidFill>
              <a:schemeClr val="lt1"/>
            </a:solidFill>
            <a:prstDash val="solid"/>
            <a:round/>
            <a:headEnd type="none" w="sm" len="sm"/>
            <a:tailEnd type="none" w="sm" len="sm"/>
          </a:ln>
        </p:spPr>
      </p:sp>
      <p:sp>
        <p:nvSpPr>
          <p:cNvPr id="49" name="Google Shape;49;p7"/>
          <p:cNvSpPr txBox="1">
            <a:spLocks noGrp="1"/>
          </p:cNvSpPr>
          <p:nvPr>
            <p:ph type="title"/>
          </p:nvPr>
        </p:nvSpPr>
        <p:spPr>
          <a:xfrm>
            <a:off x="327912" y="299865"/>
            <a:ext cx="8136900" cy="479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2600"/>
              <a:buFont typeface="Arial"/>
              <a:buNone/>
              <a:defRPr sz="2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0" name="Google Shape;50;p7"/>
          <p:cNvSpPr txBox="1">
            <a:spLocks noGrp="1"/>
          </p:cNvSpPr>
          <p:nvPr>
            <p:ph type="subTitle" idx="1"/>
          </p:nvPr>
        </p:nvSpPr>
        <p:spPr>
          <a:xfrm>
            <a:off x="3618300" y="1146725"/>
            <a:ext cx="5204700" cy="37038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200"/>
              <a:buFont typeface="Arial"/>
              <a:buNone/>
              <a:defRPr sz="2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1" name="Google Shape;51;p7"/>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2 Topic">
  <p:cSld name="PICTURE_WITH_CAPTION_TEXT_1">
    <p:spTree>
      <p:nvGrpSpPr>
        <p:cNvPr id="1" name="Shape 52"/>
        <p:cNvGrpSpPr/>
        <p:nvPr/>
      </p:nvGrpSpPr>
      <p:grpSpPr>
        <a:xfrm>
          <a:off x="0" y="0"/>
          <a:ext cx="0" cy="0"/>
          <a:chOff x="0" y="0"/>
          <a:chExt cx="0" cy="0"/>
        </a:xfrm>
      </p:grpSpPr>
      <p:sp>
        <p:nvSpPr>
          <p:cNvPr id="53" name="Google Shape;53;p8"/>
          <p:cNvSpPr/>
          <p:nvPr/>
        </p:nvSpPr>
        <p:spPr>
          <a:xfrm>
            <a:off x="2257812" y="230806"/>
            <a:ext cx="4628377" cy="4502730"/>
          </a:xfrm>
          <a:custGeom>
            <a:avLst/>
            <a:gdLst/>
            <a:ahLst/>
            <a:cxnLst/>
            <a:rect l="l" t="t" r="r" b="b"/>
            <a:pathLst>
              <a:path w="9256755" h="9005460" extrusionOk="0">
                <a:moveTo>
                  <a:pt x="0" y="0"/>
                </a:moveTo>
                <a:lnTo>
                  <a:pt x="9256754" y="0"/>
                </a:lnTo>
                <a:lnTo>
                  <a:pt x="9256754" y="9005459"/>
                </a:lnTo>
                <a:lnTo>
                  <a:pt x="0" y="9005459"/>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 name="Google Shape;54;p8"/>
          <p:cNvSpPr/>
          <p:nvPr/>
        </p:nvSpPr>
        <p:spPr>
          <a:xfrm>
            <a:off x="2467645" y="789653"/>
            <a:ext cx="4208711" cy="2887468"/>
          </a:xfrm>
          <a:custGeom>
            <a:avLst/>
            <a:gdLst/>
            <a:ahLst/>
            <a:cxnLst/>
            <a:rect l="l" t="t" r="r" b="b"/>
            <a:pathLst>
              <a:path w="11223230" h="7699915" extrusionOk="0">
                <a:moveTo>
                  <a:pt x="0" y="0"/>
                </a:moveTo>
                <a:lnTo>
                  <a:pt x="11223230" y="0"/>
                </a:lnTo>
                <a:lnTo>
                  <a:pt x="11223230" y="7699915"/>
                </a:lnTo>
                <a:lnTo>
                  <a:pt x="0" y="7699915"/>
                </a:lnTo>
                <a:close/>
              </a:path>
            </a:pathLst>
          </a:custGeom>
          <a:solidFill>
            <a:srgbClr val="000000">
              <a:alpha val="0"/>
            </a:srgbClr>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 name="Google Shape;55;p8"/>
          <p:cNvSpPr/>
          <p:nvPr/>
        </p:nvSpPr>
        <p:spPr>
          <a:xfrm>
            <a:off x="8148959" y="2972121"/>
            <a:ext cx="690241" cy="690241"/>
          </a:xfrm>
          <a:custGeom>
            <a:avLst/>
            <a:gdLst/>
            <a:ahLst/>
            <a:cxnLst/>
            <a:rect l="l" t="t" r="r" b="b"/>
            <a:pathLst>
              <a:path w="1380482" h="1380482" extrusionOk="0">
                <a:moveTo>
                  <a:pt x="0" y="0"/>
                </a:moveTo>
                <a:lnTo>
                  <a:pt x="1380482" y="0"/>
                </a:lnTo>
                <a:lnTo>
                  <a:pt x="1380482" y="1380482"/>
                </a:lnTo>
                <a:lnTo>
                  <a:pt x="0" y="1380482"/>
                </a:lnTo>
                <a:lnTo>
                  <a:pt x="0" y="0"/>
                </a:lnTo>
                <a:close/>
              </a:path>
            </a:pathLst>
          </a:custGeom>
          <a:blipFill rotWithShape="1">
            <a:blip r:embed="rId2">
              <a:alphaModFix/>
            </a:blip>
            <a:stretch>
              <a:fillRect/>
            </a:stretch>
          </a:blipFill>
          <a:ln w="200025" cap="sq" cmpd="sng">
            <a:solidFill>
              <a:srgbClr val="96001D"/>
            </a:solidFill>
            <a:prstDash val="solid"/>
            <a:miter lim="8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6" name="Google Shape;56;p8"/>
          <p:cNvSpPr/>
          <p:nvPr/>
        </p:nvSpPr>
        <p:spPr>
          <a:xfrm>
            <a:off x="464387" y="1266970"/>
            <a:ext cx="516840" cy="516840"/>
          </a:xfrm>
          <a:custGeom>
            <a:avLst/>
            <a:gdLst/>
            <a:ahLst/>
            <a:cxnLst/>
            <a:rect l="l" t="t" r="r" b="b"/>
            <a:pathLst>
              <a:path w="1033679" h="1033679" extrusionOk="0">
                <a:moveTo>
                  <a:pt x="0" y="0"/>
                </a:moveTo>
                <a:lnTo>
                  <a:pt x="1033679" y="0"/>
                </a:lnTo>
                <a:lnTo>
                  <a:pt x="1033679" y="1033680"/>
                </a:lnTo>
                <a:lnTo>
                  <a:pt x="0" y="1033680"/>
                </a:lnTo>
                <a:lnTo>
                  <a:pt x="0" y="0"/>
                </a:lnTo>
                <a:close/>
              </a:path>
            </a:pathLst>
          </a:custGeom>
          <a:blipFill rotWithShape="1">
            <a:blip r:embed="rId2">
              <a:alphaModFix/>
            </a:blip>
            <a:stretch>
              <a:fillRect/>
            </a:stretch>
          </a:blipFill>
          <a:ln w="114300" cap="sq" cmpd="sng">
            <a:solidFill>
              <a:srgbClr val="96001D"/>
            </a:solidFill>
            <a:prstDash val="solid"/>
            <a:miter lim="8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7" name="Google Shape;57;p8"/>
          <p:cNvSpPr txBox="1">
            <a:spLocks noGrp="1"/>
          </p:cNvSpPr>
          <p:nvPr>
            <p:ph type="title"/>
          </p:nvPr>
        </p:nvSpPr>
        <p:spPr>
          <a:xfrm>
            <a:off x="2807738" y="1075475"/>
            <a:ext cx="3509100" cy="2772000"/>
          </a:xfrm>
          <a:prstGeom prst="rect">
            <a:avLst/>
          </a:prstGeom>
          <a:noFill/>
          <a:ln>
            <a:noFill/>
          </a:ln>
        </p:spPr>
        <p:txBody>
          <a:bodyPr spcFirstLastPara="1" wrap="square" lIns="91425" tIns="91425" rIns="91425" bIns="91425" anchor="ctr" anchorCtr="0">
            <a:noAutofit/>
          </a:bodyPr>
          <a:lstStyle>
            <a:lvl1pPr marR="0" lvl="0" algn="ctr" rtl="0">
              <a:lnSpc>
                <a:spcPct val="120000"/>
              </a:lnSpc>
              <a:spcBef>
                <a:spcPts val="0"/>
              </a:spcBef>
              <a:spcAft>
                <a:spcPts val="0"/>
              </a:spcAft>
              <a:buClr>
                <a:schemeClr val="lt1"/>
              </a:buClr>
              <a:buSzPts val="4000"/>
              <a:buFont typeface="Arial"/>
              <a:buNone/>
              <a:defRPr sz="40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3700"/>
              <a:buFont typeface="Arial"/>
              <a:buNone/>
              <a:defRPr sz="3700" b="1" i="0" u="none" strike="noStrike" cap="none">
                <a:solidFill>
                  <a:srgbClr val="000000"/>
                </a:solidFill>
                <a:latin typeface="Arial"/>
                <a:ea typeface="Arial"/>
                <a:cs typeface="Arial"/>
                <a:sym typeface="Arial"/>
              </a:defRPr>
            </a:lvl9pPr>
          </a:lstStyle>
          <a:p>
            <a:endParaRPr/>
          </a:p>
        </p:txBody>
      </p:sp>
      <p:sp>
        <p:nvSpPr>
          <p:cNvPr id="58" name="Google Shape;58;p8"/>
          <p:cNvSpPr>
            <a:spLocks noGrp="1"/>
          </p:cNvSpPr>
          <p:nvPr>
            <p:ph type="pic" idx="2"/>
          </p:nvPr>
        </p:nvSpPr>
        <p:spPr>
          <a:xfrm>
            <a:off x="591950" y="279525"/>
            <a:ext cx="1587000" cy="841800"/>
          </a:xfrm>
          <a:prstGeom prst="rect">
            <a:avLst/>
          </a:prstGeom>
          <a:noFill/>
          <a:ln w="76200" cap="flat" cmpd="sng">
            <a:solidFill>
              <a:schemeClr val="lt1"/>
            </a:solidFill>
            <a:prstDash val="solid"/>
            <a:round/>
            <a:headEnd type="none" w="sm" len="sm"/>
            <a:tailEnd type="none" w="sm" len="sm"/>
          </a:ln>
        </p:spPr>
      </p:sp>
      <p:sp>
        <p:nvSpPr>
          <p:cNvPr id="59" name="Google Shape;59;p8"/>
          <p:cNvSpPr>
            <a:spLocks noGrp="1"/>
          </p:cNvSpPr>
          <p:nvPr>
            <p:ph type="pic" idx="3"/>
          </p:nvPr>
        </p:nvSpPr>
        <p:spPr>
          <a:xfrm>
            <a:off x="1135701" y="1205500"/>
            <a:ext cx="1038300" cy="974400"/>
          </a:xfrm>
          <a:prstGeom prst="rect">
            <a:avLst/>
          </a:prstGeom>
          <a:noFill/>
          <a:ln w="76200" cap="flat" cmpd="sng">
            <a:solidFill>
              <a:schemeClr val="lt1"/>
            </a:solidFill>
            <a:prstDash val="solid"/>
            <a:round/>
            <a:headEnd type="none" w="sm" len="sm"/>
            <a:tailEnd type="none" w="sm" len="sm"/>
          </a:ln>
        </p:spPr>
      </p:sp>
      <p:sp>
        <p:nvSpPr>
          <p:cNvPr id="60" name="Google Shape;60;p8"/>
          <p:cNvSpPr>
            <a:spLocks noGrp="1"/>
          </p:cNvSpPr>
          <p:nvPr>
            <p:ph type="pic" idx="4"/>
          </p:nvPr>
        </p:nvSpPr>
        <p:spPr>
          <a:xfrm>
            <a:off x="7013475" y="339350"/>
            <a:ext cx="1793700" cy="24120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61" name="Google Shape;61;p8"/>
          <p:cNvSpPr>
            <a:spLocks noGrp="1"/>
          </p:cNvSpPr>
          <p:nvPr>
            <p:ph type="pic" idx="5"/>
          </p:nvPr>
        </p:nvSpPr>
        <p:spPr>
          <a:xfrm>
            <a:off x="6967388" y="2873075"/>
            <a:ext cx="974400" cy="974400"/>
          </a:xfrm>
          <a:prstGeom prst="rect">
            <a:avLst/>
          </a:prstGeom>
          <a:noFill/>
          <a:ln w="76200" cap="flat" cmpd="sng">
            <a:solidFill>
              <a:schemeClr val="lt1"/>
            </a:solidFill>
            <a:prstDash val="solid"/>
            <a:round/>
            <a:headEnd type="none" w="sm" len="sm"/>
            <a:tailEnd type="none" w="sm" len="sm"/>
          </a:ln>
        </p:spPr>
      </p:sp>
      <p:sp>
        <p:nvSpPr>
          <p:cNvPr id="62" name="Google Shape;62;p8"/>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ong Title" type="objTx">
  <p:cSld name="OBJECT_WITH_CAPTION_TEXT">
    <p:spTree>
      <p:nvGrpSpPr>
        <p:cNvPr id="1" name="Shape 63"/>
        <p:cNvGrpSpPr/>
        <p:nvPr/>
      </p:nvGrpSpPr>
      <p:grpSpPr>
        <a:xfrm>
          <a:off x="0" y="0"/>
          <a:ext cx="0" cy="0"/>
          <a:chOff x="0" y="0"/>
          <a:chExt cx="0" cy="0"/>
        </a:xfrm>
      </p:grpSpPr>
      <p:sp>
        <p:nvSpPr>
          <p:cNvPr id="64" name="Google Shape;64;p9"/>
          <p:cNvSpPr/>
          <p:nvPr/>
        </p:nvSpPr>
        <p:spPr>
          <a:xfrm>
            <a:off x="243650" y="431200"/>
            <a:ext cx="8512910" cy="664687"/>
          </a:xfrm>
          <a:custGeom>
            <a:avLst/>
            <a:gdLst/>
            <a:ahLst/>
            <a:cxnLst/>
            <a:rect l="l" t="t" r="r" b="b"/>
            <a:pathLst>
              <a:path w="17025820" h="1859264" extrusionOk="0">
                <a:moveTo>
                  <a:pt x="0" y="0"/>
                </a:moveTo>
                <a:lnTo>
                  <a:pt x="17025820" y="0"/>
                </a:lnTo>
                <a:lnTo>
                  <a:pt x="17025820" y="1859264"/>
                </a:lnTo>
                <a:lnTo>
                  <a:pt x="0" y="1859264"/>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5" name="Google Shape;65;p9"/>
          <p:cNvSpPr txBox="1">
            <a:spLocks noGrp="1"/>
          </p:cNvSpPr>
          <p:nvPr>
            <p:ph type="title"/>
          </p:nvPr>
        </p:nvSpPr>
        <p:spPr>
          <a:xfrm>
            <a:off x="357425" y="431201"/>
            <a:ext cx="8136900" cy="6648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2600"/>
              <a:buFont typeface="Arial"/>
              <a:buNone/>
              <a:defRPr sz="2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6" name="Google Shape;66;p9"/>
          <p:cNvSpPr txBox="1">
            <a:spLocks noGrp="1"/>
          </p:cNvSpPr>
          <p:nvPr>
            <p:ph type="subTitle" idx="1"/>
          </p:nvPr>
        </p:nvSpPr>
        <p:spPr>
          <a:xfrm>
            <a:off x="243650" y="1476669"/>
            <a:ext cx="8512800" cy="3433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200"/>
              <a:buFont typeface="Arial"/>
              <a:buNone/>
              <a:defRPr sz="2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7" name="Google Shape;67;p9"/>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Long Title with Picture 1" type="picTx">
  <p:cSld name="PICTURE_WITH_CAPTION_TEXT">
    <p:spTree>
      <p:nvGrpSpPr>
        <p:cNvPr id="1" name="Shape 68"/>
        <p:cNvGrpSpPr/>
        <p:nvPr/>
      </p:nvGrpSpPr>
      <p:grpSpPr>
        <a:xfrm>
          <a:off x="0" y="0"/>
          <a:ext cx="0" cy="0"/>
          <a:chOff x="0" y="0"/>
          <a:chExt cx="0" cy="0"/>
        </a:xfrm>
      </p:grpSpPr>
      <p:sp>
        <p:nvSpPr>
          <p:cNvPr id="69" name="Google Shape;69;p10"/>
          <p:cNvSpPr/>
          <p:nvPr/>
        </p:nvSpPr>
        <p:spPr>
          <a:xfrm>
            <a:off x="243650" y="431200"/>
            <a:ext cx="8512910" cy="581020"/>
          </a:xfrm>
          <a:custGeom>
            <a:avLst/>
            <a:gdLst/>
            <a:ahLst/>
            <a:cxnLst/>
            <a:rect l="l" t="t" r="r" b="b"/>
            <a:pathLst>
              <a:path w="17025820" h="1859264" extrusionOk="0">
                <a:moveTo>
                  <a:pt x="0" y="0"/>
                </a:moveTo>
                <a:lnTo>
                  <a:pt x="17025820" y="0"/>
                </a:lnTo>
                <a:lnTo>
                  <a:pt x="17025820" y="1859264"/>
                </a:lnTo>
                <a:lnTo>
                  <a:pt x="0" y="1859264"/>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0" name="Google Shape;70;p10"/>
          <p:cNvSpPr txBox="1">
            <a:spLocks noGrp="1"/>
          </p:cNvSpPr>
          <p:nvPr>
            <p:ph type="title"/>
          </p:nvPr>
        </p:nvSpPr>
        <p:spPr>
          <a:xfrm>
            <a:off x="357425" y="431201"/>
            <a:ext cx="8136900" cy="583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2600"/>
              <a:buFont typeface="Arial"/>
              <a:buNone/>
              <a:defRPr sz="2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1" name="Google Shape;71;p10"/>
          <p:cNvSpPr txBox="1">
            <a:spLocks noGrp="1"/>
          </p:cNvSpPr>
          <p:nvPr>
            <p:ph type="subTitle" idx="1"/>
          </p:nvPr>
        </p:nvSpPr>
        <p:spPr>
          <a:xfrm>
            <a:off x="243650" y="1476675"/>
            <a:ext cx="5997300" cy="3433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200"/>
              <a:buFont typeface="Arial"/>
              <a:buNone/>
              <a:defRPr sz="2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2" name="Google Shape;72;p10"/>
          <p:cNvSpPr/>
          <p:nvPr/>
        </p:nvSpPr>
        <p:spPr>
          <a:xfrm>
            <a:off x="6810325" y="4251250"/>
            <a:ext cx="361932" cy="345726"/>
          </a:xfrm>
          <a:custGeom>
            <a:avLst/>
            <a:gdLst/>
            <a:ahLst/>
            <a:cxnLst/>
            <a:rect l="l" t="t" r="r" b="b"/>
            <a:pathLst>
              <a:path w="1080393" h="1080393" extrusionOk="0">
                <a:moveTo>
                  <a:pt x="0" y="0"/>
                </a:moveTo>
                <a:lnTo>
                  <a:pt x="1080393" y="0"/>
                </a:lnTo>
                <a:lnTo>
                  <a:pt x="1080393" y="1080392"/>
                </a:lnTo>
                <a:lnTo>
                  <a:pt x="0" y="1080392"/>
                </a:lnTo>
                <a:lnTo>
                  <a:pt x="0" y="0"/>
                </a:lnTo>
                <a:close/>
              </a:path>
            </a:pathLst>
          </a:custGeom>
          <a:blipFill rotWithShape="1">
            <a:blip r:embed="rId2">
              <a:alphaModFix/>
            </a:blip>
            <a:stretch>
              <a:fillRect/>
            </a:stretch>
          </a:blipFill>
          <a:ln w="76200" cap="sq" cmpd="sng">
            <a:solidFill>
              <a:srgbClr val="96001D"/>
            </a:solidFill>
            <a:prstDash val="solid"/>
            <a:miter lim="8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3" name="Google Shape;73;p10"/>
          <p:cNvSpPr>
            <a:spLocks noGrp="1"/>
          </p:cNvSpPr>
          <p:nvPr>
            <p:ph type="pic" idx="2"/>
          </p:nvPr>
        </p:nvSpPr>
        <p:spPr>
          <a:xfrm>
            <a:off x="6538525" y="1632100"/>
            <a:ext cx="2256600" cy="24435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74" name="Google Shape;74;p10"/>
          <p:cNvSpPr>
            <a:spLocks noGrp="1"/>
          </p:cNvSpPr>
          <p:nvPr>
            <p:ph type="pic" idx="3"/>
          </p:nvPr>
        </p:nvSpPr>
        <p:spPr>
          <a:xfrm>
            <a:off x="7298850" y="4223150"/>
            <a:ext cx="1524300" cy="583200"/>
          </a:xfrm>
          <a:prstGeom prst="rect">
            <a:avLst/>
          </a:prstGeom>
          <a:noFill/>
          <a:ln w="76200" cap="flat" cmpd="sng">
            <a:solidFill>
              <a:schemeClr val="lt1"/>
            </a:solidFill>
            <a:prstDash val="solid"/>
            <a:round/>
            <a:headEnd type="none" w="sm" len="sm"/>
            <a:tailEnd type="none" w="sm" len="sm"/>
          </a:ln>
        </p:spPr>
      </p:sp>
      <p:sp>
        <p:nvSpPr>
          <p:cNvPr id="75" name="Google Shape;75;p10"/>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hyperlink" Target="https://bit.ly/DREDF-CAR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8" Type="http://schemas.openxmlformats.org/officeDocument/2006/relationships/hyperlink" Target="https://linktr.ee/DREDF" TargetMode="External"/><Relationship Id="rId13" Type="http://schemas.openxmlformats.org/officeDocument/2006/relationships/image" Target="../media/image20.jpg"/><Relationship Id="rId3" Type="http://schemas.openxmlformats.org/officeDocument/2006/relationships/hyperlink" Target="https://bsky.app/profile/dredf.bsky.social" TargetMode="External"/><Relationship Id="rId7" Type="http://schemas.openxmlformats.org/officeDocument/2006/relationships/hyperlink" Target="https://www.linkedin.com/company/disability-rights-education-and-defense-fund/" TargetMode="External"/><Relationship Id="rId12" Type="http://schemas.openxmlformats.org/officeDocument/2006/relationships/image" Target="../media/image19.png"/><Relationship Id="rId2" Type="http://schemas.openxmlformats.org/officeDocument/2006/relationships/notesSlide" Target="../notesSlides/notesSlide27.xml"/><Relationship Id="rId16" Type="http://schemas.openxmlformats.org/officeDocument/2006/relationships/hyperlink" Target="http://linkedin.com/disability-rights-" TargetMode="External"/><Relationship Id="rId1" Type="http://schemas.openxmlformats.org/officeDocument/2006/relationships/slideLayout" Target="../slideLayouts/slideLayout11.xml"/><Relationship Id="rId6" Type="http://schemas.openxmlformats.org/officeDocument/2006/relationships/hyperlink" Target="https://www.instagram.com/dredf1979/" TargetMode="External"/><Relationship Id="rId11" Type="http://schemas.openxmlformats.org/officeDocument/2006/relationships/image" Target="../media/image18.png"/><Relationship Id="rId5" Type="http://schemas.openxmlformats.org/officeDocument/2006/relationships/hyperlink" Target="https://www.facebook.com/DREDF.org" TargetMode="External"/><Relationship Id="rId15" Type="http://schemas.openxmlformats.org/officeDocument/2006/relationships/hyperlink" Target="http://www.facebook.com/dredf.org" TargetMode="External"/><Relationship Id="rId10" Type="http://schemas.openxmlformats.org/officeDocument/2006/relationships/hyperlink" Target="https://www.youtube.com/channel/UCvlmqjgJnmAE0OTHwBRho4g" TargetMode="External"/><Relationship Id="rId4" Type="http://schemas.openxmlformats.org/officeDocument/2006/relationships/image" Target="../media/image17.png"/><Relationship Id="rId9" Type="http://schemas.openxmlformats.org/officeDocument/2006/relationships/hyperlink" Target="https://www.tiktok.com/@disabilityrights" TargetMode="External"/><Relationship Id="rId14" Type="http://schemas.openxmlformats.org/officeDocument/2006/relationships/hyperlink" Target="http://www.dredf.or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mailto:muzeta@dredf.org"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calcivilrights.ca.gov/Posters/" TargetMode="External"/><Relationship Id="rId2" Type="http://schemas.openxmlformats.org/officeDocument/2006/relationships/notesSlide" Target="../notesSlides/notesSlide40.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41.xml.rels><?xml version="1.0" encoding="UTF-8" standalone="yes"?>
<Relationships xmlns="http://schemas.openxmlformats.org/package/2006/relationships"><Relationship Id="rId3" Type="http://schemas.openxmlformats.org/officeDocument/2006/relationships/hyperlink" Target="https://calcivilrights.ca.gov/events/category/crd-webinar-series/" TargetMode="External"/><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image" Target="../media/image34.jpg"/></Relationships>
</file>

<file path=ppt/slides/_rels/slide42.xml.rels><?xml version="1.0" encoding="UTF-8" standalone="yes"?>
<Relationships xmlns="http://schemas.openxmlformats.org/package/2006/relationships"><Relationship Id="rId3" Type="http://schemas.openxmlformats.org/officeDocument/2006/relationships/hyperlink" Target="http://www.youtube.com/@calcivilrights" TargetMode="External"/><Relationship Id="rId2" Type="http://schemas.openxmlformats.org/officeDocument/2006/relationships/notesSlide" Target="../notesSlides/notesSlide42.xml"/><Relationship Id="rId1" Type="http://schemas.openxmlformats.org/officeDocument/2006/relationships/slideLayout" Target="../slideLayouts/slideLayout5.xml"/><Relationship Id="rId5" Type="http://schemas.openxmlformats.org/officeDocument/2006/relationships/image" Target="../media/image36.png"/><Relationship Id="rId4" Type="http://schemas.openxmlformats.org/officeDocument/2006/relationships/image" Target="../media/image35.jpg"/></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20" descr="Dog House with solid fill"/>
          <p:cNvPicPr preferRelativeResize="0">
            <a:picLocks noGrp="1"/>
          </p:cNvPicPr>
          <p:nvPr>
            <p:ph type="pic" idx="2"/>
          </p:nvPr>
        </p:nvPicPr>
        <p:blipFill rotWithShape="1">
          <a:blip r:embed="rId3">
            <a:alphaModFix/>
          </a:blip>
          <a:srcRect l="10199" r="10199"/>
          <a:stretch/>
        </p:blipFill>
        <p:spPr>
          <a:xfrm>
            <a:off x="1651100" y="632400"/>
            <a:ext cx="2545800" cy="31989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pic>
      <p:sp>
        <p:nvSpPr>
          <p:cNvPr id="154" name="Google Shape;154;p20"/>
          <p:cNvSpPr txBox="1">
            <a:spLocks noGrp="1"/>
          </p:cNvSpPr>
          <p:nvPr>
            <p:ph type="title"/>
          </p:nvPr>
        </p:nvSpPr>
        <p:spPr>
          <a:xfrm>
            <a:off x="4813241" y="974139"/>
            <a:ext cx="3842700" cy="1531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700"/>
              <a:buNone/>
            </a:pPr>
            <a:r>
              <a:rPr lang="en" sz="3300"/>
              <a:t>Federal Retreat, </a:t>
            </a:r>
            <a:r>
              <a:rPr lang="en" sz="2900"/>
              <a:t>California</a:t>
            </a:r>
            <a:r>
              <a:rPr lang="en" sz="3300"/>
              <a:t> Resolve </a:t>
            </a:r>
            <a:endParaRPr sz="3300">
              <a:latin typeface="Arial"/>
              <a:ea typeface="Arial"/>
              <a:cs typeface="Arial"/>
              <a:sym typeface="Arial"/>
            </a:endParaRPr>
          </a:p>
        </p:txBody>
      </p:sp>
      <p:sp>
        <p:nvSpPr>
          <p:cNvPr id="155" name="Google Shape;155;p20"/>
          <p:cNvSpPr txBox="1">
            <a:spLocks noGrp="1"/>
          </p:cNvSpPr>
          <p:nvPr>
            <p:ph type="subTitle" idx="1"/>
          </p:nvPr>
        </p:nvSpPr>
        <p:spPr>
          <a:xfrm>
            <a:off x="4842968" y="2530985"/>
            <a:ext cx="3842700" cy="9783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700"/>
              <a:buNone/>
            </a:pPr>
            <a:r>
              <a:rPr lang="en" sz="2200" i="1"/>
              <a:t>Emotional Support Animals After HUD's Policy Reversal</a:t>
            </a:r>
            <a:endParaRPr sz="2200" i="1">
              <a:latin typeface="Arial"/>
              <a:ea typeface="Arial"/>
              <a:cs typeface="Arial"/>
              <a:sym typeface="Arial"/>
            </a:endParaRPr>
          </a:p>
        </p:txBody>
      </p:sp>
      <p:pic>
        <p:nvPicPr>
          <p:cNvPr id="156" name="Google Shape;156;p20" descr="Dog Food Bowl outline"/>
          <p:cNvPicPr preferRelativeResize="0">
            <a:picLocks noGrp="1"/>
          </p:cNvPicPr>
          <p:nvPr>
            <p:ph type="pic" idx="4"/>
          </p:nvPr>
        </p:nvPicPr>
        <p:blipFill rotWithShape="1">
          <a:blip r:embed="rId4">
            <a:alphaModFix/>
          </a:blip>
          <a:srcRect t="24635" b="24635"/>
          <a:stretch/>
        </p:blipFill>
        <p:spPr>
          <a:xfrm>
            <a:off x="2700732" y="3921300"/>
            <a:ext cx="1524300" cy="772500"/>
          </a:xfrm>
          <a:prstGeom prst="rect">
            <a:avLst/>
          </a:prstGeom>
          <a:noFill/>
          <a:ln w="76200" cap="flat" cmpd="sng">
            <a:solidFill>
              <a:schemeClr val="lt1"/>
            </a:solidFill>
            <a:prstDash val="solid"/>
            <a:round/>
            <a:headEnd type="none" w="sm" len="sm"/>
            <a:tailEnd type="none" w="sm" len="sm"/>
          </a:ln>
        </p:spPr>
      </p:pic>
      <p:pic>
        <p:nvPicPr>
          <p:cNvPr id="157" name="Google Shape;157;p20" descr="Paw prints outline"/>
          <p:cNvPicPr preferRelativeResize="0">
            <a:picLocks noGrp="1"/>
          </p:cNvPicPr>
          <p:nvPr>
            <p:ph type="pic" idx="3"/>
          </p:nvPr>
        </p:nvPicPr>
        <p:blipFill rotWithShape="1">
          <a:blip r:embed="rId5">
            <a:alphaModFix/>
          </a:blip>
          <a:srcRect/>
          <a:stretch/>
        </p:blipFill>
        <p:spPr>
          <a:xfrm>
            <a:off x="271693" y="2642028"/>
            <a:ext cx="1222200" cy="1222200"/>
          </a:xfrm>
          <a:prstGeom prst="rect">
            <a:avLst/>
          </a:prstGeom>
          <a:noFill/>
          <a:ln w="76200" cap="flat" cmpd="sng">
            <a:solidFill>
              <a:schemeClr val="lt1"/>
            </a:solidFill>
            <a:prstDash val="solid"/>
            <a:round/>
            <a:headEnd type="none" w="sm" len="sm"/>
            <a:tailEnd type="none" w="sm" len="sm"/>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9"/>
          <p:cNvSpPr txBox="1">
            <a:spLocks noGrp="1"/>
          </p:cNvSpPr>
          <p:nvPr>
            <p:ph type="title"/>
          </p:nvPr>
        </p:nvSpPr>
        <p:spPr>
          <a:xfrm>
            <a:off x="357425" y="431201"/>
            <a:ext cx="8136900" cy="58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2600"/>
              <a:buNone/>
            </a:pPr>
            <a:r>
              <a:rPr lang="en"/>
              <a:t>What is an Assistance Animal under FHA?  </a:t>
            </a:r>
            <a:endParaRPr/>
          </a:p>
        </p:txBody>
      </p:sp>
      <p:sp>
        <p:nvSpPr>
          <p:cNvPr id="222" name="Google Shape;222;p29"/>
          <p:cNvSpPr txBox="1">
            <a:spLocks noGrp="1"/>
          </p:cNvSpPr>
          <p:nvPr>
            <p:ph type="subTitle" idx="1"/>
          </p:nvPr>
        </p:nvSpPr>
        <p:spPr>
          <a:xfrm>
            <a:off x="357425" y="1184225"/>
            <a:ext cx="5873700" cy="343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200"/>
              <a:buNone/>
            </a:pPr>
            <a:r>
              <a:rPr lang="en" sz="2000"/>
              <a:t>Prior to HUD’s May 22, 2026, Memo, an animal that</a:t>
            </a:r>
            <a:endParaRPr/>
          </a:p>
          <a:p>
            <a:pPr marL="0" lvl="0" indent="0" algn="l" rtl="0">
              <a:lnSpc>
                <a:spcPct val="100000"/>
              </a:lnSpc>
              <a:spcBef>
                <a:spcPts val="0"/>
              </a:spcBef>
              <a:spcAft>
                <a:spcPts val="0"/>
              </a:spcAft>
              <a:buSzPts val="2200"/>
              <a:buNone/>
            </a:pPr>
            <a:endParaRPr sz="1000"/>
          </a:p>
          <a:p>
            <a:pPr marL="342900" lvl="0" indent="-342900" algn="l" rtl="0">
              <a:lnSpc>
                <a:spcPct val="100000"/>
              </a:lnSpc>
              <a:spcBef>
                <a:spcPts val="0"/>
              </a:spcBef>
              <a:spcAft>
                <a:spcPts val="0"/>
              </a:spcAft>
              <a:buSzPts val="2200"/>
              <a:buFont typeface="Arial"/>
              <a:buChar char="•"/>
            </a:pPr>
            <a:r>
              <a:rPr lang="en" sz="2000"/>
              <a:t>Works, provides assistance, or performs tasks for the benefit of a person with a disability (service animal).</a:t>
            </a:r>
            <a:endParaRPr/>
          </a:p>
          <a:p>
            <a:pPr marL="342900" lvl="0" indent="-203200" algn="l" rtl="0">
              <a:lnSpc>
                <a:spcPct val="100000"/>
              </a:lnSpc>
              <a:spcBef>
                <a:spcPts val="0"/>
              </a:spcBef>
              <a:spcAft>
                <a:spcPts val="0"/>
              </a:spcAft>
              <a:buSzPts val="2200"/>
              <a:buFont typeface="Arial"/>
              <a:buNone/>
            </a:pPr>
            <a:endParaRPr sz="1000"/>
          </a:p>
          <a:p>
            <a:pPr marL="342900" lvl="0" indent="-342900" algn="l" rtl="0">
              <a:lnSpc>
                <a:spcPct val="100000"/>
              </a:lnSpc>
              <a:spcBef>
                <a:spcPts val="0"/>
              </a:spcBef>
              <a:spcAft>
                <a:spcPts val="0"/>
              </a:spcAft>
              <a:buSzPts val="2200"/>
              <a:buFont typeface="Arial"/>
              <a:buChar char="•"/>
            </a:pPr>
            <a:r>
              <a:rPr lang="en" sz="2000"/>
              <a:t>That provides emotional support that alleviates one or more identified effects of a person’s disability (emotional support animal or ESA). </a:t>
            </a:r>
            <a:endParaRPr/>
          </a:p>
          <a:p>
            <a:pPr marL="0" lvl="0" indent="0" algn="l" rtl="0">
              <a:lnSpc>
                <a:spcPct val="100000"/>
              </a:lnSpc>
              <a:spcBef>
                <a:spcPts val="0"/>
              </a:spcBef>
              <a:spcAft>
                <a:spcPts val="0"/>
              </a:spcAft>
              <a:buSzPts val="2200"/>
              <a:buNone/>
            </a:pPr>
            <a:endParaRPr sz="1000"/>
          </a:p>
          <a:p>
            <a:pPr marL="342900" lvl="0" indent="-342900" algn="l" rtl="0">
              <a:lnSpc>
                <a:spcPct val="100000"/>
              </a:lnSpc>
              <a:spcBef>
                <a:spcPts val="0"/>
              </a:spcBef>
              <a:spcAft>
                <a:spcPts val="0"/>
              </a:spcAft>
              <a:buSzPts val="2200"/>
              <a:buFont typeface="Arial"/>
              <a:buChar char="•"/>
            </a:pPr>
            <a:r>
              <a:rPr lang="en" sz="2000"/>
              <a:t>Not limited to dogs.</a:t>
            </a:r>
            <a:endParaRPr/>
          </a:p>
          <a:p>
            <a:pPr marL="0" lvl="0" indent="0" algn="l" rtl="0">
              <a:lnSpc>
                <a:spcPct val="100000"/>
              </a:lnSpc>
              <a:spcBef>
                <a:spcPts val="0"/>
              </a:spcBef>
              <a:spcAft>
                <a:spcPts val="0"/>
              </a:spcAft>
              <a:buSzPts val="2200"/>
              <a:buNone/>
            </a:pPr>
            <a:endParaRPr/>
          </a:p>
        </p:txBody>
      </p:sp>
      <p:pic>
        <p:nvPicPr>
          <p:cNvPr id="223" name="Google Shape;223;p29" descr="Icon of a dog&#10;"/>
          <p:cNvPicPr preferRelativeResize="0">
            <a:picLocks noGrp="1"/>
          </p:cNvPicPr>
          <p:nvPr>
            <p:ph type="pic" idx="2"/>
          </p:nvPr>
        </p:nvPicPr>
        <p:blipFill rotWithShape="1">
          <a:blip r:embed="rId3">
            <a:alphaModFix/>
          </a:blip>
          <a:srcRect l="3834" r="3834"/>
          <a:stretch/>
        </p:blipFill>
        <p:spPr>
          <a:xfrm>
            <a:off x="6538525" y="1632100"/>
            <a:ext cx="2256600" cy="24435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pic>
      <p:sp>
        <p:nvSpPr>
          <p:cNvPr id="224" name="Google Shape;224;p29"/>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fld id="{00000000-1234-1234-1234-123412341234}" type="slidenum">
              <a:rPr lang="en"/>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0"/>
          <p:cNvSpPr txBox="1">
            <a:spLocks noGrp="1"/>
          </p:cNvSpPr>
          <p:nvPr>
            <p:ph type="title"/>
          </p:nvPr>
        </p:nvSpPr>
        <p:spPr>
          <a:xfrm>
            <a:off x="357425" y="431201"/>
            <a:ext cx="8136900" cy="58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2600"/>
              <a:buNone/>
            </a:pPr>
            <a:r>
              <a:rPr lang="en"/>
              <a:t>Important Note!</a:t>
            </a:r>
            <a:endParaRPr/>
          </a:p>
        </p:txBody>
      </p:sp>
      <p:sp>
        <p:nvSpPr>
          <p:cNvPr id="230" name="Google Shape;230;p30"/>
          <p:cNvSpPr txBox="1">
            <a:spLocks noGrp="1"/>
          </p:cNvSpPr>
          <p:nvPr>
            <p:ph type="subTitle" idx="1"/>
          </p:nvPr>
        </p:nvSpPr>
        <p:spPr>
          <a:xfrm>
            <a:off x="243650" y="1320700"/>
            <a:ext cx="5997300" cy="3433200"/>
          </a:xfrm>
          <a:prstGeom prst="rect">
            <a:avLst/>
          </a:prstGeom>
          <a:noFill/>
          <a:ln>
            <a:noFill/>
          </a:ln>
        </p:spPr>
        <p:txBody>
          <a:bodyPr spcFirstLastPara="1" wrap="square" lIns="91425" tIns="91425" rIns="91425" bIns="91425" anchor="ctr" anchorCtr="0">
            <a:noAutofit/>
          </a:bodyPr>
          <a:lstStyle/>
          <a:p>
            <a:pPr marL="342900" lvl="0" indent="-355600" algn="l" rtl="0">
              <a:lnSpc>
                <a:spcPct val="100000"/>
              </a:lnSpc>
              <a:spcBef>
                <a:spcPts val="0"/>
              </a:spcBef>
              <a:spcAft>
                <a:spcPts val="0"/>
              </a:spcAft>
              <a:buSzPts val="2400"/>
              <a:buFont typeface="Arial"/>
              <a:buChar char="•"/>
            </a:pPr>
            <a:r>
              <a:rPr lang="en" sz="2000" dirty="0"/>
              <a:t>The definitions have lived entirely in sub-regulatory guidance. </a:t>
            </a:r>
            <a:endParaRPr sz="2000" dirty="0"/>
          </a:p>
          <a:p>
            <a:pPr marL="0" lvl="0" indent="0" algn="l" rtl="0">
              <a:lnSpc>
                <a:spcPct val="100000"/>
              </a:lnSpc>
              <a:spcBef>
                <a:spcPts val="0"/>
              </a:spcBef>
              <a:spcAft>
                <a:spcPts val="0"/>
              </a:spcAft>
              <a:buSzPts val="2200"/>
              <a:buNone/>
            </a:pPr>
            <a:endParaRPr sz="2000" dirty="0"/>
          </a:p>
          <a:p>
            <a:pPr marL="342900" indent="-355600">
              <a:buSzPts val="2400"/>
              <a:buFont typeface="Arial"/>
              <a:buChar char="•"/>
            </a:pPr>
            <a:r>
              <a:rPr lang="en" sz="2000" dirty="0"/>
              <a:t>Prior operative documents were the 2013 notice (FHEO-2013-01) and the January 28, 2020 notice (FHEO-2020-01) </a:t>
            </a:r>
            <a:r>
              <a:rPr lang="en" sz="2000" i="1" dirty="0"/>
              <a:t>(Both were rescinded in </a:t>
            </a:r>
            <a:r>
              <a:rPr lang="en-US" sz="2000" i="1" dirty="0"/>
              <a:t>September 2025)</a:t>
            </a:r>
            <a:endParaRPr sz="2000" i="1" dirty="0"/>
          </a:p>
        </p:txBody>
      </p:sp>
      <p:sp>
        <p:nvSpPr>
          <p:cNvPr id="231" name="Google Shape;231;p30"/>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fld id="{00000000-1234-1234-1234-123412341234}" type="slidenum">
              <a:rPr lang="en"/>
              <a:t>11</a:t>
            </a:fld>
            <a:endParaRPr/>
          </a:p>
        </p:txBody>
      </p:sp>
      <p:pic>
        <p:nvPicPr>
          <p:cNvPr id="232" name="Google Shape;232;p30" descr="Icon of a cat"/>
          <p:cNvPicPr preferRelativeResize="0">
            <a:picLocks noGrp="1"/>
          </p:cNvPicPr>
          <p:nvPr>
            <p:ph type="pic" idx="2"/>
          </p:nvPr>
        </p:nvPicPr>
        <p:blipFill rotWithShape="1">
          <a:blip r:embed="rId3">
            <a:alphaModFix/>
          </a:blip>
          <a:srcRect l="3834" r="3834"/>
          <a:stretch/>
        </p:blipFill>
        <p:spPr>
          <a:xfrm flipH="1">
            <a:off x="6538525" y="1632100"/>
            <a:ext cx="2256600" cy="24435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1"/>
          <p:cNvSpPr txBox="1">
            <a:spLocks noGrp="1"/>
          </p:cNvSpPr>
          <p:nvPr>
            <p:ph type="title"/>
          </p:nvPr>
        </p:nvSpPr>
        <p:spPr>
          <a:xfrm>
            <a:off x="357425" y="470888"/>
            <a:ext cx="8136900" cy="66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2600"/>
              <a:buNone/>
            </a:pPr>
            <a:r>
              <a:rPr lang="en"/>
              <a:t>Obligations Under the ADA</a:t>
            </a:r>
            <a:endParaRPr/>
          </a:p>
        </p:txBody>
      </p:sp>
      <p:sp>
        <p:nvSpPr>
          <p:cNvPr id="238" name="Google Shape;238;p31"/>
          <p:cNvSpPr txBox="1">
            <a:spLocks noGrp="1"/>
          </p:cNvSpPr>
          <p:nvPr>
            <p:ph type="subTitle" idx="1"/>
          </p:nvPr>
        </p:nvSpPr>
        <p:spPr>
          <a:xfrm>
            <a:off x="243650" y="1476669"/>
            <a:ext cx="8512800" cy="3433200"/>
          </a:xfrm>
          <a:prstGeom prst="rect">
            <a:avLst/>
          </a:prstGeom>
          <a:noFill/>
          <a:ln>
            <a:noFill/>
          </a:ln>
        </p:spPr>
        <p:txBody>
          <a:bodyPr spcFirstLastPara="1" wrap="square" lIns="91425" tIns="91425" rIns="91425" bIns="91425" anchor="t" anchorCtr="0">
            <a:noAutofit/>
          </a:bodyPr>
          <a:lstStyle/>
          <a:p>
            <a:pPr marL="342900" lvl="0" indent="-342900" algn="l" rtl="0">
              <a:lnSpc>
                <a:spcPct val="100000"/>
              </a:lnSpc>
              <a:spcBef>
                <a:spcPts val="0"/>
              </a:spcBef>
              <a:spcAft>
                <a:spcPts val="0"/>
              </a:spcAft>
              <a:buSzPts val="2200"/>
              <a:buFont typeface="Arial"/>
              <a:buChar char="•"/>
            </a:pPr>
            <a:r>
              <a:rPr lang="en" sz="2000"/>
              <a:t>Since March 15, 2011, the DOJ regulations recognize only dogs as service animals under Titles II and III of the ADA — defined as a dog individually trained to do work or perform tasks for a person with a disability (28 C.F.R. §§ 35.104, 36.104). </a:t>
            </a:r>
            <a:endParaRPr/>
          </a:p>
          <a:p>
            <a:pPr marL="342900" lvl="0" indent="-203200" algn="l" rtl="0">
              <a:lnSpc>
                <a:spcPct val="100000"/>
              </a:lnSpc>
              <a:spcBef>
                <a:spcPts val="0"/>
              </a:spcBef>
              <a:spcAft>
                <a:spcPts val="0"/>
              </a:spcAft>
              <a:buSzPts val="2200"/>
              <a:buFont typeface="Arial"/>
              <a:buNone/>
            </a:pPr>
            <a:endParaRPr sz="2000"/>
          </a:p>
          <a:p>
            <a:pPr marL="342900" lvl="0" indent="-342900" algn="l" rtl="0">
              <a:lnSpc>
                <a:spcPct val="100000"/>
              </a:lnSpc>
              <a:spcBef>
                <a:spcPts val="0"/>
              </a:spcBef>
              <a:spcAft>
                <a:spcPts val="0"/>
              </a:spcAft>
              <a:buSzPts val="2200"/>
              <a:buFont typeface="Arial"/>
              <a:buChar char="•"/>
            </a:pPr>
            <a:r>
              <a:rPr lang="en" sz="2000"/>
              <a:t>One carve out – for miniature horses.</a:t>
            </a:r>
            <a:endParaRPr/>
          </a:p>
          <a:p>
            <a:pPr marL="342900" lvl="0" indent="-203200" algn="l" rtl="0">
              <a:lnSpc>
                <a:spcPct val="100000"/>
              </a:lnSpc>
              <a:spcBef>
                <a:spcPts val="0"/>
              </a:spcBef>
              <a:spcAft>
                <a:spcPts val="0"/>
              </a:spcAft>
              <a:buSzPts val="2200"/>
              <a:buFont typeface="Arial"/>
              <a:buNone/>
            </a:pPr>
            <a:endParaRPr sz="2000"/>
          </a:p>
          <a:p>
            <a:pPr marL="342900" lvl="0" indent="-342900" algn="l" rtl="0">
              <a:lnSpc>
                <a:spcPct val="100000"/>
              </a:lnSpc>
              <a:spcBef>
                <a:spcPts val="0"/>
              </a:spcBef>
              <a:spcAft>
                <a:spcPts val="0"/>
              </a:spcAft>
              <a:buSzPts val="2200"/>
              <a:buFont typeface="Arial"/>
              <a:buChar char="•"/>
            </a:pPr>
            <a:r>
              <a:rPr lang="en" sz="2000"/>
              <a:t>ESAs are not recognized.  No access rights attach.</a:t>
            </a:r>
            <a:endParaRPr/>
          </a:p>
          <a:p>
            <a:pPr marL="342900" lvl="0" indent="-203200" algn="l" rtl="0">
              <a:lnSpc>
                <a:spcPct val="100000"/>
              </a:lnSpc>
              <a:spcBef>
                <a:spcPts val="0"/>
              </a:spcBef>
              <a:spcAft>
                <a:spcPts val="0"/>
              </a:spcAft>
              <a:buSzPts val="2200"/>
              <a:buFont typeface="Arial"/>
              <a:buNone/>
            </a:pPr>
            <a:endParaRPr/>
          </a:p>
          <a:p>
            <a:pPr marL="0" lvl="0" indent="0" algn="l" rtl="0">
              <a:lnSpc>
                <a:spcPct val="100000"/>
              </a:lnSpc>
              <a:spcBef>
                <a:spcPts val="0"/>
              </a:spcBef>
              <a:spcAft>
                <a:spcPts val="0"/>
              </a:spcAft>
              <a:buSzPts val="2200"/>
              <a:buNone/>
            </a:pPr>
            <a:endParaRPr/>
          </a:p>
          <a:p>
            <a:pPr marL="0" lvl="0" indent="0" algn="l" rtl="0">
              <a:lnSpc>
                <a:spcPct val="100000"/>
              </a:lnSpc>
              <a:spcBef>
                <a:spcPts val="0"/>
              </a:spcBef>
              <a:spcAft>
                <a:spcPts val="0"/>
              </a:spcAft>
              <a:buSzPts val="2200"/>
              <a:buNone/>
            </a:pPr>
            <a:endParaRPr/>
          </a:p>
        </p:txBody>
      </p:sp>
      <p:sp>
        <p:nvSpPr>
          <p:cNvPr id="239" name="Google Shape;239;p31"/>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243"/>
        <p:cNvGrpSpPr/>
        <p:nvPr/>
      </p:nvGrpSpPr>
      <p:grpSpPr>
        <a:xfrm>
          <a:off x="0" y="0"/>
          <a:ext cx="0" cy="0"/>
          <a:chOff x="0" y="0"/>
          <a:chExt cx="0" cy="0"/>
        </a:xfrm>
      </p:grpSpPr>
      <p:sp>
        <p:nvSpPr>
          <p:cNvPr id="244" name="Google Shape;244;p32"/>
          <p:cNvSpPr txBox="1">
            <a:spLocks noGrp="1"/>
          </p:cNvSpPr>
          <p:nvPr>
            <p:ph type="title"/>
          </p:nvPr>
        </p:nvSpPr>
        <p:spPr>
          <a:xfrm>
            <a:off x="2917463" y="1075475"/>
            <a:ext cx="3359100" cy="2772000"/>
          </a:xfrm>
          <a:prstGeom prst="rect">
            <a:avLst/>
          </a:prstGeom>
          <a:noFill/>
          <a:ln>
            <a:noFill/>
          </a:ln>
        </p:spPr>
        <p:txBody>
          <a:bodyPr spcFirstLastPara="1" wrap="square" lIns="91425" tIns="91425" rIns="91425" bIns="91425" anchor="ctr" anchorCtr="0">
            <a:noAutofit/>
          </a:bodyPr>
          <a:lstStyle/>
          <a:p>
            <a:pPr marL="0" lvl="0" indent="0" algn="ctr" rtl="0">
              <a:lnSpc>
                <a:spcPct val="120000"/>
              </a:lnSpc>
              <a:spcBef>
                <a:spcPts val="0"/>
              </a:spcBef>
              <a:spcAft>
                <a:spcPts val="0"/>
              </a:spcAft>
              <a:buSzPts val="4000"/>
              <a:buNone/>
            </a:pPr>
            <a:r>
              <a:rPr lang="en"/>
              <a:t>What Did HUD Do?</a:t>
            </a:r>
            <a:endParaRPr/>
          </a:p>
        </p:txBody>
      </p:sp>
      <p:pic>
        <p:nvPicPr>
          <p:cNvPr id="245" name="Google Shape;245;p32" descr="Icon of a question mark"/>
          <p:cNvPicPr preferRelativeResize="0">
            <a:picLocks noGrp="1"/>
          </p:cNvPicPr>
          <p:nvPr>
            <p:ph type="pic" idx="2"/>
          </p:nvPr>
        </p:nvPicPr>
        <p:blipFill rotWithShape="1">
          <a:blip r:embed="rId3">
            <a:alphaModFix/>
          </a:blip>
          <a:srcRect l="5536" r="7491"/>
          <a:stretch/>
        </p:blipFill>
        <p:spPr>
          <a:xfrm>
            <a:off x="188259" y="271464"/>
            <a:ext cx="2115669" cy="2432571"/>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pic>
      <p:pic>
        <p:nvPicPr>
          <p:cNvPr id="246" name="Google Shape;246;p32" descr="Icon of a question mark"/>
          <p:cNvPicPr preferRelativeResize="0">
            <a:picLocks noGrp="1"/>
          </p:cNvPicPr>
          <p:nvPr>
            <p:ph type="pic" idx="5"/>
          </p:nvPr>
        </p:nvPicPr>
        <p:blipFill rotWithShape="1">
          <a:blip r:embed="rId4">
            <a:alphaModFix/>
          </a:blip>
          <a:srcRect t="4323" b="4145"/>
          <a:stretch/>
        </p:blipFill>
        <p:spPr>
          <a:xfrm>
            <a:off x="6828413" y="2254104"/>
            <a:ext cx="1737360" cy="1861156"/>
          </a:xfrm>
          <a:prstGeom prst="rect">
            <a:avLst/>
          </a:prstGeom>
          <a:noFill/>
          <a:ln w="76200" cap="flat" cmpd="sng">
            <a:solidFill>
              <a:schemeClr val="lt1"/>
            </a:solidFill>
            <a:prstDash val="solid"/>
            <a:round/>
            <a:headEnd type="none" w="sm" len="sm"/>
            <a:tailEnd type="none" w="sm" len="sm"/>
          </a:ln>
        </p:spPr>
      </p:pic>
      <p:sp>
        <p:nvSpPr>
          <p:cNvPr id="247" name="Google Shape;247;p32"/>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fld id="{00000000-1234-1234-1234-123412341234}" type="slidenum">
              <a:rPr lang="en"/>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251"/>
        <p:cNvGrpSpPr/>
        <p:nvPr/>
      </p:nvGrpSpPr>
      <p:grpSpPr>
        <a:xfrm>
          <a:off x="0" y="0"/>
          <a:ext cx="0" cy="0"/>
          <a:chOff x="0" y="0"/>
          <a:chExt cx="0" cy="0"/>
        </a:xfrm>
      </p:grpSpPr>
      <p:sp>
        <p:nvSpPr>
          <p:cNvPr id="252" name="Google Shape;252;p33"/>
          <p:cNvSpPr txBox="1">
            <a:spLocks noGrp="1"/>
          </p:cNvSpPr>
          <p:nvPr>
            <p:ph type="title"/>
          </p:nvPr>
        </p:nvSpPr>
        <p:spPr>
          <a:xfrm>
            <a:off x="357425" y="431201"/>
            <a:ext cx="8136900" cy="6648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SzPts val="2600"/>
              <a:buNone/>
            </a:pPr>
            <a:r>
              <a:rPr lang="en" sz="2500"/>
              <a:t>May 22, 2026 Enforcement Guidance Memo</a:t>
            </a:r>
            <a:endParaRPr/>
          </a:p>
        </p:txBody>
      </p:sp>
      <p:sp>
        <p:nvSpPr>
          <p:cNvPr id="253" name="Google Shape;253;p33"/>
          <p:cNvSpPr txBox="1">
            <a:spLocks noGrp="1"/>
          </p:cNvSpPr>
          <p:nvPr>
            <p:ph type="subTitle" idx="1"/>
          </p:nvPr>
        </p:nvSpPr>
        <p:spPr>
          <a:xfrm>
            <a:off x="243650" y="1476669"/>
            <a:ext cx="8512800" cy="3433200"/>
          </a:xfrm>
          <a:prstGeom prst="rect">
            <a:avLst/>
          </a:prstGeom>
          <a:noFill/>
          <a:ln>
            <a:noFill/>
          </a:ln>
        </p:spPr>
        <p:txBody>
          <a:bodyPr spcFirstLastPara="1" wrap="square" lIns="91425" tIns="91425" rIns="91425" bIns="91425" anchor="t" anchorCtr="0">
            <a:noAutofit/>
          </a:bodyPr>
          <a:lstStyle/>
          <a:p>
            <a:pPr marL="457200" lvl="0" indent="-368300" algn="l" rtl="0">
              <a:lnSpc>
                <a:spcPct val="100000"/>
              </a:lnSpc>
              <a:spcBef>
                <a:spcPts val="0"/>
              </a:spcBef>
              <a:spcAft>
                <a:spcPts val="0"/>
              </a:spcAft>
              <a:buClr>
                <a:schemeClr val="dk1"/>
              </a:buClr>
              <a:buSzPts val="2200"/>
              <a:buFont typeface="Arial"/>
              <a:buChar char="●"/>
            </a:pPr>
            <a:r>
              <a:rPr lang="en" sz="2000" dirty="0"/>
              <a:t>Announced HUD’s enforcement shift away from housing discrimination cases concerning ESAs. </a:t>
            </a:r>
            <a:endParaRPr dirty="0"/>
          </a:p>
          <a:p>
            <a:pPr marL="457200" lvl="0" indent="-368300" algn="l" rtl="0">
              <a:lnSpc>
                <a:spcPct val="100000"/>
              </a:lnSpc>
              <a:spcBef>
                <a:spcPts val="1200"/>
              </a:spcBef>
              <a:spcAft>
                <a:spcPts val="0"/>
              </a:spcAft>
              <a:buClr>
                <a:schemeClr val="dk1"/>
              </a:buClr>
              <a:buSzPts val="2200"/>
              <a:buFont typeface="Arial"/>
              <a:buChar char="●"/>
            </a:pPr>
            <a:r>
              <a:rPr lang="en" sz="2000" dirty="0"/>
              <a:t>Announced intent to pursue only cases “involving animals trained to provide disability-related assistance.”</a:t>
            </a:r>
            <a:endParaRPr dirty="0"/>
          </a:p>
          <a:p>
            <a:pPr marL="457200" lvl="0" indent="-368300" algn="l" rtl="0">
              <a:lnSpc>
                <a:spcPct val="100000"/>
              </a:lnSpc>
              <a:spcBef>
                <a:spcPts val="1200"/>
              </a:spcBef>
              <a:spcAft>
                <a:spcPts val="1200"/>
              </a:spcAft>
              <a:buClr>
                <a:schemeClr val="dk1"/>
              </a:buClr>
              <a:buSzPts val="2200"/>
              <a:buFont typeface="Arial"/>
              <a:buChar char="●"/>
            </a:pPr>
            <a:r>
              <a:rPr lang="en" sz="2000" dirty="0"/>
              <a:t>Makes permanent the September 2025 recission of HUD’s prior guidance from 2013 and 2020 that discuss assistance animals, including ESAs, as reasonable accommodations under FHA.</a:t>
            </a:r>
            <a:endParaRPr sz="2000" dirty="0">
              <a:solidFill>
                <a:schemeClr val="dk1"/>
              </a:solidFill>
              <a:latin typeface="Arial"/>
              <a:ea typeface="Arial"/>
              <a:cs typeface="Arial"/>
              <a:sym typeface="Arial"/>
            </a:endParaRPr>
          </a:p>
        </p:txBody>
      </p:sp>
      <p:sp>
        <p:nvSpPr>
          <p:cNvPr id="254" name="Google Shape;254;p33"/>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400"/>
              <a:buFont typeface="Arial"/>
              <a:buNone/>
            </a:pPr>
            <a:fld id="{00000000-1234-1234-1234-123412341234}" type="slidenum">
              <a:rPr lang="en"/>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258"/>
        <p:cNvGrpSpPr/>
        <p:nvPr/>
      </p:nvGrpSpPr>
      <p:grpSpPr>
        <a:xfrm>
          <a:off x="0" y="0"/>
          <a:ext cx="0" cy="0"/>
          <a:chOff x="0" y="0"/>
          <a:chExt cx="0" cy="0"/>
        </a:xfrm>
      </p:grpSpPr>
      <p:sp>
        <p:nvSpPr>
          <p:cNvPr id="259" name="Google Shape;259;p34"/>
          <p:cNvSpPr txBox="1">
            <a:spLocks noGrp="1"/>
          </p:cNvSpPr>
          <p:nvPr>
            <p:ph type="title"/>
          </p:nvPr>
        </p:nvSpPr>
        <p:spPr>
          <a:xfrm>
            <a:off x="357425" y="431201"/>
            <a:ext cx="8136900" cy="6648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SzPts val="2600"/>
              <a:buNone/>
            </a:pPr>
            <a:r>
              <a:rPr lang="en" sz="2500"/>
              <a:t>Specific Changes</a:t>
            </a:r>
            <a:endParaRPr/>
          </a:p>
        </p:txBody>
      </p:sp>
      <p:sp>
        <p:nvSpPr>
          <p:cNvPr id="260" name="Google Shape;260;p34"/>
          <p:cNvSpPr txBox="1">
            <a:spLocks noGrp="1"/>
          </p:cNvSpPr>
          <p:nvPr>
            <p:ph type="subTitle" idx="1"/>
          </p:nvPr>
        </p:nvSpPr>
        <p:spPr>
          <a:xfrm>
            <a:off x="253400" y="1256644"/>
            <a:ext cx="8512800" cy="3433200"/>
          </a:xfrm>
          <a:prstGeom prst="rect">
            <a:avLst/>
          </a:prstGeom>
          <a:noFill/>
          <a:ln>
            <a:noFill/>
          </a:ln>
        </p:spPr>
        <p:txBody>
          <a:bodyPr spcFirstLastPara="1" wrap="square" lIns="91425" tIns="91425" rIns="91425" bIns="91425" anchor="t" anchorCtr="0">
            <a:noAutofit/>
          </a:bodyPr>
          <a:lstStyle/>
          <a:p>
            <a:pPr marL="228600" lvl="0" indent="0" algn="l" rtl="0">
              <a:lnSpc>
                <a:spcPct val="118000"/>
              </a:lnSpc>
              <a:spcBef>
                <a:spcPts val="0"/>
              </a:spcBef>
              <a:spcAft>
                <a:spcPts val="0"/>
              </a:spcAft>
              <a:buClr>
                <a:schemeClr val="dk1"/>
              </a:buClr>
              <a:buSzPts val="2200"/>
              <a:buFont typeface="Arial"/>
              <a:buNone/>
            </a:pPr>
            <a:endParaRPr>
              <a:solidFill>
                <a:schemeClr val="dk1"/>
              </a:solidFill>
              <a:latin typeface="Arial"/>
              <a:ea typeface="Arial"/>
              <a:cs typeface="Arial"/>
              <a:sym typeface="Arial"/>
            </a:endParaRPr>
          </a:p>
          <a:p>
            <a:pPr marL="457200" lvl="0" indent="-381000" algn="l" rtl="0">
              <a:lnSpc>
                <a:spcPct val="118000"/>
              </a:lnSpc>
              <a:spcBef>
                <a:spcPts val="480"/>
              </a:spcBef>
              <a:spcAft>
                <a:spcPts val="0"/>
              </a:spcAft>
              <a:buClr>
                <a:schemeClr val="dk1"/>
              </a:buClr>
              <a:buSzPts val="2400"/>
              <a:buFont typeface="Arial"/>
              <a:buChar char="●"/>
            </a:pPr>
            <a:r>
              <a:rPr lang="en">
                <a:solidFill>
                  <a:schemeClr val="dk1"/>
                </a:solidFill>
                <a:latin typeface="Arial"/>
                <a:ea typeface="Arial"/>
                <a:cs typeface="Arial"/>
                <a:sym typeface="Arial"/>
              </a:rPr>
              <a:t>Adopts the ADA’s trained-service-animal standard.</a:t>
            </a:r>
            <a:endParaRPr sz="2400"/>
          </a:p>
          <a:p>
            <a:pPr marL="457200" lvl="0" indent="-381000" algn="l" rtl="0">
              <a:lnSpc>
                <a:spcPct val="118000"/>
              </a:lnSpc>
              <a:spcBef>
                <a:spcPts val="480"/>
              </a:spcBef>
              <a:spcAft>
                <a:spcPts val="0"/>
              </a:spcAft>
              <a:buClr>
                <a:schemeClr val="dk1"/>
              </a:buClr>
              <a:buSzPts val="2400"/>
              <a:buFont typeface="Arial"/>
              <a:buChar char="●"/>
            </a:pPr>
            <a:r>
              <a:rPr lang="en">
                <a:solidFill>
                  <a:schemeClr val="dk1"/>
                </a:solidFill>
                <a:latin typeface="Arial"/>
                <a:ea typeface="Arial"/>
                <a:cs typeface="Arial"/>
                <a:sym typeface="Arial"/>
              </a:rPr>
              <a:t>Removes the presumption favoring untrained ESAs.</a:t>
            </a:r>
            <a:endParaRPr sz="2400"/>
          </a:p>
          <a:p>
            <a:pPr marL="457200" lvl="0" indent="-381000" algn="l" rtl="0">
              <a:lnSpc>
                <a:spcPct val="118000"/>
              </a:lnSpc>
              <a:spcBef>
                <a:spcPts val="480"/>
              </a:spcBef>
              <a:spcAft>
                <a:spcPts val="0"/>
              </a:spcAft>
              <a:buClr>
                <a:schemeClr val="dk1"/>
              </a:buClr>
              <a:buSzPts val="2400"/>
              <a:buFont typeface="Arial"/>
              <a:buChar char="●"/>
            </a:pPr>
            <a:r>
              <a:rPr lang="en">
                <a:solidFill>
                  <a:schemeClr val="dk1"/>
                </a:solidFill>
                <a:latin typeface="Arial"/>
                <a:ea typeface="Arial"/>
                <a:cs typeface="Arial"/>
                <a:sym typeface="Arial"/>
              </a:rPr>
              <a:t>Freezes all open ESA cases for individual review.</a:t>
            </a:r>
            <a:endParaRPr sz="2400"/>
          </a:p>
          <a:p>
            <a:pPr marL="457200" lvl="0" indent="-381000" algn="l" rtl="0">
              <a:lnSpc>
                <a:spcPct val="118000"/>
              </a:lnSpc>
              <a:spcBef>
                <a:spcPts val="480"/>
              </a:spcBef>
              <a:spcAft>
                <a:spcPts val="480"/>
              </a:spcAft>
              <a:buClr>
                <a:schemeClr val="dk1"/>
              </a:buClr>
              <a:buSzPts val="2400"/>
              <a:buFont typeface="Arial"/>
              <a:buChar char="●"/>
            </a:pPr>
            <a:r>
              <a:rPr lang="en">
                <a:solidFill>
                  <a:schemeClr val="dk1"/>
                </a:solidFill>
                <a:latin typeface="Arial"/>
                <a:ea typeface="Arial"/>
                <a:cs typeface="Arial"/>
                <a:sym typeface="Arial"/>
              </a:rPr>
              <a:t>Signals future rulemaking — but gives no timeline.</a:t>
            </a:r>
            <a:endParaRPr sz="2400"/>
          </a:p>
        </p:txBody>
      </p:sp>
      <p:sp>
        <p:nvSpPr>
          <p:cNvPr id="261" name="Google Shape;261;p34"/>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400"/>
              <a:buFont typeface="Arial"/>
              <a:buNone/>
            </a:pPr>
            <a:fld id="{00000000-1234-1234-1234-123412341234}" type="slidenum">
              <a:rPr lang="en"/>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265"/>
        <p:cNvGrpSpPr/>
        <p:nvPr/>
      </p:nvGrpSpPr>
      <p:grpSpPr>
        <a:xfrm>
          <a:off x="0" y="0"/>
          <a:ext cx="0" cy="0"/>
          <a:chOff x="0" y="0"/>
          <a:chExt cx="0" cy="0"/>
        </a:xfrm>
      </p:grpSpPr>
      <p:sp>
        <p:nvSpPr>
          <p:cNvPr id="266" name="Google Shape;266;p35"/>
          <p:cNvSpPr txBox="1">
            <a:spLocks noGrp="1"/>
          </p:cNvSpPr>
          <p:nvPr>
            <p:ph type="title"/>
          </p:nvPr>
        </p:nvSpPr>
        <p:spPr>
          <a:xfrm>
            <a:off x="357425" y="431201"/>
            <a:ext cx="8136900" cy="6648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SzPts val="2600"/>
              <a:buNone/>
            </a:pPr>
            <a:r>
              <a:rPr lang="en" sz="2500"/>
              <a:t>Change 1: It Adopts the ADA Standard</a:t>
            </a:r>
            <a:endParaRPr/>
          </a:p>
        </p:txBody>
      </p:sp>
      <p:sp>
        <p:nvSpPr>
          <p:cNvPr id="267" name="Google Shape;267;p35"/>
          <p:cNvSpPr txBox="1">
            <a:spLocks noGrp="1"/>
          </p:cNvSpPr>
          <p:nvPr>
            <p:ph type="subTitle" idx="1"/>
          </p:nvPr>
        </p:nvSpPr>
        <p:spPr>
          <a:xfrm>
            <a:off x="243650" y="1476669"/>
            <a:ext cx="8512800" cy="3433200"/>
          </a:xfrm>
          <a:prstGeom prst="rect">
            <a:avLst/>
          </a:prstGeom>
          <a:noFill/>
          <a:ln>
            <a:noFill/>
          </a:ln>
        </p:spPr>
        <p:txBody>
          <a:bodyPr spcFirstLastPara="1" wrap="square" lIns="91425" tIns="91425" rIns="91425" bIns="91425" anchor="t" anchorCtr="0">
            <a:noAutofit/>
          </a:bodyPr>
          <a:lstStyle/>
          <a:p>
            <a:pPr marL="457200" lvl="0" indent="-368300" algn="l" rtl="0">
              <a:lnSpc>
                <a:spcPct val="118000"/>
              </a:lnSpc>
              <a:spcBef>
                <a:spcPts val="0"/>
              </a:spcBef>
              <a:spcAft>
                <a:spcPts val="0"/>
              </a:spcAft>
              <a:buClr>
                <a:schemeClr val="dk1"/>
              </a:buClr>
              <a:buSzPts val="2200"/>
              <a:buFont typeface="Arial"/>
              <a:buChar char="●"/>
            </a:pPr>
            <a:r>
              <a:rPr lang="en" sz="2000">
                <a:solidFill>
                  <a:schemeClr val="dk1"/>
                </a:solidFill>
              </a:rPr>
              <a:t>HUD will only recognize animals</a:t>
            </a:r>
            <a:r>
              <a:rPr lang="en" sz="2000"/>
              <a:t> “individually trained to do work or perform tasks for the benefit of an individual with a disability, including a physical, sensory, psychiatric, intellectual, or other mental disability.”</a:t>
            </a:r>
            <a:endParaRPr/>
          </a:p>
          <a:p>
            <a:pPr marL="457200" lvl="0" indent="-368300" algn="l" rtl="0">
              <a:lnSpc>
                <a:spcPct val="118000"/>
              </a:lnSpc>
              <a:spcBef>
                <a:spcPts val="480"/>
              </a:spcBef>
              <a:spcAft>
                <a:spcPts val="0"/>
              </a:spcAft>
              <a:buClr>
                <a:schemeClr val="dk1"/>
              </a:buClr>
              <a:buSzPts val="2200"/>
              <a:buFont typeface="Arial"/>
              <a:buChar char="●"/>
            </a:pPr>
            <a:r>
              <a:rPr lang="en" sz="2000">
                <a:solidFill>
                  <a:schemeClr val="dk1"/>
                </a:solidFill>
                <a:latin typeface="Arial"/>
                <a:ea typeface="Arial"/>
                <a:cs typeface="Arial"/>
                <a:sym typeface="Arial"/>
              </a:rPr>
              <a:t>Comfort or companionship alone does not equal </a:t>
            </a:r>
            <a:r>
              <a:rPr lang="en" sz="2000">
                <a:solidFill>
                  <a:schemeClr val="dk1"/>
                </a:solidFill>
              </a:rPr>
              <a:t>“work” or </a:t>
            </a:r>
            <a:r>
              <a:rPr lang="en" sz="2000">
                <a:solidFill>
                  <a:schemeClr val="dk1"/>
                </a:solidFill>
                <a:latin typeface="Arial"/>
                <a:ea typeface="Arial"/>
                <a:cs typeface="Arial"/>
                <a:sym typeface="Arial"/>
              </a:rPr>
              <a:t>“task.”</a:t>
            </a:r>
            <a:endParaRPr/>
          </a:p>
          <a:p>
            <a:pPr marL="457200" lvl="0" indent="-368300" algn="l" rtl="0">
              <a:lnSpc>
                <a:spcPct val="118000"/>
              </a:lnSpc>
              <a:spcBef>
                <a:spcPts val="480"/>
              </a:spcBef>
              <a:spcAft>
                <a:spcPts val="0"/>
              </a:spcAft>
              <a:buClr>
                <a:schemeClr val="dk1"/>
              </a:buClr>
              <a:buSzPts val="2200"/>
              <a:buFont typeface="Arial"/>
              <a:buChar char="●"/>
            </a:pPr>
            <a:r>
              <a:rPr lang="en" sz="2000">
                <a:solidFill>
                  <a:schemeClr val="dk1"/>
                </a:solidFill>
                <a:latin typeface="Arial"/>
                <a:ea typeface="Arial"/>
                <a:cs typeface="Arial"/>
                <a:sym typeface="Arial"/>
              </a:rPr>
              <a:t>Non-dog species can still count – but only if individually trained.</a:t>
            </a:r>
            <a:endParaRPr/>
          </a:p>
          <a:p>
            <a:pPr marL="457200" lvl="0" indent="-368300" algn="l" rtl="0">
              <a:lnSpc>
                <a:spcPct val="118000"/>
              </a:lnSpc>
              <a:spcBef>
                <a:spcPts val="480"/>
              </a:spcBef>
              <a:spcAft>
                <a:spcPts val="480"/>
              </a:spcAft>
              <a:buClr>
                <a:schemeClr val="dk1"/>
              </a:buClr>
              <a:buSzPts val="2200"/>
              <a:buFont typeface="Arial"/>
              <a:buChar char="●"/>
            </a:pPr>
            <a:r>
              <a:rPr lang="en" sz="2000">
                <a:solidFill>
                  <a:schemeClr val="dk1"/>
                </a:solidFill>
              </a:rPr>
              <a:t>Eliminates the whole concept of an ESA from federal enforcement.</a:t>
            </a:r>
            <a:endParaRPr sz="2000">
              <a:solidFill>
                <a:schemeClr val="dk1"/>
              </a:solidFill>
              <a:latin typeface="Arial"/>
              <a:ea typeface="Arial"/>
              <a:cs typeface="Arial"/>
              <a:sym typeface="Arial"/>
            </a:endParaRPr>
          </a:p>
        </p:txBody>
      </p:sp>
      <p:sp>
        <p:nvSpPr>
          <p:cNvPr id="268" name="Google Shape;268;p35"/>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400"/>
              <a:buFont typeface="Arial"/>
              <a:buNone/>
            </a:pPr>
            <a:fld id="{00000000-1234-1234-1234-123412341234}" type="slidenum">
              <a:rPr lang="en"/>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272"/>
        <p:cNvGrpSpPr/>
        <p:nvPr/>
      </p:nvGrpSpPr>
      <p:grpSpPr>
        <a:xfrm>
          <a:off x="0" y="0"/>
          <a:ext cx="0" cy="0"/>
          <a:chOff x="0" y="0"/>
          <a:chExt cx="0" cy="0"/>
        </a:xfrm>
      </p:grpSpPr>
      <p:sp>
        <p:nvSpPr>
          <p:cNvPr id="273" name="Google Shape;273;p36"/>
          <p:cNvSpPr txBox="1">
            <a:spLocks noGrp="1"/>
          </p:cNvSpPr>
          <p:nvPr>
            <p:ph type="title"/>
          </p:nvPr>
        </p:nvSpPr>
        <p:spPr>
          <a:xfrm>
            <a:off x="357425" y="431201"/>
            <a:ext cx="8136900" cy="6648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SzPts val="2600"/>
              <a:buNone/>
            </a:pPr>
            <a:r>
              <a:rPr lang="en" sz="2500"/>
              <a:t>Changes 2 &amp; 3: Presumption Gone; Cases Frozen</a:t>
            </a:r>
            <a:endParaRPr/>
          </a:p>
        </p:txBody>
      </p:sp>
      <p:sp>
        <p:nvSpPr>
          <p:cNvPr id="274" name="Google Shape;274;p36"/>
          <p:cNvSpPr txBox="1">
            <a:spLocks noGrp="1"/>
          </p:cNvSpPr>
          <p:nvPr>
            <p:ph type="subTitle" idx="1"/>
          </p:nvPr>
        </p:nvSpPr>
        <p:spPr>
          <a:xfrm>
            <a:off x="243650" y="1476669"/>
            <a:ext cx="8512800" cy="3433200"/>
          </a:xfrm>
          <a:prstGeom prst="rect">
            <a:avLst/>
          </a:prstGeom>
          <a:noFill/>
          <a:ln>
            <a:noFill/>
          </a:ln>
        </p:spPr>
        <p:txBody>
          <a:bodyPr spcFirstLastPara="1" wrap="square" lIns="91425" tIns="91425" rIns="91425" bIns="91425" anchor="t" anchorCtr="0">
            <a:noAutofit/>
          </a:bodyPr>
          <a:lstStyle/>
          <a:p>
            <a:pPr marL="457200" lvl="0" indent="-355600" algn="l" rtl="0">
              <a:lnSpc>
                <a:spcPct val="118000"/>
              </a:lnSpc>
              <a:spcBef>
                <a:spcPts val="480"/>
              </a:spcBef>
              <a:spcAft>
                <a:spcPts val="0"/>
              </a:spcAft>
              <a:buClr>
                <a:schemeClr val="dk1"/>
              </a:buClr>
              <a:buSzPts val="2000"/>
              <a:buFont typeface="Arial"/>
              <a:buChar char="●"/>
            </a:pPr>
            <a:r>
              <a:rPr lang="en" sz="2000">
                <a:solidFill>
                  <a:schemeClr val="dk1"/>
                </a:solidFill>
                <a:latin typeface="Arial"/>
                <a:ea typeface="Arial"/>
                <a:cs typeface="Arial"/>
                <a:sym typeface="Arial"/>
              </a:rPr>
              <a:t>The presumption favoring untrained ESAs is gone.</a:t>
            </a:r>
            <a:br>
              <a:rPr lang="en" sz="2000">
                <a:solidFill>
                  <a:schemeClr val="dk1"/>
                </a:solidFill>
              </a:rPr>
            </a:br>
            <a:endParaRPr sz="1000"/>
          </a:p>
          <a:p>
            <a:pPr marL="457200" lvl="0" indent="-355600" algn="l" rtl="0">
              <a:lnSpc>
                <a:spcPct val="118000"/>
              </a:lnSpc>
              <a:spcBef>
                <a:spcPts val="0"/>
              </a:spcBef>
              <a:spcAft>
                <a:spcPts val="0"/>
              </a:spcAft>
              <a:buClr>
                <a:schemeClr val="dk1"/>
              </a:buClr>
              <a:buSzPts val="2000"/>
              <a:buChar char="●"/>
            </a:pPr>
            <a:r>
              <a:rPr lang="en" sz="2000">
                <a:solidFill>
                  <a:schemeClr val="dk1"/>
                </a:solidFill>
              </a:rPr>
              <a:t>O</a:t>
            </a:r>
            <a:r>
              <a:rPr lang="en" sz="2000">
                <a:solidFill>
                  <a:schemeClr val="dk1"/>
                </a:solidFill>
                <a:latin typeface="Arial"/>
                <a:ea typeface="Arial"/>
                <a:cs typeface="Arial"/>
                <a:sym typeface="Arial"/>
              </a:rPr>
              <a:t>pen ESA complaints </a:t>
            </a:r>
            <a:r>
              <a:rPr lang="en" sz="2000">
                <a:solidFill>
                  <a:schemeClr val="dk1"/>
                </a:solidFill>
              </a:rPr>
              <a:t>will be sent</a:t>
            </a:r>
            <a:r>
              <a:rPr lang="en" sz="2000">
                <a:solidFill>
                  <a:schemeClr val="dk1"/>
                </a:solidFill>
                <a:latin typeface="Arial"/>
                <a:ea typeface="Arial"/>
                <a:cs typeface="Arial"/>
                <a:sym typeface="Arial"/>
              </a:rPr>
              <a:t> for individual review under the new standard.</a:t>
            </a:r>
            <a:br>
              <a:rPr lang="en" sz="2000">
                <a:solidFill>
                  <a:schemeClr val="dk1"/>
                </a:solidFill>
                <a:latin typeface="Arial"/>
                <a:ea typeface="Arial"/>
                <a:cs typeface="Arial"/>
                <a:sym typeface="Arial"/>
              </a:rPr>
            </a:br>
            <a:endParaRPr sz="1000"/>
          </a:p>
          <a:p>
            <a:pPr marL="457200" lvl="0" indent="-355600" algn="l" rtl="0">
              <a:lnSpc>
                <a:spcPct val="118000"/>
              </a:lnSpc>
              <a:spcBef>
                <a:spcPts val="0"/>
              </a:spcBef>
              <a:spcAft>
                <a:spcPts val="0"/>
              </a:spcAft>
              <a:buClr>
                <a:schemeClr val="dk1"/>
              </a:buClr>
              <a:buSzPts val="2000"/>
              <a:buFont typeface="Arial"/>
              <a:buChar char="●"/>
            </a:pPr>
            <a:r>
              <a:rPr lang="en" sz="2000">
                <a:solidFill>
                  <a:schemeClr val="dk1"/>
                </a:solidFill>
                <a:latin typeface="Arial"/>
                <a:ea typeface="Arial"/>
                <a:cs typeface="Arial"/>
                <a:sym typeface="Arial"/>
              </a:rPr>
              <a:t>Cases near a discrimination finding will likely close without one.</a:t>
            </a:r>
            <a:endParaRPr/>
          </a:p>
        </p:txBody>
      </p:sp>
      <p:sp>
        <p:nvSpPr>
          <p:cNvPr id="275" name="Google Shape;275;p36"/>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400"/>
              <a:buFont typeface="Arial"/>
              <a:buNone/>
            </a:pPr>
            <a:fld id="{00000000-1234-1234-1234-123412341234}" type="slidenum">
              <a:rPr lang="en"/>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279"/>
        <p:cNvGrpSpPr/>
        <p:nvPr/>
      </p:nvGrpSpPr>
      <p:grpSpPr>
        <a:xfrm>
          <a:off x="0" y="0"/>
          <a:ext cx="0" cy="0"/>
          <a:chOff x="0" y="0"/>
          <a:chExt cx="0" cy="0"/>
        </a:xfrm>
      </p:grpSpPr>
      <p:sp>
        <p:nvSpPr>
          <p:cNvPr id="280" name="Google Shape;280;p37"/>
          <p:cNvSpPr txBox="1">
            <a:spLocks noGrp="1"/>
          </p:cNvSpPr>
          <p:nvPr>
            <p:ph type="title"/>
          </p:nvPr>
        </p:nvSpPr>
        <p:spPr>
          <a:xfrm>
            <a:off x="357425" y="431201"/>
            <a:ext cx="8136900" cy="6648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SzPts val="2600"/>
              <a:buNone/>
            </a:pPr>
            <a:r>
              <a:rPr lang="en" sz="2500"/>
              <a:t>Changes 4: Memo Signals Future Rulemaking</a:t>
            </a:r>
            <a:endParaRPr/>
          </a:p>
        </p:txBody>
      </p:sp>
      <p:sp>
        <p:nvSpPr>
          <p:cNvPr id="281" name="Google Shape;281;p37"/>
          <p:cNvSpPr txBox="1">
            <a:spLocks noGrp="1"/>
          </p:cNvSpPr>
          <p:nvPr>
            <p:ph type="subTitle" idx="1"/>
          </p:nvPr>
        </p:nvSpPr>
        <p:spPr>
          <a:xfrm>
            <a:off x="243650" y="1476669"/>
            <a:ext cx="8512800" cy="3433200"/>
          </a:xfrm>
          <a:prstGeom prst="rect">
            <a:avLst/>
          </a:prstGeom>
          <a:noFill/>
          <a:ln>
            <a:noFill/>
          </a:ln>
        </p:spPr>
        <p:txBody>
          <a:bodyPr spcFirstLastPara="1" wrap="square" lIns="91425" tIns="91425" rIns="91425" bIns="91425" anchor="t" anchorCtr="0">
            <a:noAutofit/>
          </a:bodyPr>
          <a:lstStyle/>
          <a:p>
            <a:pPr marL="457200" lvl="0" indent="-368300" algn="l" rtl="0">
              <a:lnSpc>
                <a:spcPct val="118000"/>
              </a:lnSpc>
              <a:spcBef>
                <a:spcPts val="0"/>
              </a:spcBef>
              <a:spcAft>
                <a:spcPts val="0"/>
              </a:spcAft>
              <a:buClr>
                <a:schemeClr val="dk1"/>
              </a:buClr>
              <a:buSzPts val="2200"/>
              <a:buFont typeface="Arial"/>
              <a:buChar char="●"/>
            </a:pPr>
            <a:r>
              <a:rPr lang="en" sz="2000" dirty="0">
                <a:solidFill>
                  <a:schemeClr val="dk1"/>
                </a:solidFill>
              </a:rPr>
              <a:t>HUD says it will update its 1989 regulations to match the ADA.</a:t>
            </a:r>
            <a:endParaRPr dirty="0"/>
          </a:p>
          <a:p>
            <a:pPr marL="457200" lvl="0" indent="-368300" algn="l" rtl="0">
              <a:lnSpc>
                <a:spcPct val="118000"/>
              </a:lnSpc>
              <a:spcBef>
                <a:spcPts val="480"/>
              </a:spcBef>
              <a:spcAft>
                <a:spcPts val="0"/>
              </a:spcAft>
              <a:buClr>
                <a:schemeClr val="dk1"/>
              </a:buClr>
              <a:buSzPts val="2200"/>
              <a:buFont typeface="Arial"/>
              <a:buChar char="●"/>
            </a:pPr>
            <a:r>
              <a:rPr lang="en" sz="2000" dirty="0">
                <a:solidFill>
                  <a:schemeClr val="dk1"/>
                </a:solidFill>
              </a:rPr>
              <a:t>That means public notice, a comment period, and a final rule.</a:t>
            </a:r>
            <a:endParaRPr dirty="0"/>
          </a:p>
          <a:p>
            <a:pPr marL="457200" lvl="0" indent="-368300" algn="l" rtl="0">
              <a:lnSpc>
                <a:spcPct val="118000"/>
              </a:lnSpc>
              <a:spcBef>
                <a:spcPts val="480"/>
              </a:spcBef>
              <a:spcAft>
                <a:spcPts val="0"/>
              </a:spcAft>
              <a:buClr>
                <a:schemeClr val="dk1"/>
              </a:buClr>
              <a:buSzPts val="2200"/>
              <a:buFont typeface="Arial"/>
              <a:buChar char="●"/>
            </a:pPr>
            <a:r>
              <a:rPr lang="en" sz="2000" dirty="0">
                <a:solidFill>
                  <a:schemeClr val="dk1"/>
                </a:solidFill>
              </a:rPr>
              <a:t>No timeline is given, and the process invites legal challenge.</a:t>
            </a:r>
            <a:endParaRPr dirty="0"/>
          </a:p>
          <a:p>
            <a:pPr marL="457200" lvl="0" indent="-368300" algn="l" rtl="0">
              <a:lnSpc>
                <a:spcPct val="118000"/>
              </a:lnSpc>
              <a:spcBef>
                <a:spcPts val="480"/>
              </a:spcBef>
              <a:spcAft>
                <a:spcPts val="480"/>
              </a:spcAft>
              <a:buClr>
                <a:schemeClr val="dk1"/>
              </a:buClr>
              <a:buSzPts val="2200"/>
              <a:buFont typeface="Arial"/>
              <a:buChar char="●"/>
            </a:pPr>
            <a:r>
              <a:rPr lang="en" sz="2000" dirty="0">
                <a:solidFill>
                  <a:schemeClr val="dk1"/>
                </a:solidFill>
              </a:rPr>
              <a:t>Until a final rule issues, current regulations stand.</a:t>
            </a:r>
            <a:endParaRPr dirty="0"/>
          </a:p>
        </p:txBody>
      </p:sp>
      <p:sp>
        <p:nvSpPr>
          <p:cNvPr id="282" name="Google Shape;282;p37"/>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400"/>
              <a:buFont typeface="Arial"/>
              <a:buNone/>
            </a:pPr>
            <a:fld id="{00000000-1234-1234-1234-123412341234}" type="slidenum">
              <a:rPr lang="en"/>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286"/>
        <p:cNvGrpSpPr/>
        <p:nvPr/>
      </p:nvGrpSpPr>
      <p:grpSpPr>
        <a:xfrm>
          <a:off x="0" y="0"/>
          <a:ext cx="0" cy="0"/>
          <a:chOff x="0" y="0"/>
          <a:chExt cx="0" cy="0"/>
        </a:xfrm>
      </p:grpSpPr>
      <p:sp>
        <p:nvSpPr>
          <p:cNvPr id="287" name="Google Shape;287;p38"/>
          <p:cNvSpPr txBox="1">
            <a:spLocks noGrp="1"/>
          </p:cNvSpPr>
          <p:nvPr>
            <p:ph type="title"/>
          </p:nvPr>
        </p:nvSpPr>
        <p:spPr>
          <a:xfrm>
            <a:off x="2807738" y="1075475"/>
            <a:ext cx="3509100" cy="2772000"/>
          </a:xfrm>
          <a:prstGeom prst="rect">
            <a:avLst/>
          </a:prstGeom>
          <a:noFill/>
          <a:ln>
            <a:noFill/>
          </a:ln>
        </p:spPr>
        <p:txBody>
          <a:bodyPr spcFirstLastPara="1" wrap="square" lIns="91425" tIns="91425" rIns="91425" bIns="91425" anchor="ctr" anchorCtr="0">
            <a:noAutofit/>
          </a:bodyPr>
          <a:lstStyle/>
          <a:p>
            <a:pPr marL="0" lvl="0" indent="0" algn="ctr" rtl="0">
              <a:lnSpc>
                <a:spcPct val="120000"/>
              </a:lnSpc>
              <a:spcBef>
                <a:spcPts val="0"/>
              </a:spcBef>
              <a:spcAft>
                <a:spcPts val="0"/>
              </a:spcAft>
              <a:buSzPts val="4000"/>
              <a:buNone/>
            </a:pPr>
            <a:r>
              <a:rPr lang="en">
                <a:latin typeface="Arial"/>
                <a:ea typeface="Arial"/>
                <a:cs typeface="Arial"/>
                <a:sym typeface="Arial"/>
              </a:rPr>
              <a:t>What It Means</a:t>
            </a:r>
            <a:endParaRPr>
              <a:latin typeface="Arial"/>
              <a:ea typeface="Arial"/>
              <a:cs typeface="Arial"/>
              <a:sym typeface="Arial"/>
            </a:endParaRPr>
          </a:p>
          <a:p>
            <a:pPr marL="0" lvl="0" indent="0" algn="ctr" rtl="0">
              <a:lnSpc>
                <a:spcPct val="120000"/>
              </a:lnSpc>
              <a:spcBef>
                <a:spcPts val="0"/>
              </a:spcBef>
              <a:spcAft>
                <a:spcPts val="0"/>
              </a:spcAft>
              <a:buSzPts val="4000"/>
              <a:buNone/>
            </a:pPr>
            <a:r>
              <a:rPr lang="en">
                <a:latin typeface="Arial"/>
                <a:ea typeface="Arial"/>
                <a:cs typeface="Arial"/>
                <a:sym typeface="Arial"/>
              </a:rPr>
              <a:t>in Practice</a:t>
            </a:r>
            <a:endParaRPr>
              <a:latin typeface="Arial"/>
              <a:ea typeface="Arial"/>
              <a:cs typeface="Arial"/>
              <a:sym typeface="Arial"/>
            </a:endParaRPr>
          </a:p>
        </p:txBody>
      </p:sp>
      <p:pic>
        <p:nvPicPr>
          <p:cNvPr id="288" name="Google Shape;288;p38" descr="Icon of a dog food bowl"/>
          <p:cNvPicPr preferRelativeResize="0">
            <a:picLocks noGrp="1"/>
          </p:cNvPicPr>
          <p:nvPr>
            <p:ph type="pic" idx="2"/>
          </p:nvPr>
        </p:nvPicPr>
        <p:blipFill rotWithShape="1">
          <a:blip r:embed="rId3">
            <a:alphaModFix/>
          </a:blip>
          <a:srcRect t="22049" b="22049"/>
          <a:stretch/>
        </p:blipFill>
        <p:spPr>
          <a:xfrm>
            <a:off x="591950" y="279525"/>
            <a:ext cx="1587000" cy="841800"/>
          </a:xfrm>
          <a:prstGeom prst="rect">
            <a:avLst/>
          </a:prstGeom>
          <a:noFill/>
          <a:ln w="76200" cap="flat" cmpd="sng">
            <a:solidFill>
              <a:schemeClr val="lt1"/>
            </a:solidFill>
            <a:prstDash val="solid"/>
            <a:round/>
            <a:headEnd type="none" w="sm" len="sm"/>
            <a:tailEnd type="none" w="sm" len="sm"/>
          </a:ln>
        </p:spPr>
      </p:pic>
      <p:sp>
        <p:nvSpPr>
          <p:cNvPr id="289" name="Google Shape;289;p38"/>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400"/>
              <a:buFont typeface="Arial"/>
              <a:buNone/>
            </a:pPr>
            <a:fld id="{00000000-1234-1234-1234-123412341234}" type="slidenum">
              <a:rPr lang="en"/>
              <a:t>19</a:t>
            </a:fld>
            <a:endParaRPr/>
          </a:p>
        </p:txBody>
      </p:sp>
      <p:pic>
        <p:nvPicPr>
          <p:cNvPr id="290" name="Google Shape;290;p38" descr="Paw prints"/>
          <p:cNvPicPr preferRelativeResize="0">
            <a:picLocks noGrp="1"/>
          </p:cNvPicPr>
          <p:nvPr>
            <p:ph type="pic" idx="5"/>
          </p:nvPr>
        </p:nvPicPr>
        <p:blipFill rotWithShape="1">
          <a:blip r:embed="rId4">
            <a:alphaModFix/>
          </a:blip>
          <a:srcRect/>
          <a:stretch/>
        </p:blipFill>
        <p:spPr>
          <a:xfrm>
            <a:off x="6967388" y="2873075"/>
            <a:ext cx="974400" cy="974400"/>
          </a:xfrm>
          <a:prstGeom prst="rect">
            <a:avLst/>
          </a:prstGeom>
          <a:noFill/>
          <a:ln w="76200" cap="flat" cmpd="sng">
            <a:solidFill>
              <a:schemeClr val="lt1"/>
            </a:solidFill>
            <a:prstDash val="solid"/>
            <a:round/>
            <a:headEnd type="none" w="sm" len="sm"/>
            <a:tailEnd type="none" w="sm" len="sm"/>
          </a:ln>
        </p:spPr>
      </p:pic>
      <p:sp>
        <p:nvSpPr>
          <p:cNvPr id="291" name="Google Shape;291;p38"/>
          <p:cNvSpPr>
            <a:spLocks noGrp="1"/>
          </p:cNvSpPr>
          <p:nvPr>
            <p:ph type="pic" idx="3"/>
          </p:nvPr>
        </p:nvSpPr>
        <p:spPr>
          <a:xfrm>
            <a:off x="1135701" y="1205500"/>
            <a:ext cx="1038300" cy="974400"/>
          </a:xfrm>
          <a:prstGeom prst="rect">
            <a:avLst/>
          </a:prstGeom>
        </p:spPr>
        <p:txBody>
          <a:bodyPr/>
          <a:lstStyle/>
          <a:p>
            <a:endParaRPr lang="en-US"/>
          </a:p>
        </p:txBody>
      </p:sp>
      <p:sp>
        <p:nvSpPr>
          <p:cNvPr id="292" name="Google Shape;292;p38"/>
          <p:cNvSpPr>
            <a:spLocks noGrp="1"/>
          </p:cNvSpPr>
          <p:nvPr>
            <p:ph type="pic" idx="4"/>
          </p:nvPr>
        </p:nvSpPr>
        <p:spPr>
          <a:xfrm>
            <a:off x="7013475" y="339350"/>
            <a:ext cx="1793700" cy="2412000"/>
          </a:xfrm>
          <a:prstGeom prst="rect">
            <a:avLst/>
          </a:prstGeom>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161"/>
        <p:cNvGrpSpPr/>
        <p:nvPr/>
      </p:nvGrpSpPr>
      <p:grpSpPr>
        <a:xfrm>
          <a:off x="0" y="0"/>
          <a:ext cx="0" cy="0"/>
          <a:chOff x="0" y="0"/>
          <a:chExt cx="0" cy="0"/>
        </a:xfrm>
      </p:grpSpPr>
      <p:sp>
        <p:nvSpPr>
          <p:cNvPr id="162" name="Google Shape;162;p21"/>
          <p:cNvSpPr txBox="1">
            <a:spLocks noGrp="1"/>
          </p:cNvSpPr>
          <p:nvPr>
            <p:ph type="title"/>
          </p:nvPr>
        </p:nvSpPr>
        <p:spPr>
          <a:xfrm>
            <a:off x="327912" y="190175"/>
            <a:ext cx="8136900" cy="47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600"/>
              <a:buNone/>
            </a:pPr>
            <a:r>
              <a:rPr lang="en" sz="3100"/>
              <a:t>Housekeeping</a:t>
            </a:r>
            <a:endParaRPr sz="3100"/>
          </a:p>
        </p:txBody>
      </p:sp>
      <p:sp>
        <p:nvSpPr>
          <p:cNvPr id="163" name="Google Shape;163;p21"/>
          <p:cNvSpPr txBox="1">
            <a:spLocks noGrp="1"/>
          </p:cNvSpPr>
          <p:nvPr>
            <p:ph type="subTitle" idx="1"/>
          </p:nvPr>
        </p:nvSpPr>
        <p:spPr>
          <a:xfrm>
            <a:off x="243650" y="955964"/>
            <a:ext cx="8579400" cy="3741388"/>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200"/>
              <a:buNone/>
            </a:pPr>
            <a:r>
              <a:rPr lang="en" sz="1800" b="1" dirty="0">
                <a:solidFill>
                  <a:schemeClr val="dk1"/>
                </a:solidFill>
                <a:latin typeface="Arial"/>
                <a:ea typeface="Arial"/>
                <a:cs typeface="Arial"/>
                <a:sym typeface="Arial"/>
              </a:rPr>
              <a:t>This is a Zoom Webinar</a:t>
            </a:r>
            <a:endParaRPr sz="1800" dirty="0">
              <a:solidFill>
                <a:schemeClr val="dk1"/>
              </a:solidFill>
              <a:latin typeface="Arial"/>
              <a:ea typeface="Arial"/>
              <a:cs typeface="Arial"/>
              <a:sym typeface="Arial"/>
            </a:endParaRPr>
          </a:p>
          <a:p>
            <a:pPr marL="457200" lvl="0" indent="-330200" algn="l" rtl="0">
              <a:lnSpc>
                <a:spcPct val="100000"/>
              </a:lnSpc>
              <a:spcBef>
                <a:spcPts val="0"/>
              </a:spcBef>
              <a:spcAft>
                <a:spcPts val="0"/>
              </a:spcAft>
              <a:buClr>
                <a:schemeClr val="dk1"/>
              </a:buClr>
              <a:buSzPts val="1600"/>
              <a:buFont typeface="Arial"/>
              <a:buChar char="●"/>
            </a:pPr>
            <a:r>
              <a:rPr lang="en" sz="1800" dirty="0">
                <a:solidFill>
                  <a:schemeClr val="dk1"/>
                </a:solidFill>
                <a:latin typeface="Arial"/>
                <a:ea typeface="Arial"/>
                <a:cs typeface="Arial"/>
                <a:sym typeface="Arial"/>
              </a:rPr>
              <a:t>All attendees are muted, and cameras are turned off. </a:t>
            </a:r>
            <a:endParaRPr sz="1800" dirty="0">
              <a:solidFill>
                <a:schemeClr val="dk1"/>
              </a:solidFill>
              <a:latin typeface="Arial"/>
              <a:ea typeface="Arial"/>
              <a:cs typeface="Arial"/>
              <a:sym typeface="Arial"/>
            </a:endParaRPr>
          </a:p>
          <a:p>
            <a:pPr marL="457200" lvl="0" indent="-330200" algn="l" rtl="0">
              <a:lnSpc>
                <a:spcPct val="100000"/>
              </a:lnSpc>
              <a:spcBef>
                <a:spcPts val="0"/>
              </a:spcBef>
              <a:spcAft>
                <a:spcPts val="0"/>
              </a:spcAft>
              <a:buClr>
                <a:schemeClr val="dk1"/>
              </a:buClr>
              <a:buSzPts val="1600"/>
              <a:buFont typeface="Arial"/>
              <a:buChar char="●"/>
            </a:pPr>
            <a:r>
              <a:rPr lang="en" sz="1800" dirty="0">
                <a:solidFill>
                  <a:schemeClr val="dk1"/>
                </a:solidFill>
                <a:latin typeface="Arial"/>
                <a:ea typeface="Arial"/>
                <a:cs typeface="Arial"/>
                <a:sym typeface="Arial"/>
              </a:rPr>
              <a:t>If there is enough time, we will take questions at the end.</a:t>
            </a:r>
            <a:endParaRPr dirty="0"/>
          </a:p>
          <a:p>
            <a:pPr marL="127000" lvl="0" indent="0" algn="l" rtl="0">
              <a:lnSpc>
                <a:spcPct val="100000"/>
              </a:lnSpc>
              <a:spcBef>
                <a:spcPts val="0"/>
              </a:spcBef>
              <a:spcAft>
                <a:spcPts val="0"/>
              </a:spcAft>
              <a:buClr>
                <a:schemeClr val="dk1"/>
              </a:buClr>
              <a:buSzPts val="1600"/>
              <a:buNone/>
            </a:pPr>
            <a:endParaRPr sz="1800" dirty="0">
              <a:solidFill>
                <a:schemeClr val="dk1"/>
              </a:solidFill>
              <a:latin typeface="Arial"/>
              <a:ea typeface="Arial"/>
              <a:cs typeface="Arial"/>
              <a:sym typeface="Arial"/>
            </a:endParaRPr>
          </a:p>
          <a:p>
            <a:pPr marL="0" lvl="0" indent="0" algn="l" rtl="0">
              <a:lnSpc>
                <a:spcPct val="100000"/>
              </a:lnSpc>
              <a:spcBef>
                <a:spcPts val="0"/>
              </a:spcBef>
              <a:spcAft>
                <a:spcPts val="0"/>
              </a:spcAft>
              <a:buSzPts val="2200"/>
              <a:buNone/>
            </a:pPr>
            <a:r>
              <a:rPr lang="en" sz="1800" b="1" dirty="0">
                <a:solidFill>
                  <a:schemeClr val="dk1"/>
                </a:solidFill>
                <a:latin typeface="Arial"/>
                <a:ea typeface="Arial"/>
                <a:cs typeface="Arial"/>
                <a:sym typeface="Arial"/>
              </a:rPr>
              <a:t>Live Captioning is Available</a:t>
            </a:r>
            <a:endParaRPr sz="1800" dirty="0">
              <a:solidFill>
                <a:schemeClr val="dk1"/>
              </a:solidFill>
              <a:latin typeface="Arial"/>
              <a:ea typeface="Arial"/>
              <a:cs typeface="Arial"/>
              <a:sym typeface="Arial"/>
            </a:endParaRPr>
          </a:p>
          <a:p>
            <a:pPr marL="457200" lvl="0" indent="-330200" algn="l" rtl="0">
              <a:lnSpc>
                <a:spcPct val="100000"/>
              </a:lnSpc>
              <a:spcBef>
                <a:spcPts val="0"/>
              </a:spcBef>
              <a:spcAft>
                <a:spcPts val="0"/>
              </a:spcAft>
              <a:buClr>
                <a:schemeClr val="dk1"/>
              </a:buClr>
              <a:buSzPts val="1600"/>
              <a:buFont typeface="Arial"/>
              <a:buChar char="●"/>
            </a:pPr>
            <a:r>
              <a:rPr lang="en" sz="1800" dirty="0">
                <a:solidFill>
                  <a:schemeClr val="dk1"/>
                </a:solidFill>
                <a:latin typeface="Arial"/>
                <a:ea typeface="Arial"/>
                <a:cs typeface="Arial"/>
                <a:sym typeface="Arial"/>
              </a:rPr>
              <a:t>Select “Show Captions” in the Zoom meeting control bar to enable captions, and to view the full transcript. There is a drop down menu to choose English or Spanish language.</a:t>
            </a:r>
            <a:endParaRPr sz="1800" dirty="0">
              <a:solidFill>
                <a:schemeClr val="dk1"/>
              </a:solidFill>
              <a:latin typeface="Arial"/>
              <a:ea typeface="Arial"/>
              <a:cs typeface="Arial"/>
              <a:sym typeface="Arial"/>
            </a:endParaRPr>
          </a:p>
          <a:p>
            <a:pPr marL="457200" lvl="0" indent="-330200" algn="l" rtl="0">
              <a:lnSpc>
                <a:spcPct val="100000"/>
              </a:lnSpc>
              <a:spcBef>
                <a:spcPts val="0"/>
              </a:spcBef>
              <a:spcAft>
                <a:spcPts val="0"/>
              </a:spcAft>
              <a:buSzPts val="1600"/>
              <a:buFont typeface="Arial"/>
              <a:buChar char="●"/>
            </a:pPr>
            <a:r>
              <a:rPr lang="en" sz="1800" dirty="0">
                <a:solidFill>
                  <a:schemeClr val="dk1"/>
                </a:solidFill>
                <a:latin typeface="Arial"/>
                <a:ea typeface="Arial"/>
                <a:cs typeface="Arial"/>
                <a:sym typeface="Arial"/>
              </a:rPr>
              <a:t>Or, to get the captions in a web browser, go this link </a:t>
            </a:r>
            <a:r>
              <a:rPr lang="en" sz="1800" u="sng" dirty="0">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t>bit.ly/DREDF-CART</a:t>
            </a:r>
            <a:r>
              <a:rPr lang="en" sz="1800" dirty="0">
                <a:solidFill>
                  <a:srgbClr val="1155CC"/>
                </a:solidFill>
                <a:latin typeface="Arial"/>
                <a:ea typeface="Arial"/>
                <a:cs typeface="Arial"/>
                <a:sym typeface="Arial"/>
              </a:rPr>
              <a:t>,</a:t>
            </a:r>
            <a:r>
              <a:rPr lang="en" sz="1800" dirty="0">
                <a:solidFill>
                  <a:schemeClr val="dk1"/>
                </a:solidFill>
                <a:latin typeface="Arial"/>
                <a:ea typeface="Arial"/>
                <a:cs typeface="Arial"/>
                <a:sym typeface="Arial"/>
              </a:rPr>
              <a:t> which will also be dropped in the Chat.</a:t>
            </a:r>
            <a:endParaRPr sz="1800" dirty="0">
              <a:solidFill>
                <a:schemeClr val="dk1"/>
              </a:solidFill>
              <a:latin typeface="Arial"/>
              <a:ea typeface="Arial"/>
              <a:cs typeface="Arial"/>
              <a:sym typeface="Arial"/>
            </a:endParaRPr>
          </a:p>
          <a:p>
            <a:pPr marL="0" lvl="0" indent="0" algn="l" rtl="0">
              <a:lnSpc>
                <a:spcPct val="100000"/>
              </a:lnSpc>
              <a:spcBef>
                <a:spcPts val="0"/>
              </a:spcBef>
              <a:spcAft>
                <a:spcPts val="0"/>
              </a:spcAft>
              <a:buSzPts val="2200"/>
              <a:buNone/>
            </a:pPr>
            <a:endParaRPr sz="1800" dirty="0">
              <a:solidFill>
                <a:schemeClr val="dk1"/>
              </a:solidFill>
              <a:latin typeface="Arial"/>
              <a:ea typeface="Arial"/>
              <a:cs typeface="Arial"/>
              <a:sym typeface="Arial"/>
            </a:endParaRPr>
          </a:p>
          <a:p>
            <a:pPr marL="0" lvl="0" indent="0" algn="l" rtl="0">
              <a:lnSpc>
                <a:spcPct val="100000"/>
              </a:lnSpc>
              <a:spcBef>
                <a:spcPts val="0"/>
              </a:spcBef>
              <a:spcAft>
                <a:spcPts val="0"/>
              </a:spcAft>
              <a:buSzPts val="2200"/>
              <a:buNone/>
            </a:pPr>
            <a:r>
              <a:rPr lang="en" sz="1800" dirty="0">
                <a:solidFill>
                  <a:schemeClr val="dk1"/>
                </a:solidFill>
                <a:latin typeface="Arial"/>
                <a:ea typeface="Arial"/>
                <a:cs typeface="Arial"/>
                <a:sym typeface="Arial"/>
              </a:rPr>
              <a:t>Please use the Q&amp;A or reach out to Ally Cline, by email </a:t>
            </a:r>
            <a:r>
              <a:rPr lang="en" sz="1800">
                <a:solidFill>
                  <a:schemeClr val="dk1"/>
                </a:solidFill>
                <a:latin typeface="Arial"/>
                <a:ea typeface="Arial"/>
                <a:cs typeface="Arial"/>
                <a:sym typeface="Arial"/>
              </a:rPr>
              <a:t>at acline@</a:t>
            </a:r>
            <a:r>
              <a:rPr lang="en" sz="1800" dirty="0">
                <a:solidFill>
                  <a:schemeClr val="dk1"/>
                </a:solidFill>
                <a:latin typeface="Arial"/>
                <a:ea typeface="Arial"/>
                <a:cs typeface="Arial"/>
                <a:sym typeface="Arial"/>
              </a:rPr>
              <a:t>dredf.org with any questions and/or comments.</a:t>
            </a:r>
            <a:endParaRPr sz="1800" dirty="0">
              <a:solidFill>
                <a:schemeClr val="dk1"/>
              </a:solidFill>
              <a:latin typeface="Arial"/>
              <a:ea typeface="Arial"/>
              <a:cs typeface="Arial"/>
              <a:sym typeface="Arial"/>
            </a:endParaRPr>
          </a:p>
        </p:txBody>
      </p:sp>
      <p:sp>
        <p:nvSpPr>
          <p:cNvPr id="164" name="Google Shape;164;p21"/>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296"/>
        <p:cNvGrpSpPr/>
        <p:nvPr/>
      </p:nvGrpSpPr>
      <p:grpSpPr>
        <a:xfrm>
          <a:off x="0" y="0"/>
          <a:ext cx="0" cy="0"/>
          <a:chOff x="0" y="0"/>
          <a:chExt cx="0" cy="0"/>
        </a:xfrm>
      </p:grpSpPr>
      <p:sp>
        <p:nvSpPr>
          <p:cNvPr id="297" name="Google Shape;297;p39"/>
          <p:cNvSpPr txBox="1">
            <a:spLocks noGrp="1"/>
          </p:cNvSpPr>
          <p:nvPr>
            <p:ph type="title"/>
          </p:nvPr>
        </p:nvSpPr>
        <p:spPr>
          <a:xfrm>
            <a:off x="357425" y="487720"/>
            <a:ext cx="8136900" cy="7743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SzPts val="2600"/>
              <a:buNone/>
            </a:pPr>
            <a:r>
              <a:rPr lang="en" sz="2500"/>
              <a:t>What Changed for You as a Tenant</a:t>
            </a:r>
            <a:endParaRPr/>
          </a:p>
        </p:txBody>
      </p:sp>
      <p:sp>
        <p:nvSpPr>
          <p:cNvPr id="298" name="Google Shape;298;p39"/>
          <p:cNvSpPr txBox="1">
            <a:spLocks noGrp="1"/>
          </p:cNvSpPr>
          <p:nvPr>
            <p:ph type="subTitle" idx="1"/>
          </p:nvPr>
        </p:nvSpPr>
        <p:spPr>
          <a:xfrm>
            <a:off x="253400" y="1106244"/>
            <a:ext cx="8512800" cy="34332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Clr>
                <a:schemeClr val="dk1"/>
              </a:buClr>
              <a:buSzPts val="2200"/>
              <a:buFont typeface="Arial"/>
              <a:buNone/>
            </a:pPr>
            <a:endParaRPr sz="2000">
              <a:solidFill>
                <a:schemeClr val="dk1"/>
              </a:solidFill>
              <a:latin typeface="Arial"/>
              <a:ea typeface="Arial"/>
              <a:cs typeface="Arial"/>
              <a:sym typeface="Arial"/>
            </a:endParaRPr>
          </a:p>
          <a:p>
            <a:pPr marL="457200" lvl="0" indent="-368300" algn="l" rtl="0">
              <a:lnSpc>
                <a:spcPct val="100000"/>
              </a:lnSpc>
              <a:spcBef>
                <a:spcPts val="1200"/>
              </a:spcBef>
              <a:spcAft>
                <a:spcPts val="0"/>
              </a:spcAft>
              <a:buClr>
                <a:schemeClr val="dk1"/>
              </a:buClr>
              <a:buSzPts val="2200"/>
              <a:buFont typeface="Arial"/>
              <a:buChar char="●"/>
            </a:pPr>
            <a:r>
              <a:rPr lang="en" sz="2000">
                <a:solidFill>
                  <a:schemeClr val="dk1"/>
                </a:solidFill>
                <a:latin typeface="Arial"/>
                <a:ea typeface="Arial"/>
                <a:cs typeface="Arial"/>
                <a:sym typeface="Arial"/>
              </a:rPr>
              <a:t>A HUD complaint is no longer meaningful for an untrained ESA - o</a:t>
            </a:r>
            <a:r>
              <a:rPr lang="en" sz="2000">
                <a:solidFill>
                  <a:schemeClr val="dk1"/>
                </a:solidFill>
              </a:rPr>
              <a:t>nly trained animals will get federal enforcement.</a:t>
            </a:r>
            <a:endParaRPr sz="2000">
              <a:solidFill>
                <a:schemeClr val="dk1"/>
              </a:solidFill>
              <a:latin typeface="Arial"/>
              <a:ea typeface="Arial"/>
              <a:cs typeface="Arial"/>
              <a:sym typeface="Arial"/>
            </a:endParaRPr>
          </a:p>
          <a:p>
            <a:pPr marL="457200" lvl="0" indent="-368300" algn="l" rtl="0">
              <a:lnSpc>
                <a:spcPct val="100000"/>
              </a:lnSpc>
              <a:spcBef>
                <a:spcPts val="1200"/>
              </a:spcBef>
              <a:spcAft>
                <a:spcPts val="0"/>
              </a:spcAft>
              <a:buClr>
                <a:schemeClr val="dk1"/>
              </a:buClr>
              <a:buSzPts val="2200"/>
              <a:buFont typeface="Arial"/>
              <a:buChar char="●"/>
            </a:pPr>
            <a:r>
              <a:rPr lang="en" sz="2000">
                <a:solidFill>
                  <a:schemeClr val="dk1"/>
                </a:solidFill>
                <a:latin typeface="Arial"/>
                <a:ea typeface="Arial"/>
                <a:cs typeface="Arial"/>
                <a:sym typeface="Arial"/>
              </a:rPr>
              <a:t>HUD will close ESA cases without finding a violation.</a:t>
            </a:r>
            <a:endParaRPr/>
          </a:p>
          <a:p>
            <a:pPr marL="457200" lvl="0" indent="-368300" algn="l" rtl="0">
              <a:lnSpc>
                <a:spcPct val="100000"/>
              </a:lnSpc>
              <a:spcBef>
                <a:spcPts val="1200"/>
              </a:spcBef>
              <a:spcAft>
                <a:spcPts val="1200"/>
              </a:spcAft>
              <a:buClr>
                <a:schemeClr val="dk1"/>
              </a:buClr>
              <a:buSzPts val="2200"/>
              <a:buFont typeface="Arial"/>
              <a:buChar char="●"/>
            </a:pPr>
            <a:r>
              <a:rPr lang="en" sz="2000">
                <a:solidFill>
                  <a:schemeClr val="dk1"/>
                </a:solidFill>
                <a:latin typeface="Arial"/>
                <a:ea typeface="Arial"/>
                <a:cs typeface="Arial"/>
                <a:sym typeface="Arial"/>
              </a:rPr>
              <a:t>A major deterrent against ESA denials and pet fees has been removed.</a:t>
            </a:r>
            <a:endParaRPr/>
          </a:p>
        </p:txBody>
      </p:sp>
      <p:sp>
        <p:nvSpPr>
          <p:cNvPr id="299" name="Google Shape;299;p39"/>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400"/>
              <a:buFont typeface="Arial"/>
              <a:buNone/>
            </a:pPr>
            <a:fld id="{00000000-1234-1234-1234-123412341234}" type="slidenum">
              <a:rPr lang="en"/>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303"/>
        <p:cNvGrpSpPr/>
        <p:nvPr/>
      </p:nvGrpSpPr>
      <p:grpSpPr>
        <a:xfrm>
          <a:off x="0" y="0"/>
          <a:ext cx="0" cy="0"/>
          <a:chOff x="0" y="0"/>
          <a:chExt cx="0" cy="0"/>
        </a:xfrm>
      </p:grpSpPr>
      <p:sp>
        <p:nvSpPr>
          <p:cNvPr id="304" name="Google Shape;304;p40"/>
          <p:cNvSpPr txBox="1">
            <a:spLocks noGrp="1"/>
          </p:cNvSpPr>
          <p:nvPr>
            <p:ph type="title"/>
          </p:nvPr>
        </p:nvSpPr>
        <p:spPr>
          <a:xfrm>
            <a:off x="357425" y="476417"/>
            <a:ext cx="8136900" cy="7743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SzPts val="2600"/>
              <a:buNone/>
            </a:pPr>
            <a:r>
              <a:rPr lang="en" sz="2500"/>
              <a:t>What “Individually Trained” Means</a:t>
            </a:r>
            <a:endParaRPr/>
          </a:p>
        </p:txBody>
      </p:sp>
      <p:sp>
        <p:nvSpPr>
          <p:cNvPr id="305" name="Google Shape;305;p40"/>
          <p:cNvSpPr txBox="1">
            <a:spLocks noGrp="1"/>
          </p:cNvSpPr>
          <p:nvPr>
            <p:ph type="subTitle" idx="1"/>
          </p:nvPr>
        </p:nvSpPr>
        <p:spPr>
          <a:xfrm>
            <a:off x="263150" y="1096494"/>
            <a:ext cx="8512800" cy="3433200"/>
          </a:xfrm>
          <a:prstGeom prst="rect">
            <a:avLst/>
          </a:prstGeom>
          <a:noFill/>
          <a:ln>
            <a:noFill/>
          </a:ln>
        </p:spPr>
        <p:txBody>
          <a:bodyPr spcFirstLastPara="1" wrap="square" lIns="91425" tIns="91425" rIns="91425" bIns="91425" anchor="t" anchorCtr="0">
            <a:noAutofit/>
          </a:bodyPr>
          <a:lstStyle/>
          <a:p>
            <a:pPr marL="457200" lvl="0" indent="-228600" algn="l" rtl="0">
              <a:lnSpc>
                <a:spcPct val="118000"/>
              </a:lnSpc>
              <a:spcBef>
                <a:spcPts val="0"/>
              </a:spcBef>
              <a:spcAft>
                <a:spcPts val="0"/>
              </a:spcAft>
              <a:buClr>
                <a:schemeClr val="dk1"/>
              </a:buClr>
              <a:buSzPts val="2200"/>
              <a:buFont typeface="Arial"/>
              <a:buNone/>
            </a:pPr>
            <a:endParaRPr sz="2000">
              <a:solidFill>
                <a:schemeClr val="dk1"/>
              </a:solidFill>
              <a:latin typeface="Arial"/>
              <a:ea typeface="Arial"/>
              <a:cs typeface="Arial"/>
              <a:sym typeface="Arial"/>
            </a:endParaRPr>
          </a:p>
          <a:p>
            <a:pPr marL="457200" lvl="0" indent="-368300" algn="l" rtl="0">
              <a:lnSpc>
                <a:spcPct val="118000"/>
              </a:lnSpc>
              <a:spcBef>
                <a:spcPts val="480"/>
              </a:spcBef>
              <a:spcAft>
                <a:spcPts val="0"/>
              </a:spcAft>
              <a:buClr>
                <a:schemeClr val="dk1"/>
              </a:buClr>
              <a:buSzPts val="2200"/>
              <a:buFont typeface="Arial"/>
              <a:buChar char="●"/>
            </a:pPr>
            <a:r>
              <a:rPr lang="en" sz="2000">
                <a:solidFill>
                  <a:schemeClr val="dk1"/>
                </a:solidFill>
                <a:latin typeface="Arial"/>
                <a:ea typeface="Arial"/>
                <a:cs typeface="Arial"/>
                <a:sym typeface="Arial"/>
              </a:rPr>
              <a:t>Must be trained to do a task directly related to your disability.</a:t>
            </a:r>
            <a:endParaRPr/>
          </a:p>
          <a:p>
            <a:pPr marL="457200" lvl="0" indent="-368300" algn="l" rtl="0">
              <a:lnSpc>
                <a:spcPct val="118000"/>
              </a:lnSpc>
              <a:spcBef>
                <a:spcPts val="480"/>
              </a:spcBef>
              <a:spcAft>
                <a:spcPts val="0"/>
              </a:spcAft>
              <a:buClr>
                <a:schemeClr val="dk1"/>
              </a:buClr>
              <a:buSzPts val="2200"/>
              <a:buFont typeface="Arial"/>
              <a:buChar char="●"/>
            </a:pPr>
            <a:r>
              <a:rPr lang="en" sz="2000">
                <a:solidFill>
                  <a:schemeClr val="dk1"/>
                </a:solidFill>
                <a:latin typeface="Arial"/>
                <a:ea typeface="Arial"/>
                <a:cs typeface="Arial"/>
                <a:sym typeface="Arial"/>
              </a:rPr>
              <a:t>General comfort and companionship do not count.</a:t>
            </a:r>
            <a:endParaRPr/>
          </a:p>
          <a:p>
            <a:pPr marL="457200" lvl="0" indent="-368300" algn="l" rtl="0">
              <a:lnSpc>
                <a:spcPct val="118000"/>
              </a:lnSpc>
              <a:spcBef>
                <a:spcPts val="480"/>
              </a:spcBef>
              <a:spcAft>
                <a:spcPts val="480"/>
              </a:spcAft>
              <a:buClr>
                <a:schemeClr val="dk1"/>
              </a:buClr>
              <a:buSzPts val="2200"/>
              <a:buFont typeface="Arial"/>
              <a:buChar char="●"/>
            </a:pPr>
            <a:r>
              <a:rPr lang="en" sz="2000">
                <a:solidFill>
                  <a:schemeClr val="dk1"/>
                </a:solidFill>
                <a:latin typeface="Arial"/>
                <a:ea typeface="Arial"/>
                <a:cs typeface="Arial"/>
                <a:sym typeface="Arial"/>
              </a:rPr>
              <a:t>No certified trainer required; owner-training can be enough. </a:t>
            </a:r>
            <a:endParaRPr/>
          </a:p>
        </p:txBody>
      </p:sp>
      <p:sp>
        <p:nvSpPr>
          <p:cNvPr id="306" name="Google Shape;306;p40"/>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400"/>
              <a:buFont typeface="Arial"/>
              <a:buNone/>
            </a:pPr>
            <a:fld id="{00000000-1234-1234-1234-123412341234}" type="slidenum">
              <a:rPr lang="en"/>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310"/>
        <p:cNvGrpSpPr/>
        <p:nvPr/>
      </p:nvGrpSpPr>
      <p:grpSpPr>
        <a:xfrm>
          <a:off x="0" y="0"/>
          <a:ext cx="0" cy="0"/>
          <a:chOff x="0" y="0"/>
          <a:chExt cx="0" cy="0"/>
        </a:xfrm>
      </p:grpSpPr>
      <p:sp>
        <p:nvSpPr>
          <p:cNvPr id="311" name="Google Shape;311;p41"/>
          <p:cNvSpPr txBox="1">
            <a:spLocks noGrp="1"/>
          </p:cNvSpPr>
          <p:nvPr>
            <p:ph type="title"/>
          </p:nvPr>
        </p:nvSpPr>
        <p:spPr>
          <a:xfrm>
            <a:off x="357425" y="487720"/>
            <a:ext cx="8136900" cy="7743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SzPts val="2600"/>
              <a:buNone/>
            </a:pPr>
            <a:r>
              <a:rPr lang="en" sz="2500"/>
              <a:t>Pet Fees and the Henderson Case</a:t>
            </a:r>
            <a:endParaRPr/>
          </a:p>
        </p:txBody>
      </p:sp>
      <p:sp>
        <p:nvSpPr>
          <p:cNvPr id="312" name="Google Shape;312;p41"/>
          <p:cNvSpPr txBox="1">
            <a:spLocks noGrp="1"/>
          </p:cNvSpPr>
          <p:nvPr>
            <p:ph type="subTitle" idx="1"/>
          </p:nvPr>
        </p:nvSpPr>
        <p:spPr>
          <a:xfrm>
            <a:off x="243650" y="1417294"/>
            <a:ext cx="8512800" cy="3433200"/>
          </a:xfrm>
          <a:prstGeom prst="rect">
            <a:avLst/>
          </a:prstGeom>
          <a:noFill/>
          <a:ln>
            <a:noFill/>
          </a:ln>
        </p:spPr>
        <p:txBody>
          <a:bodyPr spcFirstLastPara="1" wrap="square" lIns="91425" tIns="91425" rIns="91425" bIns="91425" anchor="t" anchorCtr="0">
            <a:noAutofit/>
          </a:bodyPr>
          <a:lstStyle/>
          <a:p>
            <a:pPr marL="457200" lvl="0" indent="-368300" algn="l" rtl="0">
              <a:lnSpc>
                <a:spcPct val="100000"/>
              </a:lnSpc>
              <a:spcBef>
                <a:spcPts val="0"/>
              </a:spcBef>
              <a:spcAft>
                <a:spcPts val="0"/>
              </a:spcAft>
              <a:buClr>
                <a:schemeClr val="dk1"/>
              </a:buClr>
              <a:buSzPts val="2200"/>
              <a:buFont typeface="Arial"/>
              <a:buChar char="●"/>
            </a:pPr>
            <a:r>
              <a:rPr lang="en" sz="2000">
                <a:solidFill>
                  <a:schemeClr val="dk1"/>
                </a:solidFill>
                <a:latin typeface="Arial"/>
                <a:ea typeface="Arial"/>
                <a:cs typeface="Arial"/>
                <a:sym typeface="Arial"/>
              </a:rPr>
              <a:t>Old FHEO guidance: generally no pet fees for assistance animals.</a:t>
            </a:r>
            <a:endParaRPr/>
          </a:p>
          <a:p>
            <a:pPr marL="457200" lvl="0" indent="-368300" algn="l" rtl="0">
              <a:lnSpc>
                <a:spcPct val="100000"/>
              </a:lnSpc>
              <a:spcBef>
                <a:spcPts val="1200"/>
              </a:spcBef>
              <a:spcAft>
                <a:spcPts val="0"/>
              </a:spcAft>
              <a:buClr>
                <a:schemeClr val="dk1"/>
              </a:buClr>
              <a:buSzPts val="2200"/>
              <a:buFont typeface="Arial"/>
              <a:buChar char="●"/>
            </a:pPr>
            <a:r>
              <a:rPr lang="en" sz="2000">
                <a:solidFill>
                  <a:schemeClr val="dk1"/>
                </a:solidFill>
                <a:latin typeface="Arial"/>
                <a:ea typeface="Arial"/>
                <a:cs typeface="Arial"/>
                <a:sym typeface="Arial"/>
              </a:rPr>
              <a:t>HUD attached Henderson v. Five Properties LLC to the memo.</a:t>
            </a:r>
            <a:endParaRPr/>
          </a:p>
          <a:p>
            <a:pPr marL="457200" lvl="0" indent="-368300" algn="l" rtl="0">
              <a:lnSpc>
                <a:spcPct val="100000"/>
              </a:lnSpc>
              <a:spcBef>
                <a:spcPts val="1200"/>
              </a:spcBef>
              <a:spcAft>
                <a:spcPts val="0"/>
              </a:spcAft>
              <a:buClr>
                <a:schemeClr val="dk1"/>
              </a:buClr>
              <a:buSzPts val="2200"/>
              <a:buFont typeface="Arial"/>
              <a:buChar char="●"/>
            </a:pPr>
            <a:r>
              <a:rPr lang="en" sz="2000">
                <a:solidFill>
                  <a:schemeClr val="dk1"/>
                </a:solidFill>
                <a:latin typeface="Arial"/>
                <a:ea typeface="Arial"/>
                <a:cs typeface="Arial"/>
                <a:sym typeface="Arial"/>
              </a:rPr>
              <a:t>That case: refusing to waive a pet fee wasn’t automatically illegal.</a:t>
            </a:r>
            <a:endParaRPr/>
          </a:p>
          <a:p>
            <a:pPr marL="457200" lvl="0" indent="-368300" algn="l" rtl="0">
              <a:lnSpc>
                <a:spcPct val="100000"/>
              </a:lnSpc>
              <a:spcBef>
                <a:spcPts val="1200"/>
              </a:spcBef>
              <a:spcAft>
                <a:spcPts val="0"/>
              </a:spcAft>
              <a:buClr>
                <a:schemeClr val="dk1"/>
              </a:buClr>
              <a:buSzPts val="2200"/>
              <a:buFont typeface="Arial"/>
              <a:buChar char="●"/>
            </a:pPr>
            <a:r>
              <a:rPr lang="en" sz="2000">
                <a:solidFill>
                  <a:schemeClr val="dk1"/>
                </a:solidFill>
                <a:latin typeface="Arial"/>
                <a:ea typeface="Arial"/>
                <a:cs typeface="Arial"/>
                <a:sym typeface="Arial"/>
              </a:rPr>
              <a:t>Federal consequences for charging ESA fees are now less likely.</a:t>
            </a:r>
            <a:endParaRPr/>
          </a:p>
          <a:p>
            <a:pPr marL="457200" lvl="0" indent="-368300" algn="l" rtl="0">
              <a:lnSpc>
                <a:spcPct val="100000"/>
              </a:lnSpc>
              <a:spcBef>
                <a:spcPts val="1200"/>
              </a:spcBef>
              <a:spcAft>
                <a:spcPts val="1200"/>
              </a:spcAft>
              <a:buClr>
                <a:schemeClr val="dk1"/>
              </a:buClr>
              <a:buSzPts val="2200"/>
              <a:buFont typeface="Arial"/>
              <a:buChar char="●"/>
            </a:pPr>
            <a:r>
              <a:rPr lang="en" sz="2000">
                <a:solidFill>
                  <a:schemeClr val="dk1"/>
                </a:solidFill>
                <a:latin typeface="Arial"/>
                <a:ea typeface="Arial"/>
                <a:cs typeface="Arial"/>
                <a:sym typeface="Arial"/>
              </a:rPr>
              <a:t>Legality still depends on your facts and your state’s law.</a:t>
            </a:r>
            <a:endParaRPr/>
          </a:p>
        </p:txBody>
      </p:sp>
      <p:sp>
        <p:nvSpPr>
          <p:cNvPr id="313" name="Google Shape;313;p41"/>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400"/>
              <a:buFont typeface="Arial"/>
              <a:buNone/>
            </a:pPr>
            <a:fld id="{00000000-1234-1234-1234-123412341234}" type="slidenum">
              <a:rPr lang="en"/>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317"/>
        <p:cNvGrpSpPr/>
        <p:nvPr/>
      </p:nvGrpSpPr>
      <p:grpSpPr>
        <a:xfrm>
          <a:off x="0" y="0"/>
          <a:ext cx="0" cy="0"/>
          <a:chOff x="0" y="0"/>
          <a:chExt cx="0" cy="0"/>
        </a:xfrm>
      </p:grpSpPr>
      <p:sp>
        <p:nvSpPr>
          <p:cNvPr id="318" name="Google Shape;318;p42"/>
          <p:cNvSpPr txBox="1">
            <a:spLocks noGrp="1"/>
          </p:cNvSpPr>
          <p:nvPr>
            <p:ph type="title"/>
          </p:nvPr>
        </p:nvSpPr>
        <p:spPr>
          <a:xfrm>
            <a:off x="357425" y="487731"/>
            <a:ext cx="8136900" cy="7743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SzPts val="2600"/>
              <a:buNone/>
            </a:pPr>
            <a:r>
              <a:rPr lang="en" sz="2500"/>
              <a:t>Your ESA Letter &amp; Existing Approvals</a:t>
            </a:r>
            <a:endParaRPr/>
          </a:p>
        </p:txBody>
      </p:sp>
      <p:sp>
        <p:nvSpPr>
          <p:cNvPr id="319" name="Google Shape;319;p42"/>
          <p:cNvSpPr txBox="1">
            <a:spLocks noGrp="1"/>
          </p:cNvSpPr>
          <p:nvPr>
            <p:ph type="subTitle" idx="1"/>
          </p:nvPr>
        </p:nvSpPr>
        <p:spPr>
          <a:xfrm>
            <a:off x="243650" y="1387372"/>
            <a:ext cx="8512800" cy="3433200"/>
          </a:xfrm>
          <a:prstGeom prst="rect">
            <a:avLst/>
          </a:prstGeom>
          <a:noFill/>
          <a:ln>
            <a:noFill/>
          </a:ln>
        </p:spPr>
        <p:txBody>
          <a:bodyPr spcFirstLastPara="1" wrap="square" lIns="91425" tIns="91425" rIns="91425" bIns="91425" anchor="t" anchorCtr="0">
            <a:noAutofit/>
          </a:bodyPr>
          <a:lstStyle/>
          <a:p>
            <a:pPr marL="457200" lvl="0" indent="-368300" algn="l" rtl="0">
              <a:lnSpc>
                <a:spcPct val="118000"/>
              </a:lnSpc>
              <a:spcBef>
                <a:spcPts val="0"/>
              </a:spcBef>
              <a:spcAft>
                <a:spcPts val="0"/>
              </a:spcAft>
              <a:buClr>
                <a:schemeClr val="dk1"/>
              </a:buClr>
              <a:buSzPts val="2200"/>
              <a:buFont typeface="Arial"/>
              <a:buChar char="●"/>
            </a:pPr>
            <a:r>
              <a:rPr lang="en" sz="2000">
                <a:solidFill>
                  <a:schemeClr val="dk1"/>
                </a:solidFill>
                <a:latin typeface="Arial"/>
                <a:ea typeface="Arial"/>
                <a:cs typeface="Arial"/>
                <a:sym typeface="Arial"/>
              </a:rPr>
              <a:t>A treating provider’s letter is still meaningful evidence of need for accommodation.</a:t>
            </a:r>
            <a:endParaRPr/>
          </a:p>
          <a:p>
            <a:pPr marL="457200" lvl="0" indent="-368300" algn="l" rtl="0">
              <a:lnSpc>
                <a:spcPct val="118000"/>
              </a:lnSpc>
              <a:spcBef>
                <a:spcPts val="480"/>
              </a:spcBef>
              <a:spcAft>
                <a:spcPts val="0"/>
              </a:spcAft>
              <a:buClr>
                <a:schemeClr val="dk1"/>
              </a:buClr>
              <a:buSzPts val="2200"/>
              <a:buFont typeface="Arial"/>
              <a:buChar char="●"/>
            </a:pPr>
            <a:r>
              <a:rPr lang="en" sz="2000">
                <a:solidFill>
                  <a:schemeClr val="dk1"/>
                </a:solidFill>
                <a:latin typeface="Arial"/>
                <a:ea typeface="Arial"/>
                <a:cs typeface="Arial"/>
                <a:sym typeface="Arial"/>
              </a:rPr>
              <a:t>HUD just won’t use it to pursue an untrained-ESA complaint.</a:t>
            </a:r>
            <a:endParaRPr/>
          </a:p>
          <a:p>
            <a:pPr marL="457200" lvl="0" indent="-368300" algn="l" rtl="0">
              <a:lnSpc>
                <a:spcPct val="118000"/>
              </a:lnSpc>
              <a:spcBef>
                <a:spcPts val="480"/>
              </a:spcBef>
              <a:spcAft>
                <a:spcPts val="0"/>
              </a:spcAft>
              <a:buClr>
                <a:schemeClr val="dk1"/>
              </a:buClr>
              <a:buSzPts val="2200"/>
              <a:buFont typeface="Arial"/>
              <a:buChar char="●"/>
            </a:pPr>
            <a:r>
              <a:rPr lang="en" sz="2000">
                <a:solidFill>
                  <a:schemeClr val="dk1"/>
                </a:solidFill>
                <a:latin typeface="Arial"/>
                <a:ea typeface="Arial"/>
                <a:cs typeface="Arial"/>
                <a:sym typeface="Arial"/>
              </a:rPr>
              <a:t>Courts and state agencies still weigh that documentation.</a:t>
            </a:r>
            <a:endParaRPr/>
          </a:p>
          <a:p>
            <a:pPr marL="457200" lvl="0" indent="-368300" algn="l" rtl="0">
              <a:lnSpc>
                <a:spcPct val="118000"/>
              </a:lnSpc>
              <a:spcBef>
                <a:spcPts val="480"/>
              </a:spcBef>
              <a:spcAft>
                <a:spcPts val="0"/>
              </a:spcAft>
              <a:buClr>
                <a:schemeClr val="dk1"/>
              </a:buClr>
              <a:buSzPts val="2200"/>
              <a:buFont typeface="Arial"/>
              <a:buChar char="●"/>
            </a:pPr>
            <a:r>
              <a:rPr lang="en" sz="2000">
                <a:solidFill>
                  <a:schemeClr val="dk1"/>
                </a:solidFill>
                <a:latin typeface="Arial"/>
                <a:ea typeface="Arial"/>
                <a:cs typeface="Arial"/>
                <a:sym typeface="Arial"/>
              </a:rPr>
              <a:t>Already approved at your home? That approval should stands.</a:t>
            </a:r>
            <a:endParaRPr/>
          </a:p>
          <a:p>
            <a:pPr marL="457200" lvl="0" indent="-368300" algn="l" rtl="0">
              <a:lnSpc>
                <a:spcPct val="118000"/>
              </a:lnSpc>
              <a:spcBef>
                <a:spcPts val="480"/>
              </a:spcBef>
              <a:spcAft>
                <a:spcPts val="480"/>
              </a:spcAft>
              <a:buClr>
                <a:schemeClr val="dk1"/>
              </a:buClr>
              <a:buSzPts val="2200"/>
              <a:buFont typeface="Arial"/>
              <a:buChar char="●"/>
            </a:pPr>
            <a:r>
              <a:rPr lang="en" sz="2000">
                <a:solidFill>
                  <a:schemeClr val="dk1"/>
                </a:solidFill>
                <a:latin typeface="Arial"/>
                <a:ea typeface="Arial"/>
                <a:cs typeface="Arial"/>
                <a:sym typeface="Arial"/>
              </a:rPr>
              <a:t>Bigger risk: moving, a new request, or an emboldened landlord.</a:t>
            </a:r>
            <a:endParaRPr/>
          </a:p>
        </p:txBody>
      </p:sp>
      <p:sp>
        <p:nvSpPr>
          <p:cNvPr id="320" name="Google Shape;320;p42"/>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400"/>
              <a:buFont typeface="Arial"/>
              <a:buNone/>
            </a:pPr>
            <a:fld id="{00000000-1234-1234-1234-123412341234}" type="slidenum">
              <a:rPr lang="en"/>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324"/>
        <p:cNvGrpSpPr/>
        <p:nvPr/>
      </p:nvGrpSpPr>
      <p:grpSpPr>
        <a:xfrm>
          <a:off x="0" y="0"/>
          <a:ext cx="0" cy="0"/>
          <a:chOff x="0" y="0"/>
          <a:chExt cx="0" cy="0"/>
        </a:xfrm>
      </p:grpSpPr>
      <p:sp>
        <p:nvSpPr>
          <p:cNvPr id="325" name="Google Shape;325;p43"/>
          <p:cNvSpPr txBox="1">
            <a:spLocks noGrp="1"/>
          </p:cNvSpPr>
          <p:nvPr>
            <p:ph type="title"/>
          </p:nvPr>
        </p:nvSpPr>
        <p:spPr>
          <a:xfrm>
            <a:off x="2917463" y="1075475"/>
            <a:ext cx="3359100" cy="2772000"/>
          </a:xfrm>
          <a:prstGeom prst="rect">
            <a:avLst/>
          </a:prstGeom>
          <a:noFill/>
          <a:ln>
            <a:noFill/>
          </a:ln>
        </p:spPr>
        <p:txBody>
          <a:bodyPr spcFirstLastPara="1" wrap="square" lIns="91425" tIns="91425" rIns="91425" bIns="91425" anchor="ctr" anchorCtr="0">
            <a:noAutofit/>
          </a:bodyPr>
          <a:lstStyle/>
          <a:p>
            <a:pPr marL="0" lvl="0" indent="0" algn="ctr" rtl="0">
              <a:lnSpc>
                <a:spcPct val="120000"/>
              </a:lnSpc>
              <a:spcBef>
                <a:spcPts val="0"/>
              </a:spcBef>
              <a:spcAft>
                <a:spcPts val="0"/>
              </a:spcAft>
              <a:buSzPts val="4000"/>
              <a:buNone/>
            </a:pPr>
            <a:r>
              <a:rPr lang="en"/>
              <a:t>What Remains: Rights &amp; Remedies</a:t>
            </a:r>
            <a:endParaRPr/>
          </a:p>
        </p:txBody>
      </p:sp>
      <p:pic>
        <p:nvPicPr>
          <p:cNvPr id="326" name="Google Shape;326;p43" descr="Icon of a dog"/>
          <p:cNvPicPr preferRelativeResize="0">
            <a:picLocks noGrp="1"/>
          </p:cNvPicPr>
          <p:nvPr>
            <p:ph type="pic" idx="2"/>
          </p:nvPr>
        </p:nvPicPr>
        <p:blipFill rotWithShape="1">
          <a:blip r:embed="rId3">
            <a:alphaModFix/>
          </a:blip>
          <a:srcRect l="9191" t="894" r="11000" b="-894"/>
          <a:stretch/>
        </p:blipFill>
        <p:spPr>
          <a:xfrm>
            <a:off x="284713" y="271463"/>
            <a:ext cx="2043409" cy="256032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pic>
      <p:sp>
        <p:nvSpPr>
          <p:cNvPr id="327" name="Google Shape;327;p43"/>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fld id="{00000000-1234-1234-1234-123412341234}" type="slidenum">
              <a:rPr lang="en"/>
              <a:t>24</a:t>
            </a:fld>
            <a:endParaRPr/>
          </a:p>
        </p:txBody>
      </p:sp>
      <p:pic>
        <p:nvPicPr>
          <p:cNvPr id="328" name="Google Shape;328;p43" descr="Paw prints with solid fill"/>
          <p:cNvPicPr preferRelativeResize="0">
            <a:picLocks noGrp="1"/>
          </p:cNvPicPr>
          <p:nvPr>
            <p:ph type="pic" idx="5"/>
          </p:nvPr>
        </p:nvPicPr>
        <p:blipFill rotWithShape="1">
          <a:blip r:embed="rId4">
            <a:alphaModFix/>
          </a:blip>
          <a:srcRect t="4417" b="4661"/>
          <a:stretch/>
        </p:blipFill>
        <p:spPr>
          <a:xfrm>
            <a:off x="6983196" y="3067396"/>
            <a:ext cx="1481137" cy="1346662"/>
          </a:xfrm>
          <a:prstGeom prst="rect">
            <a:avLst/>
          </a:prstGeom>
          <a:noFill/>
          <a:ln w="76200" cap="flat" cmpd="sng">
            <a:solidFill>
              <a:schemeClr val="lt1"/>
            </a:solidFill>
            <a:prstDash val="solid"/>
            <a:round/>
            <a:headEnd type="none" w="sm" len="sm"/>
            <a:tailEnd type="none" w="sm" len="sm"/>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332"/>
        <p:cNvGrpSpPr/>
        <p:nvPr/>
      </p:nvGrpSpPr>
      <p:grpSpPr>
        <a:xfrm>
          <a:off x="0" y="0"/>
          <a:ext cx="0" cy="0"/>
          <a:chOff x="0" y="0"/>
          <a:chExt cx="0" cy="0"/>
        </a:xfrm>
      </p:grpSpPr>
      <p:sp>
        <p:nvSpPr>
          <p:cNvPr id="333" name="Google Shape;333;p44"/>
          <p:cNvSpPr txBox="1">
            <a:spLocks noGrp="1"/>
          </p:cNvSpPr>
          <p:nvPr>
            <p:ph type="title"/>
          </p:nvPr>
        </p:nvSpPr>
        <p:spPr>
          <a:xfrm>
            <a:off x="357425" y="431201"/>
            <a:ext cx="8136900" cy="6648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SzPts val="2600"/>
              <a:buNone/>
            </a:pPr>
            <a:r>
              <a:rPr lang="en" sz="2500"/>
              <a:t>What Did NOT Change</a:t>
            </a:r>
            <a:endParaRPr/>
          </a:p>
        </p:txBody>
      </p:sp>
      <p:sp>
        <p:nvSpPr>
          <p:cNvPr id="334" name="Google Shape;334;p44"/>
          <p:cNvSpPr txBox="1">
            <a:spLocks noGrp="1"/>
          </p:cNvSpPr>
          <p:nvPr>
            <p:ph type="subTitle" idx="1"/>
          </p:nvPr>
        </p:nvSpPr>
        <p:spPr>
          <a:xfrm>
            <a:off x="243650" y="1476669"/>
            <a:ext cx="8512800" cy="3433200"/>
          </a:xfrm>
          <a:prstGeom prst="rect">
            <a:avLst/>
          </a:prstGeom>
          <a:noFill/>
          <a:ln>
            <a:noFill/>
          </a:ln>
        </p:spPr>
        <p:txBody>
          <a:bodyPr spcFirstLastPara="1" wrap="square" lIns="91425" tIns="91425" rIns="91425" bIns="91425" anchor="t" anchorCtr="0">
            <a:noAutofit/>
          </a:bodyPr>
          <a:lstStyle/>
          <a:p>
            <a:pPr marL="457200" lvl="0" indent="-368300" algn="l" rtl="0">
              <a:lnSpc>
                <a:spcPct val="118000"/>
              </a:lnSpc>
              <a:spcBef>
                <a:spcPts val="0"/>
              </a:spcBef>
              <a:spcAft>
                <a:spcPts val="0"/>
              </a:spcAft>
              <a:buClr>
                <a:schemeClr val="dk1"/>
              </a:buClr>
              <a:buSzPts val="2200"/>
              <a:buFont typeface="Arial"/>
              <a:buChar char="●"/>
            </a:pPr>
            <a:r>
              <a:rPr lang="en" sz="2000">
                <a:solidFill>
                  <a:schemeClr val="dk1"/>
                </a:solidFill>
                <a:latin typeface="Arial"/>
                <a:ea typeface="Arial"/>
                <a:cs typeface="Arial"/>
                <a:sym typeface="Arial"/>
              </a:rPr>
              <a:t>The FHA is still law — its text never required training.</a:t>
            </a:r>
            <a:endParaRPr/>
          </a:p>
          <a:p>
            <a:pPr marL="457200" lvl="0" indent="-368300" algn="l" rtl="0">
              <a:lnSpc>
                <a:spcPct val="118000"/>
              </a:lnSpc>
              <a:spcBef>
                <a:spcPts val="480"/>
              </a:spcBef>
              <a:spcAft>
                <a:spcPts val="0"/>
              </a:spcAft>
              <a:buClr>
                <a:schemeClr val="dk1"/>
              </a:buClr>
              <a:buSzPts val="2200"/>
              <a:buFont typeface="Arial"/>
              <a:buChar char="●"/>
            </a:pPr>
            <a:r>
              <a:rPr lang="en" sz="2000">
                <a:solidFill>
                  <a:schemeClr val="dk1"/>
                </a:solidFill>
                <a:latin typeface="Arial"/>
                <a:ea typeface="Arial"/>
                <a:cs typeface="Arial"/>
                <a:sym typeface="Arial"/>
              </a:rPr>
              <a:t>Your right to sue: two years, in federal or state court.</a:t>
            </a:r>
            <a:endParaRPr/>
          </a:p>
          <a:p>
            <a:pPr marL="457200" lvl="0" indent="-368300" algn="l" rtl="0">
              <a:lnSpc>
                <a:spcPct val="118000"/>
              </a:lnSpc>
              <a:spcBef>
                <a:spcPts val="480"/>
              </a:spcBef>
              <a:spcAft>
                <a:spcPts val="0"/>
              </a:spcAft>
              <a:buClr>
                <a:schemeClr val="dk1"/>
              </a:buClr>
              <a:buSzPts val="2200"/>
              <a:buFont typeface="Arial"/>
              <a:buChar char="●"/>
            </a:pPr>
            <a:r>
              <a:rPr lang="en" sz="2000">
                <a:solidFill>
                  <a:schemeClr val="dk1"/>
                </a:solidFill>
                <a:latin typeface="Arial"/>
                <a:ea typeface="Arial"/>
                <a:cs typeface="Arial"/>
                <a:sym typeface="Arial"/>
              </a:rPr>
              <a:t>Section 504 of the Rehabilitation Act is unaffected.</a:t>
            </a:r>
            <a:endParaRPr/>
          </a:p>
          <a:p>
            <a:pPr marL="457200" lvl="0" indent="-368300" algn="l" rtl="0">
              <a:lnSpc>
                <a:spcPct val="118000"/>
              </a:lnSpc>
              <a:spcBef>
                <a:spcPts val="480"/>
              </a:spcBef>
              <a:spcAft>
                <a:spcPts val="0"/>
              </a:spcAft>
              <a:buClr>
                <a:schemeClr val="dk1"/>
              </a:buClr>
              <a:buSzPts val="2200"/>
              <a:buFont typeface="Arial"/>
              <a:buChar char="●"/>
            </a:pPr>
            <a:r>
              <a:rPr lang="en" sz="2000">
                <a:solidFill>
                  <a:schemeClr val="dk1"/>
                </a:solidFill>
                <a:latin typeface="Arial"/>
                <a:ea typeface="Arial"/>
                <a:cs typeface="Arial"/>
                <a:sym typeface="Arial"/>
              </a:rPr>
              <a:t>State and local fair housing laws are unaffected.</a:t>
            </a:r>
            <a:endParaRPr/>
          </a:p>
          <a:p>
            <a:pPr marL="457200" lvl="0" indent="-368300" algn="l" rtl="0">
              <a:lnSpc>
                <a:spcPct val="118000"/>
              </a:lnSpc>
              <a:spcBef>
                <a:spcPts val="480"/>
              </a:spcBef>
              <a:spcAft>
                <a:spcPts val="480"/>
              </a:spcAft>
              <a:buClr>
                <a:schemeClr val="dk1"/>
              </a:buClr>
              <a:buSzPts val="2200"/>
              <a:buFont typeface="Arial"/>
              <a:buChar char="●"/>
            </a:pPr>
            <a:r>
              <a:rPr lang="en" sz="2000">
                <a:solidFill>
                  <a:schemeClr val="dk1"/>
                </a:solidFill>
                <a:latin typeface="Arial"/>
                <a:ea typeface="Arial"/>
                <a:cs typeface="Arial"/>
                <a:sym typeface="Arial"/>
              </a:rPr>
              <a:t>Fair housing organizations can still investigate and sue (but whether they can use federal funding to do so is an unanswered question).</a:t>
            </a:r>
            <a:endParaRPr/>
          </a:p>
        </p:txBody>
      </p:sp>
      <p:sp>
        <p:nvSpPr>
          <p:cNvPr id="335" name="Google Shape;335;p44"/>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400"/>
              <a:buFont typeface="Arial"/>
              <a:buNone/>
            </a:pPr>
            <a:fld id="{00000000-1234-1234-1234-123412341234}" type="slidenum">
              <a:rPr lang="en"/>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339"/>
        <p:cNvGrpSpPr/>
        <p:nvPr/>
      </p:nvGrpSpPr>
      <p:grpSpPr>
        <a:xfrm>
          <a:off x="0" y="0"/>
          <a:ext cx="0" cy="0"/>
          <a:chOff x="0" y="0"/>
          <a:chExt cx="0" cy="0"/>
        </a:xfrm>
      </p:grpSpPr>
      <p:sp>
        <p:nvSpPr>
          <p:cNvPr id="340" name="Google Shape;340;p45"/>
          <p:cNvSpPr txBox="1">
            <a:spLocks noGrp="1"/>
          </p:cNvSpPr>
          <p:nvPr>
            <p:ph type="title"/>
          </p:nvPr>
        </p:nvSpPr>
        <p:spPr>
          <a:xfrm>
            <a:off x="357425" y="431201"/>
            <a:ext cx="8136900" cy="66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600"/>
              <a:buNone/>
            </a:pPr>
            <a:r>
              <a:rPr lang="en" sz="2500"/>
              <a:t>If Your Landlord Says No</a:t>
            </a:r>
            <a:endParaRPr/>
          </a:p>
        </p:txBody>
      </p:sp>
      <p:sp>
        <p:nvSpPr>
          <p:cNvPr id="341" name="Google Shape;341;p45"/>
          <p:cNvSpPr txBox="1">
            <a:spLocks noGrp="1"/>
          </p:cNvSpPr>
          <p:nvPr>
            <p:ph type="subTitle" idx="1"/>
          </p:nvPr>
        </p:nvSpPr>
        <p:spPr>
          <a:xfrm>
            <a:off x="243650" y="1476669"/>
            <a:ext cx="8512800" cy="3433200"/>
          </a:xfrm>
          <a:prstGeom prst="rect">
            <a:avLst/>
          </a:prstGeom>
          <a:noFill/>
          <a:ln>
            <a:noFill/>
          </a:ln>
        </p:spPr>
        <p:txBody>
          <a:bodyPr spcFirstLastPara="1" wrap="square" lIns="91425" tIns="91425" rIns="91425" bIns="91425" anchor="t" anchorCtr="0">
            <a:noAutofit/>
          </a:bodyPr>
          <a:lstStyle/>
          <a:p>
            <a:pPr marL="457200" lvl="0" indent="-368300" algn="l" rtl="0">
              <a:lnSpc>
                <a:spcPct val="118000"/>
              </a:lnSpc>
              <a:spcBef>
                <a:spcPts val="0"/>
              </a:spcBef>
              <a:spcAft>
                <a:spcPts val="0"/>
              </a:spcAft>
              <a:buClr>
                <a:schemeClr val="dk1"/>
              </a:buClr>
              <a:buSzPts val="2200"/>
              <a:buFont typeface="Arial"/>
              <a:buChar char="●"/>
            </a:pPr>
            <a:r>
              <a:rPr lang="en" sz="2000">
                <a:solidFill>
                  <a:schemeClr val="dk1"/>
                </a:solidFill>
                <a:latin typeface="Arial"/>
                <a:ea typeface="Arial"/>
                <a:cs typeface="Arial"/>
                <a:sym typeface="Arial"/>
              </a:rPr>
              <a:t>Don’t panic — HUD was never your only path.</a:t>
            </a:r>
            <a:endParaRPr/>
          </a:p>
          <a:p>
            <a:pPr marL="457200" lvl="0" indent="-368300" algn="l" rtl="0">
              <a:lnSpc>
                <a:spcPct val="118000"/>
              </a:lnSpc>
              <a:spcBef>
                <a:spcPts val="480"/>
              </a:spcBef>
              <a:spcAft>
                <a:spcPts val="0"/>
              </a:spcAft>
              <a:buClr>
                <a:schemeClr val="dk1"/>
              </a:buClr>
              <a:buSzPts val="2200"/>
              <a:buFont typeface="Arial"/>
              <a:buChar char="●"/>
            </a:pPr>
            <a:r>
              <a:rPr lang="en" sz="2000">
                <a:solidFill>
                  <a:schemeClr val="dk1"/>
                </a:solidFill>
                <a:latin typeface="Arial"/>
                <a:ea typeface="Arial"/>
                <a:cs typeface="Arial"/>
                <a:sym typeface="Arial"/>
              </a:rPr>
              <a:t>Put everything in writing and keep copies.</a:t>
            </a:r>
            <a:endParaRPr/>
          </a:p>
          <a:p>
            <a:pPr marL="457200" lvl="0" indent="-368300" algn="l" rtl="0">
              <a:lnSpc>
                <a:spcPct val="118000"/>
              </a:lnSpc>
              <a:spcBef>
                <a:spcPts val="480"/>
              </a:spcBef>
              <a:spcAft>
                <a:spcPts val="0"/>
              </a:spcAft>
              <a:buClr>
                <a:schemeClr val="dk1"/>
              </a:buClr>
              <a:buSzPts val="2200"/>
              <a:buFont typeface="Arial"/>
              <a:buChar char="●"/>
            </a:pPr>
            <a:r>
              <a:rPr lang="en" sz="2000">
                <a:solidFill>
                  <a:schemeClr val="dk1"/>
                </a:solidFill>
                <a:latin typeface="Arial"/>
                <a:ea typeface="Arial"/>
                <a:cs typeface="Arial"/>
                <a:sym typeface="Arial"/>
              </a:rPr>
              <a:t>Contact a fair housing or disability rights organization (often free).</a:t>
            </a:r>
            <a:endParaRPr/>
          </a:p>
          <a:p>
            <a:pPr marL="457200" lvl="0" indent="-368300" algn="l" rtl="0">
              <a:lnSpc>
                <a:spcPct val="118000"/>
              </a:lnSpc>
              <a:spcBef>
                <a:spcPts val="480"/>
              </a:spcBef>
              <a:spcAft>
                <a:spcPts val="0"/>
              </a:spcAft>
              <a:buClr>
                <a:schemeClr val="dk1"/>
              </a:buClr>
              <a:buSzPts val="2200"/>
              <a:buFont typeface="Arial"/>
              <a:buChar char="●"/>
            </a:pPr>
            <a:r>
              <a:rPr lang="en" sz="2000">
                <a:solidFill>
                  <a:schemeClr val="dk1"/>
                </a:solidFill>
                <a:latin typeface="Arial"/>
                <a:ea typeface="Arial"/>
                <a:cs typeface="Arial"/>
                <a:sym typeface="Arial"/>
              </a:rPr>
              <a:t>In California: file with the CRD or consult a </a:t>
            </a:r>
            <a:r>
              <a:rPr lang="en" sz="2000">
                <a:solidFill>
                  <a:schemeClr val="dk1"/>
                </a:solidFill>
              </a:rPr>
              <a:t>disability rights organization, </a:t>
            </a:r>
            <a:r>
              <a:rPr lang="en" sz="2000">
                <a:solidFill>
                  <a:schemeClr val="dk1"/>
                </a:solidFill>
                <a:latin typeface="Arial"/>
                <a:ea typeface="Arial"/>
                <a:cs typeface="Arial"/>
                <a:sym typeface="Arial"/>
              </a:rPr>
              <a:t>fair housing organization, or attorney.</a:t>
            </a:r>
            <a:endParaRPr/>
          </a:p>
          <a:p>
            <a:pPr marL="457200" lvl="0" indent="-368300" algn="l" rtl="0">
              <a:lnSpc>
                <a:spcPct val="118000"/>
              </a:lnSpc>
              <a:spcBef>
                <a:spcPts val="480"/>
              </a:spcBef>
              <a:spcAft>
                <a:spcPts val="480"/>
              </a:spcAft>
              <a:buClr>
                <a:schemeClr val="dk1"/>
              </a:buClr>
              <a:buSzPts val="2200"/>
              <a:buFont typeface="Arial"/>
              <a:buChar char="●"/>
            </a:pPr>
            <a:r>
              <a:rPr lang="en" sz="2000">
                <a:solidFill>
                  <a:schemeClr val="dk1"/>
                </a:solidFill>
                <a:latin typeface="Arial"/>
                <a:ea typeface="Arial"/>
                <a:cs typeface="Arial"/>
                <a:sym typeface="Arial"/>
              </a:rPr>
              <a:t>Don’t sign away rights or agree to fees under pressure.</a:t>
            </a:r>
            <a:endParaRPr/>
          </a:p>
        </p:txBody>
      </p:sp>
      <p:sp>
        <p:nvSpPr>
          <p:cNvPr id="342" name="Google Shape;342;p45"/>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400"/>
              <a:buFont typeface="Arial"/>
              <a:buNone/>
            </a:pPr>
            <a:fld id="{00000000-1234-1234-1234-123412341234}" type="slidenum">
              <a:rPr lang="en"/>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rgbClr val="F8F6F0"/>
        </a:solidFill>
        <a:effectLst/>
      </p:bgPr>
    </p:bg>
    <p:spTree>
      <p:nvGrpSpPr>
        <p:cNvPr id="1" name="Shape 346"/>
        <p:cNvGrpSpPr/>
        <p:nvPr/>
      </p:nvGrpSpPr>
      <p:grpSpPr>
        <a:xfrm>
          <a:off x="0" y="0"/>
          <a:ext cx="0" cy="0"/>
          <a:chOff x="0" y="0"/>
          <a:chExt cx="0" cy="0"/>
        </a:xfrm>
      </p:grpSpPr>
      <p:sp>
        <p:nvSpPr>
          <p:cNvPr id="347" name="Google Shape;347;p46"/>
          <p:cNvSpPr txBox="1"/>
          <p:nvPr/>
        </p:nvSpPr>
        <p:spPr>
          <a:xfrm>
            <a:off x="1052994" y="1247579"/>
            <a:ext cx="2904000" cy="701400"/>
          </a:xfrm>
          <a:prstGeom prst="rect">
            <a:avLst/>
          </a:prstGeom>
          <a:noFill/>
          <a:ln>
            <a:noFill/>
          </a:ln>
        </p:spPr>
        <p:txBody>
          <a:bodyPr spcFirstLastPara="1" wrap="square" lIns="100425" tIns="50200" rIns="100425" bIns="50200" anchor="t" anchorCtr="0">
            <a:noAutofit/>
          </a:bodyPr>
          <a:lstStyle/>
          <a:p>
            <a:pPr marL="0" marR="0" lvl="0" indent="0" algn="l" rtl="0">
              <a:lnSpc>
                <a:spcPct val="100000"/>
              </a:lnSpc>
              <a:spcBef>
                <a:spcPts val="0"/>
              </a:spcBef>
              <a:spcAft>
                <a:spcPts val="0"/>
              </a:spcAft>
              <a:buClr>
                <a:srgbClr val="96001D"/>
              </a:buClr>
              <a:buSzPts val="2197"/>
              <a:buFont typeface="Calibri"/>
              <a:buNone/>
            </a:pPr>
            <a:r>
              <a:rPr lang="en" sz="1867" b="1" i="0" u="none" strike="noStrike" cap="none">
                <a:solidFill>
                  <a:srgbClr val="000000"/>
                </a:solidFill>
                <a:latin typeface="Arial"/>
                <a:ea typeface="Arial"/>
                <a:cs typeface="Arial"/>
                <a:sym typeface="Arial"/>
              </a:rPr>
              <a:t>Phone:</a:t>
            </a:r>
            <a:r>
              <a:rPr lang="en" sz="1867" b="0" i="0" u="none" strike="noStrike" cap="none">
                <a:solidFill>
                  <a:srgbClr val="CC0000"/>
                </a:solidFill>
                <a:latin typeface="Arial"/>
                <a:ea typeface="Arial"/>
                <a:cs typeface="Arial"/>
                <a:sym typeface="Arial"/>
              </a:rPr>
              <a:t> 	    </a:t>
            </a:r>
            <a:r>
              <a:rPr lang="en" sz="1867" b="0" i="0" u="none" strike="noStrike" cap="none">
                <a:solidFill>
                  <a:srgbClr val="000000"/>
                </a:solidFill>
                <a:latin typeface="Arial"/>
                <a:ea typeface="Arial"/>
                <a:cs typeface="Arial"/>
                <a:sym typeface="Arial"/>
              </a:rPr>
              <a:t>510.644.2555 </a:t>
            </a:r>
            <a:endParaRPr sz="1867"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96001D"/>
              </a:buClr>
              <a:buSzPts val="2197"/>
              <a:buFont typeface="Calibri"/>
              <a:buNone/>
            </a:pPr>
            <a:r>
              <a:rPr lang="en" sz="1867" b="1" i="0" u="none" strike="noStrike" cap="none">
                <a:solidFill>
                  <a:srgbClr val="000000"/>
                </a:solidFill>
                <a:latin typeface="Arial"/>
                <a:ea typeface="Arial"/>
                <a:cs typeface="Arial"/>
                <a:sym typeface="Arial"/>
              </a:rPr>
              <a:t>Toll Free:</a:t>
            </a:r>
            <a:r>
              <a:rPr lang="en" sz="1867" b="0" i="0" u="none" strike="noStrike" cap="none">
                <a:solidFill>
                  <a:srgbClr val="000000"/>
                </a:solidFill>
                <a:latin typeface="Arial"/>
                <a:ea typeface="Arial"/>
                <a:cs typeface="Arial"/>
                <a:sym typeface="Arial"/>
              </a:rPr>
              <a:t>  800.348.4232</a:t>
            </a:r>
            <a:endParaRPr sz="1867" b="0" i="0" u="none" strike="noStrike" cap="none">
              <a:solidFill>
                <a:srgbClr val="1155CC"/>
              </a:solidFill>
              <a:latin typeface="Arial"/>
              <a:ea typeface="Arial"/>
              <a:cs typeface="Arial"/>
              <a:sym typeface="Arial"/>
            </a:endParaRPr>
          </a:p>
        </p:txBody>
      </p:sp>
      <p:sp>
        <p:nvSpPr>
          <p:cNvPr id="348" name="Google Shape;348;p46"/>
          <p:cNvSpPr txBox="1"/>
          <p:nvPr/>
        </p:nvSpPr>
        <p:spPr>
          <a:xfrm>
            <a:off x="443500" y="426175"/>
            <a:ext cx="8225400" cy="524400"/>
          </a:xfrm>
          <a:prstGeom prst="rect">
            <a:avLst/>
          </a:prstGeom>
          <a:solidFill>
            <a:srgbClr val="96001D"/>
          </a:solidFill>
          <a:ln>
            <a:noFill/>
          </a:ln>
        </p:spPr>
        <p:txBody>
          <a:bodyPr spcFirstLastPara="1" wrap="square" lIns="91425" tIns="91425" rIns="91425" bIns="91425" anchor="t" anchorCtr="0">
            <a:spAutoFit/>
          </a:bodyPr>
          <a:lstStyle/>
          <a:p>
            <a:pPr marL="0" marR="0" lvl="0" indent="0" algn="l" rtl="0">
              <a:lnSpc>
                <a:spcPct val="80000"/>
              </a:lnSpc>
              <a:spcBef>
                <a:spcPts val="0"/>
              </a:spcBef>
              <a:spcAft>
                <a:spcPts val="0"/>
              </a:spcAft>
              <a:buClr>
                <a:srgbClr val="000000"/>
              </a:buClr>
              <a:buSzPts val="2960"/>
              <a:buFont typeface="Arial"/>
              <a:buNone/>
            </a:pPr>
            <a:r>
              <a:rPr lang="en" sz="2760" b="1" i="0" u="none" strike="noStrike" cap="none">
                <a:solidFill>
                  <a:schemeClr val="lt1"/>
                </a:solidFill>
                <a:latin typeface="Arial"/>
                <a:ea typeface="Arial"/>
                <a:cs typeface="Arial"/>
                <a:sym typeface="Arial"/>
              </a:rPr>
              <a:t>Contact Us</a:t>
            </a:r>
            <a:endParaRPr sz="2760" b="1" i="0" u="none" strike="noStrike" cap="none">
              <a:solidFill>
                <a:schemeClr val="lt1"/>
              </a:solidFill>
              <a:latin typeface="Arial"/>
              <a:ea typeface="Arial"/>
              <a:cs typeface="Arial"/>
              <a:sym typeface="Arial"/>
            </a:endParaRPr>
          </a:p>
        </p:txBody>
      </p:sp>
      <p:pic>
        <p:nvPicPr>
          <p:cNvPr id="349" name="Google Shape;349;p46">
            <a:hlinkClick r:id="rId3"/>
          </p:cNvPr>
          <p:cNvPicPr preferRelativeResize="0"/>
          <p:nvPr/>
        </p:nvPicPr>
        <p:blipFill rotWithShape="1">
          <a:blip r:embed="rId4">
            <a:alphaModFix/>
          </a:blip>
          <a:srcRect l="13269" t="36120" r="78893" b="29142"/>
          <a:stretch/>
        </p:blipFill>
        <p:spPr>
          <a:xfrm>
            <a:off x="4308954" y="1339090"/>
            <a:ext cx="480978" cy="498835"/>
          </a:xfrm>
          <a:prstGeom prst="rect">
            <a:avLst/>
          </a:prstGeom>
          <a:noFill/>
          <a:ln>
            <a:noFill/>
          </a:ln>
        </p:spPr>
      </p:pic>
      <p:pic>
        <p:nvPicPr>
          <p:cNvPr id="350" name="Google Shape;350;p46">
            <a:hlinkClick r:id="rId5"/>
          </p:cNvPr>
          <p:cNvPicPr preferRelativeResize="0"/>
          <p:nvPr/>
        </p:nvPicPr>
        <p:blipFill rotWithShape="1">
          <a:blip r:embed="rId4">
            <a:alphaModFix/>
          </a:blip>
          <a:srcRect l="24770" t="36120" r="67393" b="29142"/>
          <a:stretch/>
        </p:blipFill>
        <p:spPr>
          <a:xfrm>
            <a:off x="4308948" y="1935387"/>
            <a:ext cx="480984" cy="498851"/>
          </a:xfrm>
          <a:prstGeom prst="rect">
            <a:avLst/>
          </a:prstGeom>
          <a:noFill/>
          <a:ln>
            <a:noFill/>
          </a:ln>
        </p:spPr>
      </p:pic>
      <p:pic>
        <p:nvPicPr>
          <p:cNvPr id="351" name="Google Shape;351;p46">
            <a:hlinkClick r:id="rId6"/>
          </p:cNvPr>
          <p:cNvPicPr preferRelativeResize="0"/>
          <p:nvPr/>
        </p:nvPicPr>
        <p:blipFill rotWithShape="1">
          <a:blip r:embed="rId4">
            <a:alphaModFix/>
          </a:blip>
          <a:srcRect l="36276" t="36120" r="55886" b="29142"/>
          <a:stretch/>
        </p:blipFill>
        <p:spPr>
          <a:xfrm>
            <a:off x="4308942" y="2534709"/>
            <a:ext cx="480984" cy="498851"/>
          </a:xfrm>
          <a:prstGeom prst="rect">
            <a:avLst/>
          </a:prstGeom>
          <a:noFill/>
          <a:ln>
            <a:noFill/>
          </a:ln>
        </p:spPr>
      </p:pic>
      <p:pic>
        <p:nvPicPr>
          <p:cNvPr id="352" name="Google Shape;352;p46">
            <a:hlinkClick r:id="rId7"/>
          </p:cNvPr>
          <p:cNvPicPr preferRelativeResize="0"/>
          <p:nvPr/>
        </p:nvPicPr>
        <p:blipFill rotWithShape="1">
          <a:blip r:embed="rId4">
            <a:alphaModFix/>
          </a:blip>
          <a:srcRect l="47447" t="36120" r="44715" b="29142"/>
          <a:stretch/>
        </p:blipFill>
        <p:spPr>
          <a:xfrm>
            <a:off x="4308952" y="3164966"/>
            <a:ext cx="480984" cy="498851"/>
          </a:xfrm>
          <a:prstGeom prst="rect">
            <a:avLst/>
          </a:prstGeom>
          <a:noFill/>
          <a:ln>
            <a:noFill/>
          </a:ln>
        </p:spPr>
      </p:pic>
      <p:pic>
        <p:nvPicPr>
          <p:cNvPr id="353" name="Google Shape;353;p46">
            <a:hlinkClick r:id="rId8"/>
          </p:cNvPr>
          <p:cNvPicPr preferRelativeResize="0"/>
          <p:nvPr/>
        </p:nvPicPr>
        <p:blipFill rotWithShape="1">
          <a:blip r:embed="rId4">
            <a:alphaModFix/>
          </a:blip>
          <a:srcRect l="59015" t="36120" r="33147" b="29142"/>
          <a:stretch/>
        </p:blipFill>
        <p:spPr>
          <a:xfrm>
            <a:off x="467350" y="3156163"/>
            <a:ext cx="525775" cy="545313"/>
          </a:xfrm>
          <a:prstGeom prst="rect">
            <a:avLst/>
          </a:prstGeom>
          <a:noFill/>
          <a:ln>
            <a:noFill/>
          </a:ln>
        </p:spPr>
      </p:pic>
      <p:pic>
        <p:nvPicPr>
          <p:cNvPr id="354" name="Google Shape;354;p46">
            <a:hlinkClick r:id="rId9"/>
          </p:cNvPr>
          <p:cNvPicPr preferRelativeResize="0"/>
          <p:nvPr/>
        </p:nvPicPr>
        <p:blipFill rotWithShape="1">
          <a:blip r:embed="rId4">
            <a:alphaModFix/>
          </a:blip>
          <a:srcRect l="70277" t="36120" r="21269" b="29142"/>
          <a:stretch/>
        </p:blipFill>
        <p:spPr>
          <a:xfrm>
            <a:off x="4290067" y="3795224"/>
            <a:ext cx="518765" cy="498851"/>
          </a:xfrm>
          <a:prstGeom prst="rect">
            <a:avLst/>
          </a:prstGeom>
          <a:noFill/>
          <a:ln>
            <a:noFill/>
          </a:ln>
        </p:spPr>
      </p:pic>
      <p:pic>
        <p:nvPicPr>
          <p:cNvPr id="355" name="Google Shape;355;p46">
            <a:hlinkClick r:id="rId10"/>
          </p:cNvPr>
          <p:cNvPicPr preferRelativeResize="0"/>
          <p:nvPr/>
        </p:nvPicPr>
        <p:blipFill rotWithShape="1">
          <a:blip r:embed="rId4">
            <a:alphaModFix/>
          </a:blip>
          <a:srcRect l="81757" t="36120" r="9790" b="29142"/>
          <a:stretch/>
        </p:blipFill>
        <p:spPr>
          <a:xfrm>
            <a:off x="467350" y="3785994"/>
            <a:ext cx="525775" cy="505606"/>
          </a:xfrm>
          <a:prstGeom prst="rect">
            <a:avLst/>
          </a:prstGeom>
          <a:noFill/>
          <a:ln>
            <a:noFill/>
          </a:ln>
        </p:spPr>
      </p:pic>
      <p:sp>
        <p:nvSpPr>
          <p:cNvPr id="356" name="Google Shape;356;p46"/>
          <p:cNvSpPr txBox="1"/>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tkinson Hyperlegible"/>
                <a:ea typeface="Atkinson Hyperlegible"/>
                <a:cs typeface="Atkinson Hyperlegible"/>
                <a:sym typeface="Atkinson Hyperlegible"/>
              </a:rPr>
              <a:t>27</a:t>
            </a:fld>
            <a:endParaRPr sz="1400" b="0" i="0" u="none" strike="noStrike" cap="none">
              <a:solidFill>
                <a:srgbClr val="000000"/>
              </a:solidFill>
              <a:latin typeface="Atkinson Hyperlegible"/>
              <a:ea typeface="Atkinson Hyperlegible"/>
              <a:cs typeface="Atkinson Hyperlegible"/>
              <a:sym typeface="Atkinson Hyperlegible"/>
            </a:endParaRPr>
          </a:p>
        </p:txBody>
      </p:sp>
      <p:pic>
        <p:nvPicPr>
          <p:cNvPr id="357" name="Google Shape;357;p46" descr="Black phone silhouette icon. Vector. (Provided by Getty Images)"/>
          <p:cNvPicPr preferRelativeResize="0"/>
          <p:nvPr/>
        </p:nvPicPr>
        <p:blipFill rotWithShape="1">
          <a:blip r:embed="rId11">
            <a:alphaModFix/>
          </a:blip>
          <a:srcRect/>
          <a:stretch/>
        </p:blipFill>
        <p:spPr>
          <a:xfrm>
            <a:off x="474347" y="1301276"/>
            <a:ext cx="518779" cy="518779"/>
          </a:xfrm>
          <a:prstGeom prst="rect">
            <a:avLst/>
          </a:prstGeom>
          <a:solidFill>
            <a:schemeClr val="dk1"/>
          </a:solidFill>
          <a:ln>
            <a:noFill/>
          </a:ln>
        </p:spPr>
      </p:pic>
      <p:pic>
        <p:nvPicPr>
          <p:cNvPr id="358" name="Google Shape;358;p46" descr="internet icon. Filled internet icon for website design and mobile, app development. internet icon from filled big data collection isolated on black background. (Provided by Getty Images)"/>
          <p:cNvPicPr preferRelativeResize="0"/>
          <p:nvPr/>
        </p:nvPicPr>
        <p:blipFill rotWithShape="1">
          <a:blip r:embed="rId12">
            <a:alphaModFix/>
          </a:blip>
          <a:srcRect/>
          <a:stretch/>
        </p:blipFill>
        <p:spPr>
          <a:xfrm>
            <a:off x="455745" y="2541197"/>
            <a:ext cx="525773" cy="498811"/>
          </a:xfrm>
          <a:prstGeom prst="rect">
            <a:avLst/>
          </a:prstGeom>
          <a:noFill/>
          <a:ln>
            <a:noFill/>
          </a:ln>
        </p:spPr>
      </p:pic>
      <p:pic>
        <p:nvPicPr>
          <p:cNvPr id="359" name="Google Shape;359;p46" descr="email icon. Filled email icon for website design and mobile, app development. email icon from filled news collection isolated on black background. (Provided by Getty Images)"/>
          <p:cNvPicPr preferRelativeResize="0"/>
          <p:nvPr/>
        </p:nvPicPr>
        <p:blipFill rotWithShape="1">
          <a:blip r:embed="rId13">
            <a:alphaModFix/>
          </a:blip>
          <a:srcRect/>
          <a:stretch/>
        </p:blipFill>
        <p:spPr>
          <a:xfrm>
            <a:off x="466547" y="1923339"/>
            <a:ext cx="525773" cy="525773"/>
          </a:xfrm>
          <a:prstGeom prst="rect">
            <a:avLst/>
          </a:prstGeom>
          <a:noFill/>
          <a:ln>
            <a:noFill/>
          </a:ln>
        </p:spPr>
      </p:pic>
      <p:sp>
        <p:nvSpPr>
          <p:cNvPr id="360" name="Google Shape;360;p46"/>
          <p:cNvSpPr txBox="1"/>
          <p:nvPr/>
        </p:nvSpPr>
        <p:spPr>
          <a:xfrm>
            <a:off x="1046869" y="1964575"/>
            <a:ext cx="2996100" cy="470400"/>
          </a:xfrm>
          <a:prstGeom prst="rect">
            <a:avLst/>
          </a:prstGeom>
          <a:noFill/>
          <a:ln>
            <a:noFill/>
          </a:ln>
        </p:spPr>
        <p:txBody>
          <a:bodyPr spcFirstLastPara="1" wrap="square" lIns="100425" tIns="100425" rIns="100425" bIns="100425" anchor="t" anchorCtr="0">
            <a:noAutofit/>
          </a:bodyPr>
          <a:lstStyle/>
          <a:p>
            <a:pPr marL="0" marR="0" lvl="0" indent="0" algn="l" rtl="0">
              <a:lnSpc>
                <a:spcPct val="100000"/>
              </a:lnSpc>
              <a:spcBef>
                <a:spcPts val="0"/>
              </a:spcBef>
              <a:spcAft>
                <a:spcPts val="0"/>
              </a:spcAft>
              <a:buClr>
                <a:schemeClr val="dk1"/>
              </a:buClr>
              <a:buSzPts val="1296"/>
              <a:buFont typeface="Arial"/>
              <a:buNone/>
            </a:pPr>
            <a:r>
              <a:rPr lang="en" sz="1867" b="1" i="0" u="none" strike="noStrike" cap="none">
                <a:solidFill>
                  <a:schemeClr val="dk1"/>
                </a:solidFill>
                <a:latin typeface="Arial"/>
                <a:ea typeface="Arial"/>
                <a:cs typeface="Arial"/>
                <a:sym typeface="Arial"/>
              </a:rPr>
              <a:t>Email:</a:t>
            </a:r>
            <a:r>
              <a:rPr lang="en" sz="1867" b="0" i="0" u="none" strike="noStrike" cap="none">
                <a:solidFill>
                  <a:srgbClr val="CC0000"/>
                </a:solidFill>
                <a:latin typeface="Arial"/>
                <a:ea typeface="Arial"/>
                <a:cs typeface="Arial"/>
                <a:sym typeface="Arial"/>
              </a:rPr>
              <a:t>	   </a:t>
            </a:r>
            <a:r>
              <a:rPr lang="en" sz="1867" b="0" i="0" u="sng" strike="noStrike" cap="none">
                <a:solidFill>
                  <a:srgbClr val="1155CC"/>
                </a:solidFill>
                <a:latin typeface="Arial"/>
                <a:ea typeface="Arial"/>
                <a:cs typeface="Arial"/>
                <a:sym typeface="Arial"/>
              </a:rPr>
              <a:t>info@dredf.org</a:t>
            </a:r>
            <a:br>
              <a:rPr lang="en" sz="1867" b="0" i="0" u="none" strike="noStrike" cap="none">
                <a:solidFill>
                  <a:srgbClr val="CC0000"/>
                </a:solidFill>
                <a:latin typeface="Arial"/>
                <a:ea typeface="Arial"/>
                <a:cs typeface="Arial"/>
                <a:sym typeface="Arial"/>
              </a:rPr>
            </a:br>
            <a:endParaRPr sz="1867" b="0" i="0" u="none" strike="noStrike" cap="none">
              <a:solidFill>
                <a:srgbClr val="1155C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77"/>
              <a:buFont typeface="Arial"/>
              <a:buNone/>
            </a:pPr>
            <a:endParaRPr sz="1977"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chemeClr val="dk1"/>
              </a:solidFill>
              <a:latin typeface="Arial"/>
              <a:ea typeface="Arial"/>
              <a:cs typeface="Arial"/>
              <a:sym typeface="Arial"/>
            </a:endParaRPr>
          </a:p>
        </p:txBody>
      </p:sp>
      <p:sp>
        <p:nvSpPr>
          <p:cNvPr id="361" name="Google Shape;361;p46"/>
          <p:cNvSpPr txBox="1"/>
          <p:nvPr/>
        </p:nvSpPr>
        <p:spPr>
          <a:xfrm>
            <a:off x="1039095" y="2576100"/>
            <a:ext cx="2996100" cy="470400"/>
          </a:xfrm>
          <a:prstGeom prst="rect">
            <a:avLst/>
          </a:prstGeom>
          <a:noFill/>
          <a:ln>
            <a:noFill/>
          </a:ln>
        </p:spPr>
        <p:txBody>
          <a:bodyPr spcFirstLastPara="1" wrap="square" lIns="100425" tIns="100425" rIns="100425" bIns="100425" anchor="t" anchorCtr="0">
            <a:noAutofit/>
          </a:bodyPr>
          <a:lstStyle/>
          <a:p>
            <a:pPr marL="0" marR="0" lvl="0" indent="0" algn="l" rtl="0">
              <a:lnSpc>
                <a:spcPct val="100000"/>
              </a:lnSpc>
              <a:spcBef>
                <a:spcPts val="0"/>
              </a:spcBef>
              <a:spcAft>
                <a:spcPts val="0"/>
              </a:spcAft>
              <a:buClr>
                <a:schemeClr val="dk1"/>
              </a:buClr>
              <a:buSzPts val="1296"/>
              <a:buFont typeface="Arial"/>
              <a:buNone/>
            </a:pPr>
            <a:r>
              <a:rPr lang="en" sz="1867" b="1" i="0" u="none" strike="noStrike" cap="none">
                <a:solidFill>
                  <a:schemeClr val="dk1"/>
                </a:solidFill>
                <a:latin typeface="Arial"/>
                <a:ea typeface="Arial"/>
                <a:cs typeface="Arial"/>
                <a:sym typeface="Arial"/>
              </a:rPr>
              <a:t>Website:</a:t>
            </a:r>
            <a:r>
              <a:rPr lang="en" sz="1867" b="0" i="0" u="none" strike="noStrike" cap="none">
                <a:solidFill>
                  <a:srgbClr val="CC0000"/>
                </a:solidFill>
                <a:latin typeface="Arial"/>
                <a:ea typeface="Arial"/>
                <a:cs typeface="Arial"/>
                <a:sym typeface="Arial"/>
              </a:rPr>
              <a:t>   </a:t>
            </a:r>
            <a:r>
              <a:rPr lang="en" sz="1867" b="0" i="0" u="sng" strike="noStrike" cap="none">
                <a:solidFill>
                  <a:srgbClr val="1155CC"/>
                </a:solidFill>
                <a:latin typeface="Arial"/>
                <a:ea typeface="Arial"/>
                <a:cs typeface="Arial"/>
                <a:sym typeface="Arial"/>
                <a:hlinkClick r:id="rId14">
                  <a:extLst>
                    <a:ext uri="{A12FA001-AC4F-418D-AE19-62706E023703}">
                      <ahyp:hlinkClr xmlns:ahyp="http://schemas.microsoft.com/office/drawing/2018/hyperlinkcolor" val="tx"/>
                    </a:ext>
                  </a:extLst>
                </a:hlinkClick>
              </a:rPr>
              <a:t>dredf.org</a:t>
            </a:r>
            <a:endParaRPr sz="1867" b="0" i="0" u="none" strike="noStrike" cap="none">
              <a:solidFill>
                <a:srgbClr val="1155C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67"/>
              <a:buFont typeface="Arial"/>
              <a:buNone/>
            </a:pPr>
            <a:br>
              <a:rPr lang="en" sz="1867" b="0" i="0" u="none" strike="noStrike" cap="none">
                <a:solidFill>
                  <a:srgbClr val="CC0000"/>
                </a:solidFill>
                <a:latin typeface="Arial"/>
                <a:ea typeface="Arial"/>
                <a:cs typeface="Arial"/>
                <a:sym typeface="Arial"/>
              </a:rPr>
            </a:br>
            <a:endParaRPr sz="1867" b="0" i="0" u="none" strike="noStrike" cap="none">
              <a:solidFill>
                <a:srgbClr val="1155C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77"/>
              <a:buFont typeface="Arial"/>
              <a:buNone/>
            </a:pPr>
            <a:endParaRPr sz="1977"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chemeClr val="dk1"/>
              </a:solidFill>
              <a:latin typeface="Arial"/>
              <a:ea typeface="Arial"/>
              <a:cs typeface="Arial"/>
              <a:sym typeface="Arial"/>
            </a:endParaRPr>
          </a:p>
        </p:txBody>
      </p:sp>
      <p:sp>
        <p:nvSpPr>
          <p:cNvPr id="362" name="Google Shape;362;p46"/>
          <p:cNvSpPr txBox="1"/>
          <p:nvPr/>
        </p:nvSpPr>
        <p:spPr>
          <a:xfrm>
            <a:off x="1046850" y="3187650"/>
            <a:ext cx="2660100" cy="470400"/>
          </a:xfrm>
          <a:prstGeom prst="rect">
            <a:avLst/>
          </a:prstGeom>
          <a:noFill/>
          <a:ln>
            <a:noFill/>
          </a:ln>
        </p:spPr>
        <p:txBody>
          <a:bodyPr spcFirstLastPara="1" wrap="square" lIns="100425" tIns="100425" rIns="100425" bIns="100425" anchor="t" anchorCtr="0">
            <a:noAutofit/>
          </a:bodyPr>
          <a:lstStyle/>
          <a:p>
            <a:pPr marL="0" marR="0" lvl="0" indent="0" algn="l" rtl="0">
              <a:lnSpc>
                <a:spcPct val="100000"/>
              </a:lnSpc>
              <a:spcBef>
                <a:spcPts val="0"/>
              </a:spcBef>
              <a:spcAft>
                <a:spcPts val="0"/>
              </a:spcAft>
              <a:buClr>
                <a:srgbClr val="000000"/>
              </a:buClr>
              <a:buSzPts val="1867"/>
              <a:buFont typeface="Arial"/>
              <a:buNone/>
            </a:pPr>
            <a:r>
              <a:rPr lang="en" sz="1867" b="1" i="0" u="none" strike="noStrike" cap="none">
                <a:solidFill>
                  <a:schemeClr val="dk1"/>
                </a:solidFill>
                <a:latin typeface="Arial"/>
                <a:ea typeface="Arial"/>
                <a:cs typeface="Arial"/>
                <a:sym typeface="Arial"/>
              </a:rPr>
              <a:t>Linktree:</a:t>
            </a:r>
            <a:r>
              <a:rPr lang="en" sz="1867" b="0" i="0" u="none" strike="noStrike" cap="none">
                <a:solidFill>
                  <a:srgbClr val="CC0000"/>
                </a:solidFill>
                <a:latin typeface="Arial"/>
                <a:ea typeface="Arial"/>
                <a:cs typeface="Arial"/>
                <a:sym typeface="Arial"/>
              </a:rPr>
              <a:t>   </a:t>
            </a:r>
            <a:r>
              <a:rPr lang="en" sz="1867" b="0" i="0" u="sng" strike="noStrike" cap="none">
                <a:solidFill>
                  <a:srgbClr val="1155CC"/>
                </a:solidFill>
                <a:latin typeface="Arial"/>
                <a:ea typeface="Arial"/>
                <a:cs typeface="Arial"/>
                <a:sym typeface="Arial"/>
              </a:rPr>
              <a:t>dredf</a:t>
            </a:r>
            <a:endParaRPr sz="1867" b="0" i="0" u="sng" strike="noStrike" cap="none">
              <a:solidFill>
                <a:srgbClr val="1155C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CC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67"/>
              <a:buFont typeface="Arial"/>
              <a:buNone/>
            </a:pPr>
            <a:br>
              <a:rPr lang="en" sz="1867" b="0" i="0" u="none" strike="noStrike" cap="none">
                <a:solidFill>
                  <a:srgbClr val="CC0000"/>
                </a:solidFill>
                <a:latin typeface="Arial"/>
                <a:ea typeface="Arial"/>
                <a:cs typeface="Arial"/>
                <a:sym typeface="Arial"/>
              </a:rPr>
            </a:br>
            <a:endParaRPr sz="1867" b="0" i="0" u="none" strike="noStrike" cap="none">
              <a:solidFill>
                <a:srgbClr val="1155C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77"/>
              <a:buFont typeface="Arial"/>
              <a:buNone/>
            </a:pPr>
            <a:endParaRPr sz="1977"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chemeClr val="dk1"/>
              </a:solidFill>
              <a:latin typeface="Arial"/>
              <a:ea typeface="Arial"/>
              <a:cs typeface="Arial"/>
              <a:sym typeface="Arial"/>
            </a:endParaRPr>
          </a:p>
        </p:txBody>
      </p:sp>
      <p:sp>
        <p:nvSpPr>
          <p:cNvPr id="363" name="Google Shape;363;p46"/>
          <p:cNvSpPr txBox="1"/>
          <p:nvPr/>
        </p:nvSpPr>
        <p:spPr>
          <a:xfrm>
            <a:off x="4882973" y="1949550"/>
            <a:ext cx="3937200" cy="470400"/>
          </a:xfrm>
          <a:prstGeom prst="rect">
            <a:avLst/>
          </a:prstGeom>
          <a:noFill/>
          <a:ln>
            <a:noFill/>
          </a:ln>
        </p:spPr>
        <p:txBody>
          <a:bodyPr spcFirstLastPara="1" wrap="square" lIns="100425" tIns="100425" rIns="100425" bIns="100425" anchor="t" anchorCtr="0">
            <a:noAutofit/>
          </a:bodyPr>
          <a:lstStyle/>
          <a:p>
            <a:pPr marL="0" marR="0" lvl="0" indent="0" algn="l" rtl="0">
              <a:lnSpc>
                <a:spcPct val="100000"/>
              </a:lnSpc>
              <a:spcBef>
                <a:spcPts val="0"/>
              </a:spcBef>
              <a:spcAft>
                <a:spcPts val="0"/>
              </a:spcAft>
              <a:buClr>
                <a:schemeClr val="dk1"/>
              </a:buClr>
              <a:buSzPts val="1296"/>
              <a:buFont typeface="Arial"/>
              <a:buNone/>
            </a:pPr>
            <a:r>
              <a:rPr lang="en" sz="1867" b="1" i="0" u="none" strike="noStrike" cap="none">
                <a:solidFill>
                  <a:schemeClr val="dk1"/>
                </a:solidFill>
                <a:latin typeface="Arial"/>
                <a:ea typeface="Arial"/>
                <a:cs typeface="Arial"/>
                <a:sym typeface="Arial"/>
              </a:rPr>
              <a:t>Facebook:</a:t>
            </a:r>
            <a:r>
              <a:rPr lang="en" sz="1867" b="0" i="0" u="none" strike="noStrike" cap="none">
                <a:solidFill>
                  <a:srgbClr val="CC0000"/>
                </a:solidFill>
                <a:latin typeface="Arial"/>
                <a:ea typeface="Arial"/>
                <a:cs typeface="Arial"/>
                <a:sym typeface="Arial"/>
              </a:rPr>
              <a:t>   </a:t>
            </a:r>
            <a:r>
              <a:rPr lang="en" sz="1867" b="0" i="0" u="sng" strike="noStrike" cap="none">
                <a:solidFill>
                  <a:srgbClr val="1155CC"/>
                </a:solidFill>
                <a:latin typeface="Arial"/>
                <a:ea typeface="Arial"/>
                <a:cs typeface="Arial"/>
                <a:sym typeface="Arial"/>
                <a:hlinkClick r:id="rId15">
                  <a:extLst>
                    <a:ext uri="{A12FA001-AC4F-418D-AE19-62706E023703}">
                      <ahyp:hlinkClr xmlns:ahyp="http://schemas.microsoft.com/office/drawing/2018/hyperlinkcolor" val="tx"/>
                    </a:ext>
                  </a:extLst>
                </a:hlinkClick>
              </a:rPr>
              <a:t>dredf.org</a:t>
            </a:r>
            <a:endParaRPr sz="1867" b="0" i="0" u="none" strike="noStrike" cap="none">
              <a:solidFill>
                <a:srgbClr val="1155CC"/>
              </a:solidFill>
              <a:latin typeface="Arial"/>
              <a:ea typeface="Arial"/>
              <a:cs typeface="Arial"/>
              <a:sym typeface="Arial"/>
            </a:endParaRPr>
          </a:p>
        </p:txBody>
      </p:sp>
      <p:sp>
        <p:nvSpPr>
          <p:cNvPr id="364" name="Google Shape;364;p46"/>
          <p:cNvSpPr txBox="1"/>
          <p:nvPr/>
        </p:nvSpPr>
        <p:spPr>
          <a:xfrm>
            <a:off x="4890741" y="2551237"/>
            <a:ext cx="4177200" cy="470400"/>
          </a:xfrm>
          <a:prstGeom prst="rect">
            <a:avLst/>
          </a:prstGeom>
          <a:noFill/>
          <a:ln>
            <a:noFill/>
          </a:ln>
        </p:spPr>
        <p:txBody>
          <a:bodyPr spcFirstLastPara="1" wrap="square" lIns="100425" tIns="100425" rIns="100425" bIns="100425" anchor="t" anchorCtr="0">
            <a:noAutofit/>
          </a:bodyPr>
          <a:lstStyle/>
          <a:p>
            <a:pPr marL="0" marR="0" lvl="0" indent="0" algn="l" rtl="0">
              <a:lnSpc>
                <a:spcPct val="100000"/>
              </a:lnSpc>
              <a:spcBef>
                <a:spcPts val="0"/>
              </a:spcBef>
              <a:spcAft>
                <a:spcPts val="0"/>
              </a:spcAft>
              <a:buClr>
                <a:srgbClr val="000000"/>
              </a:buClr>
              <a:buSzPts val="1867"/>
              <a:buFont typeface="Arial"/>
              <a:buNone/>
            </a:pPr>
            <a:r>
              <a:rPr lang="en" sz="1867" b="1" i="0" u="none" strike="noStrike" cap="none">
                <a:solidFill>
                  <a:schemeClr val="dk1"/>
                </a:solidFill>
                <a:latin typeface="Arial"/>
                <a:ea typeface="Arial"/>
                <a:cs typeface="Arial"/>
                <a:sym typeface="Arial"/>
              </a:rPr>
              <a:t>Instagram: </a:t>
            </a:r>
            <a:r>
              <a:rPr lang="en" sz="1867" b="0" i="0" u="sng" strike="noStrike" cap="none">
                <a:solidFill>
                  <a:srgbClr val="1155CC"/>
                </a:solidFill>
                <a:latin typeface="Arial"/>
                <a:ea typeface="Arial"/>
                <a:cs typeface="Arial"/>
                <a:sym typeface="Arial"/>
              </a:rPr>
              <a:t>dredf1979</a:t>
            </a:r>
            <a:br>
              <a:rPr lang="en" sz="1867" b="0" i="0" u="none" strike="noStrike" cap="none">
                <a:solidFill>
                  <a:srgbClr val="1155CC"/>
                </a:solidFill>
                <a:latin typeface="Arial"/>
                <a:ea typeface="Arial"/>
                <a:cs typeface="Arial"/>
                <a:sym typeface="Arial"/>
              </a:rPr>
            </a:br>
            <a:endParaRPr sz="1867" b="0" i="0" u="none" strike="noStrike" cap="none">
              <a:solidFill>
                <a:srgbClr val="1155C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77"/>
              <a:buFont typeface="Arial"/>
              <a:buNone/>
            </a:pPr>
            <a:endParaRPr sz="1977"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chemeClr val="dk1"/>
              </a:solidFill>
              <a:latin typeface="Arial"/>
              <a:ea typeface="Arial"/>
              <a:cs typeface="Arial"/>
              <a:sym typeface="Arial"/>
            </a:endParaRPr>
          </a:p>
        </p:txBody>
      </p:sp>
      <p:sp>
        <p:nvSpPr>
          <p:cNvPr id="365" name="Google Shape;365;p46"/>
          <p:cNvSpPr txBox="1"/>
          <p:nvPr/>
        </p:nvSpPr>
        <p:spPr>
          <a:xfrm>
            <a:off x="4903372" y="3086760"/>
            <a:ext cx="4816500" cy="470400"/>
          </a:xfrm>
          <a:prstGeom prst="rect">
            <a:avLst/>
          </a:prstGeom>
          <a:noFill/>
          <a:ln>
            <a:noFill/>
          </a:ln>
        </p:spPr>
        <p:txBody>
          <a:bodyPr spcFirstLastPara="1" wrap="square" lIns="100425" tIns="100425" rIns="100425" bIns="100425" anchor="t" anchorCtr="0">
            <a:noAutofit/>
          </a:bodyPr>
          <a:lstStyle/>
          <a:p>
            <a:pPr marL="0" marR="0" lvl="0" indent="0" algn="l" rtl="0">
              <a:lnSpc>
                <a:spcPct val="100000"/>
              </a:lnSpc>
              <a:spcBef>
                <a:spcPts val="0"/>
              </a:spcBef>
              <a:spcAft>
                <a:spcPts val="0"/>
              </a:spcAft>
              <a:buClr>
                <a:srgbClr val="000000"/>
              </a:buClr>
              <a:buSzPts val="1867"/>
              <a:buFont typeface="Arial"/>
              <a:buNone/>
            </a:pPr>
            <a:r>
              <a:rPr lang="en" sz="1867" b="1" i="0" u="none" strike="noStrike" cap="none">
                <a:solidFill>
                  <a:schemeClr val="dk1"/>
                </a:solidFill>
                <a:latin typeface="Arial"/>
                <a:ea typeface="Arial"/>
                <a:cs typeface="Arial"/>
                <a:sym typeface="Arial"/>
              </a:rPr>
              <a:t>LinkedIn:  </a:t>
            </a:r>
            <a:r>
              <a:rPr lang="en" sz="1867" b="1" i="0" u="none" strike="noStrike" cap="none">
                <a:solidFill>
                  <a:srgbClr val="1155CC"/>
                </a:solidFill>
                <a:latin typeface="Arial"/>
                <a:ea typeface="Arial"/>
                <a:cs typeface="Arial"/>
                <a:sym typeface="Arial"/>
              </a:rPr>
              <a:t> </a:t>
            </a:r>
            <a:r>
              <a:rPr lang="en" sz="1867" b="0" i="0" u="sng" strike="noStrike" cap="none">
                <a:solidFill>
                  <a:srgbClr val="1155CC"/>
                </a:solidFill>
                <a:latin typeface="Arial"/>
                <a:ea typeface="Arial"/>
                <a:cs typeface="Arial"/>
                <a:sym typeface="Arial"/>
                <a:hlinkClick r:id="rId16">
                  <a:extLst>
                    <a:ext uri="{A12FA001-AC4F-418D-AE19-62706E023703}">
                      <ahyp:hlinkClr xmlns:ahyp="http://schemas.microsoft.com/office/drawing/2018/hyperlinkcolor" val="tx"/>
                    </a:ext>
                  </a:extLst>
                </a:hlinkClick>
              </a:rPr>
              <a:t>disability-rights-</a:t>
            </a:r>
            <a:r>
              <a:rPr lang="en" sz="1867" b="0" i="0" u="sng" strike="noStrike" cap="none">
                <a:solidFill>
                  <a:srgbClr val="1155CC"/>
                </a:solidFill>
                <a:latin typeface="Arial"/>
                <a:ea typeface="Arial"/>
                <a:cs typeface="Arial"/>
                <a:sym typeface="Arial"/>
              </a:rPr>
              <a:t>education</a:t>
            </a:r>
            <a:endParaRPr sz="1867" b="0" i="0" u="none" strike="noStrike" cap="none">
              <a:solidFill>
                <a:srgbClr val="1155C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67"/>
              <a:buFont typeface="Arial"/>
              <a:buNone/>
            </a:pPr>
            <a:r>
              <a:rPr lang="en" sz="1867" b="0" i="0" u="none" strike="noStrike" cap="none">
                <a:solidFill>
                  <a:srgbClr val="1155CC"/>
                </a:solidFill>
                <a:latin typeface="Arial"/>
                <a:ea typeface="Arial"/>
                <a:cs typeface="Arial"/>
                <a:sym typeface="Arial"/>
              </a:rPr>
              <a:t>                   </a:t>
            </a:r>
            <a:r>
              <a:rPr lang="en" sz="1867" b="0" i="0" u="sng" strike="noStrike" cap="none">
                <a:solidFill>
                  <a:srgbClr val="1155CC"/>
                </a:solidFill>
                <a:latin typeface="Arial"/>
                <a:ea typeface="Arial"/>
                <a:cs typeface="Arial"/>
                <a:sym typeface="Arial"/>
              </a:rPr>
              <a:t>-and-defense-fund</a:t>
            </a:r>
            <a:endParaRPr sz="1867" b="0" i="0" u="sng" strike="noStrike" cap="none">
              <a:solidFill>
                <a:srgbClr val="1155C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67"/>
              <a:buFont typeface="Arial"/>
              <a:buNone/>
            </a:pPr>
            <a:br>
              <a:rPr lang="en" sz="1867" b="0" i="0" u="none" strike="noStrike" cap="none">
                <a:solidFill>
                  <a:srgbClr val="1155CC"/>
                </a:solidFill>
                <a:latin typeface="Arial"/>
                <a:ea typeface="Arial"/>
                <a:cs typeface="Arial"/>
                <a:sym typeface="Arial"/>
              </a:rPr>
            </a:br>
            <a:endParaRPr sz="1867" b="0" i="0" u="none" strike="noStrike" cap="none">
              <a:solidFill>
                <a:srgbClr val="1155C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77"/>
              <a:buFont typeface="Arial"/>
              <a:buNone/>
            </a:pPr>
            <a:endParaRPr sz="1977"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chemeClr val="dk1"/>
              </a:solidFill>
              <a:latin typeface="Arial"/>
              <a:ea typeface="Arial"/>
              <a:cs typeface="Arial"/>
              <a:sym typeface="Arial"/>
            </a:endParaRPr>
          </a:p>
        </p:txBody>
      </p:sp>
      <p:sp>
        <p:nvSpPr>
          <p:cNvPr id="366" name="Google Shape;366;p46"/>
          <p:cNvSpPr txBox="1"/>
          <p:nvPr/>
        </p:nvSpPr>
        <p:spPr>
          <a:xfrm>
            <a:off x="4890749" y="3815100"/>
            <a:ext cx="3851400" cy="470400"/>
          </a:xfrm>
          <a:prstGeom prst="rect">
            <a:avLst/>
          </a:prstGeom>
          <a:noFill/>
          <a:ln>
            <a:noFill/>
          </a:ln>
        </p:spPr>
        <p:txBody>
          <a:bodyPr spcFirstLastPara="1" wrap="square" lIns="100425" tIns="100425" rIns="100425" bIns="100425" anchor="t" anchorCtr="0">
            <a:noAutofit/>
          </a:bodyPr>
          <a:lstStyle/>
          <a:p>
            <a:pPr marL="0" marR="0" lvl="0" indent="0" algn="l" rtl="0">
              <a:lnSpc>
                <a:spcPct val="100000"/>
              </a:lnSpc>
              <a:spcBef>
                <a:spcPts val="0"/>
              </a:spcBef>
              <a:spcAft>
                <a:spcPts val="0"/>
              </a:spcAft>
              <a:buClr>
                <a:srgbClr val="000000"/>
              </a:buClr>
              <a:buSzPts val="1867"/>
              <a:buFont typeface="Arial"/>
              <a:buNone/>
            </a:pPr>
            <a:r>
              <a:rPr lang="en" sz="1867" b="1" i="0" u="none" strike="noStrike" cap="none">
                <a:solidFill>
                  <a:schemeClr val="dk1"/>
                </a:solidFill>
                <a:latin typeface="Arial"/>
                <a:ea typeface="Arial"/>
                <a:cs typeface="Arial"/>
                <a:sym typeface="Arial"/>
              </a:rPr>
              <a:t>TikTok:</a:t>
            </a:r>
            <a:r>
              <a:rPr lang="en" sz="1867" b="0" i="0" u="none" strike="noStrike" cap="none">
                <a:solidFill>
                  <a:srgbClr val="CC0000"/>
                </a:solidFill>
                <a:latin typeface="Arial"/>
                <a:ea typeface="Arial"/>
                <a:cs typeface="Arial"/>
                <a:sym typeface="Arial"/>
              </a:rPr>
              <a:t>	  </a:t>
            </a:r>
            <a:r>
              <a:rPr lang="en" sz="1867" b="0" i="0" u="none" strike="noStrike" cap="none">
                <a:solidFill>
                  <a:srgbClr val="1155CC"/>
                </a:solidFill>
                <a:latin typeface="Arial"/>
                <a:ea typeface="Arial"/>
                <a:cs typeface="Arial"/>
                <a:sym typeface="Arial"/>
              </a:rPr>
              <a:t>   </a:t>
            </a:r>
            <a:r>
              <a:rPr lang="en" sz="1867" b="0" i="0" u="sng" strike="noStrike" cap="none">
                <a:solidFill>
                  <a:srgbClr val="1155CC"/>
                </a:solidFill>
                <a:latin typeface="Arial"/>
                <a:ea typeface="Arial"/>
                <a:cs typeface="Arial"/>
                <a:sym typeface="Arial"/>
              </a:rPr>
              <a:t>disabilityrights</a:t>
            </a:r>
            <a:endParaRPr sz="1867" b="0" i="0" u="sng" strike="noStrike" cap="none">
              <a:solidFill>
                <a:srgbClr val="1155C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77"/>
              <a:buFont typeface="Arial"/>
              <a:buNone/>
            </a:pPr>
            <a:endParaRPr sz="1977"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chemeClr val="dk1"/>
              </a:solidFill>
              <a:latin typeface="Arial"/>
              <a:ea typeface="Arial"/>
              <a:cs typeface="Arial"/>
              <a:sym typeface="Arial"/>
            </a:endParaRPr>
          </a:p>
        </p:txBody>
      </p:sp>
      <p:sp>
        <p:nvSpPr>
          <p:cNvPr id="367" name="Google Shape;367;p46"/>
          <p:cNvSpPr txBox="1"/>
          <p:nvPr/>
        </p:nvSpPr>
        <p:spPr>
          <a:xfrm>
            <a:off x="1046869" y="3820950"/>
            <a:ext cx="2832000" cy="470400"/>
          </a:xfrm>
          <a:prstGeom prst="rect">
            <a:avLst/>
          </a:prstGeom>
          <a:noFill/>
          <a:ln>
            <a:noFill/>
          </a:ln>
        </p:spPr>
        <p:txBody>
          <a:bodyPr spcFirstLastPara="1" wrap="square" lIns="100425" tIns="100425" rIns="100425" bIns="100425" anchor="t" anchorCtr="0">
            <a:noAutofit/>
          </a:bodyPr>
          <a:lstStyle/>
          <a:p>
            <a:pPr marL="0" marR="0" lvl="0" indent="0" algn="l" rtl="0">
              <a:lnSpc>
                <a:spcPct val="100000"/>
              </a:lnSpc>
              <a:spcBef>
                <a:spcPts val="0"/>
              </a:spcBef>
              <a:spcAft>
                <a:spcPts val="0"/>
              </a:spcAft>
              <a:buClr>
                <a:srgbClr val="000000"/>
              </a:buClr>
              <a:buSzPts val="1867"/>
              <a:buFont typeface="Arial"/>
              <a:buNone/>
            </a:pPr>
            <a:r>
              <a:rPr lang="en" sz="1867" b="1" i="0" u="none" strike="noStrike" cap="none">
                <a:solidFill>
                  <a:schemeClr val="dk1"/>
                </a:solidFill>
                <a:latin typeface="Arial"/>
                <a:ea typeface="Arial"/>
                <a:cs typeface="Arial"/>
                <a:sym typeface="Arial"/>
              </a:rPr>
              <a:t>YouTube:  </a:t>
            </a:r>
            <a:r>
              <a:rPr lang="en" sz="1867" b="0" i="0" u="sng" strike="noStrike" cap="none">
                <a:solidFill>
                  <a:srgbClr val="1155CC"/>
                </a:solidFill>
                <a:latin typeface="Arial"/>
                <a:ea typeface="Arial"/>
                <a:cs typeface="Arial"/>
                <a:sym typeface="Arial"/>
              </a:rPr>
              <a:t>DredfOrg</a:t>
            </a:r>
            <a:endParaRPr sz="1867" b="0" i="0" u="sng" strike="noStrike" cap="none">
              <a:solidFill>
                <a:srgbClr val="1155C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1155C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67"/>
              <a:buFont typeface="Arial"/>
              <a:buNone/>
            </a:pPr>
            <a:br>
              <a:rPr lang="en" sz="1867" b="0" i="0" u="none" strike="noStrike" cap="none">
                <a:solidFill>
                  <a:srgbClr val="CC0000"/>
                </a:solidFill>
                <a:latin typeface="Arial"/>
                <a:ea typeface="Arial"/>
                <a:cs typeface="Arial"/>
                <a:sym typeface="Arial"/>
              </a:rPr>
            </a:br>
            <a:endParaRPr sz="1867" b="0" i="0" u="none" strike="noStrike" cap="none">
              <a:solidFill>
                <a:srgbClr val="1155C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77"/>
              <a:buFont typeface="Arial"/>
              <a:buNone/>
            </a:pPr>
            <a:endParaRPr sz="1977"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chemeClr val="dk1"/>
              </a:solidFill>
              <a:latin typeface="Arial"/>
              <a:ea typeface="Arial"/>
              <a:cs typeface="Arial"/>
              <a:sym typeface="Arial"/>
            </a:endParaRPr>
          </a:p>
        </p:txBody>
      </p:sp>
      <p:sp>
        <p:nvSpPr>
          <p:cNvPr id="368" name="Google Shape;368;p46"/>
          <p:cNvSpPr txBox="1"/>
          <p:nvPr/>
        </p:nvSpPr>
        <p:spPr>
          <a:xfrm>
            <a:off x="4890746" y="1345800"/>
            <a:ext cx="3937200" cy="470400"/>
          </a:xfrm>
          <a:prstGeom prst="rect">
            <a:avLst/>
          </a:prstGeom>
          <a:noFill/>
          <a:ln>
            <a:noFill/>
          </a:ln>
        </p:spPr>
        <p:txBody>
          <a:bodyPr spcFirstLastPara="1" wrap="square" lIns="100425" tIns="100425" rIns="100425" bIns="100425" anchor="t" anchorCtr="0">
            <a:noAutofit/>
          </a:bodyPr>
          <a:lstStyle/>
          <a:p>
            <a:pPr marL="0" marR="0" lvl="0" indent="0" algn="l" rtl="0">
              <a:lnSpc>
                <a:spcPct val="100000"/>
              </a:lnSpc>
              <a:spcBef>
                <a:spcPts val="0"/>
              </a:spcBef>
              <a:spcAft>
                <a:spcPts val="0"/>
              </a:spcAft>
              <a:buClr>
                <a:srgbClr val="000000"/>
              </a:buClr>
              <a:buSzPts val="1867"/>
              <a:buFont typeface="Arial"/>
              <a:buNone/>
            </a:pPr>
            <a:r>
              <a:rPr lang="en" sz="1867" b="1" i="0" u="none" strike="noStrike" cap="none">
                <a:solidFill>
                  <a:schemeClr val="dk1"/>
                </a:solidFill>
                <a:latin typeface="Arial"/>
                <a:ea typeface="Arial"/>
                <a:cs typeface="Arial"/>
                <a:sym typeface="Arial"/>
              </a:rPr>
              <a:t>BlueSky:    </a:t>
            </a:r>
            <a:r>
              <a:rPr lang="en" sz="1867" b="0" i="0" u="none" strike="noStrike" cap="none">
                <a:solidFill>
                  <a:schemeClr val="dk1"/>
                </a:solidFill>
                <a:latin typeface="Arial"/>
                <a:ea typeface="Arial"/>
                <a:cs typeface="Arial"/>
                <a:sym typeface="Arial"/>
              </a:rPr>
              <a:t> </a:t>
            </a:r>
            <a:r>
              <a:rPr lang="en" sz="1867" b="0" i="0" u="sng" strike="noStrike" cap="none">
                <a:solidFill>
                  <a:srgbClr val="1155CC"/>
                </a:solidFill>
                <a:latin typeface="Arial"/>
                <a:ea typeface="Arial"/>
                <a:cs typeface="Arial"/>
                <a:sym typeface="Arial"/>
              </a:rPr>
              <a:t>dredf.bsky.social</a:t>
            </a:r>
            <a:endParaRPr sz="1867" b="0" i="0" u="sng" strike="noStrike" cap="none">
              <a:solidFill>
                <a:srgbClr val="1155C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47"/>
          <p:cNvSpPr txBox="1">
            <a:spLocks noGrp="1"/>
          </p:cNvSpPr>
          <p:nvPr>
            <p:ph type="title"/>
          </p:nvPr>
        </p:nvSpPr>
        <p:spPr>
          <a:xfrm>
            <a:off x="553627" y="910350"/>
            <a:ext cx="4566000" cy="64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
                <a:latin typeface="Arial"/>
                <a:ea typeface="Arial"/>
                <a:cs typeface="Arial"/>
                <a:sym typeface="Arial"/>
              </a:rPr>
              <a:t>I live in California, how will HUD’s new guidance impact me? </a:t>
            </a:r>
            <a:endParaRPr/>
          </a:p>
        </p:txBody>
      </p:sp>
      <p:sp>
        <p:nvSpPr>
          <p:cNvPr id="375" name="Google Shape;375;p47"/>
          <p:cNvSpPr txBox="1">
            <a:spLocks noGrp="1"/>
          </p:cNvSpPr>
          <p:nvPr>
            <p:ph type="body" idx="2"/>
          </p:nvPr>
        </p:nvSpPr>
        <p:spPr>
          <a:xfrm>
            <a:off x="553625" y="2060250"/>
            <a:ext cx="4213200" cy="1023000"/>
          </a:xfrm>
          <a:prstGeom prst="rect">
            <a:avLst/>
          </a:prstGeom>
          <a:noFill/>
          <a:ln>
            <a:noFill/>
          </a:ln>
        </p:spPr>
        <p:txBody>
          <a:bodyPr spcFirstLastPara="1" wrap="square" lIns="68575" tIns="34275" rIns="68575" bIns="34275" anchor="t" anchorCtr="0">
            <a:noAutofit/>
          </a:bodyPr>
          <a:lstStyle/>
          <a:p>
            <a:pPr marL="257175" lvl="0" indent="-247968" algn="l" rtl="0">
              <a:lnSpc>
                <a:spcPct val="100000"/>
              </a:lnSpc>
              <a:spcBef>
                <a:spcPts val="0"/>
              </a:spcBef>
              <a:spcAft>
                <a:spcPts val="0"/>
              </a:spcAft>
              <a:buSzPts val="1655"/>
              <a:buFont typeface="Arial"/>
              <a:buChar char="•"/>
            </a:pPr>
            <a:r>
              <a:rPr lang="en" sz="1655"/>
              <a:t>California has always had stronger housing discrimination protections, and this has not changed. </a:t>
            </a:r>
            <a:endParaRPr sz="1655"/>
          </a:p>
          <a:p>
            <a:pPr marL="857250" lvl="1" indent="-247968" algn="l" rtl="0">
              <a:lnSpc>
                <a:spcPct val="100000"/>
              </a:lnSpc>
              <a:spcBef>
                <a:spcPts val="0"/>
              </a:spcBef>
              <a:spcAft>
                <a:spcPts val="0"/>
              </a:spcAft>
              <a:buSzPts val="1655"/>
              <a:buChar char="•"/>
            </a:pPr>
            <a:r>
              <a:rPr lang="en" sz="1655"/>
              <a:t>FEHA, Unruh Civil Rights Act, GC 11135</a:t>
            </a:r>
            <a:endParaRPr sz="1655"/>
          </a:p>
          <a:p>
            <a:pPr marL="257175" lvl="0" indent="-247968" algn="l" rtl="0">
              <a:lnSpc>
                <a:spcPct val="100000"/>
              </a:lnSpc>
              <a:spcBef>
                <a:spcPts val="0"/>
              </a:spcBef>
              <a:spcAft>
                <a:spcPts val="0"/>
              </a:spcAft>
              <a:buSzPts val="1655"/>
              <a:buFont typeface="Arial"/>
              <a:buChar char="•"/>
            </a:pPr>
            <a:r>
              <a:rPr lang="en" sz="1655"/>
              <a:t>Refusing to allow a reasonable accommodation for an untrained service animal is still a violation of California law.</a:t>
            </a:r>
            <a:endParaRPr sz="1655"/>
          </a:p>
          <a:p>
            <a:pPr marL="257175" lvl="0" indent="-247968" algn="l" rtl="0">
              <a:lnSpc>
                <a:spcPct val="100000"/>
              </a:lnSpc>
              <a:spcBef>
                <a:spcPts val="0"/>
              </a:spcBef>
              <a:spcAft>
                <a:spcPts val="0"/>
              </a:spcAft>
              <a:buSzPts val="1655"/>
              <a:buFont typeface="Arial"/>
              <a:buChar char="•"/>
            </a:pPr>
            <a:r>
              <a:rPr lang="en" sz="1655"/>
              <a:t>CRD will continue taking and enforcing complaints involving untrained ESAs.</a:t>
            </a:r>
            <a:endParaRPr sz="1655"/>
          </a:p>
          <a:p>
            <a:pPr marL="0" lvl="0" indent="0" algn="l" rtl="0">
              <a:lnSpc>
                <a:spcPct val="100000"/>
              </a:lnSpc>
              <a:spcBef>
                <a:spcPts val="0"/>
              </a:spcBef>
              <a:spcAft>
                <a:spcPts val="0"/>
              </a:spcAft>
              <a:buSzPts val="855"/>
              <a:buNone/>
            </a:pPr>
            <a:endParaRPr sz="1655"/>
          </a:p>
        </p:txBody>
      </p:sp>
      <p:pic>
        <p:nvPicPr>
          <p:cNvPr id="376" name="Google Shape;376;p47" descr="Cat peaking around a wall in a house"/>
          <p:cNvPicPr preferRelativeResize="0"/>
          <p:nvPr/>
        </p:nvPicPr>
        <p:blipFill rotWithShape="1">
          <a:blip r:embed="rId3">
            <a:alphaModFix/>
          </a:blip>
          <a:srcRect l="8091" t="14975" r="46940"/>
          <a:stretch/>
        </p:blipFill>
        <p:spPr>
          <a:xfrm>
            <a:off x="5491954" y="570016"/>
            <a:ext cx="3652046" cy="457348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48"/>
          <p:cNvSpPr txBox="1"/>
          <p:nvPr/>
        </p:nvSpPr>
        <p:spPr>
          <a:xfrm>
            <a:off x="3671593" y="2913414"/>
            <a:ext cx="5472300" cy="2175000"/>
          </a:xfrm>
          <a:prstGeom prst="rect">
            <a:avLst/>
          </a:prstGeom>
          <a:noFill/>
          <a:ln w="76200" cap="flat" cmpd="sng">
            <a:solidFill>
              <a:srgbClr val="718CB5"/>
            </a:solidFill>
            <a:prstDash val="solid"/>
            <a:round/>
            <a:headEnd type="none" w="sm" len="sm"/>
            <a:tailEnd type="none" w="sm" len="sm"/>
          </a:ln>
        </p:spPr>
        <p:txBody>
          <a:bodyPr spcFirstLastPara="1" wrap="square" lIns="68575" tIns="34275" rIns="68575" bIns="34275" anchor="t" anchorCtr="0">
            <a:spAutoFit/>
          </a:bodyPr>
          <a:lstStyle/>
          <a:p>
            <a:pPr marL="0" marR="0" lvl="0" indent="0" algn="l" rtl="0">
              <a:lnSpc>
                <a:spcPct val="95000"/>
              </a:lnSpc>
              <a:spcBef>
                <a:spcPts val="0"/>
              </a:spcBef>
              <a:spcAft>
                <a:spcPts val="0"/>
              </a:spcAft>
              <a:buNone/>
            </a:pPr>
            <a:r>
              <a:rPr lang="en" sz="1800" b="1" i="0" u="none" strike="noStrike" cap="none">
                <a:solidFill>
                  <a:srgbClr val="000000"/>
                </a:solidFill>
                <a:highlight>
                  <a:schemeClr val="lt1"/>
                </a:highlight>
                <a:latin typeface="Arial"/>
                <a:ea typeface="Arial"/>
                <a:cs typeface="Arial"/>
                <a:sym typeface="Arial"/>
              </a:rPr>
              <a:t>Federal law </a:t>
            </a:r>
            <a:r>
              <a:rPr lang="en" sz="1800" b="0" i="0" u="none" strike="noStrike" cap="none">
                <a:solidFill>
                  <a:srgbClr val="000000"/>
                </a:solidFill>
                <a:highlight>
                  <a:schemeClr val="lt1"/>
                </a:highlight>
                <a:latin typeface="Arial"/>
                <a:ea typeface="Arial"/>
                <a:cs typeface="Arial"/>
                <a:sym typeface="Arial"/>
              </a:rPr>
              <a:t>sets the “floor” of legal protections. When states have no applicable state law, federal law applies. States with applicable laws may have protections in addition to federal law, but cannot provide less protections than federal law. For example, disability discrimination is protected by federal law, so California must minimally protect against disability discrimination. </a:t>
            </a:r>
            <a:endParaRPr>
              <a:highlight>
                <a:schemeClr val="lt1"/>
              </a:highlight>
            </a:endParaRPr>
          </a:p>
        </p:txBody>
      </p:sp>
      <p:sp>
        <p:nvSpPr>
          <p:cNvPr id="383" name="Google Shape;383;p48"/>
          <p:cNvSpPr txBox="1"/>
          <p:nvPr/>
        </p:nvSpPr>
        <p:spPr>
          <a:xfrm>
            <a:off x="3671593" y="1527403"/>
            <a:ext cx="5472300" cy="1122000"/>
          </a:xfrm>
          <a:prstGeom prst="rect">
            <a:avLst/>
          </a:prstGeom>
          <a:noFill/>
          <a:ln w="76200" cap="flat" cmpd="sng">
            <a:solidFill>
              <a:srgbClr val="E6908F"/>
            </a:solidFill>
            <a:prstDash val="solid"/>
            <a:round/>
            <a:headEnd type="none" w="sm" len="sm"/>
            <a:tailEnd type="none" w="sm" len="sm"/>
          </a:ln>
        </p:spPr>
        <p:txBody>
          <a:bodyPr spcFirstLastPara="1" wrap="square" lIns="68575" tIns="34275" rIns="68575" bIns="34275" anchor="t" anchorCtr="0">
            <a:spAutoFit/>
          </a:bodyPr>
          <a:lstStyle/>
          <a:p>
            <a:pPr marL="0" marR="0" lvl="0" indent="0" algn="l" rtl="0">
              <a:lnSpc>
                <a:spcPct val="95000"/>
              </a:lnSpc>
              <a:spcBef>
                <a:spcPts val="0"/>
              </a:spcBef>
              <a:spcAft>
                <a:spcPts val="0"/>
              </a:spcAft>
              <a:buNone/>
            </a:pPr>
            <a:r>
              <a:rPr lang="en" sz="1800" b="1" i="0" u="none" strike="noStrike" cap="none">
                <a:solidFill>
                  <a:srgbClr val="000000"/>
                </a:solidFill>
                <a:highlight>
                  <a:schemeClr val="lt1"/>
                </a:highlight>
                <a:latin typeface="Arial"/>
                <a:ea typeface="Arial"/>
                <a:cs typeface="Arial"/>
                <a:sym typeface="Arial"/>
              </a:rPr>
              <a:t>State law</a:t>
            </a:r>
            <a:r>
              <a:rPr lang="en" sz="1800" b="0" i="0" u="none" strike="noStrike" cap="none">
                <a:solidFill>
                  <a:srgbClr val="000000"/>
                </a:solidFill>
                <a:highlight>
                  <a:schemeClr val="lt1"/>
                </a:highlight>
                <a:latin typeface="Arial"/>
                <a:ea typeface="Arial"/>
                <a:cs typeface="Arial"/>
                <a:sym typeface="Arial"/>
              </a:rPr>
              <a:t> can include protections in addition to the federal “floor”. For example, California protects against discrimination based on criminal history, which is not recognized by federal law. </a:t>
            </a:r>
            <a:endParaRPr>
              <a:highlight>
                <a:schemeClr val="lt1"/>
              </a:highlight>
            </a:endParaRPr>
          </a:p>
        </p:txBody>
      </p:sp>
      <p:sp>
        <p:nvSpPr>
          <p:cNvPr id="384" name="Google Shape;384;p48"/>
          <p:cNvSpPr txBox="1"/>
          <p:nvPr/>
        </p:nvSpPr>
        <p:spPr>
          <a:xfrm>
            <a:off x="3671593" y="153523"/>
            <a:ext cx="5472300" cy="1122000"/>
          </a:xfrm>
          <a:prstGeom prst="rect">
            <a:avLst/>
          </a:prstGeom>
          <a:solidFill>
            <a:schemeClr val="lt1"/>
          </a:solidFill>
          <a:ln w="76200" cap="flat" cmpd="sng">
            <a:solidFill>
              <a:srgbClr val="CAE695"/>
            </a:solidFill>
            <a:prstDash val="solid"/>
            <a:round/>
            <a:headEnd type="none" w="sm" len="sm"/>
            <a:tailEnd type="none" w="sm" len="sm"/>
          </a:ln>
        </p:spPr>
        <p:txBody>
          <a:bodyPr spcFirstLastPara="1" wrap="square" lIns="68575" tIns="34275" rIns="68575" bIns="34275" anchor="t" anchorCtr="0">
            <a:spAutoFit/>
          </a:bodyPr>
          <a:lstStyle/>
          <a:p>
            <a:pPr marL="0" marR="0" lvl="0" indent="0" algn="l" rtl="0">
              <a:lnSpc>
                <a:spcPct val="95000"/>
              </a:lnSpc>
              <a:spcBef>
                <a:spcPts val="0"/>
              </a:spcBef>
              <a:spcAft>
                <a:spcPts val="0"/>
              </a:spcAft>
              <a:buNone/>
            </a:pPr>
            <a:r>
              <a:rPr lang="en" sz="1800" b="1" i="0" u="none" strike="noStrike" cap="none">
                <a:solidFill>
                  <a:srgbClr val="000000"/>
                </a:solidFill>
                <a:latin typeface="Arial"/>
                <a:ea typeface="Arial"/>
                <a:cs typeface="Arial"/>
                <a:sym typeface="Arial"/>
              </a:rPr>
              <a:t>Local law</a:t>
            </a:r>
            <a:r>
              <a:rPr lang="en" sz="1800" b="0" i="0" u="none" strike="noStrike" cap="none">
                <a:solidFill>
                  <a:srgbClr val="000000"/>
                </a:solidFill>
                <a:latin typeface="Arial"/>
                <a:ea typeface="Arial"/>
                <a:cs typeface="Arial"/>
                <a:sym typeface="Arial"/>
              </a:rPr>
              <a:t> can add protections in addition to federal and state law. For example, Los Angeles protects against discrimination based on employment status, which is not recognized by federal or state law.  </a:t>
            </a:r>
            <a:endParaRPr/>
          </a:p>
        </p:txBody>
      </p:sp>
      <p:pic>
        <p:nvPicPr>
          <p:cNvPr id="385" name="Google Shape;385;p48" descr="A cartoon apartment complex with 3 floors representing how federal, state, and local government &quot;build&quot; on each other. The ground floor representing federal law is blue, the second floor representing state law is red, and the top floor representing local law is yellow."/>
          <p:cNvPicPr preferRelativeResize="0"/>
          <p:nvPr/>
        </p:nvPicPr>
        <p:blipFill rotWithShape="1">
          <a:blip r:embed="rId3">
            <a:alphaModFix/>
          </a:blip>
          <a:srcRect/>
          <a:stretch/>
        </p:blipFill>
        <p:spPr>
          <a:xfrm>
            <a:off x="1" y="0"/>
            <a:ext cx="3606800" cy="514622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2"/>
                                        </p:tgtEl>
                                        <p:attrNameLst>
                                          <p:attrName>style.visibility</p:attrName>
                                        </p:attrNameLst>
                                      </p:cBhvr>
                                      <p:to>
                                        <p:strVal val="visible"/>
                                      </p:to>
                                    </p:set>
                                    <p:animEffect transition="in" filter="fade">
                                      <p:cBhvr>
                                        <p:cTn id="7" dur="1000"/>
                                        <p:tgtEl>
                                          <p:spTgt spid="3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3"/>
                                        </p:tgtEl>
                                        <p:attrNameLst>
                                          <p:attrName>style.visibility</p:attrName>
                                        </p:attrNameLst>
                                      </p:cBhvr>
                                      <p:to>
                                        <p:strVal val="visible"/>
                                      </p:to>
                                    </p:set>
                                    <p:animEffect transition="in" filter="fade">
                                      <p:cBhvr>
                                        <p:cTn id="12" dur="1000"/>
                                        <p:tgtEl>
                                          <p:spTgt spid="38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4"/>
                                        </p:tgtEl>
                                        <p:attrNameLst>
                                          <p:attrName>style.visibility</p:attrName>
                                        </p:attrNameLst>
                                      </p:cBhvr>
                                      <p:to>
                                        <p:strVal val="visible"/>
                                      </p:to>
                                    </p:set>
                                    <p:animEffect transition="in" filter="fade">
                                      <p:cBhvr>
                                        <p:cTn id="17" dur="1000"/>
                                        <p:tgtEl>
                                          <p:spTgt spid="3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168"/>
        <p:cNvGrpSpPr/>
        <p:nvPr/>
      </p:nvGrpSpPr>
      <p:grpSpPr>
        <a:xfrm>
          <a:off x="0" y="0"/>
          <a:ext cx="0" cy="0"/>
          <a:chOff x="0" y="0"/>
          <a:chExt cx="0" cy="0"/>
        </a:xfrm>
      </p:grpSpPr>
      <p:sp>
        <p:nvSpPr>
          <p:cNvPr id="169" name="Google Shape;169;p22"/>
          <p:cNvSpPr txBox="1">
            <a:spLocks noGrp="1"/>
          </p:cNvSpPr>
          <p:nvPr>
            <p:ph type="title"/>
          </p:nvPr>
        </p:nvSpPr>
        <p:spPr>
          <a:xfrm>
            <a:off x="327912" y="454057"/>
            <a:ext cx="8136900" cy="47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600"/>
              <a:buNone/>
            </a:pPr>
            <a:r>
              <a:rPr lang="en" sz="3000">
                <a:latin typeface="Arial"/>
                <a:ea typeface="Arial"/>
                <a:cs typeface="Arial"/>
                <a:sym typeface="Arial"/>
              </a:rPr>
              <a:t>Presenters</a:t>
            </a:r>
            <a:endParaRPr sz="3000">
              <a:latin typeface="Arial"/>
              <a:ea typeface="Arial"/>
              <a:cs typeface="Arial"/>
              <a:sym typeface="Arial"/>
            </a:endParaRPr>
          </a:p>
        </p:txBody>
      </p:sp>
      <p:sp>
        <p:nvSpPr>
          <p:cNvPr id="170" name="Google Shape;170;p22"/>
          <p:cNvSpPr txBox="1">
            <a:spLocks noGrp="1"/>
          </p:cNvSpPr>
          <p:nvPr>
            <p:ph type="subTitle" idx="1"/>
          </p:nvPr>
        </p:nvSpPr>
        <p:spPr>
          <a:xfrm>
            <a:off x="434649" y="1271747"/>
            <a:ext cx="4539300" cy="2957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200"/>
              <a:buNone/>
            </a:pPr>
            <a:r>
              <a:rPr lang="en" b="1"/>
              <a:t>Michelle Uzeta, Esq.</a:t>
            </a:r>
            <a:endParaRPr/>
          </a:p>
          <a:p>
            <a:pPr marL="0" lvl="0" indent="0" algn="l" rtl="0">
              <a:lnSpc>
                <a:spcPct val="100000"/>
              </a:lnSpc>
              <a:spcBef>
                <a:spcPts val="0"/>
              </a:spcBef>
              <a:spcAft>
                <a:spcPts val="0"/>
              </a:spcAft>
              <a:buSzPts val="2200"/>
              <a:buNone/>
            </a:pPr>
            <a:r>
              <a:rPr lang="en">
                <a:latin typeface="Arial"/>
                <a:ea typeface="Arial"/>
                <a:cs typeface="Arial"/>
                <a:sym typeface="Arial"/>
              </a:rPr>
              <a:t>Executive Director</a:t>
            </a:r>
            <a:br>
              <a:rPr lang="en">
                <a:latin typeface="Arial"/>
                <a:ea typeface="Arial"/>
                <a:cs typeface="Arial"/>
                <a:sym typeface="Arial"/>
              </a:rPr>
            </a:br>
            <a:r>
              <a:rPr lang="en">
                <a:solidFill>
                  <a:schemeClr val="dk1"/>
                </a:solidFill>
                <a:latin typeface="Arial"/>
                <a:ea typeface="Arial"/>
                <a:cs typeface="Arial"/>
                <a:sym typeface="Arial"/>
              </a:rPr>
              <a:t>Disability Rights Education &amp; Defense Fund</a:t>
            </a:r>
            <a:endParaRPr>
              <a:solidFill>
                <a:schemeClr val="dk1"/>
              </a:solidFill>
            </a:endParaRPr>
          </a:p>
          <a:p>
            <a:pPr marL="0" lvl="0" indent="0" algn="l" rtl="0">
              <a:lnSpc>
                <a:spcPct val="100000"/>
              </a:lnSpc>
              <a:spcBef>
                <a:spcPts val="0"/>
              </a:spcBef>
              <a:spcAft>
                <a:spcPts val="0"/>
              </a:spcAft>
              <a:buSzPts val="2200"/>
              <a:buNone/>
            </a:pPr>
            <a:r>
              <a:rPr lang="en" u="sng">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t>muzeta@dredf.org</a:t>
            </a:r>
            <a:endParaRPr>
              <a:solidFill>
                <a:srgbClr val="1155CC"/>
              </a:solidFill>
              <a:latin typeface="Arial"/>
              <a:ea typeface="Arial"/>
              <a:cs typeface="Arial"/>
              <a:sym typeface="Arial"/>
            </a:endParaRPr>
          </a:p>
          <a:p>
            <a:pPr marL="0" lvl="0" indent="0" algn="l" rtl="0">
              <a:lnSpc>
                <a:spcPct val="100000"/>
              </a:lnSpc>
              <a:spcBef>
                <a:spcPts val="0"/>
              </a:spcBef>
              <a:spcAft>
                <a:spcPts val="0"/>
              </a:spcAft>
              <a:buSzPts val="2200"/>
              <a:buNone/>
            </a:pPr>
            <a:endParaRPr>
              <a:solidFill>
                <a:schemeClr val="dk1"/>
              </a:solidFill>
            </a:endParaRPr>
          </a:p>
          <a:p>
            <a:pPr marL="0" lvl="0" indent="0" algn="l" rtl="0">
              <a:lnSpc>
                <a:spcPct val="100000"/>
              </a:lnSpc>
              <a:spcBef>
                <a:spcPts val="0"/>
              </a:spcBef>
              <a:spcAft>
                <a:spcPts val="0"/>
              </a:spcAft>
              <a:buSzPts val="2200"/>
              <a:buNone/>
            </a:pPr>
            <a:r>
              <a:rPr lang="en" b="1">
                <a:solidFill>
                  <a:schemeClr val="dk1"/>
                </a:solidFill>
                <a:latin typeface="Arial"/>
                <a:ea typeface="Arial"/>
                <a:cs typeface="Arial"/>
                <a:sym typeface="Arial"/>
              </a:rPr>
              <a:t>Kara Brodfuehrer, Esq.</a:t>
            </a:r>
            <a:endParaRPr/>
          </a:p>
          <a:p>
            <a:pPr marL="0" lvl="0" indent="0" algn="l" rtl="0">
              <a:lnSpc>
                <a:spcPct val="100000"/>
              </a:lnSpc>
              <a:spcBef>
                <a:spcPts val="0"/>
              </a:spcBef>
              <a:spcAft>
                <a:spcPts val="0"/>
              </a:spcAft>
              <a:buSzPts val="2200"/>
              <a:buNone/>
            </a:pPr>
            <a:r>
              <a:rPr lang="en">
                <a:solidFill>
                  <a:schemeClr val="dk1"/>
                </a:solidFill>
              </a:rPr>
              <a:t>Attorney III</a:t>
            </a:r>
            <a:endParaRPr/>
          </a:p>
          <a:p>
            <a:pPr marL="0" lvl="0" indent="0" algn="l" rtl="0">
              <a:lnSpc>
                <a:spcPct val="100000"/>
              </a:lnSpc>
              <a:spcBef>
                <a:spcPts val="0"/>
              </a:spcBef>
              <a:spcAft>
                <a:spcPts val="0"/>
              </a:spcAft>
              <a:buSzPts val="2200"/>
              <a:buNone/>
            </a:pPr>
            <a:r>
              <a:rPr lang="en">
                <a:solidFill>
                  <a:schemeClr val="dk1"/>
                </a:solidFill>
                <a:latin typeface="Arial"/>
                <a:ea typeface="Arial"/>
                <a:cs typeface="Arial"/>
                <a:sym typeface="Arial"/>
              </a:rPr>
              <a:t>California Civil Rights Department</a:t>
            </a:r>
            <a:endParaRPr>
              <a:solidFill>
                <a:schemeClr val="dk1"/>
              </a:solidFill>
              <a:latin typeface="Arial"/>
              <a:ea typeface="Arial"/>
              <a:cs typeface="Arial"/>
              <a:sym typeface="Arial"/>
            </a:endParaRPr>
          </a:p>
          <a:p>
            <a:pPr marL="0" lvl="0" indent="0" algn="l" rtl="0">
              <a:lnSpc>
                <a:spcPct val="100000"/>
              </a:lnSpc>
              <a:spcBef>
                <a:spcPts val="0"/>
              </a:spcBef>
              <a:spcAft>
                <a:spcPts val="0"/>
              </a:spcAft>
              <a:buSzPts val="2200"/>
              <a:buNone/>
            </a:pPr>
            <a:endParaRPr>
              <a:latin typeface="Arial"/>
              <a:ea typeface="Arial"/>
              <a:cs typeface="Arial"/>
              <a:sym typeface="Arial"/>
            </a:endParaRPr>
          </a:p>
        </p:txBody>
      </p:sp>
      <p:sp>
        <p:nvSpPr>
          <p:cNvPr id="171" name="Google Shape;171;p22"/>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fld id="{00000000-1234-1234-1234-123412341234}" type="slidenum">
              <a:rPr lang="en"/>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pic>
        <p:nvPicPr>
          <p:cNvPr id="391" name="Google Shape;391;p49" descr="Planetarium visit"/>
          <p:cNvPicPr preferRelativeResize="0"/>
          <p:nvPr/>
        </p:nvPicPr>
        <p:blipFill rotWithShape="1">
          <a:blip r:embed="rId3">
            <a:alphaModFix/>
          </a:blip>
          <a:srcRect t="7978"/>
          <a:stretch/>
        </p:blipFill>
        <p:spPr>
          <a:xfrm>
            <a:off x="-17597" y="15408"/>
            <a:ext cx="9161599" cy="5128093"/>
          </a:xfrm>
          <a:prstGeom prst="rect">
            <a:avLst/>
          </a:prstGeom>
          <a:noFill/>
          <a:ln>
            <a:noFill/>
          </a:ln>
        </p:spPr>
      </p:pic>
      <p:sp>
        <p:nvSpPr>
          <p:cNvPr id="392" name="Google Shape;392;p49"/>
          <p:cNvSpPr txBox="1"/>
          <p:nvPr/>
        </p:nvSpPr>
        <p:spPr>
          <a:xfrm>
            <a:off x="4346477" y="1290878"/>
            <a:ext cx="3943350" cy="3200400"/>
          </a:xfrm>
          <a:prstGeom prst="rect">
            <a:avLst/>
          </a:prstGeom>
          <a:no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3" name="Google Shape;393;p49"/>
          <p:cNvSpPr txBox="1"/>
          <p:nvPr/>
        </p:nvSpPr>
        <p:spPr>
          <a:xfrm>
            <a:off x="7050974" y="4915912"/>
            <a:ext cx="1906201" cy="253916"/>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050" b="0" i="0" u="none" strike="noStrike" cap="none">
                <a:solidFill>
                  <a:srgbClr val="000000"/>
                </a:solidFill>
                <a:latin typeface="Arial"/>
                <a:ea typeface="Arial"/>
                <a:cs typeface="Arial"/>
                <a:sym typeface="Arial"/>
              </a:rPr>
              <a:t>Art by Disabled and Here</a:t>
            </a:r>
            <a:endParaRPr/>
          </a:p>
        </p:txBody>
      </p:sp>
      <p:sp>
        <p:nvSpPr>
          <p:cNvPr id="394" name="Google Shape;394;p49"/>
          <p:cNvSpPr txBox="1"/>
          <p:nvPr/>
        </p:nvSpPr>
        <p:spPr>
          <a:xfrm>
            <a:off x="1300225" y="1153600"/>
            <a:ext cx="1743000" cy="2871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chemeClr val="dk1"/>
                </a:solidFill>
                <a:latin typeface="Arial"/>
                <a:ea typeface="Arial"/>
                <a:cs typeface="Arial"/>
                <a:sym typeface="Arial"/>
              </a:rPr>
              <a:t>Familial Status</a:t>
            </a:r>
            <a:endParaRPr/>
          </a:p>
        </p:txBody>
      </p:sp>
      <p:sp>
        <p:nvSpPr>
          <p:cNvPr id="395" name="Google Shape;395;p49"/>
          <p:cNvSpPr txBox="1"/>
          <p:nvPr/>
        </p:nvSpPr>
        <p:spPr>
          <a:xfrm>
            <a:off x="3496425" y="711850"/>
            <a:ext cx="1094700" cy="2607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chemeClr val="dk1"/>
                </a:solidFill>
                <a:latin typeface="Arial"/>
                <a:ea typeface="Arial"/>
                <a:cs typeface="Arial"/>
                <a:sym typeface="Arial"/>
              </a:rPr>
              <a:t>Disability</a:t>
            </a:r>
            <a:endParaRPr/>
          </a:p>
        </p:txBody>
      </p:sp>
      <p:sp>
        <p:nvSpPr>
          <p:cNvPr id="396" name="Google Shape;396;p49"/>
          <p:cNvSpPr txBox="1"/>
          <p:nvPr/>
        </p:nvSpPr>
        <p:spPr>
          <a:xfrm>
            <a:off x="8288000" y="1159600"/>
            <a:ext cx="759900" cy="2871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chemeClr val="dk1"/>
                </a:solidFill>
                <a:latin typeface="Arial"/>
                <a:ea typeface="Arial"/>
                <a:cs typeface="Arial"/>
                <a:sym typeface="Arial"/>
              </a:rPr>
              <a:t>Race</a:t>
            </a:r>
            <a:endParaRPr/>
          </a:p>
        </p:txBody>
      </p:sp>
      <p:sp>
        <p:nvSpPr>
          <p:cNvPr id="397" name="Google Shape;397;p49"/>
          <p:cNvSpPr txBox="1"/>
          <p:nvPr/>
        </p:nvSpPr>
        <p:spPr>
          <a:xfrm>
            <a:off x="4009426" y="1158075"/>
            <a:ext cx="759900" cy="2784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chemeClr val="dk1"/>
                </a:solidFill>
                <a:latin typeface="Arial"/>
                <a:ea typeface="Arial"/>
                <a:cs typeface="Arial"/>
                <a:sym typeface="Arial"/>
              </a:rPr>
              <a:t>Color</a:t>
            </a:r>
            <a:endParaRPr/>
          </a:p>
        </p:txBody>
      </p:sp>
      <p:sp>
        <p:nvSpPr>
          <p:cNvPr id="398" name="Google Shape;398;p49"/>
          <p:cNvSpPr txBox="1"/>
          <p:nvPr/>
        </p:nvSpPr>
        <p:spPr>
          <a:xfrm>
            <a:off x="6976300" y="698000"/>
            <a:ext cx="1686000" cy="2607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chemeClr val="dk1"/>
                </a:solidFill>
                <a:latin typeface="Arial"/>
                <a:ea typeface="Arial"/>
                <a:cs typeface="Arial"/>
                <a:sym typeface="Arial"/>
              </a:rPr>
              <a:t>National Origin</a:t>
            </a:r>
            <a:endParaRPr/>
          </a:p>
        </p:txBody>
      </p:sp>
      <p:sp>
        <p:nvSpPr>
          <p:cNvPr id="399" name="Google Shape;399;p49"/>
          <p:cNvSpPr txBox="1"/>
          <p:nvPr/>
        </p:nvSpPr>
        <p:spPr>
          <a:xfrm>
            <a:off x="193749" y="711850"/>
            <a:ext cx="1030200" cy="2871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chemeClr val="dk1"/>
                </a:solidFill>
                <a:latin typeface="Arial"/>
                <a:ea typeface="Arial"/>
                <a:cs typeface="Arial"/>
                <a:sym typeface="Arial"/>
              </a:rPr>
              <a:t>Religion</a:t>
            </a:r>
            <a:endParaRPr/>
          </a:p>
        </p:txBody>
      </p:sp>
      <p:sp>
        <p:nvSpPr>
          <p:cNvPr id="400" name="Google Shape;400;p49"/>
          <p:cNvSpPr txBox="1"/>
          <p:nvPr/>
        </p:nvSpPr>
        <p:spPr>
          <a:xfrm>
            <a:off x="192919" y="1124716"/>
            <a:ext cx="1030500" cy="2784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rgbClr val="CC0000"/>
                </a:solidFill>
                <a:latin typeface="Arial"/>
                <a:ea typeface="Arial"/>
                <a:cs typeface="Arial"/>
                <a:sym typeface="Arial"/>
              </a:rPr>
              <a:t>Ancestry</a:t>
            </a:r>
            <a:endParaRPr>
              <a:solidFill>
                <a:srgbClr val="CC0000"/>
              </a:solidFill>
            </a:endParaRPr>
          </a:p>
        </p:txBody>
      </p:sp>
      <p:sp>
        <p:nvSpPr>
          <p:cNvPr id="401" name="Google Shape;401;p49"/>
          <p:cNvSpPr txBox="1"/>
          <p:nvPr/>
        </p:nvSpPr>
        <p:spPr>
          <a:xfrm>
            <a:off x="4889863" y="1174068"/>
            <a:ext cx="903006" cy="249872"/>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rgbClr val="CC0000"/>
                </a:solidFill>
                <a:latin typeface="Arial"/>
                <a:ea typeface="Arial"/>
                <a:cs typeface="Arial"/>
                <a:sym typeface="Arial"/>
              </a:rPr>
              <a:t>Gender</a:t>
            </a:r>
            <a:endParaRPr>
              <a:solidFill>
                <a:srgbClr val="CC0000"/>
              </a:solidFill>
            </a:endParaRPr>
          </a:p>
        </p:txBody>
      </p:sp>
      <p:sp>
        <p:nvSpPr>
          <p:cNvPr id="402" name="Google Shape;402;p49"/>
          <p:cNvSpPr txBox="1"/>
          <p:nvPr/>
        </p:nvSpPr>
        <p:spPr>
          <a:xfrm>
            <a:off x="1361800" y="718300"/>
            <a:ext cx="2040600" cy="2871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rgbClr val="CC0000"/>
                </a:solidFill>
                <a:latin typeface="Arial"/>
                <a:ea typeface="Arial"/>
                <a:cs typeface="Arial"/>
                <a:sym typeface="Arial"/>
              </a:rPr>
              <a:t>Sexual Orientation</a:t>
            </a:r>
            <a:endParaRPr>
              <a:solidFill>
                <a:srgbClr val="CC0000"/>
              </a:solidFill>
            </a:endParaRPr>
          </a:p>
        </p:txBody>
      </p:sp>
      <p:sp>
        <p:nvSpPr>
          <p:cNvPr id="403" name="Google Shape;403;p49"/>
          <p:cNvSpPr txBox="1"/>
          <p:nvPr/>
        </p:nvSpPr>
        <p:spPr>
          <a:xfrm>
            <a:off x="6538077" y="1144430"/>
            <a:ext cx="1705800" cy="2871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rgbClr val="CC0000"/>
                </a:solidFill>
                <a:latin typeface="Arial"/>
                <a:ea typeface="Arial"/>
                <a:cs typeface="Arial"/>
                <a:sym typeface="Arial"/>
              </a:rPr>
              <a:t>Gender Identity</a:t>
            </a:r>
            <a:endParaRPr>
              <a:solidFill>
                <a:srgbClr val="CC0000"/>
              </a:solidFill>
            </a:endParaRPr>
          </a:p>
        </p:txBody>
      </p:sp>
      <p:sp>
        <p:nvSpPr>
          <p:cNvPr id="404" name="Google Shape;404;p49"/>
          <p:cNvSpPr txBox="1"/>
          <p:nvPr/>
        </p:nvSpPr>
        <p:spPr>
          <a:xfrm>
            <a:off x="2531771" y="2066425"/>
            <a:ext cx="1338900" cy="4884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rgbClr val="CC0000"/>
                </a:solidFill>
                <a:latin typeface="Arial"/>
                <a:ea typeface="Arial"/>
                <a:cs typeface="Arial"/>
                <a:sym typeface="Arial"/>
              </a:rPr>
              <a:t>Gender Expression</a:t>
            </a:r>
            <a:endParaRPr>
              <a:solidFill>
                <a:srgbClr val="CC0000"/>
              </a:solidFill>
            </a:endParaRPr>
          </a:p>
        </p:txBody>
      </p:sp>
      <p:sp>
        <p:nvSpPr>
          <p:cNvPr id="405" name="Google Shape;405;p49"/>
          <p:cNvSpPr txBox="1"/>
          <p:nvPr/>
        </p:nvSpPr>
        <p:spPr>
          <a:xfrm>
            <a:off x="7349100" y="1598725"/>
            <a:ext cx="1686000" cy="2871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rgbClr val="CC0000"/>
                </a:solidFill>
                <a:latin typeface="Arial"/>
                <a:ea typeface="Arial"/>
                <a:cs typeface="Arial"/>
                <a:sym typeface="Arial"/>
              </a:rPr>
              <a:t>Marital Status</a:t>
            </a:r>
            <a:endParaRPr>
              <a:solidFill>
                <a:srgbClr val="CC0000"/>
              </a:solidFill>
            </a:endParaRPr>
          </a:p>
        </p:txBody>
      </p:sp>
      <p:sp>
        <p:nvSpPr>
          <p:cNvPr id="406" name="Google Shape;406;p49"/>
          <p:cNvSpPr txBox="1"/>
          <p:nvPr/>
        </p:nvSpPr>
        <p:spPr>
          <a:xfrm>
            <a:off x="5977300" y="1984950"/>
            <a:ext cx="2312400" cy="4884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rgbClr val="CC0000"/>
                </a:solidFill>
                <a:latin typeface="Arial"/>
                <a:ea typeface="Arial"/>
                <a:cs typeface="Arial"/>
                <a:sym typeface="Arial"/>
              </a:rPr>
              <a:t>Source of Income (ex. Section 8)</a:t>
            </a:r>
            <a:endParaRPr>
              <a:solidFill>
                <a:srgbClr val="CC0000"/>
              </a:solidFill>
            </a:endParaRPr>
          </a:p>
        </p:txBody>
      </p:sp>
      <p:sp>
        <p:nvSpPr>
          <p:cNvPr id="407" name="Google Shape;407;p49"/>
          <p:cNvSpPr txBox="1"/>
          <p:nvPr/>
        </p:nvSpPr>
        <p:spPr>
          <a:xfrm>
            <a:off x="504325" y="1495550"/>
            <a:ext cx="1249800" cy="4884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rgbClr val="CC0000"/>
                </a:solidFill>
                <a:latin typeface="Arial"/>
                <a:ea typeface="Arial"/>
                <a:cs typeface="Arial"/>
                <a:sym typeface="Arial"/>
              </a:rPr>
              <a:t>Medical Condition</a:t>
            </a:r>
            <a:endParaRPr>
              <a:solidFill>
                <a:srgbClr val="CC0000"/>
              </a:solidFill>
            </a:endParaRPr>
          </a:p>
        </p:txBody>
      </p:sp>
      <p:sp>
        <p:nvSpPr>
          <p:cNvPr id="408" name="Google Shape;408;p49"/>
          <p:cNvSpPr txBox="1"/>
          <p:nvPr/>
        </p:nvSpPr>
        <p:spPr>
          <a:xfrm>
            <a:off x="68250" y="2076413"/>
            <a:ext cx="1743000" cy="4884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rgbClr val="CC0000"/>
                </a:solidFill>
                <a:latin typeface="Arial"/>
                <a:ea typeface="Arial"/>
                <a:cs typeface="Arial"/>
                <a:sym typeface="Arial"/>
              </a:rPr>
              <a:t>Military/Veteran Status</a:t>
            </a:r>
            <a:endParaRPr>
              <a:solidFill>
                <a:srgbClr val="CC0000"/>
              </a:solidFill>
            </a:endParaRPr>
          </a:p>
        </p:txBody>
      </p:sp>
      <p:sp>
        <p:nvSpPr>
          <p:cNvPr id="409" name="Google Shape;409;p49"/>
          <p:cNvSpPr txBox="1"/>
          <p:nvPr/>
        </p:nvSpPr>
        <p:spPr>
          <a:xfrm>
            <a:off x="2217025" y="1539190"/>
            <a:ext cx="2006400" cy="4884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rgbClr val="CC0000"/>
                </a:solidFill>
                <a:latin typeface="Arial"/>
                <a:ea typeface="Arial"/>
                <a:cs typeface="Arial"/>
                <a:sym typeface="Arial"/>
              </a:rPr>
              <a:t>Genetic Information</a:t>
            </a:r>
            <a:endParaRPr>
              <a:solidFill>
                <a:srgbClr val="CC0000"/>
              </a:solidFill>
            </a:endParaRPr>
          </a:p>
        </p:txBody>
      </p:sp>
      <p:sp>
        <p:nvSpPr>
          <p:cNvPr id="410" name="Google Shape;410;p49"/>
          <p:cNvSpPr txBox="1"/>
          <p:nvPr/>
        </p:nvSpPr>
        <p:spPr>
          <a:xfrm>
            <a:off x="6069181" y="1597100"/>
            <a:ext cx="1094700" cy="2607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rgbClr val="CC0000"/>
                </a:solidFill>
                <a:latin typeface="Arial"/>
                <a:ea typeface="Arial"/>
                <a:cs typeface="Arial"/>
                <a:sym typeface="Arial"/>
              </a:rPr>
              <a:t>Ethnicity</a:t>
            </a:r>
            <a:endParaRPr>
              <a:solidFill>
                <a:srgbClr val="CC0000"/>
              </a:solidFill>
            </a:endParaRPr>
          </a:p>
        </p:txBody>
      </p:sp>
      <p:sp>
        <p:nvSpPr>
          <p:cNvPr id="411" name="Google Shape;411;p49"/>
          <p:cNvSpPr txBox="1"/>
          <p:nvPr/>
        </p:nvSpPr>
        <p:spPr>
          <a:xfrm>
            <a:off x="4769325" y="718375"/>
            <a:ext cx="2093700" cy="2607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rgbClr val="CC0000"/>
                </a:solidFill>
                <a:latin typeface="Arial"/>
                <a:ea typeface="Arial"/>
                <a:cs typeface="Arial"/>
                <a:sym typeface="Arial"/>
              </a:rPr>
              <a:t>Immigration Status</a:t>
            </a:r>
            <a:endParaRPr>
              <a:solidFill>
                <a:srgbClr val="CC0000"/>
              </a:solidFill>
            </a:endParaRPr>
          </a:p>
        </p:txBody>
      </p:sp>
      <p:sp>
        <p:nvSpPr>
          <p:cNvPr id="412" name="Google Shape;412;p49"/>
          <p:cNvSpPr txBox="1"/>
          <p:nvPr/>
        </p:nvSpPr>
        <p:spPr>
          <a:xfrm>
            <a:off x="4415725" y="2066424"/>
            <a:ext cx="1338900" cy="2871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rgbClr val="CC0000"/>
                </a:solidFill>
                <a:latin typeface="Arial"/>
                <a:ea typeface="Arial"/>
                <a:cs typeface="Arial"/>
                <a:sym typeface="Arial"/>
              </a:rPr>
              <a:t>Citizenship</a:t>
            </a:r>
            <a:endParaRPr>
              <a:solidFill>
                <a:srgbClr val="CC0000"/>
              </a:solidFill>
            </a:endParaRPr>
          </a:p>
        </p:txBody>
      </p:sp>
      <p:sp>
        <p:nvSpPr>
          <p:cNvPr id="413" name="Google Shape;413;p49"/>
          <p:cNvSpPr txBox="1"/>
          <p:nvPr/>
        </p:nvSpPr>
        <p:spPr>
          <a:xfrm>
            <a:off x="3221747" y="1155075"/>
            <a:ext cx="669300" cy="2607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rgbClr val="CC0000"/>
                </a:solidFill>
                <a:latin typeface="Arial"/>
                <a:ea typeface="Arial"/>
                <a:cs typeface="Arial"/>
                <a:sym typeface="Arial"/>
              </a:rPr>
              <a:t>Age</a:t>
            </a:r>
            <a:endParaRPr>
              <a:solidFill>
                <a:srgbClr val="CC0000"/>
              </a:solidFill>
            </a:endParaRPr>
          </a:p>
        </p:txBody>
      </p:sp>
      <p:sp>
        <p:nvSpPr>
          <p:cNvPr id="414" name="Google Shape;414;p49"/>
          <p:cNvSpPr txBox="1"/>
          <p:nvPr/>
        </p:nvSpPr>
        <p:spPr>
          <a:xfrm>
            <a:off x="4384225" y="1537551"/>
            <a:ext cx="1524900" cy="488400"/>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rgbClr val="000000"/>
              </a:buClr>
              <a:buSzPts val="1800"/>
              <a:buFont typeface="Arial"/>
              <a:buNone/>
            </a:pPr>
            <a:r>
              <a:rPr lang="en" sz="1800" b="0" i="0" u="none" strike="noStrike" cap="none">
                <a:solidFill>
                  <a:srgbClr val="CC0000"/>
                </a:solidFill>
                <a:latin typeface="Arial"/>
                <a:ea typeface="Arial"/>
                <a:cs typeface="Arial"/>
                <a:sym typeface="Arial"/>
              </a:rPr>
              <a:t>Primary Language</a:t>
            </a:r>
            <a:endParaRPr>
              <a:solidFill>
                <a:srgbClr val="CC0000"/>
              </a:solidFill>
            </a:endParaRPr>
          </a:p>
        </p:txBody>
      </p:sp>
      <p:sp>
        <p:nvSpPr>
          <p:cNvPr id="415" name="Google Shape;415;p49"/>
          <p:cNvSpPr txBox="1"/>
          <p:nvPr/>
        </p:nvSpPr>
        <p:spPr>
          <a:xfrm>
            <a:off x="504323" y="78559"/>
            <a:ext cx="5739130" cy="488357"/>
          </a:xfrm>
          <a:prstGeom prst="rect">
            <a:avLst/>
          </a:prstGeom>
          <a:solidFill>
            <a:schemeClr val="lt1"/>
          </a:solid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 sz="2100" b="1" i="0" u="none" strike="noStrike" cap="none">
                <a:solidFill>
                  <a:schemeClr val="dk1"/>
                </a:solidFill>
                <a:latin typeface="Play"/>
                <a:ea typeface="Play"/>
                <a:cs typeface="Play"/>
                <a:sym typeface="Play"/>
              </a:rPr>
              <a:t>Housing Protected characteristics (Federal)  </a:t>
            </a:r>
            <a:endParaRPr sz="1100"/>
          </a:p>
        </p:txBody>
      </p:sp>
      <p:sp>
        <p:nvSpPr>
          <p:cNvPr id="416" name="Google Shape;416;p49"/>
          <p:cNvSpPr txBox="1"/>
          <p:nvPr/>
        </p:nvSpPr>
        <p:spPr>
          <a:xfrm>
            <a:off x="183900" y="4491275"/>
            <a:ext cx="8776200" cy="369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800" b="0" i="0" u="none" strike="noStrike" cap="none">
                <a:solidFill>
                  <a:srgbClr val="CC0000"/>
                </a:solidFill>
                <a:latin typeface="Arial"/>
                <a:ea typeface="Arial"/>
                <a:cs typeface="Arial"/>
                <a:sym typeface="Arial"/>
              </a:rPr>
              <a:t>Can be actual, perceived, or associated with a person with protected characteristics</a:t>
            </a:r>
            <a:endParaRPr>
              <a:solidFill>
                <a:srgbClr val="CC0000"/>
              </a:solidFill>
            </a:endParaRPr>
          </a:p>
        </p:txBody>
      </p:sp>
      <p:sp>
        <p:nvSpPr>
          <p:cNvPr id="417" name="Google Shape;417;p49"/>
          <p:cNvSpPr txBox="1"/>
          <p:nvPr/>
        </p:nvSpPr>
        <p:spPr>
          <a:xfrm>
            <a:off x="6318149" y="78550"/>
            <a:ext cx="2040600" cy="4884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2400"/>
              <a:buFont typeface="Arial"/>
              <a:buNone/>
            </a:pPr>
            <a:r>
              <a:rPr lang="en" sz="2100" b="1" i="0" u="none" strike="noStrike" cap="none">
                <a:solidFill>
                  <a:srgbClr val="CC0000"/>
                </a:solidFill>
                <a:latin typeface="Play"/>
                <a:ea typeface="Play"/>
                <a:cs typeface="Play"/>
                <a:sym typeface="Play"/>
              </a:rPr>
              <a:t>(California)</a:t>
            </a:r>
            <a:endParaRPr sz="2100">
              <a:solidFill>
                <a:srgbClr val="CC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0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0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1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50"/>
          <p:cNvSpPr txBox="1">
            <a:spLocks noGrp="1"/>
          </p:cNvSpPr>
          <p:nvPr>
            <p:ph type="title"/>
          </p:nvPr>
        </p:nvSpPr>
        <p:spPr>
          <a:xfrm>
            <a:off x="506363" y="731075"/>
            <a:ext cx="7978800" cy="64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 sz="2200">
                <a:latin typeface="Arial"/>
                <a:ea typeface="Arial"/>
                <a:cs typeface="Arial"/>
                <a:sym typeface="Arial"/>
              </a:rPr>
              <a:t>California law is clear that housing providers must allow untrained ESAs if there is a disability-related need for one.</a:t>
            </a:r>
            <a:endParaRPr sz="2200"/>
          </a:p>
        </p:txBody>
      </p:sp>
      <p:sp>
        <p:nvSpPr>
          <p:cNvPr id="424" name="Google Shape;424;p50"/>
          <p:cNvSpPr txBox="1">
            <a:spLocks noGrp="1"/>
          </p:cNvSpPr>
          <p:nvPr>
            <p:ph type="body" idx="1"/>
          </p:nvPr>
        </p:nvSpPr>
        <p:spPr>
          <a:xfrm>
            <a:off x="506375" y="1452575"/>
            <a:ext cx="8455200" cy="2971800"/>
          </a:xfrm>
          <a:prstGeom prst="rect">
            <a:avLst/>
          </a:prstGeom>
          <a:noFill/>
          <a:ln>
            <a:noFill/>
          </a:ln>
        </p:spPr>
        <p:txBody>
          <a:bodyPr spcFirstLastPara="1" wrap="square" lIns="68575" tIns="34275" rIns="68575" bIns="34275" anchor="t" anchorCtr="0">
            <a:normAutofit/>
          </a:bodyPr>
          <a:lstStyle/>
          <a:p>
            <a:pPr marL="257175" lvl="0" indent="-257175" algn="l" rtl="0">
              <a:lnSpc>
                <a:spcPct val="80000"/>
              </a:lnSpc>
              <a:spcBef>
                <a:spcPts val="0"/>
              </a:spcBef>
              <a:spcAft>
                <a:spcPts val="0"/>
              </a:spcAft>
              <a:buSzPts val="1800"/>
              <a:buFont typeface="Arial"/>
              <a:buChar char="•"/>
            </a:pPr>
            <a:r>
              <a:rPr lang="en"/>
              <a:t>Housing providers are allowed to have rules regarding pets, including prohibiting pets; prohibiting certain types of pets, such as large or wild animals; or prohibiting nuisance activity caused by pets, such as constant barking</a:t>
            </a:r>
            <a:br>
              <a:rPr lang="en"/>
            </a:br>
            <a:endParaRPr sz="800"/>
          </a:p>
          <a:p>
            <a:pPr marL="257175" lvl="0" indent="-257175" algn="l" rtl="0">
              <a:lnSpc>
                <a:spcPct val="80000"/>
              </a:lnSpc>
              <a:spcBef>
                <a:spcPts val="0"/>
              </a:spcBef>
              <a:spcAft>
                <a:spcPts val="0"/>
              </a:spcAft>
              <a:buSzPts val="1800"/>
              <a:buFont typeface="Arial"/>
              <a:buChar char="•"/>
            </a:pPr>
            <a:r>
              <a:rPr lang="en"/>
              <a:t>However, if a tenant or resident has a disability-related need for an ESA, the housing provider must allow the person to have the animal as a reasonable accommodation, unless the housing provider can show that an exception applies</a:t>
            </a:r>
            <a:endParaRPr/>
          </a:p>
        </p:txBody>
      </p:sp>
      <p:pic>
        <p:nvPicPr>
          <p:cNvPr id="425" name="Google Shape;425;p50" descr="Dog lying on sofa"/>
          <p:cNvPicPr preferRelativeResize="0"/>
          <p:nvPr/>
        </p:nvPicPr>
        <p:blipFill rotWithShape="1">
          <a:blip r:embed="rId3">
            <a:alphaModFix/>
          </a:blip>
          <a:srcRect t="36092" b="28966"/>
          <a:stretch/>
        </p:blipFill>
        <p:spPr>
          <a:xfrm>
            <a:off x="1" y="3274546"/>
            <a:ext cx="9143999" cy="186895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51"/>
          <p:cNvSpPr txBox="1">
            <a:spLocks noGrp="1"/>
          </p:cNvSpPr>
          <p:nvPr>
            <p:ph type="title"/>
          </p:nvPr>
        </p:nvSpPr>
        <p:spPr>
          <a:xfrm>
            <a:off x="628650" y="921544"/>
            <a:ext cx="7829400" cy="64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
                <a:latin typeface="Arial"/>
                <a:ea typeface="Arial"/>
                <a:cs typeface="Arial"/>
                <a:sym typeface="Arial"/>
              </a:rPr>
              <a:t>Can a housing provider ask me for proof of my need for an untrained ESA?</a:t>
            </a:r>
            <a:endParaRPr/>
          </a:p>
        </p:txBody>
      </p:sp>
      <p:sp>
        <p:nvSpPr>
          <p:cNvPr id="432" name="Google Shape;432;p51"/>
          <p:cNvSpPr txBox="1">
            <a:spLocks noGrp="1"/>
          </p:cNvSpPr>
          <p:nvPr>
            <p:ph type="body" idx="1"/>
          </p:nvPr>
        </p:nvSpPr>
        <p:spPr>
          <a:xfrm>
            <a:off x="625415" y="1714500"/>
            <a:ext cx="7829400" cy="2971800"/>
          </a:xfrm>
          <a:prstGeom prst="rect">
            <a:avLst/>
          </a:prstGeom>
          <a:noFill/>
          <a:ln>
            <a:noFill/>
          </a:ln>
        </p:spPr>
        <p:txBody>
          <a:bodyPr spcFirstLastPara="1" wrap="square" lIns="68575" tIns="34275" rIns="68575" bIns="34275" anchor="t" anchorCtr="0">
            <a:noAutofit/>
          </a:bodyPr>
          <a:lstStyle/>
          <a:p>
            <a:pPr marL="0" lvl="0" indent="0" algn="l" rtl="0">
              <a:lnSpc>
                <a:spcPct val="80000"/>
              </a:lnSpc>
              <a:spcBef>
                <a:spcPts val="0"/>
              </a:spcBef>
              <a:spcAft>
                <a:spcPts val="0"/>
              </a:spcAft>
              <a:buSzPts val="1800"/>
              <a:buNone/>
            </a:pPr>
            <a:r>
              <a:rPr lang="en" sz="2200" b="1"/>
              <a:t>Yes </a:t>
            </a:r>
            <a:br>
              <a:rPr lang="en" sz="2200" b="1"/>
            </a:br>
            <a:endParaRPr sz="800"/>
          </a:p>
          <a:p>
            <a:pPr marL="257175" lvl="0" indent="-282575" algn="l" rtl="0">
              <a:lnSpc>
                <a:spcPct val="80000"/>
              </a:lnSpc>
              <a:spcBef>
                <a:spcPts val="0"/>
              </a:spcBef>
              <a:spcAft>
                <a:spcPts val="0"/>
              </a:spcAft>
              <a:buSzPts val="2200"/>
              <a:buFont typeface="Arial"/>
              <a:buChar char="•"/>
            </a:pPr>
            <a:r>
              <a:rPr lang="en" sz="2200"/>
              <a:t>But only enough info to document the disability related need. No diagnosis or medical records are necessary.</a:t>
            </a:r>
            <a:endParaRPr sz="2200"/>
          </a:p>
          <a:p>
            <a:pPr marL="257175" lvl="0" indent="-282575" algn="l" rtl="0">
              <a:lnSpc>
                <a:spcPct val="80000"/>
              </a:lnSpc>
              <a:spcBef>
                <a:spcPts val="0"/>
              </a:spcBef>
              <a:spcAft>
                <a:spcPts val="0"/>
              </a:spcAft>
              <a:buSzPts val="2200"/>
              <a:buFont typeface="Arial"/>
              <a:buChar char="•"/>
            </a:pPr>
            <a:r>
              <a:rPr lang="en" sz="2200"/>
              <a:t>No documentation required if a disability is obvious.</a:t>
            </a:r>
            <a:endParaRPr sz="2200"/>
          </a:p>
        </p:txBody>
      </p:sp>
      <p:pic>
        <p:nvPicPr>
          <p:cNvPr id="433" name="Google Shape;433;p51" descr="White cat wrapped in a thick knit blue blanket"/>
          <p:cNvPicPr preferRelativeResize="0"/>
          <p:nvPr/>
        </p:nvPicPr>
        <p:blipFill rotWithShape="1">
          <a:blip r:embed="rId3">
            <a:alphaModFix/>
          </a:blip>
          <a:srcRect/>
          <a:stretch/>
        </p:blipFill>
        <p:spPr>
          <a:xfrm>
            <a:off x="0" y="3429000"/>
            <a:ext cx="9144000" cy="175122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52"/>
          <p:cNvSpPr txBox="1">
            <a:spLocks noGrp="1"/>
          </p:cNvSpPr>
          <p:nvPr>
            <p:ph type="title"/>
          </p:nvPr>
        </p:nvSpPr>
        <p:spPr>
          <a:xfrm>
            <a:off x="327025" y="810425"/>
            <a:ext cx="5721300" cy="64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
                <a:latin typeface="Arial"/>
                <a:ea typeface="Arial"/>
                <a:cs typeface="Arial"/>
                <a:sym typeface="Arial"/>
              </a:rPr>
              <a:t>Does documentation of the need for an ESA have to come from a licensed medical professional?</a:t>
            </a:r>
            <a:endParaRPr/>
          </a:p>
        </p:txBody>
      </p:sp>
      <p:sp>
        <p:nvSpPr>
          <p:cNvPr id="440" name="Google Shape;440;p52"/>
          <p:cNvSpPr txBox="1">
            <a:spLocks noGrp="1"/>
          </p:cNvSpPr>
          <p:nvPr>
            <p:ph type="body" idx="1"/>
          </p:nvPr>
        </p:nvSpPr>
        <p:spPr>
          <a:xfrm>
            <a:off x="327025" y="1897075"/>
            <a:ext cx="5721300" cy="2971800"/>
          </a:xfrm>
          <a:prstGeom prst="rect">
            <a:avLst/>
          </a:prstGeom>
          <a:noFill/>
          <a:ln>
            <a:noFill/>
          </a:ln>
        </p:spPr>
        <p:txBody>
          <a:bodyPr spcFirstLastPara="1" wrap="square" lIns="68575" tIns="34275" rIns="68575" bIns="34275" anchor="t" anchorCtr="0">
            <a:noAutofit/>
          </a:bodyPr>
          <a:lstStyle/>
          <a:p>
            <a:pPr marL="0" lvl="0" indent="0" algn="l" rtl="0">
              <a:lnSpc>
                <a:spcPct val="80000"/>
              </a:lnSpc>
              <a:spcBef>
                <a:spcPts val="0"/>
              </a:spcBef>
              <a:spcAft>
                <a:spcPts val="0"/>
              </a:spcAft>
              <a:buSzPts val="1800"/>
              <a:buNone/>
            </a:pPr>
            <a:r>
              <a:rPr lang="en" b="1"/>
              <a:t>No</a:t>
            </a:r>
            <a:br>
              <a:rPr lang="en" b="1"/>
            </a:br>
            <a:endParaRPr sz="1000"/>
          </a:p>
          <a:p>
            <a:pPr marL="0" lvl="0" indent="0" algn="l" rtl="0">
              <a:lnSpc>
                <a:spcPct val="80000"/>
              </a:lnSpc>
              <a:spcBef>
                <a:spcPts val="0"/>
              </a:spcBef>
              <a:spcAft>
                <a:spcPts val="0"/>
              </a:spcAft>
              <a:buSzPts val="1800"/>
              <a:buNone/>
            </a:pPr>
            <a:r>
              <a:rPr lang="en"/>
              <a:t>Documentation can come from any reliable third party who is in a position to know about the individual’s disability or the disability-related need for the ESA, such as a:</a:t>
            </a:r>
            <a:br>
              <a:rPr lang="en"/>
            </a:br>
            <a:endParaRPr sz="1000"/>
          </a:p>
          <a:p>
            <a:pPr marL="257175" lvl="0" indent="-257175" algn="l" rtl="0">
              <a:lnSpc>
                <a:spcPct val="80000"/>
              </a:lnSpc>
              <a:spcBef>
                <a:spcPts val="0"/>
              </a:spcBef>
              <a:spcAft>
                <a:spcPts val="0"/>
              </a:spcAft>
              <a:buSzPts val="1800"/>
              <a:buFont typeface="Arial"/>
              <a:buChar char="•"/>
            </a:pPr>
            <a:r>
              <a:rPr lang="en"/>
              <a:t>Therapist</a:t>
            </a:r>
            <a:endParaRPr/>
          </a:p>
          <a:p>
            <a:pPr marL="257175" lvl="0" indent="-257175" algn="l" rtl="0">
              <a:lnSpc>
                <a:spcPct val="80000"/>
              </a:lnSpc>
              <a:spcBef>
                <a:spcPts val="0"/>
              </a:spcBef>
              <a:spcAft>
                <a:spcPts val="0"/>
              </a:spcAft>
              <a:buSzPts val="1800"/>
              <a:buFont typeface="Arial"/>
              <a:buChar char="•"/>
            </a:pPr>
            <a:r>
              <a:rPr lang="en"/>
              <a:t>Social worker</a:t>
            </a:r>
            <a:endParaRPr/>
          </a:p>
          <a:p>
            <a:pPr marL="257175" lvl="0" indent="-257175" algn="l" rtl="0">
              <a:lnSpc>
                <a:spcPct val="80000"/>
              </a:lnSpc>
              <a:spcBef>
                <a:spcPts val="0"/>
              </a:spcBef>
              <a:spcAft>
                <a:spcPts val="0"/>
              </a:spcAft>
              <a:buSzPts val="1800"/>
              <a:buFont typeface="Arial"/>
              <a:buChar char="•"/>
            </a:pPr>
            <a:r>
              <a:rPr lang="en"/>
              <a:t>Non-medical service provider</a:t>
            </a:r>
            <a:endParaRPr/>
          </a:p>
          <a:p>
            <a:pPr marL="257175" lvl="0" indent="-257175" algn="l" rtl="0">
              <a:lnSpc>
                <a:spcPct val="80000"/>
              </a:lnSpc>
              <a:spcBef>
                <a:spcPts val="0"/>
              </a:spcBef>
              <a:spcAft>
                <a:spcPts val="0"/>
              </a:spcAft>
              <a:buSzPts val="1800"/>
              <a:buFont typeface="Arial"/>
              <a:buChar char="•"/>
            </a:pPr>
            <a:r>
              <a:rPr lang="en"/>
              <a:t>Member of a peer support group</a:t>
            </a:r>
            <a:endParaRPr/>
          </a:p>
          <a:p>
            <a:pPr marL="257175" lvl="0" indent="-257175" algn="l" rtl="0">
              <a:lnSpc>
                <a:spcPct val="80000"/>
              </a:lnSpc>
              <a:spcBef>
                <a:spcPts val="0"/>
              </a:spcBef>
              <a:spcAft>
                <a:spcPts val="0"/>
              </a:spcAft>
              <a:buSzPts val="1800"/>
              <a:buFont typeface="Arial"/>
              <a:buChar char="•"/>
            </a:pPr>
            <a:r>
              <a:rPr lang="en"/>
              <a:t>Parent, child, or other relative </a:t>
            </a:r>
            <a:endParaRPr/>
          </a:p>
          <a:p>
            <a:pPr marL="257175" lvl="0" indent="-257175" algn="l" rtl="0">
              <a:lnSpc>
                <a:spcPct val="80000"/>
              </a:lnSpc>
              <a:spcBef>
                <a:spcPts val="0"/>
              </a:spcBef>
              <a:spcAft>
                <a:spcPts val="0"/>
              </a:spcAft>
              <a:buSzPts val="1800"/>
              <a:buFont typeface="Arial"/>
              <a:buChar char="•"/>
            </a:pPr>
            <a:r>
              <a:rPr lang="en"/>
              <a:t>A person’s own credible statement</a:t>
            </a:r>
            <a:endParaRPr/>
          </a:p>
          <a:p>
            <a:pPr marL="0" lvl="0" indent="0" algn="l" rtl="0">
              <a:lnSpc>
                <a:spcPct val="80000"/>
              </a:lnSpc>
              <a:spcBef>
                <a:spcPts val="0"/>
              </a:spcBef>
              <a:spcAft>
                <a:spcPts val="0"/>
              </a:spcAft>
              <a:buSzPts val="1800"/>
              <a:buNone/>
            </a:pPr>
            <a:endParaRPr/>
          </a:p>
          <a:p>
            <a:pPr marL="0" lvl="0" indent="0" algn="l" rtl="0">
              <a:lnSpc>
                <a:spcPct val="80000"/>
              </a:lnSpc>
              <a:spcBef>
                <a:spcPts val="0"/>
              </a:spcBef>
              <a:spcAft>
                <a:spcPts val="0"/>
              </a:spcAft>
              <a:buSzPts val="1800"/>
              <a:buNone/>
            </a:pPr>
            <a:endParaRPr/>
          </a:p>
          <a:p>
            <a:pPr marL="0" lvl="0" indent="0" algn="l" rtl="0">
              <a:lnSpc>
                <a:spcPct val="80000"/>
              </a:lnSpc>
              <a:spcBef>
                <a:spcPts val="0"/>
              </a:spcBef>
              <a:spcAft>
                <a:spcPts val="0"/>
              </a:spcAft>
              <a:buSzPts val="1800"/>
              <a:buNone/>
            </a:pPr>
            <a:endParaRPr/>
          </a:p>
          <a:p>
            <a:pPr marL="342900" lvl="0" indent="-228600" algn="l" rtl="0">
              <a:lnSpc>
                <a:spcPct val="80000"/>
              </a:lnSpc>
              <a:spcBef>
                <a:spcPts val="0"/>
              </a:spcBef>
              <a:spcAft>
                <a:spcPts val="0"/>
              </a:spcAft>
              <a:buSzPts val="1800"/>
              <a:buNone/>
            </a:pPr>
            <a:endParaRPr/>
          </a:p>
        </p:txBody>
      </p:sp>
      <p:pic>
        <p:nvPicPr>
          <p:cNvPr id="441" name="Google Shape;441;p52" descr="Pair of lovebirds"/>
          <p:cNvPicPr preferRelativeResize="0"/>
          <p:nvPr/>
        </p:nvPicPr>
        <p:blipFill rotWithShape="1">
          <a:blip r:embed="rId3">
            <a:alphaModFix/>
          </a:blip>
          <a:srcRect l="14023"/>
          <a:stretch/>
        </p:blipFill>
        <p:spPr>
          <a:xfrm>
            <a:off x="6524579" y="572607"/>
            <a:ext cx="2619421" cy="457089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4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4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4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4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40">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40">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40">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4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53"/>
          <p:cNvSpPr txBox="1">
            <a:spLocks noGrp="1"/>
          </p:cNvSpPr>
          <p:nvPr>
            <p:ph type="title"/>
          </p:nvPr>
        </p:nvSpPr>
        <p:spPr>
          <a:xfrm>
            <a:off x="422275" y="818375"/>
            <a:ext cx="4745100" cy="64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 sz="2200">
                <a:latin typeface="Arial"/>
                <a:ea typeface="Arial"/>
                <a:cs typeface="Arial"/>
                <a:sym typeface="Arial"/>
              </a:rPr>
              <a:t>Poll: Can a housing provider charge a fee or rent to have an ESA?</a:t>
            </a:r>
            <a:endParaRPr sz="2200"/>
          </a:p>
        </p:txBody>
      </p:sp>
      <p:sp>
        <p:nvSpPr>
          <p:cNvPr id="447" name="Google Shape;447;p53"/>
          <p:cNvSpPr txBox="1">
            <a:spLocks noGrp="1"/>
          </p:cNvSpPr>
          <p:nvPr>
            <p:ph type="body" idx="1"/>
          </p:nvPr>
        </p:nvSpPr>
        <p:spPr>
          <a:xfrm>
            <a:off x="422271" y="1889125"/>
            <a:ext cx="4653000" cy="2971800"/>
          </a:xfrm>
          <a:prstGeom prst="rect">
            <a:avLst/>
          </a:prstGeom>
          <a:noFill/>
          <a:ln>
            <a:noFill/>
          </a:ln>
        </p:spPr>
        <p:txBody>
          <a:bodyPr spcFirstLastPara="1" wrap="square" lIns="68575" tIns="34275" rIns="68575" bIns="34275" anchor="t" anchorCtr="0">
            <a:normAutofit fontScale="92500" lnSpcReduction="20000"/>
          </a:bodyPr>
          <a:lstStyle/>
          <a:p>
            <a:pPr marL="0" lvl="0" indent="0" algn="l" rtl="0">
              <a:lnSpc>
                <a:spcPct val="100000"/>
              </a:lnSpc>
              <a:spcBef>
                <a:spcPts val="0"/>
              </a:spcBef>
              <a:spcAft>
                <a:spcPts val="0"/>
              </a:spcAft>
              <a:buSzPct val="100000"/>
              <a:buNone/>
            </a:pPr>
            <a:r>
              <a:rPr lang="en" b="1"/>
              <a:t>No</a:t>
            </a:r>
            <a:endParaRPr/>
          </a:p>
          <a:p>
            <a:pPr marL="0" lvl="0" indent="0" algn="l" rtl="0">
              <a:lnSpc>
                <a:spcPct val="100000"/>
              </a:lnSpc>
              <a:spcBef>
                <a:spcPts val="0"/>
              </a:spcBef>
              <a:spcAft>
                <a:spcPts val="0"/>
              </a:spcAft>
              <a:buSzPct val="200000"/>
              <a:buNone/>
            </a:pPr>
            <a:endParaRPr sz="900"/>
          </a:p>
          <a:p>
            <a:pPr marL="257175" lvl="0" indent="-248603" algn="l" rtl="0">
              <a:lnSpc>
                <a:spcPct val="100000"/>
              </a:lnSpc>
              <a:spcBef>
                <a:spcPts val="0"/>
              </a:spcBef>
              <a:spcAft>
                <a:spcPts val="0"/>
              </a:spcAft>
              <a:buSzPct val="225000"/>
              <a:buFont typeface="Arial"/>
              <a:buChar char="•"/>
            </a:pPr>
            <a:r>
              <a:rPr lang="en"/>
              <a:t>Housing providers may not charge someone with an ESA a “pet deposit,” “pet rent,” or any other fee or rent because of the ESA.</a:t>
            </a:r>
            <a:br>
              <a:rPr lang="en"/>
            </a:br>
            <a:endParaRPr sz="800"/>
          </a:p>
          <a:p>
            <a:pPr marL="857250" lvl="1" indent="-248603" algn="l" rtl="0">
              <a:lnSpc>
                <a:spcPct val="100000"/>
              </a:lnSpc>
              <a:spcBef>
                <a:spcPts val="0"/>
              </a:spcBef>
              <a:spcAft>
                <a:spcPts val="0"/>
              </a:spcAft>
              <a:buSzPct val="200000"/>
              <a:buChar char="•"/>
            </a:pPr>
            <a:r>
              <a:rPr lang="en"/>
              <a:t>This is true even if they charge other tenants such additional fees, deposits, or rent</a:t>
            </a:r>
            <a:br>
              <a:rPr lang="en"/>
            </a:br>
            <a:endParaRPr sz="900"/>
          </a:p>
          <a:p>
            <a:pPr marL="257175" lvl="0" indent="-248603" algn="l" rtl="0">
              <a:lnSpc>
                <a:spcPct val="100000"/>
              </a:lnSpc>
              <a:spcBef>
                <a:spcPts val="0"/>
              </a:spcBef>
              <a:spcAft>
                <a:spcPts val="0"/>
              </a:spcAft>
              <a:buSzPct val="200000"/>
              <a:buFont typeface="Arial"/>
              <a:buChar char="•"/>
            </a:pPr>
            <a:r>
              <a:rPr lang="en"/>
              <a:t>In addition, a housing provider may not require someone with an ESA to obtain liability insurance covering the animal</a:t>
            </a:r>
            <a:br>
              <a:rPr lang="en"/>
            </a:br>
            <a:endParaRPr sz="900"/>
          </a:p>
          <a:p>
            <a:pPr marL="257175" lvl="0" indent="-248603" algn="l" rtl="0">
              <a:lnSpc>
                <a:spcPct val="100000"/>
              </a:lnSpc>
              <a:spcBef>
                <a:spcPts val="0"/>
              </a:spcBef>
              <a:spcAft>
                <a:spcPts val="0"/>
              </a:spcAft>
              <a:buSzPct val="100000"/>
              <a:buFont typeface="Arial"/>
              <a:buChar char="•"/>
            </a:pPr>
            <a:r>
              <a:rPr lang="en"/>
              <a:t>But still liable for damage done by ESA that is more than normal wear and tear</a:t>
            </a:r>
            <a:endParaRPr/>
          </a:p>
        </p:txBody>
      </p:sp>
      <p:pic>
        <p:nvPicPr>
          <p:cNvPr id="448" name="Google Shape;448;p53" descr="Fluffy white rabbit"/>
          <p:cNvPicPr preferRelativeResize="0"/>
          <p:nvPr/>
        </p:nvPicPr>
        <p:blipFill rotWithShape="1">
          <a:blip r:embed="rId3">
            <a:alphaModFix/>
          </a:blip>
          <a:srcRect l="15078" r="19162"/>
          <a:stretch/>
        </p:blipFill>
        <p:spPr>
          <a:xfrm>
            <a:off x="5625936" y="570016"/>
            <a:ext cx="3518065" cy="457348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4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54"/>
          <p:cNvSpPr txBox="1">
            <a:spLocks noGrp="1"/>
          </p:cNvSpPr>
          <p:nvPr>
            <p:ph type="title"/>
          </p:nvPr>
        </p:nvSpPr>
        <p:spPr>
          <a:xfrm>
            <a:off x="319100" y="818375"/>
            <a:ext cx="5586300" cy="64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
                <a:latin typeface="Arial"/>
                <a:ea typeface="Arial"/>
                <a:cs typeface="Arial"/>
                <a:sym typeface="Arial"/>
              </a:rPr>
              <a:t>Must an ESA be registered to qualify for a reasonable accommodation?</a:t>
            </a:r>
            <a:endParaRPr/>
          </a:p>
        </p:txBody>
      </p:sp>
      <p:sp>
        <p:nvSpPr>
          <p:cNvPr id="455" name="Google Shape;455;p54"/>
          <p:cNvSpPr txBox="1">
            <a:spLocks noGrp="1"/>
          </p:cNvSpPr>
          <p:nvPr>
            <p:ph type="body" idx="1"/>
          </p:nvPr>
        </p:nvSpPr>
        <p:spPr>
          <a:xfrm>
            <a:off x="392900" y="1835975"/>
            <a:ext cx="5438700" cy="2281200"/>
          </a:xfrm>
          <a:prstGeom prst="rect">
            <a:avLst/>
          </a:prstGeom>
          <a:noFill/>
          <a:ln>
            <a:noFill/>
          </a:ln>
        </p:spPr>
        <p:txBody>
          <a:bodyPr spcFirstLastPara="1" wrap="square" lIns="68575" tIns="34275" rIns="68575" bIns="34275" anchor="t" anchorCtr="0">
            <a:normAutofit fontScale="92500"/>
          </a:bodyPr>
          <a:lstStyle/>
          <a:p>
            <a:pPr marL="0" lvl="0" indent="0" algn="l" rtl="0">
              <a:lnSpc>
                <a:spcPct val="80000"/>
              </a:lnSpc>
              <a:spcBef>
                <a:spcPts val="0"/>
              </a:spcBef>
              <a:spcAft>
                <a:spcPts val="0"/>
              </a:spcAft>
              <a:buSzPts val="1800"/>
              <a:buNone/>
            </a:pPr>
            <a:r>
              <a:rPr lang="en" b="1"/>
              <a:t>No</a:t>
            </a:r>
            <a:br>
              <a:rPr lang="en" b="1"/>
            </a:br>
            <a:endParaRPr sz="800"/>
          </a:p>
          <a:p>
            <a:pPr marL="257175" lvl="0" indent="-257175" algn="l" rtl="0">
              <a:lnSpc>
                <a:spcPct val="100000"/>
              </a:lnSpc>
              <a:spcBef>
                <a:spcPts val="0"/>
              </a:spcBef>
              <a:spcAft>
                <a:spcPts val="0"/>
              </a:spcAft>
              <a:buSzPts val="1800"/>
              <a:buFont typeface="Arial"/>
              <a:buChar char="•"/>
            </a:pPr>
            <a:r>
              <a:rPr lang="en"/>
              <a:t>There is no legal requirement that an animal must be “registered” or “certified” for it to serve as an ESA. </a:t>
            </a:r>
            <a:br>
              <a:rPr lang="en"/>
            </a:br>
            <a:endParaRPr/>
          </a:p>
          <a:p>
            <a:pPr marL="257175" lvl="0" indent="-257175" algn="l" rtl="0">
              <a:lnSpc>
                <a:spcPct val="100000"/>
              </a:lnSpc>
              <a:spcBef>
                <a:spcPts val="0"/>
              </a:spcBef>
              <a:spcAft>
                <a:spcPts val="0"/>
              </a:spcAft>
              <a:buSzPts val="1800"/>
              <a:buFont typeface="Arial"/>
              <a:buChar char="•"/>
            </a:pPr>
            <a:r>
              <a:rPr lang="en"/>
              <a:t>Businesses that claim to register or certify ESAs are charging for a service that is unnecessary to establish the necessity of a reasonable accommodation.</a:t>
            </a:r>
            <a:endParaRPr/>
          </a:p>
        </p:txBody>
      </p:sp>
      <p:pic>
        <p:nvPicPr>
          <p:cNvPr id="456" name="Google Shape;456;p54" descr="Portrait of chameleon"/>
          <p:cNvPicPr preferRelativeResize="0"/>
          <p:nvPr/>
        </p:nvPicPr>
        <p:blipFill rotWithShape="1">
          <a:blip r:embed="rId3">
            <a:alphaModFix/>
          </a:blip>
          <a:srcRect l="17960" r="19869"/>
          <a:stretch/>
        </p:blipFill>
        <p:spPr>
          <a:xfrm>
            <a:off x="6301540" y="571500"/>
            <a:ext cx="2842460" cy="4572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55"/>
          <p:cNvSpPr txBox="1">
            <a:spLocks noGrp="1"/>
          </p:cNvSpPr>
          <p:nvPr>
            <p:ph type="title"/>
          </p:nvPr>
        </p:nvSpPr>
        <p:spPr>
          <a:xfrm>
            <a:off x="541338" y="921544"/>
            <a:ext cx="7829400" cy="64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
                <a:latin typeface="Arial"/>
                <a:ea typeface="Arial"/>
                <a:cs typeface="Arial"/>
                <a:sym typeface="Arial"/>
              </a:rPr>
              <a:t>When may a housing provider deny a request for an ESA that helps someone manage their disability? </a:t>
            </a:r>
            <a:endParaRPr/>
          </a:p>
        </p:txBody>
      </p:sp>
      <p:sp>
        <p:nvSpPr>
          <p:cNvPr id="462" name="Google Shape;462;p55"/>
          <p:cNvSpPr txBox="1">
            <a:spLocks noGrp="1"/>
          </p:cNvSpPr>
          <p:nvPr>
            <p:ph type="body" idx="1"/>
          </p:nvPr>
        </p:nvSpPr>
        <p:spPr>
          <a:xfrm>
            <a:off x="538103" y="1714500"/>
            <a:ext cx="7829400" cy="2971800"/>
          </a:xfrm>
          <a:prstGeom prst="rect">
            <a:avLst/>
          </a:prstGeom>
          <a:noFill/>
          <a:ln>
            <a:noFill/>
          </a:ln>
        </p:spPr>
        <p:txBody>
          <a:bodyPr spcFirstLastPara="1" wrap="square" lIns="68575" tIns="34275" rIns="68575" bIns="34275" anchor="t" anchorCtr="0">
            <a:normAutofit/>
          </a:bodyPr>
          <a:lstStyle/>
          <a:p>
            <a:pPr marL="257175" lvl="0" indent="-257175" algn="l" rtl="0">
              <a:lnSpc>
                <a:spcPct val="80000"/>
              </a:lnSpc>
              <a:spcBef>
                <a:spcPts val="0"/>
              </a:spcBef>
              <a:spcAft>
                <a:spcPts val="0"/>
              </a:spcAft>
              <a:buSzPts val="1800"/>
              <a:buFont typeface="Arial"/>
              <a:buChar char="•"/>
            </a:pPr>
            <a:r>
              <a:rPr lang="en"/>
              <a:t>After a tenant or resident has shown that they have a disability-related need for an ESA, the housing provider may deny the request only in the following, limited circumstances:</a:t>
            </a:r>
            <a:br>
              <a:rPr lang="en"/>
            </a:br>
            <a:endParaRPr/>
          </a:p>
          <a:p>
            <a:pPr marL="857250" lvl="1" indent="-257175" algn="l" rtl="0">
              <a:lnSpc>
                <a:spcPct val="80000"/>
              </a:lnSpc>
              <a:spcBef>
                <a:spcPts val="0"/>
              </a:spcBef>
              <a:spcAft>
                <a:spcPts val="0"/>
              </a:spcAft>
              <a:buClr>
                <a:srgbClr val="000000"/>
              </a:buClr>
              <a:buSzPts val="1800"/>
              <a:buChar char="•"/>
            </a:pPr>
            <a:r>
              <a:rPr lang="en"/>
              <a:t>An undue financial burden</a:t>
            </a:r>
            <a:br>
              <a:rPr lang="en"/>
            </a:br>
            <a:endParaRPr sz="800"/>
          </a:p>
          <a:p>
            <a:pPr marL="857250" lvl="1" indent="-257175" algn="l" rtl="0">
              <a:lnSpc>
                <a:spcPct val="80000"/>
              </a:lnSpc>
              <a:spcBef>
                <a:spcPts val="600"/>
              </a:spcBef>
              <a:spcAft>
                <a:spcPts val="0"/>
              </a:spcAft>
              <a:buClr>
                <a:srgbClr val="000000"/>
              </a:buClr>
              <a:buSzPts val="1800"/>
              <a:buChar char="•"/>
            </a:pPr>
            <a:r>
              <a:rPr lang="en"/>
              <a:t>A fundamental alteration to the housing provider’s business, or</a:t>
            </a:r>
            <a:br>
              <a:rPr lang="en"/>
            </a:br>
            <a:r>
              <a:rPr lang="en"/>
              <a:t> </a:t>
            </a:r>
            <a:endParaRPr/>
          </a:p>
          <a:p>
            <a:pPr marL="857250" lvl="1" indent="-257175" algn="l" rtl="0">
              <a:lnSpc>
                <a:spcPct val="80000"/>
              </a:lnSpc>
              <a:spcBef>
                <a:spcPts val="600"/>
              </a:spcBef>
              <a:spcAft>
                <a:spcPts val="0"/>
              </a:spcAft>
              <a:buClr>
                <a:srgbClr val="000000"/>
              </a:buClr>
              <a:buSzPts val="1800"/>
              <a:buChar char="•"/>
            </a:pPr>
            <a:r>
              <a:rPr lang="en"/>
              <a:t>When the animal constitutes a direct threat to the health or safety of others  or would cause substantial physical damage to the property of others, and that harm cannot be sufficiently reduced or eliminated by a reasonable accommodation</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56"/>
          <p:cNvSpPr txBox="1">
            <a:spLocks noGrp="1"/>
          </p:cNvSpPr>
          <p:nvPr>
            <p:ph type="title"/>
          </p:nvPr>
        </p:nvSpPr>
        <p:spPr>
          <a:xfrm>
            <a:off x="430213" y="921550"/>
            <a:ext cx="3916500" cy="64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
                <a:latin typeface="Arial"/>
                <a:ea typeface="Arial"/>
                <a:cs typeface="Arial"/>
                <a:sym typeface="Arial"/>
              </a:rPr>
              <a:t>Can someone have more than one ESA?</a:t>
            </a:r>
            <a:endParaRPr/>
          </a:p>
        </p:txBody>
      </p:sp>
      <p:sp>
        <p:nvSpPr>
          <p:cNvPr id="469" name="Google Shape;469;p56"/>
          <p:cNvSpPr txBox="1">
            <a:spLocks noGrp="1"/>
          </p:cNvSpPr>
          <p:nvPr>
            <p:ph type="body" idx="1"/>
          </p:nvPr>
        </p:nvSpPr>
        <p:spPr>
          <a:xfrm>
            <a:off x="426982" y="1714500"/>
            <a:ext cx="3581400" cy="2971800"/>
          </a:xfrm>
          <a:prstGeom prst="rect">
            <a:avLst/>
          </a:prstGeom>
          <a:noFill/>
          <a:ln>
            <a:noFill/>
          </a:ln>
        </p:spPr>
        <p:txBody>
          <a:bodyPr spcFirstLastPara="1" wrap="square" lIns="68575" tIns="34275" rIns="68575" bIns="34275" anchor="t" anchorCtr="0">
            <a:normAutofit/>
          </a:bodyPr>
          <a:lstStyle/>
          <a:p>
            <a:pPr marL="0" lvl="0" indent="0" algn="l" rtl="0">
              <a:lnSpc>
                <a:spcPct val="80000"/>
              </a:lnSpc>
              <a:spcBef>
                <a:spcPts val="0"/>
              </a:spcBef>
              <a:spcAft>
                <a:spcPts val="0"/>
              </a:spcAft>
              <a:buSzPts val="1800"/>
              <a:buNone/>
            </a:pPr>
            <a:r>
              <a:rPr lang="en" b="1"/>
              <a:t>Yes</a:t>
            </a:r>
            <a:br>
              <a:rPr lang="en" b="1"/>
            </a:br>
            <a:endParaRPr sz="1000"/>
          </a:p>
          <a:p>
            <a:pPr marL="257175" lvl="0" indent="-257175" algn="l" rtl="0">
              <a:lnSpc>
                <a:spcPct val="80000"/>
              </a:lnSpc>
              <a:spcBef>
                <a:spcPts val="0"/>
              </a:spcBef>
              <a:spcAft>
                <a:spcPts val="0"/>
              </a:spcAft>
              <a:buSzPts val="1800"/>
              <a:buFont typeface="Arial"/>
              <a:buChar char="•"/>
            </a:pPr>
            <a:r>
              <a:rPr lang="en"/>
              <a:t>Housing providers can ask for documentation of why each animal is necessary.</a:t>
            </a:r>
            <a:endParaRPr/>
          </a:p>
          <a:p>
            <a:pPr marL="0" lvl="0" indent="0" algn="l" rtl="0">
              <a:lnSpc>
                <a:spcPct val="80000"/>
              </a:lnSpc>
              <a:spcBef>
                <a:spcPts val="0"/>
              </a:spcBef>
              <a:spcAft>
                <a:spcPts val="0"/>
              </a:spcAft>
              <a:buNone/>
            </a:pPr>
            <a:endParaRPr sz="1000"/>
          </a:p>
          <a:p>
            <a:pPr marL="257175" lvl="0" indent="-257175" algn="l" rtl="0">
              <a:lnSpc>
                <a:spcPct val="80000"/>
              </a:lnSpc>
              <a:spcBef>
                <a:spcPts val="0"/>
              </a:spcBef>
              <a:spcAft>
                <a:spcPts val="0"/>
              </a:spcAft>
              <a:buSzPts val="1800"/>
              <a:buFont typeface="Arial"/>
              <a:buChar char="•"/>
            </a:pPr>
            <a:r>
              <a:rPr lang="en"/>
              <a:t>Housing provider may consider whether the total impact of multiple animals in the same housing unit amounts to an undue burden or fundamental alteration of the housing program</a:t>
            </a:r>
            <a:endParaRPr/>
          </a:p>
        </p:txBody>
      </p:sp>
      <p:pic>
        <p:nvPicPr>
          <p:cNvPr id="470" name="Google Shape;470;p56" descr="Man laying on his couch at home and using a laptop. His dog sits on his legs and his cat sits on the back of the couch. "/>
          <p:cNvPicPr preferRelativeResize="0"/>
          <p:nvPr/>
        </p:nvPicPr>
        <p:blipFill rotWithShape="1">
          <a:blip r:embed="rId3">
            <a:alphaModFix/>
          </a:blip>
          <a:srcRect/>
          <a:stretch/>
        </p:blipFill>
        <p:spPr>
          <a:xfrm>
            <a:off x="4545120" y="560914"/>
            <a:ext cx="4598880" cy="458258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57"/>
          <p:cNvSpPr txBox="1">
            <a:spLocks noGrp="1"/>
          </p:cNvSpPr>
          <p:nvPr>
            <p:ph type="title"/>
          </p:nvPr>
        </p:nvSpPr>
        <p:spPr>
          <a:xfrm>
            <a:off x="627132" y="921550"/>
            <a:ext cx="4143300" cy="64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
                <a:latin typeface="Arial"/>
                <a:ea typeface="Arial"/>
                <a:cs typeface="Arial"/>
                <a:sym typeface="Arial"/>
              </a:rPr>
              <a:t>May a housing provider limit the breed, size, or weight of ESAs?</a:t>
            </a:r>
            <a:endParaRPr/>
          </a:p>
        </p:txBody>
      </p:sp>
      <p:sp>
        <p:nvSpPr>
          <p:cNvPr id="476" name="Google Shape;476;p57"/>
          <p:cNvSpPr txBox="1">
            <a:spLocks noGrp="1"/>
          </p:cNvSpPr>
          <p:nvPr>
            <p:ph type="body" idx="1"/>
          </p:nvPr>
        </p:nvSpPr>
        <p:spPr>
          <a:xfrm>
            <a:off x="625425" y="2143126"/>
            <a:ext cx="4143300" cy="2543100"/>
          </a:xfrm>
          <a:prstGeom prst="rect">
            <a:avLst/>
          </a:prstGeom>
          <a:noFill/>
          <a:ln>
            <a:noFill/>
          </a:ln>
        </p:spPr>
        <p:txBody>
          <a:bodyPr spcFirstLastPara="1" wrap="square" lIns="68575" tIns="34275" rIns="68575" bIns="34275" anchor="t" anchorCtr="0">
            <a:normAutofit/>
          </a:bodyPr>
          <a:lstStyle/>
          <a:p>
            <a:pPr marL="0" lvl="0" indent="0" algn="l" rtl="0">
              <a:lnSpc>
                <a:spcPct val="80000"/>
              </a:lnSpc>
              <a:spcBef>
                <a:spcPts val="0"/>
              </a:spcBef>
              <a:spcAft>
                <a:spcPts val="0"/>
              </a:spcAft>
              <a:buSzPts val="1800"/>
              <a:buNone/>
            </a:pPr>
            <a:r>
              <a:rPr lang="en"/>
              <a:t>No</a:t>
            </a:r>
            <a:endParaRPr/>
          </a:p>
          <a:p>
            <a:pPr marL="257175" lvl="0" indent="-257175" algn="l" rtl="0">
              <a:lnSpc>
                <a:spcPct val="80000"/>
              </a:lnSpc>
              <a:spcBef>
                <a:spcPts val="0"/>
              </a:spcBef>
              <a:spcAft>
                <a:spcPts val="0"/>
              </a:spcAft>
              <a:buSzPts val="1800"/>
              <a:buFont typeface="Arial"/>
              <a:buChar char="•"/>
            </a:pPr>
            <a:r>
              <a:rPr lang="en"/>
              <a:t>A determination of a direct threat must be analyzed on a case-by-case basis.</a:t>
            </a:r>
            <a:endParaRPr/>
          </a:p>
          <a:p>
            <a:pPr marL="257175" lvl="0" indent="-257175" algn="l" rtl="0">
              <a:lnSpc>
                <a:spcPct val="80000"/>
              </a:lnSpc>
              <a:spcBef>
                <a:spcPts val="0"/>
              </a:spcBef>
              <a:spcAft>
                <a:spcPts val="0"/>
              </a:spcAft>
              <a:buSzPts val="1800"/>
              <a:buFont typeface="Arial"/>
              <a:buChar char="•"/>
            </a:pPr>
            <a:r>
              <a:rPr lang="en"/>
              <a:t>Can’t be based on stereotypes.</a:t>
            </a:r>
            <a:endParaRPr/>
          </a:p>
          <a:p>
            <a:pPr marL="257175" lvl="0" indent="-257175" algn="l" rtl="0">
              <a:lnSpc>
                <a:spcPct val="80000"/>
              </a:lnSpc>
              <a:spcBef>
                <a:spcPts val="0"/>
              </a:spcBef>
              <a:spcAft>
                <a:spcPts val="0"/>
              </a:spcAft>
              <a:buSzPts val="1800"/>
              <a:buFont typeface="Arial"/>
              <a:buChar char="•"/>
            </a:pPr>
            <a:r>
              <a:rPr lang="en"/>
              <a:t>Insurance companies must also allow Ras for ESAs even if they exclude certain breeds in homeowners insurance policies.</a:t>
            </a:r>
            <a:endParaRPr/>
          </a:p>
          <a:p>
            <a:pPr marL="0" lvl="0" indent="0" algn="l" rtl="0">
              <a:lnSpc>
                <a:spcPct val="80000"/>
              </a:lnSpc>
              <a:spcBef>
                <a:spcPts val="0"/>
              </a:spcBef>
              <a:spcAft>
                <a:spcPts val="0"/>
              </a:spcAft>
              <a:buSzPts val="1800"/>
              <a:buNone/>
            </a:pPr>
            <a:endParaRPr/>
          </a:p>
        </p:txBody>
      </p:sp>
      <p:pic>
        <p:nvPicPr>
          <p:cNvPr id="477" name="Google Shape;477;p57" descr="Black and white dog with its head tilted to the side"/>
          <p:cNvPicPr preferRelativeResize="0"/>
          <p:nvPr/>
        </p:nvPicPr>
        <p:blipFill rotWithShape="1">
          <a:blip r:embed="rId3">
            <a:alphaModFix/>
          </a:blip>
          <a:srcRect l="18525" r="12221"/>
          <a:stretch/>
        </p:blipFill>
        <p:spPr>
          <a:xfrm>
            <a:off x="5321595" y="555736"/>
            <a:ext cx="3886201" cy="458776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58"/>
          <p:cNvSpPr txBox="1">
            <a:spLocks noGrp="1"/>
          </p:cNvSpPr>
          <p:nvPr>
            <p:ph type="title"/>
          </p:nvPr>
        </p:nvSpPr>
        <p:spPr>
          <a:xfrm>
            <a:off x="557225" y="770744"/>
            <a:ext cx="7829400" cy="64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
                <a:latin typeface="Arial"/>
                <a:ea typeface="Arial"/>
                <a:cs typeface="Arial"/>
                <a:sym typeface="Arial"/>
              </a:rPr>
              <a:t>Did Assembly Bill 468 change California fair housing law regarding ESAs? </a:t>
            </a:r>
            <a:endParaRPr/>
          </a:p>
        </p:txBody>
      </p:sp>
      <p:sp>
        <p:nvSpPr>
          <p:cNvPr id="483" name="Google Shape;483;p58"/>
          <p:cNvSpPr txBox="1">
            <a:spLocks noGrp="1"/>
          </p:cNvSpPr>
          <p:nvPr>
            <p:ph type="body" idx="1"/>
          </p:nvPr>
        </p:nvSpPr>
        <p:spPr>
          <a:xfrm>
            <a:off x="625415" y="1714500"/>
            <a:ext cx="7829400" cy="2971800"/>
          </a:xfrm>
          <a:prstGeom prst="rect">
            <a:avLst/>
          </a:prstGeom>
          <a:noFill/>
          <a:ln>
            <a:noFill/>
          </a:ln>
        </p:spPr>
        <p:txBody>
          <a:bodyPr spcFirstLastPara="1" wrap="square" lIns="68575" tIns="34275" rIns="68575" bIns="34275" anchor="t" anchorCtr="0">
            <a:normAutofit/>
          </a:bodyPr>
          <a:lstStyle/>
          <a:p>
            <a:pPr marL="0" lvl="0" indent="0" algn="l" rtl="0">
              <a:lnSpc>
                <a:spcPct val="80000"/>
              </a:lnSpc>
              <a:spcBef>
                <a:spcPts val="0"/>
              </a:spcBef>
              <a:spcAft>
                <a:spcPts val="0"/>
              </a:spcAft>
              <a:buSzPts val="1800"/>
              <a:buNone/>
            </a:pPr>
            <a:r>
              <a:rPr lang="en" b="1" u="sng"/>
              <a:t>NO </a:t>
            </a:r>
            <a:endParaRPr/>
          </a:p>
          <a:p>
            <a:pPr marL="0" lvl="0" indent="0" algn="l" rtl="0">
              <a:lnSpc>
                <a:spcPct val="80000"/>
              </a:lnSpc>
              <a:spcBef>
                <a:spcPts val="0"/>
              </a:spcBef>
              <a:spcAft>
                <a:spcPts val="0"/>
              </a:spcAft>
              <a:buSzPts val="1800"/>
              <a:buNone/>
            </a:pPr>
            <a:endParaRPr/>
          </a:p>
          <a:p>
            <a:pPr marL="257175" lvl="0" indent="-257175" algn="l" rtl="0">
              <a:lnSpc>
                <a:spcPct val="80000"/>
              </a:lnSpc>
              <a:spcBef>
                <a:spcPts val="0"/>
              </a:spcBef>
              <a:spcAft>
                <a:spcPts val="0"/>
              </a:spcAft>
              <a:buSzPts val="1800"/>
              <a:buFont typeface="Arial"/>
              <a:buChar char="•"/>
            </a:pPr>
            <a:r>
              <a:rPr lang="en"/>
              <a:t>In 2021, California enacted Assembly Bill 468, which, among other things, places some conditions on health care practitioners providing documentation relating to an individual's need for an emotional support dog, but </a:t>
            </a:r>
            <a:r>
              <a:rPr lang="en" b="1"/>
              <a:t>this does not impact fair housing law and does not affect the rights and responsibilities we are discussing today.</a:t>
            </a:r>
            <a:br>
              <a:rPr lang="en" b="1"/>
            </a:br>
            <a:endParaRPr/>
          </a:p>
          <a:p>
            <a:pPr marL="257175" lvl="0" indent="-257175" algn="l" rtl="0">
              <a:lnSpc>
                <a:spcPct val="80000"/>
              </a:lnSpc>
              <a:spcBef>
                <a:spcPts val="0"/>
              </a:spcBef>
              <a:spcAft>
                <a:spcPts val="0"/>
              </a:spcAft>
              <a:buSzPts val="1800"/>
              <a:buFont typeface="Arial"/>
              <a:buChar char="•"/>
            </a:pPr>
            <a:r>
              <a:rPr lang="en"/>
              <a:t>Therefore, housing providers must allow reasonable accommodations for ESAs under the rules described in this presentation and DFEH ESA guidance, including the existing rules regarding what type of documentation establishes someone’s disability-related need for a reasonable accommodation to have an ESA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3"/>
          <p:cNvSpPr/>
          <p:nvPr/>
        </p:nvSpPr>
        <p:spPr>
          <a:xfrm>
            <a:off x="317489" y="167400"/>
            <a:ext cx="8538000" cy="1173300"/>
          </a:xfrm>
          <a:prstGeom prst="rect">
            <a:avLst/>
          </a:prstGeom>
          <a:solidFill>
            <a:srgbClr val="0D335E"/>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highlight>
                <a:schemeClr val="lt1"/>
              </a:highlight>
              <a:latin typeface="Arial"/>
              <a:ea typeface="Arial"/>
              <a:cs typeface="Arial"/>
              <a:sym typeface="Arial"/>
            </a:endParaRPr>
          </a:p>
        </p:txBody>
      </p:sp>
      <p:sp>
        <p:nvSpPr>
          <p:cNvPr id="177" name="Google Shape;177;p23"/>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fld id="{00000000-1234-1234-1234-123412341234}" type="slidenum">
              <a:rPr lang="en"/>
              <a:t>4</a:t>
            </a:fld>
            <a:endParaRPr/>
          </a:p>
        </p:txBody>
      </p:sp>
      <p:sp>
        <p:nvSpPr>
          <p:cNvPr id="178" name="Google Shape;178;p23"/>
          <p:cNvSpPr txBox="1">
            <a:spLocks noGrp="1"/>
          </p:cNvSpPr>
          <p:nvPr>
            <p:ph type="subTitle" idx="1"/>
          </p:nvPr>
        </p:nvSpPr>
        <p:spPr>
          <a:xfrm>
            <a:off x="303000" y="1422850"/>
            <a:ext cx="8538000" cy="3244800"/>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00000"/>
              </a:lnSpc>
              <a:spcBef>
                <a:spcPts val="0"/>
              </a:spcBef>
              <a:spcAft>
                <a:spcPts val="0"/>
              </a:spcAft>
              <a:buClr>
                <a:srgbClr val="000000"/>
              </a:buClr>
              <a:buSzPts val="1800"/>
              <a:buFont typeface="Arial"/>
              <a:buChar char="•"/>
            </a:pPr>
            <a:r>
              <a:rPr lang="en" sz="1800" b="0" i="0" u="none" strike="noStrike" cap="none">
                <a:solidFill>
                  <a:srgbClr val="000000"/>
                </a:solidFill>
                <a:latin typeface="Arial"/>
                <a:ea typeface="Arial"/>
                <a:cs typeface="Arial"/>
                <a:sym typeface="Arial"/>
              </a:rPr>
              <a:t>DREDF is a national cross-disability law and policy center founded in 1979 as a unique alliance of disabled adults and parents of children with disabilities who were leaders in the disability rights and independent living movements. </a:t>
            </a:r>
            <a:endParaRPr/>
          </a:p>
          <a:p>
            <a:pPr marL="285750" marR="0" lvl="0" indent="-171450" algn="l" rtl="0">
              <a:lnSpc>
                <a:spcPct val="100000"/>
              </a:lnSpc>
              <a:spcBef>
                <a:spcPts val="0"/>
              </a:spcBef>
              <a:spcAft>
                <a:spcPts val="0"/>
              </a:spcAft>
              <a:buClr>
                <a:srgbClr val="000000"/>
              </a:buClr>
              <a:buSzPts val="1800"/>
              <a:buFont typeface="Arial"/>
              <a:buNone/>
            </a:pPr>
            <a:endParaRPr sz="10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en" sz="1800" b="0" i="0" u="none" strike="noStrike" cap="none">
                <a:solidFill>
                  <a:srgbClr val="000000"/>
                </a:solidFill>
                <a:latin typeface="Arial"/>
                <a:ea typeface="Arial"/>
                <a:cs typeface="Arial"/>
                <a:sym typeface="Arial"/>
              </a:rPr>
              <a:t>DREDF's mission is to advance and defend the civil and human rights of people with disabilities through legal advocacy, training, education, and public policy. </a:t>
            </a:r>
            <a:endParaRPr/>
          </a:p>
          <a:p>
            <a:pPr marL="285750" marR="0" lvl="0" indent="-171450" algn="l" rtl="0">
              <a:lnSpc>
                <a:spcPct val="100000"/>
              </a:lnSpc>
              <a:spcBef>
                <a:spcPts val="0"/>
              </a:spcBef>
              <a:spcAft>
                <a:spcPts val="0"/>
              </a:spcAft>
              <a:buClr>
                <a:srgbClr val="000000"/>
              </a:buClr>
              <a:buSzPts val="1800"/>
              <a:buFont typeface="Arial"/>
              <a:buNone/>
            </a:pPr>
            <a:endParaRPr sz="10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en" sz="1800" b="0" i="0" u="none" strike="noStrike" cap="none">
                <a:solidFill>
                  <a:srgbClr val="000000"/>
                </a:solidFill>
                <a:latin typeface="Arial"/>
                <a:ea typeface="Arial"/>
                <a:cs typeface="Arial"/>
                <a:sym typeface="Arial"/>
              </a:rPr>
              <a:t>DREDF focuses its work on issues in which disability, poverty, race, ethnicity, gender, immigration status, and LGBTQI+ status intersect, and operates in a manner consistent with core principles of equality of opportunity, disability accommodation, accessibility, and inclusion. </a:t>
            </a:r>
            <a:endParaRPr sz="1800" b="0" i="0" u="none" strike="noStrike" cap="none">
              <a:solidFill>
                <a:schemeClr val="dk1"/>
              </a:solidFill>
              <a:latin typeface="Arial"/>
              <a:ea typeface="Arial"/>
              <a:cs typeface="Arial"/>
              <a:sym typeface="Arial"/>
            </a:endParaRPr>
          </a:p>
        </p:txBody>
      </p:sp>
      <p:pic>
        <p:nvPicPr>
          <p:cNvPr id="179" name="Google Shape;179;p23" title="FB copy.png"/>
          <p:cNvPicPr preferRelativeResize="0"/>
          <p:nvPr/>
        </p:nvPicPr>
        <p:blipFill rotWithShape="1">
          <a:blip r:embed="rId3">
            <a:alphaModFix/>
          </a:blip>
          <a:srcRect l="19063" t="56025" r="20324" b="33354"/>
          <a:stretch/>
        </p:blipFill>
        <p:spPr>
          <a:xfrm>
            <a:off x="604200" y="330573"/>
            <a:ext cx="6190449" cy="909426"/>
          </a:xfrm>
          <a:prstGeom prst="rect">
            <a:avLst/>
          </a:prstGeom>
          <a:noFill/>
          <a:ln>
            <a:noFill/>
          </a:ln>
        </p:spPr>
      </p:pic>
      <p:pic>
        <p:nvPicPr>
          <p:cNvPr id="180" name="Google Shape;180;p23" title="FB copy.png"/>
          <p:cNvPicPr preferRelativeResize="0"/>
          <p:nvPr/>
        </p:nvPicPr>
        <p:blipFill rotWithShape="1">
          <a:blip r:embed="rId3">
            <a:alphaModFix/>
          </a:blip>
          <a:srcRect l="38124" t="35567" r="35219" b="45262"/>
          <a:stretch/>
        </p:blipFill>
        <p:spPr>
          <a:xfrm>
            <a:off x="6692194" y="395279"/>
            <a:ext cx="1219451" cy="7352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59"/>
          <p:cNvSpPr txBox="1"/>
          <p:nvPr/>
        </p:nvSpPr>
        <p:spPr>
          <a:xfrm>
            <a:off x="400050" y="584180"/>
            <a:ext cx="7886700" cy="540000"/>
          </a:xfrm>
          <a:prstGeom prst="rect">
            <a:avLst/>
          </a:prstGeom>
          <a:noFill/>
          <a:ln>
            <a:noFill/>
          </a:ln>
        </p:spPr>
        <p:txBody>
          <a:bodyPr spcFirstLastPara="1" wrap="square" lIns="68575" tIns="34275" rIns="68575" bIns="34275" anchor="ctr" anchorCtr="0">
            <a:normAutofit/>
          </a:bodyPr>
          <a:lstStyle/>
          <a:p>
            <a:pPr marL="0" marR="0" lvl="0" indent="0" algn="l" rtl="0">
              <a:lnSpc>
                <a:spcPct val="90000"/>
              </a:lnSpc>
              <a:spcBef>
                <a:spcPts val="0"/>
              </a:spcBef>
              <a:spcAft>
                <a:spcPts val="0"/>
              </a:spcAft>
              <a:buClr>
                <a:srgbClr val="000000"/>
              </a:buClr>
              <a:buSzPts val="2400"/>
              <a:buFont typeface="Arial"/>
              <a:buNone/>
            </a:pPr>
            <a:r>
              <a:rPr lang="en" sz="2400" b="1" i="0" u="none" strike="noStrike" cap="none">
                <a:solidFill>
                  <a:schemeClr val="dk1"/>
                </a:solidFill>
                <a:latin typeface="Arial"/>
                <a:ea typeface="Arial"/>
                <a:cs typeface="Arial"/>
                <a:sym typeface="Arial"/>
              </a:rPr>
              <a:t>Resources</a:t>
            </a:r>
            <a:endParaRPr/>
          </a:p>
        </p:txBody>
      </p:sp>
      <p:sp>
        <p:nvSpPr>
          <p:cNvPr id="489" name="Google Shape;489;p59"/>
          <p:cNvSpPr txBox="1"/>
          <p:nvPr/>
        </p:nvSpPr>
        <p:spPr>
          <a:xfrm>
            <a:off x="400050" y="1055009"/>
            <a:ext cx="68499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800" b="0" i="0" u="none" strike="noStrike" cap="none">
                <a:solidFill>
                  <a:srgbClr val="000000"/>
                </a:solidFill>
                <a:latin typeface="Arial"/>
                <a:ea typeface="Arial"/>
                <a:cs typeface="Arial"/>
                <a:sym typeface="Arial"/>
              </a:rPr>
              <a:t>Access at: </a:t>
            </a:r>
            <a:r>
              <a:rPr lang="en" sz="1800" b="0" i="0" u="sng" strike="noStrike" cap="none">
                <a:solidFill>
                  <a:schemeClr val="hlink"/>
                </a:solidFill>
                <a:latin typeface="Arial"/>
                <a:ea typeface="Arial"/>
                <a:cs typeface="Arial"/>
                <a:sym typeface="Arial"/>
                <a:hlinkClick r:id="rId3"/>
              </a:rPr>
              <a:t>https://calcivilrights.ca.gov/Posters/  </a:t>
            </a:r>
            <a:endParaRPr/>
          </a:p>
        </p:txBody>
      </p:sp>
      <p:pic>
        <p:nvPicPr>
          <p:cNvPr id="490" name="Google Shape;490;p59"/>
          <p:cNvPicPr preferRelativeResize="0"/>
          <p:nvPr/>
        </p:nvPicPr>
        <p:blipFill rotWithShape="1">
          <a:blip r:embed="rId4">
            <a:alphaModFix/>
          </a:blip>
          <a:srcRect/>
          <a:stretch/>
        </p:blipFill>
        <p:spPr>
          <a:xfrm>
            <a:off x="6766603" y="1708865"/>
            <a:ext cx="1691597" cy="1725770"/>
          </a:xfrm>
          <a:prstGeom prst="rect">
            <a:avLst/>
          </a:prstGeom>
          <a:noFill/>
          <a:ln>
            <a:noFill/>
          </a:ln>
        </p:spPr>
      </p:pic>
      <p:pic>
        <p:nvPicPr>
          <p:cNvPr id="491" name="Google Shape;491;p59" descr="CRD Emotional Support Animal Frequently Asked Questions"/>
          <p:cNvPicPr preferRelativeResize="0"/>
          <p:nvPr/>
        </p:nvPicPr>
        <p:blipFill rotWithShape="1">
          <a:blip r:embed="rId5">
            <a:alphaModFix/>
          </a:blip>
          <a:srcRect/>
          <a:stretch/>
        </p:blipFill>
        <p:spPr>
          <a:xfrm>
            <a:off x="3605069" y="1539751"/>
            <a:ext cx="2554307" cy="3303726"/>
          </a:xfrm>
          <a:prstGeom prst="rect">
            <a:avLst/>
          </a:prstGeom>
          <a:noFill/>
          <a:ln>
            <a:noFill/>
          </a:ln>
          <a:effectLst>
            <a:outerShdw blurRad="292100" dist="139700" dir="2700000" algn="tl" rotWithShape="0">
              <a:srgbClr val="333333">
                <a:alpha val="65098"/>
              </a:srgbClr>
            </a:outerShdw>
          </a:effectLst>
        </p:spPr>
      </p:pic>
      <p:pic>
        <p:nvPicPr>
          <p:cNvPr id="492" name="Google Shape;492;p59" descr="Housing and Reasonable Accommodations for People with Disabilities FAQ PDF"/>
          <p:cNvPicPr preferRelativeResize="0"/>
          <p:nvPr/>
        </p:nvPicPr>
        <p:blipFill rotWithShape="1">
          <a:blip r:embed="rId6">
            <a:alphaModFix/>
          </a:blip>
          <a:srcRect/>
          <a:stretch/>
        </p:blipFill>
        <p:spPr>
          <a:xfrm>
            <a:off x="400050" y="1538738"/>
            <a:ext cx="2554299" cy="3305748"/>
          </a:xfrm>
          <a:prstGeom prst="rect">
            <a:avLst/>
          </a:prstGeom>
          <a:noFill/>
          <a:ln>
            <a:noFill/>
          </a:ln>
          <a:effectLst>
            <a:outerShdw blurRad="285750" dist="142875" dir="2700000" algn="bl" rotWithShape="0">
              <a:srgbClr val="000000">
                <a:alpha val="64999"/>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60"/>
          <p:cNvSpPr txBox="1">
            <a:spLocks noGrp="1"/>
          </p:cNvSpPr>
          <p:nvPr>
            <p:ph type="title"/>
          </p:nvPr>
        </p:nvSpPr>
        <p:spPr>
          <a:xfrm>
            <a:off x="628650" y="921550"/>
            <a:ext cx="3756900" cy="64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
                <a:latin typeface="Arial"/>
                <a:ea typeface="Arial"/>
                <a:cs typeface="Arial"/>
                <a:sym typeface="Arial"/>
              </a:rPr>
              <a:t>CRD is now doing webinars three times a month!</a:t>
            </a:r>
            <a:endParaRPr/>
          </a:p>
        </p:txBody>
      </p:sp>
      <p:sp>
        <p:nvSpPr>
          <p:cNvPr id="499" name="Google Shape;499;p60"/>
          <p:cNvSpPr txBox="1">
            <a:spLocks noGrp="1"/>
          </p:cNvSpPr>
          <p:nvPr>
            <p:ph type="body" idx="1"/>
          </p:nvPr>
        </p:nvSpPr>
        <p:spPr>
          <a:xfrm>
            <a:off x="625425" y="2182825"/>
            <a:ext cx="3591300" cy="2503500"/>
          </a:xfrm>
          <a:prstGeom prst="rect">
            <a:avLst/>
          </a:prstGeom>
          <a:noFill/>
          <a:ln>
            <a:noFill/>
          </a:ln>
        </p:spPr>
        <p:txBody>
          <a:bodyPr spcFirstLastPara="1" wrap="square" lIns="91425" tIns="45700" rIns="91425" bIns="45700" anchor="t" anchorCtr="0">
            <a:normAutofit/>
          </a:bodyPr>
          <a:lstStyle/>
          <a:p>
            <a:pPr marL="0" lvl="0" indent="0" algn="l" rtl="0">
              <a:lnSpc>
                <a:spcPct val="94000"/>
              </a:lnSpc>
              <a:spcBef>
                <a:spcPts val="0"/>
              </a:spcBef>
              <a:spcAft>
                <a:spcPts val="0"/>
              </a:spcAft>
              <a:buSzPts val="1800"/>
              <a:buNone/>
            </a:pPr>
            <a:r>
              <a:rPr lang="en">
                <a:solidFill>
                  <a:srgbClr val="000000"/>
                </a:solidFill>
              </a:rPr>
              <a:t>Visit </a:t>
            </a:r>
            <a:r>
              <a:rPr lang="en" u="sng">
                <a:solidFill>
                  <a:schemeClr val="hlink"/>
                </a:solidFill>
                <a:hlinkClick r:id="rId3"/>
              </a:rPr>
              <a:t>CRD’s website </a:t>
            </a:r>
            <a:r>
              <a:rPr lang="en">
                <a:solidFill>
                  <a:srgbClr val="000000"/>
                </a:solidFill>
              </a:rPr>
              <a:t>to sign up for webinars!</a:t>
            </a:r>
            <a:endParaRPr/>
          </a:p>
          <a:p>
            <a:pPr marL="0" lvl="0" indent="0" algn="l" rtl="0">
              <a:lnSpc>
                <a:spcPct val="94000"/>
              </a:lnSpc>
              <a:spcBef>
                <a:spcPts val="0"/>
              </a:spcBef>
              <a:spcAft>
                <a:spcPts val="0"/>
              </a:spcAft>
              <a:buSzPts val="1800"/>
              <a:buNone/>
            </a:pPr>
            <a:endParaRPr>
              <a:solidFill>
                <a:srgbClr val="000000"/>
              </a:solidFill>
            </a:endParaRPr>
          </a:p>
          <a:p>
            <a:pPr marL="0" lvl="0" indent="0" algn="l" rtl="0">
              <a:lnSpc>
                <a:spcPct val="94000"/>
              </a:lnSpc>
              <a:spcBef>
                <a:spcPts val="0"/>
              </a:spcBef>
              <a:spcAft>
                <a:spcPts val="0"/>
              </a:spcAft>
              <a:buSzPts val="1800"/>
              <a:buNone/>
            </a:pPr>
            <a:r>
              <a:rPr lang="en" u="sng">
                <a:solidFill>
                  <a:schemeClr val="hlink"/>
                </a:solidFill>
                <a:hlinkClick r:id="rId3"/>
              </a:rPr>
              <a:t>https://calcivilrights.ca.gov/events/category/crd-webinar-series/</a:t>
            </a:r>
            <a:endParaRPr>
              <a:solidFill>
                <a:srgbClr val="000000"/>
              </a:solidFill>
            </a:endParaRPr>
          </a:p>
          <a:p>
            <a:pPr marL="0" lvl="0" indent="0" algn="l" rtl="0">
              <a:lnSpc>
                <a:spcPct val="94000"/>
              </a:lnSpc>
              <a:spcBef>
                <a:spcPts val="0"/>
              </a:spcBef>
              <a:spcAft>
                <a:spcPts val="0"/>
              </a:spcAft>
              <a:buSzPts val="1800"/>
              <a:buNone/>
            </a:pPr>
            <a:endParaRPr>
              <a:solidFill>
                <a:srgbClr val="000000"/>
              </a:solidFill>
            </a:endParaRPr>
          </a:p>
          <a:p>
            <a:pPr marL="0" lvl="0" indent="0" algn="l" rtl="0">
              <a:lnSpc>
                <a:spcPct val="94000"/>
              </a:lnSpc>
              <a:spcBef>
                <a:spcPts val="0"/>
              </a:spcBef>
              <a:spcAft>
                <a:spcPts val="0"/>
              </a:spcAft>
              <a:buSzPts val="1800"/>
              <a:buNone/>
            </a:pPr>
            <a:endParaRPr>
              <a:solidFill>
                <a:srgbClr val="000000"/>
              </a:solidFill>
            </a:endParaRPr>
          </a:p>
          <a:p>
            <a:pPr marL="0" lvl="0" indent="0" algn="l" rtl="0">
              <a:lnSpc>
                <a:spcPct val="119000"/>
              </a:lnSpc>
              <a:spcBef>
                <a:spcPts val="0"/>
              </a:spcBef>
              <a:spcAft>
                <a:spcPts val="0"/>
              </a:spcAft>
              <a:buSzPts val="1350"/>
              <a:buNone/>
            </a:pPr>
            <a:endParaRPr sz="1350">
              <a:latin typeface="Calibri"/>
              <a:ea typeface="Calibri"/>
              <a:cs typeface="Calibri"/>
              <a:sym typeface="Calibri"/>
            </a:endParaRPr>
          </a:p>
          <a:p>
            <a:pPr marL="0" lvl="0" indent="0" algn="l" rtl="0">
              <a:lnSpc>
                <a:spcPct val="80000"/>
              </a:lnSpc>
              <a:spcBef>
                <a:spcPts val="450"/>
              </a:spcBef>
              <a:spcAft>
                <a:spcPts val="0"/>
              </a:spcAft>
              <a:buSzPts val="1800"/>
              <a:buNone/>
            </a:pPr>
            <a:endParaRPr/>
          </a:p>
        </p:txBody>
      </p:sp>
      <p:pic>
        <p:nvPicPr>
          <p:cNvPr id="500" name="Google Shape;500;p60" descr="Woman using laptop computer"/>
          <p:cNvPicPr preferRelativeResize="0"/>
          <p:nvPr/>
        </p:nvPicPr>
        <p:blipFill rotWithShape="1">
          <a:blip r:embed="rId4">
            <a:alphaModFix/>
          </a:blip>
          <a:srcRect l="8952" r="24095" b="-1"/>
          <a:stretch/>
        </p:blipFill>
        <p:spPr>
          <a:xfrm>
            <a:off x="4583763" y="598181"/>
            <a:ext cx="4559095" cy="4545319"/>
          </a:xfrm>
          <a:custGeom>
            <a:avLst/>
            <a:gdLst/>
            <a:ahLst/>
            <a:cxnLst/>
            <a:rect l="l" t="t" r="r" b="b"/>
            <a:pathLst>
              <a:path w="6878775" h="6858000" extrusionOk="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61"/>
          <p:cNvSpPr txBox="1">
            <a:spLocks noGrp="1"/>
          </p:cNvSpPr>
          <p:nvPr>
            <p:ph type="title"/>
          </p:nvPr>
        </p:nvSpPr>
        <p:spPr>
          <a:xfrm>
            <a:off x="390525" y="772725"/>
            <a:ext cx="3439200" cy="64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
                <a:latin typeface="Arial"/>
                <a:ea typeface="Arial"/>
                <a:cs typeface="Arial"/>
                <a:sym typeface="Arial"/>
              </a:rPr>
              <a:t>Free on-demand trainings</a:t>
            </a:r>
            <a:endParaRPr/>
          </a:p>
        </p:txBody>
      </p:sp>
      <p:sp>
        <p:nvSpPr>
          <p:cNvPr id="507" name="Google Shape;507;p61"/>
          <p:cNvSpPr txBox="1">
            <a:spLocks noGrp="1"/>
          </p:cNvSpPr>
          <p:nvPr>
            <p:ph type="body" idx="1"/>
          </p:nvPr>
        </p:nvSpPr>
        <p:spPr>
          <a:xfrm>
            <a:off x="387295" y="1565675"/>
            <a:ext cx="3581400" cy="2971800"/>
          </a:xfrm>
          <a:prstGeom prst="rect">
            <a:avLst/>
          </a:prstGeom>
          <a:noFill/>
          <a:ln>
            <a:noFill/>
          </a:ln>
        </p:spPr>
        <p:txBody>
          <a:bodyPr spcFirstLastPara="1" wrap="square" lIns="68575" tIns="34275" rIns="68575" bIns="34275" anchor="t" anchorCtr="0">
            <a:normAutofit/>
          </a:bodyPr>
          <a:lstStyle/>
          <a:p>
            <a:pPr marL="0" lvl="0" indent="0" algn="l" rtl="0">
              <a:lnSpc>
                <a:spcPct val="94000"/>
              </a:lnSpc>
              <a:spcBef>
                <a:spcPts val="0"/>
              </a:spcBef>
              <a:spcAft>
                <a:spcPts val="0"/>
              </a:spcAft>
              <a:buSzPts val="1800"/>
              <a:buNone/>
            </a:pPr>
            <a:r>
              <a:rPr lang="en">
                <a:solidFill>
                  <a:srgbClr val="000000"/>
                </a:solidFill>
              </a:rPr>
              <a:t>You can find recordings of many of CRD’s housing and housing related trainings on CRD’s YouTube channel:</a:t>
            </a:r>
            <a:endParaRPr/>
          </a:p>
          <a:p>
            <a:pPr marL="0" lvl="0" indent="0" algn="l" rtl="0">
              <a:lnSpc>
                <a:spcPct val="94000"/>
              </a:lnSpc>
              <a:spcBef>
                <a:spcPts val="0"/>
              </a:spcBef>
              <a:spcAft>
                <a:spcPts val="0"/>
              </a:spcAft>
              <a:buSzPts val="1800"/>
              <a:buNone/>
            </a:pPr>
            <a:r>
              <a:rPr lang="en">
                <a:solidFill>
                  <a:srgbClr val="000000"/>
                </a:solidFill>
              </a:rPr>
              <a:t> </a:t>
            </a:r>
            <a:r>
              <a:rPr lang="en" u="sng">
                <a:solidFill>
                  <a:schemeClr val="hlink"/>
                </a:solidFill>
                <a:hlinkClick r:id="rId3"/>
              </a:rPr>
              <a:t>www.youtube.com/@calcivilrights</a:t>
            </a:r>
            <a:endParaRPr>
              <a:solidFill>
                <a:srgbClr val="000000"/>
              </a:solidFill>
            </a:endParaRPr>
          </a:p>
          <a:p>
            <a:pPr marL="0" lvl="0" indent="0" algn="l" rtl="0">
              <a:lnSpc>
                <a:spcPct val="80000"/>
              </a:lnSpc>
              <a:spcBef>
                <a:spcPts val="0"/>
              </a:spcBef>
              <a:spcAft>
                <a:spcPts val="0"/>
              </a:spcAft>
              <a:buSzPts val="1800"/>
              <a:buNone/>
            </a:pPr>
            <a:endParaRPr>
              <a:solidFill>
                <a:srgbClr val="000000"/>
              </a:solidFill>
              <a:latin typeface="Calibri"/>
              <a:ea typeface="Calibri"/>
              <a:cs typeface="Calibri"/>
              <a:sym typeface="Calibri"/>
            </a:endParaRPr>
          </a:p>
          <a:p>
            <a:pPr marL="0" lvl="0" indent="0" algn="l" rtl="0">
              <a:lnSpc>
                <a:spcPct val="119000"/>
              </a:lnSpc>
              <a:spcBef>
                <a:spcPts val="0"/>
              </a:spcBef>
              <a:spcAft>
                <a:spcPts val="0"/>
              </a:spcAft>
              <a:buSzPts val="1350"/>
              <a:buNone/>
            </a:pPr>
            <a:endParaRPr sz="1350">
              <a:latin typeface="Calibri"/>
              <a:ea typeface="Calibri"/>
              <a:cs typeface="Calibri"/>
              <a:sym typeface="Calibri"/>
            </a:endParaRPr>
          </a:p>
          <a:p>
            <a:pPr marL="0" lvl="0" indent="0" algn="l" rtl="0">
              <a:lnSpc>
                <a:spcPct val="80000"/>
              </a:lnSpc>
              <a:spcBef>
                <a:spcPts val="450"/>
              </a:spcBef>
              <a:spcAft>
                <a:spcPts val="0"/>
              </a:spcAft>
              <a:buSzPts val="1800"/>
              <a:buNone/>
            </a:pPr>
            <a:endParaRPr/>
          </a:p>
        </p:txBody>
      </p:sp>
      <p:pic>
        <p:nvPicPr>
          <p:cNvPr id="508" name="Google Shape;508;p61" descr="Person using laptop at home"/>
          <p:cNvPicPr preferRelativeResize="0"/>
          <p:nvPr/>
        </p:nvPicPr>
        <p:blipFill rotWithShape="1">
          <a:blip r:embed="rId4">
            <a:alphaModFix/>
          </a:blip>
          <a:srcRect l="24040" t="6666" r="13738" b="4144"/>
          <a:stretch/>
        </p:blipFill>
        <p:spPr>
          <a:xfrm>
            <a:off x="4387484" y="598181"/>
            <a:ext cx="4756516" cy="4545320"/>
          </a:xfrm>
          <a:prstGeom prst="rect">
            <a:avLst/>
          </a:prstGeom>
          <a:noFill/>
          <a:ln>
            <a:noFill/>
          </a:ln>
        </p:spPr>
      </p:pic>
      <p:pic>
        <p:nvPicPr>
          <p:cNvPr id="509" name="Google Shape;509;p61"/>
          <p:cNvPicPr preferRelativeResize="0"/>
          <p:nvPr/>
        </p:nvPicPr>
        <p:blipFill rotWithShape="1">
          <a:blip r:embed="rId5">
            <a:alphaModFix/>
          </a:blip>
          <a:srcRect/>
          <a:stretch/>
        </p:blipFill>
        <p:spPr>
          <a:xfrm>
            <a:off x="1053859" y="3301590"/>
            <a:ext cx="2112536" cy="169115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62"/>
          <p:cNvSpPr txBox="1">
            <a:spLocks noGrp="1"/>
          </p:cNvSpPr>
          <p:nvPr>
            <p:ph type="title"/>
          </p:nvPr>
        </p:nvSpPr>
        <p:spPr>
          <a:xfrm>
            <a:off x="569125" y="667163"/>
            <a:ext cx="7848600" cy="64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
              <a:t>Thank you!</a:t>
            </a:r>
            <a:endParaRPr/>
          </a:p>
        </p:txBody>
      </p:sp>
      <p:sp>
        <p:nvSpPr>
          <p:cNvPr id="516" name="Google Shape;516;p62"/>
          <p:cNvSpPr txBox="1">
            <a:spLocks noGrp="1"/>
          </p:cNvSpPr>
          <p:nvPr>
            <p:ph type="body" idx="1"/>
          </p:nvPr>
        </p:nvSpPr>
        <p:spPr>
          <a:xfrm>
            <a:off x="628650" y="1158395"/>
            <a:ext cx="7848600" cy="23802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SzPts val="1800"/>
              <a:buNone/>
            </a:pPr>
            <a:r>
              <a:rPr lang="en" sz="1900"/>
              <a:t>For more information or to file a complaint please contact CRD:</a:t>
            </a:r>
            <a:endParaRPr sz="1900"/>
          </a:p>
          <a:p>
            <a:pPr marL="0" lvl="0" indent="0" algn="l" rtl="0">
              <a:lnSpc>
                <a:spcPct val="80000"/>
              </a:lnSpc>
              <a:spcBef>
                <a:spcPts val="600"/>
              </a:spcBef>
              <a:spcAft>
                <a:spcPts val="0"/>
              </a:spcAft>
              <a:buSzPts val="1800"/>
              <a:buNone/>
            </a:pPr>
            <a:r>
              <a:rPr lang="en" sz="1900"/>
              <a:t>Website: www.calcivilrights.ca.gov</a:t>
            </a:r>
            <a:endParaRPr sz="1900"/>
          </a:p>
          <a:p>
            <a:pPr marL="0" lvl="0" indent="0" algn="l" rtl="0">
              <a:lnSpc>
                <a:spcPct val="80000"/>
              </a:lnSpc>
              <a:spcBef>
                <a:spcPts val="600"/>
              </a:spcBef>
              <a:spcAft>
                <a:spcPts val="0"/>
              </a:spcAft>
              <a:buSzPts val="1800"/>
              <a:buNone/>
            </a:pPr>
            <a:r>
              <a:rPr lang="en" sz="1900"/>
              <a:t>Phone: Contact Center: 800-884-1684 (voice)</a:t>
            </a:r>
            <a:endParaRPr sz="1900"/>
          </a:p>
          <a:p>
            <a:pPr marL="0" lvl="0" indent="0" algn="l" rtl="0">
              <a:lnSpc>
                <a:spcPct val="80000"/>
              </a:lnSpc>
              <a:spcBef>
                <a:spcPts val="600"/>
              </a:spcBef>
              <a:spcAft>
                <a:spcPts val="0"/>
              </a:spcAft>
              <a:buSzPts val="1800"/>
              <a:buNone/>
            </a:pPr>
            <a:r>
              <a:rPr lang="en" sz="1900"/>
              <a:t>California's Relay Service at 711 </a:t>
            </a:r>
            <a:endParaRPr sz="1900"/>
          </a:p>
          <a:p>
            <a:pPr marL="0" lvl="0" indent="0" algn="l" rtl="0">
              <a:lnSpc>
                <a:spcPct val="80000"/>
              </a:lnSpc>
              <a:spcBef>
                <a:spcPts val="600"/>
              </a:spcBef>
              <a:spcAft>
                <a:spcPts val="0"/>
              </a:spcAft>
              <a:buSzPts val="1800"/>
              <a:buNone/>
            </a:pPr>
            <a:r>
              <a:rPr lang="en" sz="1900"/>
              <a:t>Email: contact.center@calcivilrights.ca.gov</a:t>
            </a:r>
            <a:endParaRPr sz="1900"/>
          </a:p>
        </p:txBody>
      </p:sp>
      <p:pic>
        <p:nvPicPr>
          <p:cNvPr id="517" name="Google Shape;517;p62" descr="Child drawing a rainbow with chalk"/>
          <p:cNvPicPr preferRelativeResize="0"/>
          <p:nvPr/>
        </p:nvPicPr>
        <p:blipFill rotWithShape="1">
          <a:blip r:embed="rId3">
            <a:alphaModFix/>
          </a:blip>
          <a:srcRect t="28435" b="30360"/>
          <a:stretch/>
        </p:blipFill>
        <p:spPr>
          <a:xfrm>
            <a:off x="4572" y="3024143"/>
            <a:ext cx="9139428" cy="211935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4"/>
          <p:cNvSpPr txBox="1">
            <a:spLocks noGrp="1"/>
          </p:cNvSpPr>
          <p:nvPr>
            <p:ph type="title"/>
          </p:nvPr>
        </p:nvSpPr>
        <p:spPr>
          <a:xfrm>
            <a:off x="628650" y="921544"/>
            <a:ext cx="7829400" cy="642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a:t>Mission</a:t>
            </a:r>
            <a:endParaRPr/>
          </a:p>
        </p:txBody>
      </p:sp>
      <p:pic>
        <p:nvPicPr>
          <p:cNvPr id="187" name="Google Shape;187;p24" descr="Image of a two women holding a sign that says &quot;I may not look like you but we all deserve fair treatment&quot;&#10;&#10;"/>
          <p:cNvPicPr preferRelativeResize="0"/>
          <p:nvPr/>
        </p:nvPicPr>
        <p:blipFill rotWithShape="1">
          <a:blip r:embed="rId3">
            <a:alphaModFix/>
          </a:blip>
          <a:srcRect b="5629"/>
          <a:stretch/>
        </p:blipFill>
        <p:spPr>
          <a:xfrm>
            <a:off x="15" y="8"/>
            <a:ext cx="9143985" cy="2782952"/>
          </a:xfrm>
          <a:custGeom>
            <a:avLst/>
            <a:gdLst/>
            <a:ahLst/>
            <a:cxnLst/>
            <a:rect l="l" t="t" r="r" b="b"/>
            <a:pathLst>
              <a:path w="12192000" h="3692092" extrusionOk="0">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ln>
            <a:noFill/>
          </a:ln>
        </p:spPr>
      </p:pic>
      <p:sp>
        <p:nvSpPr>
          <p:cNvPr id="188" name="Google Shape;188;p24"/>
          <p:cNvSpPr txBox="1">
            <a:spLocks noGrp="1"/>
          </p:cNvSpPr>
          <p:nvPr>
            <p:ph type="body" idx="1"/>
          </p:nvPr>
        </p:nvSpPr>
        <p:spPr>
          <a:xfrm>
            <a:off x="625425" y="2782950"/>
            <a:ext cx="7829400" cy="19035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100"/>
              <a:buNone/>
            </a:pPr>
            <a:r>
              <a:rPr lang="en" sz="2100"/>
              <a:t>Protect the people of California from unlawful discrimination in employment, housing, and public accommodations, and from hate violence and human trafficking.</a:t>
            </a:r>
            <a:endParaRPr/>
          </a:p>
          <a:p>
            <a:pPr marL="0" lvl="0" indent="114300" algn="l" rtl="0">
              <a:lnSpc>
                <a:spcPct val="90000"/>
              </a:lnSpc>
              <a:spcBef>
                <a:spcPts val="0"/>
              </a:spcBef>
              <a:spcAft>
                <a:spcPts val="0"/>
              </a:spcAft>
              <a:buSzPts val="1800"/>
              <a:buNone/>
            </a:pPr>
            <a:endParaRPr i="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5"/>
          <p:cNvSpPr txBox="1">
            <a:spLocks noGrp="1"/>
          </p:cNvSpPr>
          <p:nvPr>
            <p:ph type="title"/>
          </p:nvPr>
        </p:nvSpPr>
        <p:spPr>
          <a:xfrm>
            <a:off x="625350" y="1071569"/>
            <a:ext cx="7829400" cy="64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
                <a:latin typeface="Arial"/>
                <a:ea typeface="Arial"/>
                <a:cs typeface="Arial"/>
                <a:sym typeface="Arial"/>
              </a:rPr>
              <a:t>Civil Rights Department (CRD) disclaimer</a:t>
            </a:r>
            <a:endParaRPr/>
          </a:p>
        </p:txBody>
      </p:sp>
      <p:sp>
        <p:nvSpPr>
          <p:cNvPr id="195" name="Google Shape;195;p25"/>
          <p:cNvSpPr txBox="1">
            <a:spLocks noGrp="1"/>
          </p:cNvSpPr>
          <p:nvPr>
            <p:ph type="body" idx="1"/>
          </p:nvPr>
        </p:nvSpPr>
        <p:spPr>
          <a:xfrm>
            <a:off x="625415" y="1714500"/>
            <a:ext cx="7829400" cy="29718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SzPts val="1800"/>
              <a:buNone/>
            </a:pPr>
            <a:r>
              <a:rPr lang="en" i="1"/>
              <a:t>This guidance is for informational purposes only, does not establish substantive policy or rights, and does not constitute legal advice. </a:t>
            </a:r>
            <a:endParaRPr/>
          </a:p>
          <a:p>
            <a:pPr marL="0" lvl="0" indent="0" algn="l" rtl="0">
              <a:lnSpc>
                <a:spcPct val="80000"/>
              </a:lnSpc>
              <a:spcBef>
                <a:spcPts val="0"/>
              </a:spcBef>
              <a:spcAft>
                <a:spcPts val="0"/>
              </a:spcAft>
              <a:buSzPts val="1800"/>
              <a:buNone/>
            </a:pPr>
            <a:endParaRPr i="1"/>
          </a:p>
          <a:p>
            <a:pPr marL="0" lvl="0" indent="0" algn="l" rtl="0">
              <a:lnSpc>
                <a:spcPct val="80000"/>
              </a:lnSpc>
              <a:spcBef>
                <a:spcPts val="0"/>
              </a:spcBef>
              <a:spcAft>
                <a:spcPts val="0"/>
              </a:spcAft>
              <a:buSzPts val="1800"/>
              <a:buNone/>
            </a:pPr>
            <a:r>
              <a:rPr lang="en" i="1"/>
              <a:t>This information is based on the most recent guidance as of the date of this training. It is the responsibility of the attendee to be aware of changing guidance and laws. </a:t>
            </a:r>
            <a:endParaRPr/>
          </a:p>
          <a:p>
            <a:pPr marL="0" lvl="0" indent="0" algn="l" rtl="0">
              <a:lnSpc>
                <a:spcPct val="80000"/>
              </a:lnSpc>
              <a:spcBef>
                <a:spcPts val="0"/>
              </a:spcBef>
              <a:spcAft>
                <a:spcPts val="0"/>
              </a:spcAft>
              <a:buSzPts val="1800"/>
              <a:buNone/>
            </a:pPr>
            <a:endParaRPr i="1"/>
          </a:p>
          <a:p>
            <a:pPr marL="0" lvl="0" indent="0" algn="l" rtl="0">
              <a:lnSpc>
                <a:spcPct val="80000"/>
              </a:lnSpc>
              <a:spcBef>
                <a:spcPts val="0"/>
              </a:spcBef>
              <a:spcAft>
                <a:spcPts val="0"/>
              </a:spcAft>
              <a:buSzPts val="1800"/>
              <a:buNone/>
            </a:pPr>
            <a:r>
              <a:rPr lang="en" i="1"/>
              <a:t>The opinions expressed by the other presenters do not necessarily reflect the opinions of CRD.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199"/>
        <p:cNvGrpSpPr/>
        <p:nvPr/>
      </p:nvGrpSpPr>
      <p:grpSpPr>
        <a:xfrm>
          <a:off x="0" y="0"/>
          <a:ext cx="0" cy="0"/>
          <a:chOff x="0" y="0"/>
          <a:chExt cx="0" cy="0"/>
        </a:xfrm>
      </p:grpSpPr>
      <p:sp>
        <p:nvSpPr>
          <p:cNvPr id="200" name="Google Shape;200;p26"/>
          <p:cNvSpPr txBox="1">
            <a:spLocks noGrp="1"/>
          </p:cNvSpPr>
          <p:nvPr>
            <p:ph type="title"/>
          </p:nvPr>
        </p:nvSpPr>
        <p:spPr>
          <a:xfrm>
            <a:off x="327912" y="256368"/>
            <a:ext cx="8136900" cy="47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600"/>
              <a:buNone/>
            </a:pPr>
            <a:r>
              <a:rPr lang="en" sz="2900"/>
              <a:t>Topics &amp; Learning Outcomes</a:t>
            </a:r>
            <a:endParaRPr sz="2900"/>
          </a:p>
        </p:txBody>
      </p:sp>
      <p:pic>
        <p:nvPicPr>
          <p:cNvPr id="201" name="Google Shape;201;p26" descr="Silhouette of a head with a lightbulb inside of it.&#10;"/>
          <p:cNvPicPr preferRelativeResize="0">
            <a:picLocks noGrp="1"/>
          </p:cNvPicPr>
          <p:nvPr>
            <p:ph type="pic" idx="2"/>
          </p:nvPr>
        </p:nvPicPr>
        <p:blipFill rotWithShape="1">
          <a:blip r:embed="rId3">
            <a:alphaModFix/>
          </a:blip>
          <a:srcRect t="2701" b="7920"/>
          <a:stretch/>
        </p:blipFill>
        <p:spPr>
          <a:xfrm>
            <a:off x="420009" y="1146725"/>
            <a:ext cx="2819343" cy="2505333"/>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pic>
      <p:sp>
        <p:nvSpPr>
          <p:cNvPr id="202" name="Google Shape;202;p26"/>
          <p:cNvSpPr txBox="1">
            <a:spLocks noGrp="1"/>
          </p:cNvSpPr>
          <p:nvPr>
            <p:ph type="subTitle" idx="1"/>
          </p:nvPr>
        </p:nvSpPr>
        <p:spPr>
          <a:xfrm>
            <a:off x="3618300" y="1146725"/>
            <a:ext cx="5204700" cy="3703800"/>
          </a:xfrm>
          <a:prstGeom prst="rect">
            <a:avLst/>
          </a:prstGeom>
          <a:noFill/>
          <a:ln>
            <a:noFill/>
          </a:ln>
        </p:spPr>
        <p:txBody>
          <a:bodyPr spcFirstLastPara="1" wrap="square" lIns="91425" tIns="91425" rIns="91425" bIns="91425" anchor="ctr" anchorCtr="0">
            <a:noAutofit/>
          </a:bodyPr>
          <a:lstStyle/>
          <a:p>
            <a:pPr marL="457200" lvl="0" indent="-361950" algn="l" rtl="0">
              <a:lnSpc>
                <a:spcPct val="100000"/>
              </a:lnSpc>
              <a:spcBef>
                <a:spcPts val="0"/>
              </a:spcBef>
              <a:spcAft>
                <a:spcPts val="0"/>
              </a:spcAft>
              <a:buClr>
                <a:schemeClr val="dk1"/>
              </a:buClr>
              <a:buSzPts val="2100"/>
              <a:buFont typeface="Arial"/>
              <a:buChar char="●"/>
            </a:pPr>
            <a:r>
              <a:rPr lang="en" sz="2100">
                <a:solidFill>
                  <a:schemeClr val="dk1"/>
                </a:solidFill>
              </a:rPr>
              <a:t>Level set: service animals v. ESAs.</a:t>
            </a:r>
            <a:endParaRPr sz="2300"/>
          </a:p>
          <a:p>
            <a:pPr marL="457200" lvl="0" indent="-361950" algn="l" rtl="0">
              <a:lnSpc>
                <a:spcPct val="100000"/>
              </a:lnSpc>
              <a:spcBef>
                <a:spcPts val="1200"/>
              </a:spcBef>
              <a:spcAft>
                <a:spcPts val="0"/>
              </a:spcAft>
              <a:buClr>
                <a:schemeClr val="dk1"/>
              </a:buClr>
              <a:buSzPts val="2100"/>
              <a:buFont typeface="Arial"/>
              <a:buChar char="●"/>
            </a:pPr>
            <a:r>
              <a:rPr lang="en" sz="2100">
                <a:solidFill>
                  <a:schemeClr val="dk1"/>
                </a:solidFill>
              </a:rPr>
              <a:t>Explain</a:t>
            </a:r>
            <a:r>
              <a:rPr lang="en" sz="2100">
                <a:solidFill>
                  <a:schemeClr val="dk1"/>
                </a:solidFill>
                <a:latin typeface="Arial"/>
                <a:ea typeface="Arial"/>
                <a:cs typeface="Arial"/>
                <a:sym typeface="Arial"/>
              </a:rPr>
              <a:t> HUD’s May 22, 2026 and its impact.</a:t>
            </a:r>
            <a:endParaRPr sz="2300"/>
          </a:p>
          <a:p>
            <a:pPr marL="457200" lvl="0" indent="-361950" algn="l" rtl="0">
              <a:lnSpc>
                <a:spcPct val="100000"/>
              </a:lnSpc>
              <a:spcBef>
                <a:spcPts val="1200"/>
              </a:spcBef>
              <a:spcAft>
                <a:spcPts val="1200"/>
              </a:spcAft>
              <a:buClr>
                <a:schemeClr val="dk1"/>
              </a:buClr>
              <a:buSzPts val="2100"/>
              <a:buFont typeface="Arial"/>
              <a:buChar char="●"/>
            </a:pPr>
            <a:r>
              <a:rPr lang="en" sz="2100">
                <a:solidFill>
                  <a:schemeClr val="dk1"/>
                </a:solidFill>
                <a:latin typeface="Arial"/>
                <a:ea typeface="Arial"/>
                <a:cs typeface="Arial"/>
                <a:sym typeface="Arial"/>
              </a:rPr>
              <a:t>Identify the remedies that still remain for assistance animal users.</a:t>
            </a:r>
            <a:endParaRPr sz="2300"/>
          </a:p>
        </p:txBody>
      </p:sp>
      <p:sp>
        <p:nvSpPr>
          <p:cNvPr id="203" name="Google Shape;203;p26"/>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fld id="{00000000-1234-1234-1234-123412341234}" type="slidenum">
              <a:rPr lang="en"/>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7"/>
          <p:cNvSpPr txBox="1">
            <a:spLocks noGrp="1"/>
          </p:cNvSpPr>
          <p:nvPr>
            <p:ph type="title"/>
          </p:nvPr>
        </p:nvSpPr>
        <p:spPr>
          <a:xfrm>
            <a:off x="2807738" y="1075475"/>
            <a:ext cx="3509100" cy="2772000"/>
          </a:xfrm>
          <a:prstGeom prst="rect">
            <a:avLst/>
          </a:prstGeom>
          <a:noFill/>
          <a:ln>
            <a:noFill/>
          </a:ln>
        </p:spPr>
        <p:txBody>
          <a:bodyPr spcFirstLastPara="1" wrap="square" lIns="91425" tIns="91425" rIns="91425" bIns="91425" anchor="ctr" anchorCtr="0">
            <a:noAutofit/>
          </a:bodyPr>
          <a:lstStyle/>
          <a:p>
            <a:pPr marL="0" lvl="0" indent="0" algn="ctr" rtl="0">
              <a:lnSpc>
                <a:spcPct val="120000"/>
              </a:lnSpc>
              <a:spcBef>
                <a:spcPts val="0"/>
              </a:spcBef>
              <a:spcAft>
                <a:spcPts val="0"/>
              </a:spcAft>
              <a:buClr>
                <a:schemeClr val="lt1"/>
              </a:buClr>
              <a:buSzPts val="4000"/>
              <a:buNone/>
            </a:pPr>
            <a:r>
              <a:rPr lang="en"/>
              <a:t>Level Set</a:t>
            </a:r>
            <a:endParaRPr/>
          </a:p>
        </p:txBody>
      </p:sp>
      <p:sp>
        <p:nvSpPr>
          <p:cNvPr id="209" name="Google Shape;209;p27"/>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400"/>
              <a:buFont typeface="Arial"/>
              <a:buNone/>
            </a:pPr>
            <a:fld id="{00000000-1234-1234-1234-123412341234}" type="slidenum">
              <a:rPr lang="en"/>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8"/>
          <p:cNvSpPr txBox="1">
            <a:spLocks noGrp="1"/>
          </p:cNvSpPr>
          <p:nvPr>
            <p:ph type="title"/>
          </p:nvPr>
        </p:nvSpPr>
        <p:spPr>
          <a:xfrm>
            <a:off x="357425" y="431201"/>
            <a:ext cx="8136900" cy="66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2600"/>
              <a:buNone/>
            </a:pPr>
            <a:r>
              <a:rPr lang="en"/>
              <a:t>Obligations Under the Fair Housing Act</a:t>
            </a:r>
            <a:endParaRPr/>
          </a:p>
        </p:txBody>
      </p:sp>
      <p:sp>
        <p:nvSpPr>
          <p:cNvPr id="215" name="Google Shape;215;p28"/>
          <p:cNvSpPr txBox="1">
            <a:spLocks noGrp="1"/>
          </p:cNvSpPr>
          <p:nvPr>
            <p:ph type="subTitle" idx="1"/>
          </p:nvPr>
        </p:nvSpPr>
        <p:spPr>
          <a:xfrm>
            <a:off x="243650" y="1256644"/>
            <a:ext cx="8512800" cy="3433200"/>
          </a:xfrm>
          <a:prstGeom prst="rect">
            <a:avLst/>
          </a:prstGeom>
          <a:noFill/>
          <a:ln>
            <a:noFill/>
          </a:ln>
        </p:spPr>
        <p:txBody>
          <a:bodyPr spcFirstLastPara="1" wrap="square" lIns="91425" tIns="91425" rIns="91425" bIns="91425" anchor="t" anchorCtr="0">
            <a:noAutofit/>
          </a:bodyPr>
          <a:lstStyle/>
          <a:p>
            <a:pPr marL="342900" lvl="0" indent="-342900" algn="l" rtl="0">
              <a:lnSpc>
                <a:spcPct val="100000"/>
              </a:lnSpc>
              <a:spcBef>
                <a:spcPts val="0"/>
              </a:spcBef>
              <a:spcAft>
                <a:spcPts val="0"/>
              </a:spcAft>
              <a:buSzPts val="2200"/>
              <a:buFont typeface="Arial"/>
              <a:buChar char="•"/>
            </a:pPr>
            <a:r>
              <a:rPr lang="en" sz="2000"/>
              <a:t>The Fair Housing Act (FHA) makes it unlawful for a housing provider to refuse to make changes to policies, practices or procedures that a person with a disability may need to have equal opportunity to enjoy and use a dwelling. “Reasonable Accommodation.” </a:t>
            </a:r>
            <a:endParaRPr/>
          </a:p>
          <a:p>
            <a:pPr marL="342900" lvl="0" indent="-203200" algn="l" rtl="0">
              <a:lnSpc>
                <a:spcPct val="100000"/>
              </a:lnSpc>
              <a:spcBef>
                <a:spcPts val="0"/>
              </a:spcBef>
              <a:spcAft>
                <a:spcPts val="0"/>
              </a:spcAft>
              <a:buSzPts val="2200"/>
              <a:buFont typeface="Arial"/>
              <a:buNone/>
            </a:pPr>
            <a:endParaRPr sz="2000"/>
          </a:p>
          <a:p>
            <a:pPr marL="342900" lvl="0" indent="-342900" algn="l" rtl="0">
              <a:lnSpc>
                <a:spcPct val="100000"/>
              </a:lnSpc>
              <a:spcBef>
                <a:spcPts val="0"/>
              </a:spcBef>
              <a:spcAft>
                <a:spcPts val="0"/>
              </a:spcAft>
              <a:buSzPts val="2200"/>
              <a:buFont typeface="Arial"/>
              <a:buChar char="•"/>
            </a:pPr>
            <a:r>
              <a:rPr lang="en" sz="2000"/>
              <a:t>One common request housing providers receive is for a reasonable accommodation to providers’ pet or no animal policies so that individuals with disabilities are permitted to use assistance animals in housing, including public and common use areas.</a:t>
            </a:r>
            <a:endParaRPr/>
          </a:p>
          <a:p>
            <a:pPr marL="342900" lvl="0" indent="-203200" algn="l" rtl="0">
              <a:lnSpc>
                <a:spcPct val="100000"/>
              </a:lnSpc>
              <a:spcBef>
                <a:spcPts val="0"/>
              </a:spcBef>
              <a:spcAft>
                <a:spcPts val="0"/>
              </a:spcAft>
              <a:buSzPts val="2200"/>
              <a:buFont typeface="Arial"/>
              <a:buNone/>
            </a:pPr>
            <a:endParaRPr sz="2000"/>
          </a:p>
          <a:p>
            <a:pPr marL="0" lvl="0" indent="0" algn="l" rtl="0">
              <a:lnSpc>
                <a:spcPct val="100000"/>
              </a:lnSpc>
              <a:spcBef>
                <a:spcPts val="0"/>
              </a:spcBef>
              <a:spcAft>
                <a:spcPts val="0"/>
              </a:spcAft>
              <a:buSzPts val="2200"/>
              <a:buNone/>
            </a:pPr>
            <a:r>
              <a:rPr lang="en" sz="2000"/>
              <a:t>42 U.S.C. § 3604(f)(3)(B); 24 C.F.R. § 100.204</a:t>
            </a:r>
            <a:endParaRPr/>
          </a:p>
          <a:p>
            <a:pPr marL="0" lvl="0" indent="0" algn="l" rtl="0">
              <a:lnSpc>
                <a:spcPct val="100000"/>
              </a:lnSpc>
              <a:spcBef>
                <a:spcPts val="0"/>
              </a:spcBef>
              <a:spcAft>
                <a:spcPts val="0"/>
              </a:spcAft>
              <a:buSzPts val="2200"/>
              <a:buNone/>
            </a:pPr>
            <a:endParaRPr/>
          </a:p>
        </p:txBody>
      </p:sp>
      <p:sp>
        <p:nvSpPr>
          <p:cNvPr id="216" name="Google Shape;216;p28"/>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DREDF General 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2642</Words>
  <Application>Microsoft Office PowerPoint</Application>
  <PresentationFormat>On-screen Show (16:9)</PresentationFormat>
  <Paragraphs>284</Paragraphs>
  <Slides>43</Slides>
  <Notes>43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Atkinson Hyperlegible</vt:lpstr>
      <vt:lpstr>Play</vt:lpstr>
      <vt:lpstr>Arial</vt:lpstr>
      <vt:lpstr>Calibri</vt:lpstr>
      <vt:lpstr>DREDF General Template</vt:lpstr>
      <vt:lpstr>Federal Retreat, California Resolve </vt:lpstr>
      <vt:lpstr>Housekeeping</vt:lpstr>
      <vt:lpstr>Presenters</vt:lpstr>
      <vt:lpstr>PowerPoint Presentation</vt:lpstr>
      <vt:lpstr>Mission</vt:lpstr>
      <vt:lpstr>Civil Rights Department (CRD) disclaimer</vt:lpstr>
      <vt:lpstr>Topics &amp; Learning Outcomes</vt:lpstr>
      <vt:lpstr>Level Set</vt:lpstr>
      <vt:lpstr>Obligations Under the Fair Housing Act</vt:lpstr>
      <vt:lpstr>What is an Assistance Animal under FHA?  </vt:lpstr>
      <vt:lpstr>Important Note!</vt:lpstr>
      <vt:lpstr>Obligations Under the ADA</vt:lpstr>
      <vt:lpstr>What Did HUD Do?</vt:lpstr>
      <vt:lpstr>May 22, 2026 Enforcement Guidance Memo</vt:lpstr>
      <vt:lpstr>Specific Changes</vt:lpstr>
      <vt:lpstr>Change 1: It Adopts the ADA Standard</vt:lpstr>
      <vt:lpstr>Changes 2 &amp; 3: Presumption Gone; Cases Frozen</vt:lpstr>
      <vt:lpstr>Changes 4: Memo Signals Future Rulemaking</vt:lpstr>
      <vt:lpstr>What It Means in Practice</vt:lpstr>
      <vt:lpstr>What Changed for You as a Tenant</vt:lpstr>
      <vt:lpstr>What “Individually Trained” Means</vt:lpstr>
      <vt:lpstr>Pet Fees and the Henderson Case</vt:lpstr>
      <vt:lpstr>Your ESA Letter &amp; Existing Approvals</vt:lpstr>
      <vt:lpstr>What Remains: Rights &amp; Remedies</vt:lpstr>
      <vt:lpstr>What Did NOT Change</vt:lpstr>
      <vt:lpstr>If Your Landlord Says No</vt:lpstr>
      <vt:lpstr>PowerPoint Presentation</vt:lpstr>
      <vt:lpstr>I live in California, how will HUD’s new guidance impact me? </vt:lpstr>
      <vt:lpstr>PowerPoint Presentation</vt:lpstr>
      <vt:lpstr>PowerPoint Presentation</vt:lpstr>
      <vt:lpstr>California law is clear that housing providers must allow untrained ESAs if there is a disability-related need for one.</vt:lpstr>
      <vt:lpstr>Can a housing provider ask me for proof of my need for an untrained ESA?</vt:lpstr>
      <vt:lpstr>Does documentation of the need for an ESA have to come from a licensed medical professional?</vt:lpstr>
      <vt:lpstr>Poll: Can a housing provider charge a fee or rent to have an ESA?</vt:lpstr>
      <vt:lpstr>Must an ESA be registered to qualify for a reasonable accommodation?</vt:lpstr>
      <vt:lpstr>When may a housing provider deny a request for an ESA that helps someone manage their disability? </vt:lpstr>
      <vt:lpstr>Can someone have more than one ESA?</vt:lpstr>
      <vt:lpstr>May a housing provider limit the breed, size, or weight of ESAs?</vt:lpstr>
      <vt:lpstr>Did Assembly Bill 468 change California fair housing law regarding ESAs? </vt:lpstr>
      <vt:lpstr>PowerPoint Presentation</vt:lpstr>
      <vt:lpstr>CRD is now doing webinars three times a month!</vt:lpstr>
      <vt:lpstr>Free on-demand trainings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Alexandra Cline</cp:lastModifiedBy>
  <cp:revision>3</cp:revision>
  <dcterms:modified xsi:type="dcterms:W3CDTF">2026-06-23T16:14:21Z</dcterms:modified>
</cp:coreProperties>
</file>