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4" r:id="rId1"/>
    <p:sldMasterId id="2147483705" r:id="rId2"/>
    <p:sldMasterId id="2147483706" r:id="rId3"/>
  </p:sldMasterIdLst>
  <p:notesMasterIdLst>
    <p:notesMasterId r:id="rId4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Lst>
  <p:sldSz cx="9144000" cy="5143500" type="screen16x9"/>
  <p:notesSz cx="6858000" cy="9144000"/>
  <p:embeddedFontLst>
    <p:embeddedFont>
      <p:font typeface="Atkinson Hyperlegible" panose="020B0604020202020204" charset="0"/>
      <p:regular r:id="rId44"/>
      <p:bold r:id="rId45"/>
      <p:italic r:id="rId46"/>
      <p:boldItalic r:id="rId47"/>
    </p:embeddedFont>
    <p:embeddedFont>
      <p:font typeface="Oswald" panose="00000500000000000000" pitchFamily="2" charset="0"/>
      <p:regular r:id="rId48"/>
      <p:bold r:id="rId49"/>
    </p:embeddedFont>
    <p:embeddedFont>
      <p:font typeface="Roboto" panose="02000000000000000000" pitchFamily="2" charset="0"/>
      <p:regular r:id="rId50"/>
      <p:bold r:id="rId51"/>
      <p:italic r:id="rId52"/>
      <p:boldItalic r:id="rId53"/>
    </p:embeddedFont>
    <p:embeddedFont>
      <p:font typeface="Source Code Pro" panose="020B0509030403020204" pitchFamily="49" charset="0"/>
      <p:regular r:id="rId54"/>
      <p:bold r:id="rId55"/>
      <p:italic r:id="rId56"/>
      <p:boldItalic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5" d="100"/>
          <a:sy n="115" d="100"/>
        </p:scale>
        <p:origin x="248" y="8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font" Target="fonts/font12.fntdata"/><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tableStyles" Target="tableStyle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font" Target="fonts/font13.fntdata"/><Relationship Id="rId8" Type="http://schemas.openxmlformats.org/officeDocument/2006/relationships/slide" Target="slides/slide5.xml"/><Relationship Id="rId51" Type="http://schemas.openxmlformats.org/officeDocument/2006/relationships/font" Target="fonts/font8.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3.fntdata"/><Relationship Id="rId59"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6.fntdata"/><Relationship Id="rId57" Type="http://schemas.openxmlformats.org/officeDocument/2006/relationships/font" Target="fonts/font14.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font" Target="fonts/font1.fntdata"/><Relationship Id="rId52" Type="http://schemas.openxmlformats.org/officeDocument/2006/relationships/font" Target="fonts/font9.fntdata"/><Relationship Id="rId6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3f27df926cd_1_6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 name="Google Shape;380;g3f27df926cd_1_6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3f27df926cd_1_6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 name="Google Shape;467;g3f27df926cd_1_6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3f2e720f580_2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3f2e720f580_2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3f27df926cd_1_6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3f27df926cd_1_6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3f27df926cd_3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 name="Google Shape;491;g3f27df926cd_3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3f2e720f580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8" name="Google Shape;498;g3f2e720f580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3f27df926cd_1_6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5" name="Google Shape;505;g3f27df926cd_1_6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3f27df926cd_1_7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2" name="Google Shape;512;g3f27df926cd_1_7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Serious mental disorder may substantially interfere with activities of daily living and may result in inability to maintain stable independent functioning without treatment and support for indefinite period of time</a:t>
            </a:r>
            <a:endParaRPr dirty="0"/>
          </a:p>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3f27df926cd_1_7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3f27df926cd_1_7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As a result of the mental disorder, the person has substantial functional impairments or symptoms, or a psychiatric history demonstrating that without treatment there is an imminent risk of decompensation to having substantial impairments or symptoms.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(ii) For the purposes of this part, “functional impairment” means being substantially impaired as the result of a mental disorder in independent living, social relationships, vocational skills, or physical condition.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(C) As a result of a mental functional impairment and circumstances, the person is likely to become so disabled as to require public assistance, services, or entitlements.</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3f27df926cd_1_7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6" name="Google Shape;526;g3f27df926cd_1_7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3f27df926cd_1_7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3f27df926cd_1_7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3f27df926cd_1_6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3f27df926cd_1_6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3f27df926cd_1_7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3f27df926cd_1_7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3f280844450_3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 name="Google Shape;550;g3f280844450_3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3f2e720f580_2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7" name="Google Shape;557;g3f2e720f580_2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3f27df926cd_1_7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4" name="Google Shape;564;g3f27df926cd_1_7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3f2e720f580_2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1" name="Google Shape;571;g3f2e720f580_2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3f27df926cd_1_7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8" name="Google Shape;578;g3f27df926cd_1_7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3f27df926cd_1_7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g3f27df926cd_1_7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3f280844450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3f280844450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3f27df926cd_1_7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4" name="Google Shape;604;g3f27df926cd_1_7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g3f27df926cd_1_7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1" name="Google Shape;611;g3f27df926cd_1_7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3f27df926cd_1_6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3f27df926cd_1_6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g3f27df926cd_1_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8" name="Google Shape;618;g3f27df926cd_1_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g3f27df926cd_1_7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5" name="Google Shape;625;g3f27df926cd_1_7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g3f27df926cd_1_7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2" name="Google Shape;632;g3f27df926cd_1_7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g3f27df926cd_3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9" name="Google Shape;639;g3f27df926cd_3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g3f27df926cd_1_7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6" name="Google Shape;646;g3f27df926cd_1_7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3f27df926cd_1_7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3f27df926cd_1_7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g3f27df926cd_1_7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0" name="Google Shape;660;g3f27df926cd_1_7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3f27df926cd_1_8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7" name="Google Shape;667;g3f27df926cd_1_8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3f27df926cd_1_8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4" name="Google Shape;674;g3f27df926cd_1_8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3f27df926cd_1_8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2" name="Google Shape;682;g3f27df926cd_1_8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3f27df926cd_1_6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3f27df926cd_1_6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f27df926cd_1_6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3f27df926cd_1_6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3f2e720f580_2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3f2e720f580_2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3f27df926cd_1_6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3f27df926cd_1_6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3f27df926cd_1_6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3f27df926cd_1_6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3f27df926cd_1_6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0" name="Google Shape;460;g3f27df926cd_1_6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4"/>
        <p:cNvGrpSpPr/>
        <p:nvPr/>
      </p:nvGrpSpPr>
      <p:grpSpPr>
        <a:xfrm>
          <a:off x="0" y="0"/>
          <a:ext cx="0" cy="0"/>
          <a:chOff x="0" y="0"/>
          <a:chExt cx="0" cy="0"/>
        </a:xfrm>
      </p:grpSpPr>
      <p:sp>
        <p:nvSpPr>
          <p:cNvPr id="55" name="Google Shape;55;p14"/>
          <p:cNvSpPr/>
          <p:nvPr/>
        </p:nvSpPr>
        <p:spPr>
          <a:xfrm rot="10800000">
            <a:off x="4226100" y="2933550"/>
            <a:ext cx="691800" cy="388500"/>
          </a:xfrm>
          <a:prstGeom prst="triangle">
            <a:avLst>
              <a:gd name="adj" fmla="val 50000"/>
            </a:avLst>
          </a:prstGeom>
          <a:solidFill>
            <a:srgbClr val="960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14"/>
          <p:cNvSpPr/>
          <p:nvPr/>
        </p:nvSpPr>
        <p:spPr>
          <a:xfrm>
            <a:off x="-25" y="0"/>
            <a:ext cx="9144000" cy="3124200"/>
          </a:xfrm>
          <a:prstGeom prst="rect">
            <a:avLst/>
          </a:prstGeom>
          <a:solidFill>
            <a:srgbClr val="960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4"/>
          <p:cNvSpPr txBox="1">
            <a:spLocks noGrp="1"/>
          </p:cNvSpPr>
          <p:nvPr>
            <p:ph type="ctrTitle"/>
          </p:nvPr>
        </p:nvSpPr>
        <p:spPr>
          <a:xfrm>
            <a:off x="411175" y="644300"/>
            <a:ext cx="8282400" cy="21090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1"/>
              </a:buClr>
              <a:buSzPts val="6000"/>
              <a:buNone/>
              <a:defRPr sz="6000">
                <a:solidFill>
                  <a:schemeClr val="lt1"/>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endParaRPr/>
          </a:p>
        </p:txBody>
      </p:sp>
      <p:sp>
        <p:nvSpPr>
          <p:cNvPr id="58" name="Google Shape;58;p14"/>
          <p:cNvSpPr txBox="1">
            <a:spLocks noGrp="1"/>
          </p:cNvSpPr>
          <p:nvPr>
            <p:ph type="subTitle" idx="1"/>
          </p:nvPr>
        </p:nvSpPr>
        <p:spPr>
          <a:xfrm>
            <a:off x="411175" y="3398250"/>
            <a:ext cx="8282400" cy="1260600"/>
          </a:xfrm>
          <a:prstGeom prst="rect">
            <a:avLst/>
          </a:prstGeom>
        </p:spPr>
        <p:txBody>
          <a:bodyPr spcFirstLastPara="1" wrap="square" lIns="91425" tIns="91425" rIns="91425" bIns="91425" anchor="ctr" anchorCtr="0">
            <a:normAutofit/>
          </a:bodyPr>
          <a:lstStyle>
            <a:lvl1pPr lvl="0" algn="ctr">
              <a:lnSpc>
                <a:spcPct val="100000"/>
              </a:lnSpc>
              <a:spcBef>
                <a:spcPts val="0"/>
              </a:spcBef>
              <a:spcAft>
                <a:spcPts val="0"/>
              </a:spcAft>
              <a:buSzPts val="3600"/>
              <a:buFont typeface="Oswald"/>
              <a:buNone/>
              <a:defRPr sz="3600">
                <a:latin typeface="Oswald"/>
                <a:ea typeface="Oswald"/>
                <a:cs typeface="Oswald"/>
                <a:sym typeface="Oswald"/>
              </a:defRPr>
            </a:lvl1pPr>
            <a:lvl2pPr lvl="1" algn="ctr">
              <a:lnSpc>
                <a:spcPct val="100000"/>
              </a:lnSpc>
              <a:spcBef>
                <a:spcPts val="0"/>
              </a:spcBef>
              <a:spcAft>
                <a:spcPts val="0"/>
              </a:spcAft>
              <a:buSzPts val="3600"/>
              <a:buFont typeface="Oswald"/>
              <a:buNone/>
              <a:defRPr sz="3600">
                <a:latin typeface="Oswald"/>
                <a:ea typeface="Oswald"/>
                <a:cs typeface="Oswald"/>
                <a:sym typeface="Oswald"/>
              </a:defRPr>
            </a:lvl2pPr>
            <a:lvl3pPr lvl="2" algn="ctr">
              <a:lnSpc>
                <a:spcPct val="100000"/>
              </a:lnSpc>
              <a:spcBef>
                <a:spcPts val="0"/>
              </a:spcBef>
              <a:spcAft>
                <a:spcPts val="0"/>
              </a:spcAft>
              <a:buSzPts val="3600"/>
              <a:buFont typeface="Oswald"/>
              <a:buNone/>
              <a:defRPr sz="3600">
                <a:latin typeface="Oswald"/>
                <a:ea typeface="Oswald"/>
                <a:cs typeface="Oswald"/>
                <a:sym typeface="Oswald"/>
              </a:defRPr>
            </a:lvl3pPr>
            <a:lvl4pPr lvl="3" algn="ctr">
              <a:lnSpc>
                <a:spcPct val="100000"/>
              </a:lnSpc>
              <a:spcBef>
                <a:spcPts val="0"/>
              </a:spcBef>
              <a:spcAft>
                <a:spcPts val="0"/>
              </a:spcAft>
              <a:buSzPts val="3600"/>
              <a:buFont typeface="Oswald"/>
              <a:buNone/>
              <a:defRPr sz="3600">
                <a:latin typeface="Oswald"/>
                <a:ea typeface="Oswald"/>
                <a:cs typeface="Oswald"/>
                <a:sym typeface="Oswald"/>
              </a:defRPr>
            </a:lvl4pPr>
            <a:lvl5pPr lvl="4" algn="ctr">
              <a:lnSpc>
                <a:spcPct val="100000"/>
              </a:lnSpc>
              <a:spcBef>
                <a:spcPts val="0"/>
              </a:spcBef>
              <a:spcAft>
                <a:spcPts val="0"/>
              </a:spcAft>
              <a:buSzPts val="3600"/>
              <a:buFont typeface="Oswald"/>
              <a:buNone/>
              <a:defRPr sz="3600">
                <a:latin typeface="Oswald"/>
                <a:ea typeface="Oswald"/>
                <a:cs typeface="Oswald"/>
                <a:sym typeface="Oswald"/>
              </a:defRPr>
            </a:lvl5pPr>
            <a:lvl6pPr lvl="5" algn="ctr">
              <a:lnSpc>
                <a:spcPct val="100000"/>
              </a:lnSpc>
              <a:spcBef>
                <a:spcPts val="0"/>
              </a:spcBef>
              <a:spcAft>
                <a:spcPts val="0"/>
              </a:spcAft>
              <a:buSzPts val="3600"/>
              <a:buFont typeface="Oswald"/>
              <a:buNone/>
              <a:defRPr sz="3600">
                <a:latin typeface="Oswald"/>
                <a:ea typeface="Oswald"/>
                <a:cs typeface="Oswald"/>
                <a:sym typeface="Oswald"/>
              </a:defRPr>
            </a:lvl6pPr>
            <a:lvl7pPr lvl="6" algn="ctr">
              <a:lnSpc>
                <a:spcPct val="100000"/>
              </a:lnSpc>
              <a:spcBef>
                <a:spcPts val="0"/>
              </a:spcBef>
              <a:spcAft>
                <a:spcPts val="0"/>
              </a:spcAft>
              <a:buSzPts val="3600"/>
              <a:buFont typeface="Oswald"/>
              <a:buNone/>
              <a:defRPr sz="3600">
                <a:latin typeface="Oswald"/>
                <a:ea typeface="Oswald"/>
                <a:cs typeface="Oswald"/>
                <a:sym typeface="Oswald"/>
              </a:defRPr>
            </a:lvl7pPr>
            <a:lvl8pPr lvl="7" algn="ctr">
              <a:lnSpc>
                <a:spcPct val="100000"/>
              </a:lnSpc>
              <a:spcBef>
                <a:spcPts val="0"/>
              </a:spcBef>
              <a:spcAft>
                <a:spcPts val="0"/>
              </a:spcAft>
              <a:buSzPts val="3600"/>
              <a:buFont typeface="Oswald"/>
              <a:buNone/>
              <a:defRPr sz="3600">
                <a:latin typeface="Oswald"/>
                <a:ea typeface="Oswald"/>
                <a:cs typeface="Oswald"/>
                <a:sym typeface="Oswald"/>
              </a:defRPr>
            </a:lvl8pPr>
            <a:lvl9pPr lvl="8" algn="ctr">
              <a:lnSpc>
                <a:spcPct val="100000"/>
              </a:lnSpc>
              <a:spcBef>
                <a:spcPts val="0"/>
              </a:spcBef>
              <a:spcAft>
                <a:spcPts val="0"/>
              </a:spcAft>
              <a:buSzPts val="3600"/>
              <a:buFont typeface="Oswald"/>
              <a:buNone/>
              <a:defRPr sz="3600">
                <a:latin typeface="Oswald"/>
                <a:ea typeface="Oswald"/>
                <a:cs typeface="Oswald"/>
                <a:sym typeface="Oswald"/>
              </a:defRPr>
            </a:lvl9pPr>
          </a:lstStyle>
          <a:p>
            <a:endParaRPr/>
          </a:p>
        </p:txBody>
      </p:sp>
      <p:sp>
        <p:nvSpPr>
          <p:cNvPr id="59" name="Google Shape;59;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0"/>
        <p:cNvGrpSpPr/>
        <p:nvPr/>
      </p:nvGrpSpPr>
      <p:grpSpPr>
        <a:xfrm>
          <a:off x="0" y="0"/>
          <a:ext cx="0" cy="0"/>
          <a:chOff x="0" y="0"/>
          <a:chExt cx="0" cy="0"/>
        </a:xfrm>
      </p:grpSpPr>
      <p:sp>
        <p:nvSpPr>
          <p:cNvPr id="61" name="Google Shape;61;p15"/>
          <p:cNvSpPr/>
          <p:nvPr/>
        </p:nvSpPr>
        <p:spPr>
          <a:xfrm>
            <a:off x="0" y="1567350"/>
            <a:ext cx="9144000" cy="2008800"/>
          </a:xfrm>
          <a:prstGeom prst="rect">
            <a:avLst/>
          </a:prstGeom>
          <a:solidFill>
            <a:srgbClr val="9600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5"/>
          <p:cNvSpPr txBox="1">
            <a:spLocks noGrp="1"/>
          </p:cNvSpPr>
          <p:nvPr>
            <p:ph type="title"/>
          </p:nvPr>
        </p:nvSpPr>
        <p:spPr>
          <a:xfrm>
            <a:off x="430800" y="1889700"/>
            <a:ext cx="8282400" cy="15165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lt1"/>
              </a:buClr>
              <a:buSzPts val="3600"/>
              <a:buNone/>
              <a:defRPr sz="3600">
                <a:solidFill>
                  <a:schemeClr val="lt1"/>
                </a:solidFill>
              </a:defRPr>
            </a:lvl1pPr>
            <a:lvl2pPr lvl="1" algn="ctr">
              <a:spcBef>
                <a:spcPts val="0"/>
              </a:spcBef>
              <a:spcAft>
                <a:spcPts val="0"/>
              </a:spcAft>
              <a:buClr>
                <a:schemeClr val="lt1"/>
              </a:buClr>
              <a:buSzPts val="3600"/>
              <a:buNone/>
              <a:defRPr sz="3600">
                <a:solidFill>
                  <a:schemeClr val="lt1"/>
                </a:solidFill>
              </a:defRPr>
            </a:lvl2pPr>
            <a:lvl3pPr lvl="2" algn="ctr">
              <a:spcBef>
                <a:spcPts val="0"/>
              </a:spcBef>
              <a:spcAft>
                <a:spcPts val="0"/>
              </a:spcAft>
              <a:buClr>
                <a:schemeClr val="lt1"/>
              </a:buClr>
              <a:buSzPts val="3600"/>
              <a:buNone/>
              <a:defRPr sz="3600">
                <a:solidFill>
                  <a:schemeClr val="lt1"/>
                </a:solidFill>
              </a:defRPr>
            </a:lvl3pPr>
            <a:lvl4pPr lvl="3" algn="ctr">
              <a:spcBef>
                <a:spcPts val="0"/>
              </a:spcBef>
              <a:spcAft>
                <a:spcPts val="0"/>
              </a:spcAft>
              <a:buClr>
                <a:schemeClr val="lt1"/>
              </a:buClr>
              <a:buSzPts val="3600"/>
              <a:buNone/>
              <a:defRPr sz="3600">
                <a:solidFill>
                  <a:schemeClr val="lt1"/>
                </a:solidFill>
              </a:defRPr>
            </a:lvl4pPr>
            <a:lvl5pPr lvl="4" algn="ctr">
              <a:spcBef>
                <a:spcPts val="0"/>
              </a:spcBef>
              <a:spcAft>
                <a:spcPts val="0"/>
              </a:spcAft>
              <a:buClr>
                <a:schemeClr val="lt1"/>
              </a:buClr>
              <a:buSzPts val="3600"/>
              <a:buNone/>
              <a:defRPr sz="3600">
                <a:solidFill>
                  <a:schemeClr val="lt1"/>
                </a:solidFill>
              </a:defRPr>
            </a:lvl5pPr>
            <a:lvl6pPr lvl="5" algn="ctr">
              <a:spcBef>
                <a:spcPts val="0"/>
              </a:spcBef>
              <a:spcAft>
                <a:spcPts val="0"/>
              </a:spcAft>
              <a:buClr>
                <a:schemeClr val="lt1"/>
              </a:buClr>
              <a:buSzPts val="3600"/>
              <a:buNone/>
              <a:defRPr sz="3600">
                <a:solidFill>
                  <a:schemeClr val="lt1"/>
                </a:solidFill>
              </a:defRPr>
            </a:lvl6pPr>
            <a:lvl7pPr lvl="6" algn="ctr">
              <a:spcBef>
                <a:spcPts val="0"/>
              </a:spcBef>
              <a:spcAft>
                <a:spcPts val="0"/>
              </a:spcAft>
              <a:buClr>
                <a:schemeClr val="lt1"/>
              </a:buClr>
              <a:buSzPts val="3600"/>
              <a:buNone/>
              <a:defRPr sz="3600">
                <a:solidFill>
                  <a:schemeClr val="lt1"/>
                </a:solidFill>
              </a:defRPr>
            </a:lvl7pPr>
            <a:lvl8pPr lvl="7" algn="ctr">
              <a:spcBef>
                <a:spcPts val="0"/>
              </a:spcBef>
              <a:spcAft>
                <a:spcPts val="0"/>
              </a:spcAft>
              <a:buClr>
                <a:schemeClr val="lt1"/>
              </a:buClr>
              <a:buSzPts val="3600"/>
              <a:buNone/>
              <a:defRPr sz="3600">
                <a:solidFill>
                  <a:schemeClr val="lt1"/>
                </a:solidFill>
              </a:defRPr>
            </a:lvl8pPr>
            <a:lvl9pPr lvl="8" algn="ctr">
              <a:spcBef>
                <a:spcPts val="0"/>
              </a:spcBef>
              <a:spcAft>
                <a:spcPts val="0"/>
              </a:spcAft>
              <a:buClr>
                <a:schemeClr val="lt1"/>
              </a:buClr>
              <a:buSzPts val="3600"/>
              <a:buNone/>
              <a:defRPr sz="3600">
                <a:solidFill>
                  <a:schemeClr val="lt1"/>
                </a:solidFill>
              </a:defRPr>
            </a:lvl9pPr>
          </a:lstStyle>
          <a:p>
            <a:endParaRPr/>
          </a:p>
        </p:txBody>
      </p:sp>
      <p:sp>
        <p:nvSpPr>
          <p:cNvPr id="63" name="Google Shape;63;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4"/>
        <p:cNvGrpSpPr/>
        <p:nvPr/>
      </p:nvGrpSpPr>
      <p:grpSpPr>
        <a:xfrm>
          <a:off x="0" y="0"/>
          <a:ext cx="0" cy="0"/>
          <a:chOff x="0" y="0"/>
          <a:chExt cx="0" cy="0"/>
        </a:xfrm>
      </p:grpSpPr>
      <p:cxnSp>
        <p:nvCxnSpPr>
          <p:cNvPr id="65" name="Google Shape;65;p16"/>
          <p:cNvCxnSpPr/>
          <p:nvPr/>
        </p:nvCxnSpPr>
        <p:spPr>
          <a:xfrm>
            <a:off x="429200" y="1275577"/>
            <a:ext cx="614100" cy="0"/>
          </a:xfrm>
          <a:prstGeom prst="straightConnector1">
            <a:avLst/>
          </a:prstGeom>
          <a:noFill/>
          <a:ln w="19050" cap="flat" cmpd="sng">
            <a:solidFill>
              <a:schemeClr val="dk2"/>
            </a:solidFill>
            <a:prstDash val="lgDash"/>
            <a:round/>
            <a:headEnd type="none" w="sm" len="sm"/>
            <a:tailEnd type="none" w="sm" len="sm"/>
          </a:ln>
        </p:spPr>
      </p:cxnSp>
      <p:sp>
        <p:nvSpPr>
          <p:cNvPr id="66" name="Google Shape;66;p16"/>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67" name="Google Shape;67;p16"/>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68" name="Google Shape;68;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9"/>
        <p:cNvGrpSpPr/>
        <p:nvPr/>
      </p:nvGrpSpPr>
      <p:grpSpPr>
        <a:xfrm>
          <a:off x="0" y="0"/>
          <a:ext cx="0" cy="0"/>
          <a:chOff x="0" y="0"/>
          <a:chExt cx="0" cy="0"/>
        </a:xfrm>
      </p:grpSpPr>
      <p:cxnSp>
        <p:nvCxnSpPr>
          <p:cNvPr id="70" name="Google Shape;70;p17"/>
          <p:cNvCxnSpPr/>
          <p:nvPr/>
        </p:nvCxnSpPr>
        <p:spPr>
          <a:xfrm>
            <a:off x="429200" y="1275577"/>
            <a:ext cx="614100" cy="0"/>
          </a:xfrm>
          <a:prstGeom prst="straightConnector1">
            <a:avLst/>
          </a:prstGeom>
          <a:noFill/>
          <a:ln w="19050" cap="flat" cmpd="sng">
            <a:solidFill>
              <a:schemeClr val="dk2"/>
            </a:solidFill>
            <a:prstDash val="lgDash"/>
            <a:round/>
            <a:headEnd type="none" w="sm" len="sm"/>
            <a:tailEnd type="none" w="sm" len="sm"/>
          </a:ln>
        </p:spPr>
      </p:cxnSp>
      <p:sp>
        <p:nvSpPr>
          <p:cNvPr id="71" name="Google Shape;71;p17"/>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72" name="Google Shape;72;p17"/>
          <p:cNvSpPr txBox="1">
            <a:spLocks noGrp="1"/>
          </p:cNvSpPr>
          <p:nvPr>
            <p:ph type="body" idx="1"/>
          </p:nvPr>
        </p:nvSpPr>
        <p:spPr>
          <a:xfrm>
            <a:off x="311700" y="1468825"/>
            <a:ext cx="3999900" cy="3099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73" name="Google Shape;73;p17"/>
          <p:cNvSpPr txBox="1">
            <a:spLocks noGrp="1"/>
          </p:cNvSpPr>
          <p:nvPr>
            <p:ph type="body" idx="2"/>
          </p:nvPr>
        </p:nvSpPr>
        <p:spPr>
          <a:xfrm>
            <a:off x="4832400" y="1468825"/>
            <a:ext cx="3999900" cy="3099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74" name="Google Shape;74;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5"/>
        <p:cNvGrpSpPr/>
        <p:nvPr/>
      </p:nvGrpSpPr>
      <p:grpSpPr>
        <a:xfrm>
          <a:off x="0" y="0"/>
          <a:ext cx="0" cy="0"/>
          <a:chOff x="0" y="0"/>
          <a:chExt cx="0" cy="0"/>
        </a:xfrm>
      </p:grpSpPr>
      <p:sp>
        <p:nvSpPr>
          <p:cNvPr id="76" name="Google Shape;76;p18"/>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77" name="Google Shape;77;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8"/>
        <p:cNvGrpSpPr/>
        <p:nvPr/>
      </p:nvGrpSpPr>
      <p:grpSpPr>
        <a:xfrm>
          <a:off x="0" y="0"/>
          <a:ext cx="0" cy="0"/>
          <a:chOff x="0" y="0"/>
          <a:chExt cx="0" cy="0"/>
        </a:xfrm>
      </p:grpSpPr>
      <p:cxnSp>
        <p:nvCxnSpPr>
          <p:cNvPr id="79" name="Google Shape;79;p19"/>
          <p:cNvCxnSpPr/>
          <p:nvPr/>
        </p:nvCxnSpPr>
        <p:spPr>
          <a:xfrm>
            <a:off x="418675" y="1457787"/>
            <a:ext cx="614100" cy="0"/>
          </a:xfrm>
          <a:prstGeom prst="straightConnector1">
            <a:avLst/>
          </a:prstGeom>
          <a:noFill/>
          <a:ln w="19050" cap="flat" cmpd="sng">
            <a:solidFill>
              <a:schemeClr val="dk2"/>
            </a:solidFill>
            <a:prstDash val="lgDash"/>
            <a:round/>
            <a:headEnd type="none" w="sm" len="sm"/>
            <a:tailEnd type="none" w="sm" len="sm"/>
          </a:ln>
        </p:spPr>
      </p:cxnSp>
      <p:sp>
        <p:nvSpPr>
          <p:cNvPr id="80" name="Google Shape;80;p19"/>
          <p:cNvSpPr txBox="1">
            <a:spLocks noGrp="1"/>
          </p:cNvSpPr>
          <p:nvPr>
            <p:ph type="title"/>
          </p:nvPr>
        </p:nvSpPr>
        <p:spPr>
          <a:xfrm>
            <a:off x="311700" y="6318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81" name="Google Shape;81;p19"/>
          <p:cNvSpPr txBox="1">
            <a:spLocks noGrp="1"/>
          </p:cNvSpPr>
          <p:nvPr>
            <p:ph type="body" idx="1"/>
          </p:nvPr>
        </p:nvSpPr>
        <p:spPr>
          <a:xfrm>
            <a:off x="311700" y="1618204"/>
            <a:ext cx="2808000" cy="29508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82" name="Google Shape;82;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83"/>
        <p:cNvGrpSpPr/>
        <p:nvPr/>
      </p:nvGrpSpPr>
      <p:grpSpPr>
        <a:xfrm>
          <a:off x="0" y="0"/>
          <a:ext cx="0" cy="0"/>
          <a:chOff x="0" y="0"/>
          <a:chExt cx="0" cy="0"/>
        </a:xfrm>
      </p:grpSpPr>
      <p:sp>
        <p:nvSpPr>
          <p:cNvPr id="84" name="Google Shape;84;p20"/>
          <p:cNvSpPr txBox="1">
            <a:spLocks noGrp="1"/>
          </p:cNvSpPr>
          <p:nvPr>
            <p:ph type="title"/>
          </p:nvPr>
        </p:nvSpPr>
        <p:spPr>
          <a:xfrm>
            <a:off x="490250" y="528900"/>
            <a:ext cx="5678100" cy="40857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5400"/>
              <a:buNone/>
              <a:defRPr sz="5400">
                <a:solidFill>
                  <a:schemeClr val="lt1"/>
                </a:solidFill>
              </a:defRPr>
            </a:lvl1pPr>
            <a:lvl2pPr lvl="1">
              <a:spcBef>
                <a:spcPts val="0"/>
              </a:spcBef>
              <a:spcAft>
                <a:spcPts val="0"/>
              </a:spcAft>
              <a:buClr>
                <a:schemeClr val="lt1"/>
              </a:buClr>
              <a:buSzPts val="5400"/>
              <a:buNone/>
              <a:defRPr sz="5400">
                <a:solidFill>
                  <a:schemeClr val="lt1"/>
                </a:solidFill>
              </a:defRPr>
            </a:lvl2pPr>
            <a:lvl3pPr lvl="2">
              <a:spcBef>
                <a:spcPts val="0"/>
              </a:spcBef>
              <a:spcAft>
                <a:spcPts val="0"/>
              </a:spcAft>
              <a:buClr>
                <a:schemeClr val="lt1"/>
              </a:buClr>
              <a:buSzPts val="5400"/>
              <a:buNone/>
              <a:defRPr sz="5400">
                <a:solidFill>
                  <a:schemeClr val="lt1"/>
                </a:solidFill>
              </a:defRPr>
            </a:lvl3pPr>
            <a:lvl4pPr lvl="3">
              <a:spcBef>
                <a:spcPts val="0"/>
              </a:spcBef>
              <a:spcAft>
                <a:spcPts val="0"/>
              </a:spcAft>
              <a:buClr>
                <a:schemeClr val="lt1"/>
              </a:buClr>
              <a:buSzPts val="5400"/>
              <a:buNone/>
              <a:defRPr sz="5400">
                <a:solidFill>
                  <a:schemeClr val="lt1"/>
                </a:solidFill>
              </a:defRPr>
            </a:lvl4pPr>
            <a:lvl5pPr lvl="4">
              <a:spcBef>
                <a:spcPts val="0"/>
              </a:spcBef>
              <a:spcAft>
                <a:spcPts val="0"/>
              </a:spcAft>
              <a:buClr>
                <a:schemeClr val="lt1"/>
              </a:buClr>
              <a:buSzPts val="5400"/>
              <a:buNone/>
              <a:defRPr sz="5400">
                <a:solidFill>
                  <a:schemeClr val="lt1"/>
                </a:solidFill>
              </a:defRPr>
            </a:lvl5pPr>
            <a:lvl6pPr lvl="5">
              <a:spcBef>
                <a:spcPts val="0"/>
              </a:spcBef>
              <a:spcAft>
                <a:spcPts val="0"/>
              </a:spcAft>
              <a:buClr>
                <a:schemeClr val="lt1"/>
              </a:buClr>
              <a:buSzPts val="5400"/>
              <a:buNone/>
              <a:defRPr sz="5400">
                <a:solidFill>
                  <a:schemeClr val="lt1"/>
                </a:solidFill>
              </a:defRPr>
            </a:lvl6pPr>
            <a:lvl7pPr lvl="6">
              <a:spcBef>
                <a:spcPts val="0"/>
              </a:spcBef>
              <a:spcAft>
                <a:spcPts val="0"/>
              </a:spcAft>
              <a:buClr>
                <a:schemeClr val="lt1"/>
              </a:buClr>
              <a:buSzPts val="5400"/>
              <a:buNone/>
              <a:defRPr sz="5400">
                <a:solidFill>
                  <a:schemeClr val="lt1"/>
                </a:solidFill>
              </a:defRPr>
            </a:lvl7pPr>
            <a:lvl8pPr lvl="7">
              <a:spcBef>
                <a:spcPts val="0"/>
              </a:spcBef>
              <a:spcAft>
                <a:spcPts val="0"/>
              </a:spcAft>
              <a:buClr>
                <a:schemeClr val="lt1"/>
              </a:buClr>
              <a:buSzPts val="5400"/>
              <a:buNone/>
              <a:defRPr sz="5400">
                <a:solidFill>
                  <a:schemeClr val="lt1"/>
                </a:solidFill>
              </a:defRPr>
            </a:lvl8pPr>
            <a:lvl9pPr lvl="8">
              <a:spcBef>
                <a:spcPts val="0"/>
              </a:spcBef>
              <a:spcAft>
                <a:spcPts val="0"/>
              </a:spcAft>
              <a:buClr>
                <a:schemeClr val="lt1"/>
              </a:buClr>
              <a:buSzPts val="5400"/>
              <a:buNone/>
              <a:defRPr sz="5400">
                <a:solidFill>
                  <a:schemeClr val="lt1"/>
                </a:solidFill>
              </a:defRPr>
            </a:lvl9pPr>
          </a:lstStyle>
          <a:p>
            <a:endParaRPr/>
          </a:p>
        </p:txBody>
      </p:sp>
      <p:sp>
        <p:nvSpPr>
          <p:cNvPr id="85" name="Google Shape;85;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rgbClr val="980000"/>
        </a:solidFill>
        <a:effectLst/>
      </p:bgPr>
    </p:bg>
    <p:spTree>
      <p:nvGrpSpPr>
        <p:cNvPr id="1" name="Shape 86"/>
        <p:cNvGrpSpPr/>
        <p:nvPr/>
      </p:nvGrpSpPr>
      <p:grpSpPr>
        <a:xfrm>
          <a:off x="0" y="0"/>
          <a:ext cx="0" cy="0"/>
          <a:chOff x="0" y="0"/>
          <a:chExt cx="0" cy="0"/>
        </a:xfrm>
      </p:grpSpPr>
      <p:sp>
        <p:nvSpPr>
          <p:cNvPr id="87" name="Google Shape;87;p21"/>
          <p:cNvSpPr/>
          <p:nvPr/>
        </p:nvSpPr>
        <p:spPr>
          <a:xfrm>
            <a:off x="4572000" y="175"/>
            <a:ext cx="4572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8" name="Google Shape;88;p21"/>
          <p:cNvCxnSpPr/>
          <p:nvPr/>
        </p:nvCxnSpPr>
        <p:spPr>
          <a:xfrm>
            <a:off x="5029675" y="4495500"/>
            <a:ext cx="577200" cy="0"/>
          </a:xfrm>
          <a:prstGeom prst="straightConnector1">
            <a:avLst/>
          </a:prstGeom>
          <a:noFill/>
          <a:ln w="19050" cap="flat" cmpd="sng">
            <a:solidFill>
              <a:schemeClr val="dk1"/>
            </a:solidFill>
            <a:prstDash val="lgDash"/>
            <a:round/>
            <a:headEnd type="none" w="sm" len="sm"/>
            <a:tailEnd type="none" w="sm" len="sm"/>
          </a:ln>
        </p:spPr>
      </p:cxnSp>
      <p:sp>
        <p:nvSpPr>
          <p:cNvPr id="89" name="Google Shape;89;p21"/>
          <p:cNvSpPr txBox="1">
            <a:spLocks noGrp="1"/>
          </p:cNvSpPr>
          <p:nvPr>
            <p:ph type="title"/>
          </p:nvPr>
        </p:nvSpPr>
        <p:spPr>
          <a:xfrm>
            <a:off x="265500" y="1078750"/>
            <a:ext cx="4045200" cy="17892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1"/>
              </a:buClr>
              <a:buSzPts val="4600"/>
              <a:buNone/>
              <a:defRPr sz="4600">
                <a:solidFill>
                  <a:schemeClr val="lt1"/>
                </a:solidFill>
              </a:defRPr>
            </a:lvl1pPr>
            <a:lvl2pPr lvl="1" algn="ctr">
              <a:spcBef>
                <a:spcPts val="0"/>
              </a:spcBef>
              <a:spcAft>
                <a:spcPts val="0"/>
              </a:spcAft>
              <a:buClr>
                <a:schemeClr val="lt1"/>
              </a:buClr>
              <a:buSzPts val="4600"/>
              <a:buNone/>
              <a:defRPr sz="4600">
                <a:solidFill>
                  <a:schemeClr val="lt1"/>
                </a:solidFill>
              </a:defRPr>
            </a:lvl2pPr>
            <a:lvl3pPr lvl="2" algn="ctr">
              <a:spcBef>
                <a:spcPts val="0"/>
              </a:spcBef>
              <a:spcAft>
                <a:spcPts val="0"/>
              </a:spcAft>
              <a:buClr>
                <a:schemeClr val="lt1"/>
              </a:buClr>
              <a:buSzPts val="4600"/>
              <a:buNone/>
              <a:defRPr sz="4600">
                <a:solidFill>
                  <a:schemeClr val="lt1"/>
                </a:solidFill>
              </a:defRPr>
            </a:lvl3pPr>
            <a:lvl4pPr lvl="3" algn="ctr">
              <a:spcBef>
                <a:spcPts val="0"/>
              </a:spcBef>
              <a:spcAft>
                <a:spcPts val="0"/>
              </a:spcAft>
              <a:buClr>
                <a:schemeClr val="lt1"/>
              </a:buClr>
              <a:buSzPts val="4600"/>
              <a:buNone/>
              <a:defRPr sz="4600">
                <a:solidFill>
                  <a:schemeClr val="lt1"/>
                </a:solidFill>
              </a:defRPr>
            </a:lvl4pPr>
            <a:lvl5pPr lvl="4" algn="ctr">
              <a:spcBef>
                <a:spcPts val="0"/>
              </a:spcBef>
              <a:spcAft>
                <a:spcPts val="0"/>
              </a:spcAft>
              <a:buClr>
                <a:schemeClr val="lt1"/>
              </a:buClr>
              <a:buSzPts val="4600"/>
              <a:buNone/>
              <a:defRPr sz="4600">
                <a:solidFill>
                  <a:schemeClr val="lt1"/>
                </a:solidFill>
              </a:defRPr>
            </a:lvl5pPr>
            <a:lvl6pPr lvl="5" algn="ctr">
              <a:spcBef>
                <a:spcPts val="0"/>
              </a:spcBef>
              <a:spcAft>
                <a:spcPts val="0"/>
              </a:spcAft>
              <a:buClr>
                <a:schemeClr val="lt1"/>
              </a:buClr>
              <a:buSzPts val="4600"/>
              <a:buNone/>
              <a:defRPr sz="4600">
                <a:solidFill>
                  <a:schemeClr val="lt1"/>
                </a:solidFill>
              </a:defRPr>
            </a:lvl6pPr>
            <a:lvl7pPr lvl="6" algn="ctr">
              <a:spcBef>
                <a:spcPts val="0"/>
              </a:spcBef>
              <a:spcAft>
                <a:spcPts val="0"/>
              </a:spcAft>
              <a:buClr>
                <a:schemeClr val="lt1"/>
              </a:buClr>
              <a:buSzPts val="4600"/>
              <a:buNone/>
              <a:defRPr sz="4600">
                <a:solidFill>
                  <a:schemeClr val="lt1"/>
                </a:solidFill>
              </a:defRPr>
            </a:lvl7pPr>
            <a:lvl8pPr lvl="7" algn="ctr">
              <a:spcBef>
                <a:spcPts val="0"/>
              </a:spcBef>
              <a:spcAft>
                <a:spcPts val="0"/>
              </a:spcAft>
              <a:buClr>
                <a:schemeClr val="lt1"/>
              </a:buClr>
              <a:buSzPts val="4600"/>
              <a:buNone/>
              <a:defRPr sz="4600">
                <a:solidFill>
                  <a:schemeClr val="lt1"/>
                </a:solidFill>
              </a:defRPr>
            </a:lvl8pPr>
            <a:lvl9pPr lvl="8" algn="ctr">
              <a:spcBef>
                <a:spcPts val="0"/>
              </a:spcBef>
              <a:spcAft>
                <a:spcPts val="0"/>
              </a:spcAft>
              <a:buClr>
                <a:schemeClr val="lt1"/>
              </a:buClr>
              <a:buSzPts val="4600"/>
              <a:buNone/>
              <a:defRPr sz="4600">
                <a:solidFill>
                  <a:schemeClr val="lt1"/>
                </a:solidFill>
              </a:defRPr>
            </a:lvl9pPr>
          </a:lstStyle>
          <a:p>
            <a:endParaRPr/>
          </a:p>
        </p:txBody>
      </p:sp>
      <p:sp>
        <p:nvSpPr>
          <p:cNvPr id="90" name="Google Shape;90;p21"/>
          <p:cNvSpPr txBox="1">
            <a:spLocks noGrp="1"/>
          </p:cNvSpPr>
          <p:nvPr>
            <p:ph type="subTitle" idx="1"/>
          </p:nvPr>
        </p:nvSpPr>
        <p:spPr>
          <a:xfrm>
            <a:off x="265500" y="29214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1900"/>
              <a:buNone/>
              <a:defRPr sz="1900">
                <a:solidFill>
                  <a:schemeClr val="lt1"/>
                </a:solidFill>
              </a:defRPr>
            </a:lvl1pPr>
            <a:lvl2pPr lvl="1" algn="ctr">
              <a:lnSpc>
                <a:spcPct val="100000"/>
              </a:lnSpc>
              <a:spcBef>
                <a:spcPts val="0"/>
              </a:spcBef>
              <a:spcAft>
                <a:spcPts val="0"/>
              </a:spcAft>
              <a:buClr>
                <a:schemeClr val="lt1"/>
              </a:buClr>
              <a:buSzPts val="1900"/>
              <a:buNone/>
              <a:defRPr sz="1900">
                <a:solidFill>
                  <a:schemeClr val="lt1"/>
                </a:solidFill>
              </a:defRPr>
            </a:lvl2pPr>
            <a:lvl3pPr lvl="2" algn="ctr">
              <a:lnSpc>
                <a:spcPct val="100000"/>
              </a:lnSpc>
              <a:spcBef>
                <a:spcPts val="0"/>
              </a:spcBef>
              <a:spcAft>
                <a:spcPts val="0"/>
              </a:spcAft>
              <a:buClr>
                <a:schemeClr val="lt1"/>
              </a:buClr>
              <a:buSzPts val="1900"/>
              <a:buNone/>
              <a:defRPr sz="1900">
                <a:solidFill>
                  <a:schemeClr val="lt1"/>
                </a:solidFill>
              </a:defRPr>
            </a:lvl3pPr>
            <a:lvl4pPr lvl="3" algn="ctr">
              <a:lnSpc>
                <a:spcPct val="100000"/>
              </a:lnSpc>
              <a:spcBef>
                <a:spcPts val="0"/>
              </a:spcBef>
              <a:spcAft>
                <a:spcPts val="0"/>
              </a:spcAft>
              <a:buClr>
                <a:schemeClr val="lt1"/>
              </a:buClr>
              <a:buSzPts val="1900"/>
              <a:buNone/>
              <a:defRPr sz="1900">
                <a:solidFill>
                  <a:schemeClr val="lt1"/>
                </a:solidFill>
              </a:defRPr>
            </a:lvl4pPr>
            <a:lvl5pPr lvl="4" algn="ctr">
              <a:lnSpc>
                <a:spcPct val="100000"/>
              </a:lnSpc>
              <a:spcBef>
                <a:spcPts val="0"/>
              </a:spcBef>
              <a:spcAft>
                <a:spcPts val="0"/>
              </a:spcAft>
              <a:buClr>
                <a:schemeClr val="lt1"/>
              </a:buClr>
              <a:buSzPts val="1900"/>
              <a:buNone/>
              <a:defRPr sz="1900">
                <a:solidFill>
                  <a:schemeClr val="lt1"/>
                </a:solidFill>
              </a:defRPr>
            </a:lvl5pPr>
            <a:lvl6pPr lvl="5" algn="ctr">
              <a:lnSpc>
                <a:spcPct val="100000"/>
              </a:lnSpc>
              <a:spcBef>
                <a:spcPts val="0"/>
              </a:spcBef>
              <a:spcAft>
                <a:spcPts val="0"/>
              </a:spcAft>
              <a:buClr>
                <a:schemeClr val="lt1"/>
              </a:buClr>
              <a:buSzPts val="1900"/>
              <a:buNone/>
              <a:defRPr sz="1900">
                <a:solidFill>
                  <a:schemeClr val="lt1"/>
                </a:solidFill>
              </a:defRPr>
            </a:lvl6pPr>
            <a:lvl7pPr lvl="6" algn="ctr">
              <a:lnSpc>
                <a:spcPct val="100000"/>
              </a:lnSpc>
              <a:spcBef>
                <a:spcPts val="0"/>
              </a:spcBef>
              <a:spcAft>
                <a:spcPts val="0"/>
              </a:spcAft>
              <a:buClr>
                <a:schemeClr val="lt1"/>
              </a:buClr>
              <a:buSzPts val="1900"/>
              <a:buNone/>
              <a:defRPr sz="1900">
                <a:solidFill>
                  <a:schemeClr val="lt1"/>
                </a:solidFill>
              </a:defRPr>
            </a:lvl7pPr>
            <a:lvl8pPr lvl="7" algn="ctr">
              <a:lnSpc>
                <a:spcPct val="100000"/>
              </a:lnSpc>
              <a:spcBef>
                <a:spcPts val="0"/>
              </a:spcBef>
              <a:spcAft>
                <a:spcPts val="0"/>
              </a:spcAft>
              <a:buClr>
                <a:schemeClr val="lt1"/>
              </a:buClr>
              <a:buSzPts val="1900"/>
              <a:buNone/>
              <a:defRPr sz="1900">
                <a:solidFill>
                  <a:schemeClr val="lt1"/>
                </a:solidFill>
              </a:defRPr>
            </a:lvl8pPr>
            <a:lvl9pPr lvl="8" algn="ctr">
              <a:lnSpc>
                <a:spcPct val="100000"/>
              </a:lnSpc>
              <a:spcBef>
                <a:spcPts val="0"/>
              </a:spcBef>
              <a:spcAft>
                <a:spcPts val="0"/>
              </a:spcAft>
              <a:buClr>
                <a:schemeClr val="lt1"/>
              </a:buClr>
              <a:buSzPts val="1900"/>
              <a:buNone/>
              <a:defRPr sz="1900">
                <a:solidFill>
                  <a:schemeClr val="lt1"/>
                </a:solidFill>
              </a:defRPr>
            </a:lvl9pPr>
          </a:lstStyle>
          <a:p>
            <a:endParaRPr/>
          </a:p>
        </p:txBody>
      </p:sp>
      <p:sp>
        <p:nvSpPr>
          <p:cNvPr id="91" name="Google Shape;91;p21"/>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92" name="Google Shape;92;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3"/>
        <p:cNvGrpSpPr/>
        <p:nvPr/>
      </p:nvGrpSpPr>
      <p:grpSpPr>
        <a:xfrm>
          <a:off x="0" y="0"/>
          <a:ext cx="0" cy="0"/>
          <a:chOff x="0" y="0"/>
          <a:chExt cx="0" cy="0"/>
        </a:xfrm>
      </p:grpSpPr>
      <p:sp>
        <p:nvSpPr>
          <p:cNvPr id="94" name="Google Shape;94;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100"/>
              <a:buFont typeface="Oswald"/>
              <a:buNone/>
              <a:defRPr sz="2100">
                <a:latin typeface="Oswald"/>
                <a:ea typeface="Oswald"/>
                <a:cs typeface="Oswald"/>
                <a:sym typeface="Oswald"/>
              </a:defRPr>
            </a:lvl1pPr>
          </a:lstStyle>
          <a:p>
            <a:endParaRPr/>
          </a:p>
        </p:txBody>
      </p:sp>
      <p:sp>
        <p:nvSpPr>
          <p:cNvPr id="95" name="Google Shape;95;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6"/>
        <p:cNvGrpSpPr/>
        <p:nvPr/>
      </p:nvGrpSpPr>
      <p:grpSpPr>
        <a:xfrm>
          <a:off x="0" y="0"/>
          <a:ext cx="0" cy="0"/>
          <a:chOff x="0" y="0"/>
          <a:chExt cx="0" cy="0"/>
        </a:xfrm>
      </p:grpSpPr>
      <p:cxnSp>
        <p:nvCxnSpPr>
          <p:cNvPr id="97" name="Google Shape;97;p23"/>
          <p:cNvCxnSpPr/>
          <p:nvPr/>
        </p:nvCxnSpPr>
        <p:spPr>
          <a:xfrm>
            <a:off x="413275" y="2988275"/>
            <a:ext cx="910500" cy="0"/>
          </a:xfrm>
          <a:prstGeom prst="straightConnector1">
            <a:avLst/>
          </a:prstGeom>
          <a:noFill/>
          <a:ln w="28575" cap="flat" cmpd="sng">
            <a:solidFill>
              <a:schemeClr val="dk1"/>
            </a:solidFill>
            <a:prstDash val="lgDash"/>
            <a:round/>
            <a:headEnd type="none" w="sm" len="sm"/>
            <a:tailEnd type="none" w="sm" len="sm"/>
          </a:ln>
        </p:spPr>
      </p:cxnSp>
      <p:sp>
        <p:nvSpPr>
          <p:cNvPr id="98" name="Google Shape;98;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spcBef>
                <a:spcPts val="0"/>
              </a:spcBef>
              <a:spcAft>
                <a:spcPts val="0"/>
              </a:spcAft>
              <a:buSzPts val="12000"/>
              <a:buNone/>
              <a:defRPr sz="12000"/>
            </a:lvl1pPr>
            <a:lvl2pPr lvl="1">
              <a:spcBef>
                <a:spcPts val="0"/>
              </a:spcBef>
              <a:spcAft>
                <a:spcPts val="0"/>
              </a:spcAft>
              <a:buSzPts val="12000"/>
              <a:buNone/>
              <a:defRPr sz="12000"/>
            </a:lvl2pPr>
            <a:lvl3pPr lvl="2">
              <a:spcBef>
                <a:spcPts val="0"/>
              </a:spcBef>
              <a:spcAft>
                <a:spcPts val="0"/>
              </a:spcAft>
              <a:buSzPts val="12000"/>
              <a:buNone/>
              <a:defRPr sz="12000"/>
            </a:lvl3pPr>
            <a:lvl4pPr lvl="3">
              <a:spcBef>
                <a:spcPts val="0"/>
              </a:spcBef>
              <a:spcAft>
                <a:spcPts val="0"/>
              </a:spcAft>
              <a:buSzPts val="12000"/>
              <a:buNone/>
              <a:defRPr sz="12000"/>
            </a:lvl4pPr>
            <a:lvl5pPr lvl="4">
              <a:spcBef>
                <a:spcPts val="0"/>
              </a:spcBef>
              <a:spcAft>
                <a:spcPts val="0"/>
              </a:spcAft>
              <a:buSzPts val="12000"/>
              <a:buNone/>
              <a:defRPr sz="12000"/>
            </a:lvl5pPr>
            <a:lvl6pPr lvl="5">
              <a:spcBef>
                <a:spcPts val="0"/>
              </a:spcBef>
              <a:spcAft>
                <a:spcPts val="0"/>
              </a:spcAft>
              <a:buSzPts val="12000"/>
              <a:buNone/>
              <a:defRPr sz="12000"/>
            </a:lvl6pPr>
            <a:lvl7pPr lvl="6">
              <a:spcBef>
                <a:spcPts val="0"/>
              </a:spcBef>
              <a:spcAft>
                <a:spcPts val="0"/>
              </a:spcAft>
              <a:buSzPts val="12000"/>
              <a:buNone/>
              <a:defRPr sz="12000"/>
            </a:lvl7pPr>
            <a:lvl8pPr lvl="7">
              <a:spcBef>
                <a:spcPts val="0"/>
              </a:spcBef>
              <a:spcAft>
                <a:spcPts val="0"/>
              </a:spcAft>
              <a:buSzPts val="12000"/>
              <a:buNone/>
              <a:defRPr sz="12000"/>
            </a:lvl8pPr>
            <a:lvl9pPr lvl="8">
              <a:spcBef>
                <a:spcPts val="0"/>
              </a:spcBef>
              <a:spcAft>
                <a:spcPts val="0"/>
              </a:spcAft>
              <a:buSzPts val="12000"/>
              <a:buNone/>
              <a:defRPr sz="12000"/>
            </a:lvl9pPr>
          </a:lstStyle>
          <a:p>
            <a:r>
              <a:t>xx%</a:t>
            </a:r>
          </a:p>
        </p:txBody>
      </p:sp>
      <p:sp>
        <p:nvSpPr>
          <p:cNvPr id="99" name="Google Shape;99;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00" name="Google Shape;100;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1"/>
        <p:cNvGrpSpPr/>
        <p:nvPr/>
      </p:nvGrpSpPr>
      <p:grpSpPr>
        <a:xfrm>
          <a:off x="0" y="0"/>
          <a:ext cx="0" cy="0"/>
          <a:chOff x="0" y="0"/>
          <a:chExt cx="0" cy="0"/>
        </a:xfrm>
      </p:grpSpPr>
      <p:sp>
        <p:nvSpPr>
          <p:cNvPr id="102" name="Google Shape;102;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_2">
  <p:cSld name="TITLE_2">
    <p:spTree>
      <p:nvGrpSpPr>
        <p:cNvPr id="1" name="Shape 103"/>
        <p:cNvGrpSpPr/>
        <p:nvPr/>
      </p:nvGrpSpPr>
      <p:grpSpPr>
        <a:xfrm>
          <a:off x="0" y="0"/>
          <a:ext cx="0" cy="0"/>
          <a:chOff x="0" y="0"/>
          <a:chExt cx="0" cy="0"/>
        </a:xfrm>
      </p:grpSpPr>
      <p:sp>
        <p:nvSpPr>
          <p:cNvPr id="104" name="Google Shape;104;p25"/>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5" name="Google Shape;105;p25"/>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06" name="Google Shape;106;p2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p:cSld name="TITLE_3">
    <p:spTree>
      <p:nvGrpSpPr>
        <p:cNvPr id="1" name="Shape 107"/>
        <p:cNvGrpSpPr/>
        <p:nvPr/>
      </p:nvGrpSpPr>
      <p:grpSpPr>
        <a:xfrm>
          <a:off x="0" y="0"/>
          <a:ext cx="0" cy="0"/>
          <a:chOff x="0" y="0"/>
          <a:chExt cx="0" cy="0"/>
        </a:xfrm>
      </p:grpSpPr>
      <p:sp>
        <p:nvSpPr>
          <p:cNvPr id="108" name="Google Shape;108;p26"/>
          <p:cNvSpPr/>
          <p:nvPr/>
        </p:nvSpPr>
        <p:spPr>
          <a:xfrm>
            <a:off x="4599751" y="514350"/>
            <a:ext cx="4328361" cy="3346896"/>
          </a:xfrm>
          <a:custGeom>
            <a:avLst/>
            <a:gdLst/>
            <a:ahLst/>
            <a:cxnLst/>
            <a:rect l="l" t="t" r="r" b="b"/>
            <a:pathLst>
              <a:path w="8656721" h="6693791" extrusionOk="0">
                <a:moveTo>
                  <a:pt x="0" y="0"/>
                </a:moveTo>
                <a:lnTo>
                  <a:pt x="8656721" y="0"/>
                </a:lnTo>
                <a:lnTo>
                  <a:pt x="8656721" y="6693791"/>
                </a:lnTo>
                <a:lnTo>
                  <a:pt x="0" y="6693791"/>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09" name="Google Shape;109;p26" descr="Disability Rights Education and Defense Fund logo"/>
          <p:cNvSpPr/>
          <p:nvPr/>
        </p:nvSpPr>
        <p:spPr>
          <a:xfrm>
            <a:off x="219655" y="303575"/>
            <a:ext cx="1104805" cy="515588"/>
          </a:xfrm>
          <a:custGeom>
            <a:avLst/>
            <a:gdLst/>
            <a:ahLst/>
            <a:cxnLst/>
            <a:rect l="l" t="t" r="r" b="b"/>
            <a:pathLst>
              <a:path w="2946146" h="1374902" extrusionOk="0">
                <a:moveTo>
                  <a:pt x="0" y="0"/>
                </a:moveTo>
                <a:lnTo>
                  <a:pt x="2946146" y="0"/>
                </a:lnTo>
                <a:lnTo>
                  <a:pt x="2946146" y="1374902"/>
                </a:lnTo>
                <a:lnTo>
                  <a:pt x="0" y="1374902"/>
                </a:lnTo>
                <a:lnTo>
                  <a:pt x="0" y="0"/>
                </a:lnTo>
                <a:close/>
              </a:path>
            </a:pathLst>
          </a:custGeom>
          <a:blipFill rotWithShape="1">
            <a:blip r:embed="rId2">
              <a:alphaModFix/>
            </a:blip>
            <a:stretch>
              <a:fillRect/>
            </a:stretch>
          </a:blip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0" name="Google Shape;110;p26"/>
          <p:cNvSpPr/>
          <p:nvPr/>
        </p:nvSpPr>
        <p:spPr>
          <a:xfrm>
            <a:off x="760420" y="1822396"/>
            <a:ext cx="680474" cy="680474"/>
          </a:xfrm>
          <a:custGeom>
            <a:avLst/>
            <a:gdLst/>
            <a:ahLst/>
            <a:cxnLst/>
            <a:rect l="l" t="t" r="r" b="b"/>
            <a:pathLst>
              <a:path w="1360947" h="1360947" extrusionOk="0">
                <a:moveTo>
                  <a:pt x="0" y="0"/>
                </a:moveTo>
                <a:lnTo>
                  <a:pt x="1360947" y="0"/>
                </a:lnTo>
                <a:lnTo>
                  <a:pt x="1360947" y="1360947"/>
                </a:lnTo>
                <a:lnTo>
                  <a:pt x="0" y="1360947"/>
                </a:lnTo>
                <a:lnTo>
                  <a:pt x="0" y="0"/>
                </a:lnTo>
                <a:close/>
              </a:path>
            </a:pathLst>
          </a:custGeom>
          <a:blipFill rotWithShape="1">
            <a:blip r:embed="rId3">
              <a:alphaModFix/>
            </a:blip>
            <a:stretch>
              <a:fillRect/>
            </a:stretch>
          </a:blipFill>
          <a:ln w="15240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1" name="Google Shape;111;p26"/>
          <p:cNvSpPr/>
          <p:nvPr/>
        </p:nvSpPr>
        <p:spPr>
          <a:xfrm>
            <a:off x="2112685" y="4024718"/>
            <a:ext cx="448363" cy="448363"/>
          </a:xfrm>
          <a:custGeom>
            <a:avLst/>
            <a:gdLst/>
            <a:ahLst/>
            <a:cxnLst/>
            <a:rect l="l" t="t" r="r" b="b"/>
            <a:pathLst>
              <a:path w="1080393" h="1080393" extrusionOk="0">
                <a:moveTo>
                  <a:pt x="0" y="0"/>
                </a:moveTo>
                <a:lnTo>
                  <a:pt x="1080393" y="0"/>
                </a:lnTo>
                <a:lnTo>
                  <a:pt x="1080393" y="1080392"/>
                </a:lnTo>
                <a:lnTo>
                  <a:pt x="0" y="1080392"/>
                </a:lnTo>
                <a:lnTo>
                  <a:pt x="0" y="0"/>
                </a:lnTo>
                <a:close/>
              </a:path>
            </a:pathLst>
          </a:custGeom>
          <a:blipFill rotWithShape="1">
            <a:blip r:embed="rId3">
              <a:alphaModFix/>
            </a:blip>
            <a:stretch>
              <a:fillRect/>
            </a:stretch>
          </a:blipFill>
          <a:ln w="11430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2" name="Google Shape;112;p26"/>
          <p:cNvSpPr txBox="1">
            <a:spLocks noGrp="1"/>
          </p:cNvSpPr>
          <p:nvPr>
            <p:ph type="sldNum" idx="12"/>
          </p:nvPr>
        </p:nvSpPr>
        <p:spPr>
          <a:xfrm>
            <a:off x="3276600" y="3178175"/>
            <a:ext cx="1066800" cy="182700"/>
          </a:xfrm>
          <a:prstGeom prst="rect">
            <a:avLst/>
          </a:prstGeom>
        </p:spPr>
        <p:txBody>
          <a:bodyPr spcFirstLastPara="1" wrap="square" lIns="91425" tIns="91425" rIns="91425" bIns="91425" anchor="ctr" anchorCtr="0">
            <a:normAutofit fontScale="25000" lnSpcReduction="20000"/>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13" name="Google Shape;113;p26"/>
          <p:cNvSpPr>
            <a:spLocks noGrp="1"/>
          </p:cNvSpPr>
          <p:nvPr>
            <p:ph type="pic" idx="2"/>
          </p:nvPr>
        </p:nvSpPr>
        <p:spPr>
          <a:xfrm>
            <a:off x="1651100" y="632400"/>
            <a:ext cx="2545800" cy="31989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sp>
      <p:sp>
        <p:nvSpPr>
          <p:cNvPr id="114" name="Google Shape;114;p26"/>
          <p:cNvSpPr txBox="1">
            <a:spLocks noGrp="1"/>
          </p:cNvSpPr>
          <p:nvPr>
            <p:ph type="title"/>
          </p:nvPr>
        </p:nvSpPr>
        <p:spPr>
          <a:xfrm>
            <a:off x="4813241" y="1008775"/>
            <a:ext cx="3842700" cy="1531800"/>
          </a:xfrm>
          <a:prstGeom prst="rect">
            <a:avLst/>
          </a:prstGeom>
        </p:spPr>
        <p:txBody>
          <a:bodyPr spcFirstLastPara="1" wrap="square" lIns="91425" tIns="91425" rIns="91425" bIns="91425" anchor="ctr" anchorCtr="0">
            <a:normAutofit/>
          </a:bodyPr>
          <a:lstStyle>
            <a:lvl1pPr lvl="0">
              <a:lnSpc>
                <a:spcPct val="85000"/>
              </a:lnSpc>
              <a:spcBef>
                <a:spcPts val="0"/>
              </a:spcBef>
              <a:spcAft>
                <a:spcPts val="0"/>
              </a:spcAft>
              <a:buClr>
                <a:schemeClr val="lt1"/>
              </a:buClr>
              <a:buSzPts val="3700"/>
              <a:buNone/>
              <a:defRPr sz="3700" b="1">
                <a:solidFill>
                  <a:schemeClr val="lt1"/>
                </a:solidFill>
              </a:defRPr>
            </a:lvl1pPr>
            <a:lvl2pPr lvl="1">
              <a:spcBef>
                <a:spcPts val="0"/>
              </a:spcBef>
              <a:spcAft>
                <a:spcPts val="0"/>
              </a:spcAft>
              <a:buSzPts val="3700"/>
              <a:buNone/>
              <a:defRPr sz="3700" b="1"/>
            </a:lvl2pPr>
            <a:lvl3pPr lvl="2">
              <a:spcBef>
                <a:spcPts val="0"/>
              </a:spcBef>
              <a:spcAft>
                <a:spcPts val="0"/>
              </a:spcAft>
              <a:buSzPts val="3700"/>
              <a:buNone/>
              <a:defRPr sz="3700" b="1"/>
            </a:lvl3pPr>
            <a:lvl4pPr lvl="3">
              <a:spcBef>
                <a:spcPts val="0"/>
              </a:spcBef>
              <a:spcAft>
                <a:spcPts val="0"/>
              </a:spcAft>
              <a:buSzPts val="3700"/>
              <a:buNone/>
              <a:defRPr sz="3700" b="1"/>
            </a:lvl4pPr>
            <a:lvl5pPr lvl="4">
              <a:spcBef>
                <a:spcPts val="0"/>
              </a:spcBef>
              <a:spcAft>
                <a:spcPts val="0"/>
              </a:spcAft>
              <a:buSzPts val="3700"/>
              <a:buNone/>
              <a:defRPr sz="3700" b="1"/>
            </a:lvl5pPr>
            <a:lvl6pPr lvl="5">
              <a:spcBef>
                <a:spcPts val="0"/>
              </a:spcBef>
              <a:spcAft>
                <a:spcPts val="0"/>
              </a:spcAft>
              <a:buSzPts val="3700"/>
              <a:buNone/>
              <a:defRPr sz="3700" b="1"/>
            </a:lvl6pPr>
            <a:lvl7pPr lvl="6">
              <a:spcBef>
                <a:spcPts val="0"/>
              </a:spcBef>
              <a:spcAft>
                <a:spcPts val="0"/>
              </a:spcAft>
              <a:buSzPts val="3700"/>
              <a:buNone/>
              <a:defRPr sz="3700" b="1"/>
            </a:lvl7pPr>
            <a:lvl8pPr lvl="7">
              <a:spcBef>
                <a:spcPts val="0"/>
              </a:spcBef>
              <a:spcAft>
                <a:spcPts val="0"/>
              </a:spcAft>
              <a:buSzPts val="3700"/>
              <a:buNone/>
              <a:defRPr sz="3700" b="1"/>
            </a:lvl8pPr>
            <a:lvl9pPr lvl="8">
              <a:spcBef>
                <a:spcPts val="0"/>
              </a:spcBef>
              <a:spcAft>
                <a:spcPts val="0"/>
              </a:spcAft>
              <a:buSzPts val="3700"/>
              <a:buNone/>
              <a:defRPr sz="3700" b="1"/>
            </a:lvl9pPr>
          </a:lstStyle>
          <a:p>
            <a:endParaRPr/>
          </a:p>
        </p:txBody>
      </p:sp>
      <p:sp>
        <p:nvSpPr>
          <p:cNvPr id="115" name="Google Shape;115;p26"/>
          <p:cNvSpPr txBox="1">
            <a:spLocks noGrp="1"/>
          </p:cNvSpPr>
          <p:nvPr>
            <p:ph type="subTitle" idx="1"/>
          </p:nvPr>
        </p:nvSpPr>
        <p:spPr>
          <a:xfrm>
            <a:off x="4842968" y="2530985"/>
            <a:ext cx="3842700" cy="9783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2700"/>
              <a:buNone/>
              <a:defRPr sz="27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26"/>
          <p:cNvSpPr>
            <a:spLocks noGrp="1"/>
          </p:cNvSpPr>
          <p:nvPr>
            <p:ph type="pic" idx="3"/>
          </p:nvPr>
        </p:nvSpPr>
        <p:spPr>
          <a:xfrm>
            <a:off x="271693" y="2642028"/>
            <a:ext cx="1222200" cy="1222200"/>
          </a:xfrm>
          <a:prstGeom prst="rect">
            <a:avLst/>
          </a:prstGeom>
          <a:noFill/>
          <a:ln w="76200" cap="flat" cmpd="sng">
            <a:solidFill>
              <a:schemeClr val="lt1"/>
            </a:solidFill>
            <a:prstDash val="solid"/>
            <a:round/>
            <a:headEnd type="none" w="sm" len="sm"/>
            <a:tailEnd type="none" w="sm" len="sm"/>
          </a:ln>
        </p:spPr>
      </p:sp>
      <p:sp>
        <p:nvSpPr>
          <p:cNvPr id="117" name="Google Shape;117;p26"/>
          <p:cNvSpPr>
            <a:spLocks noGrp="1"/>
          </p:cNvSpPr>
          <p:nvPr>
            <p:ph type="pic" idx="4"/>
          </p:nvPr>
        </p:nvSpPr>
        <p:spPr>
          <a:xfrm>
            <a:off x="2700732" y="3921300"/>
            <a:ext cx="1524300" cy="772500"/>
          </a:xfrm>
          <a:prstGeom prst="rect">
            <a:avLst/>
          </a:prstGeom>
          <a:noFill/>
          <a:ln w="76200" cap="flat" cmpd="sng">
            <a:solidFill>
              <a:schemeClr val="lt1"/>
            </a:solidFill>
            <a:prstDash val="solid"/>
            <a:round/>
            <a:headEnd type="none" w="sm" len="sm"/>
            <a:tailEnd type="none" w="sm" len="sm"/>
          </a:ln>
        </p:spPr>
      </p:sp>
      <p:sp>
        <p:nvSpPr>
          <p:cNvPr id="118" name="Google Shape;118;p26"/>
          <p:cNvSpPr txBox="1">
            <a:spLocks noGrp="1"/>
          </p:cNvSpPr>
          <p:nvPr>
            <p:ph type="sldNum" idx="5"/>
          </p:nvPr>
        </p:nvSpPr>
        <p:spPr>
          <a:xfrm>
            <a:off x="8632275" y="4850500"/>
            <a:ext cx="479700" cy="182700"/>
          </a:xfrm>
          <a:prstGeom prst="rect">
            <a:avLst/>
          </a:prstGeom>
        </p:spPr>
        <p:txBody>
          <a:bodyPr spcFirstLastPara="1" wrap="square" lIns="91425" tIns="91425" rIns="91425" bIns="91425" anchor="ctr" anchorCtr="0">
            <a:normAutofit fontScale="25000" lnSpcReduction="20000"/>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PTI">
  <p:cSld name="TITLE_1">
    <p:spTree>
      <p:nvGrpSpPr>
        <p:cNvPr id="1" name="Shape 119"/>
        <p:cNvGrpSpPr/>
        <p:nvPr/>
      </p:nvGrpSpPr>
      <p:grpSpPr>
        <a:xfrm>
          <a:off x="0" y="0"/>
          <a:ext cx="0" cy="0"/>
          <a:chOff x="0" y="0"/>
          <a:chExt cx="0" cy="0"/>
        </a:xfrm>
      </p:grpSpPr>
      <p:sp>
        <p:nvSpPr>
          <p:cNvPr id="120" name="Google Shape;120;p27"/>
          <p:cNvSpPr/>
          <p:nvPr/>
        </p:nvSpPr>
        <p:spPr>
          <a:xfrm>
            <a:off x="408750" y="171450"/>
            <a:ext cx="4047017" cy="3146082"/>
          </a:xfrm>
          <a:custGeom>
            <a:avLst/>
            <a:gdLst/>
            <a:ahLst/>
            <a:cxnLst/>
            <a:rect l="l" t="t" r="r" b="b"/>
            <a:pathLst>
              <a:path w="8656721" h="6693791" extrusionOk="0">
                <a:moveTo>
                  <a:pt x="0" y="0"/>
                </a:moveTo>
                <a:lnTo>
                  <a:pt x="8656721" y="0"/>
                </a:lnTo>
                <a:lnTo>
                  <a:pt x="8656721" y="6693791"/>
                </a:lnTo>
                <a:lnTo>
                  <a:pt x="0" y="6693791"/>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1" name="Google Shape;121;p27" descr="Disability Rights Education and Defense Fund logo"/>
          <p:cNvSpPr/>
          <p:nvPr/>
        </p:nvSpPr>
        <p:spPr>
          <a:xfrm>
            <a:off x="7071580" y="3947834"/>
            <a:ext cx="1819245" cy="838690"/>
          </a:xfrm>
          <a:custGeom>
            <a:avLst/>
            <a:gdLst/>
            <a:ahLst/>
            <a:cxnLst/>
            <a:rect l="l" t="t" r="r" b="b"/>
            <a:pathLst>
              <a:path w="2946146" h="1374902" extrusionOk="0">
                <a:moveTo>
                  <a:pt x="0" y="0"/>
                </a:moveTo>
                <a:lnTo>
                  <a:pt x="2946146" y="0"/>
                </a:lnTo>
                <a:lnTo>
                  <a:pt x="2946146" y="1374902"/>
                </a:lnTo>
                <a:lnTo>
                  <a:pt x="0" y="1374902"/>
                </a:lnTo>
                <a:lnTo>
                  <a:pt x="0" y="0"/>
                </a:lnTo>
                <a:close/>
              </a:path>
            </a:pathLst>
          </a:custGeom>
          <a:blipFill rotWithShape="1">
            <a:blip r:embed="rId2">
              <a:alphaModFix/>
            </a:blip>
            <a:stretch>
              <a:fillRect/>
            </a:stretch>
          </a:blip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2" name="Google Shape;122;p27"/>
          <p:cNvSpPr txBox="1">
            <a:spLocks noGrp="1"/>
          </p:cNvSpPr>
          <p:nvPr>
            <p:ph type="title"/>
          </p:nvPr>
        </p:nvSpPr>
        <p:spPr>
          <a:xfrm>
            <a:off x="622241" y="558502"/>
            <a:ext cx="3842700" cy="1531800"/>
          </a:xfrm>
          <a:prstGeom prst="rect">
            <a:avLst/>
          </a:prstGeom>
        </p:spPr>
        <p:txBody>
          <a:bodyPr spcFirstLastPara="1" wrap="square" lIns="91425" tIns="91425" rIns="91425" bIns="91425" anchor="ctr" anchorCtr="0">
            <a:normAutofit/>
          </a:bodyPr>
          <a:lstStyle>
            <a:lvl1pPr lvl="0">
              <a:lnSpc>
                <a:spcPct val="85000"/>
              </a:lnSpc>
              <a:spcBef>
                <a:spcPts val="0"/>
              </a:spcBef>
              <a:spcAft>
                <a:spcPts val="0"/>
              </a:spcAft>
              <a:buClr>
                <a:schemeClr val="lt1"/>
              </a:buClr>
              <a:buSzPts val="3700"/>
              <a:buNone/>
              <a:defRPr sz="3700" b="1">
                <a:solidFill>
                  <a:schemeClr val="lt1"/>
                </a:solidFill>
              </a:defRPr>
            </a:lvl1pPr>
            <a:lvl2pPr lvl="1">
              <a:spcBef>
                <a:spcPts val="0"/>
              </a:spcBef>
              <a:spcAft>
                <a:spcPts val="0"/>
              </a:spcAft>
              <a:buSzPts val="3700"/>
              <a:buNone/>
              <a:defRPr sz="3700" b="1"/>
            </a:lvl2pPr>
            <a:lvl3pPr lvl="2">
              <a:spcBef>
                <a:spcPts val="0"/>
              </a:spcBef>
              <a:spcAft>
                <a:spcPts val="0"/>
              </a:spcAft>
              <a:buSzPts val="3700"/>
              <a:buNone/>
              <a:defRPr sz="3700" b="1"/>
            </a:lvl3pPr>
            <a:lvl4pPr lvl="3">
              <a:spcBef>
                <a:spcPts val="0"/>
              </a:spcBef>
              <a:spcAft>
                <a:spcPts val="0"/>
              </a:spcAft>
              <a:buSzPts val="3700"/>
              <a:buNone/>
              <a:defRPr sz="3700" b="1"/>
            </a:lvl4pPr>
            <a:lvl5pPr lvl="4">
              <a:spcBef>
                <a:spcPts val="0"/>
              </a:spcBef>
              <a:spcAft>
                <a:spcPts val="0"/>
              </a:spcAft>
              <a:buSzPts val="3700"/>
              <a:buNone/>
              <a:defRPr sz="3700" b="1"/>
            </a:lvl5pPr>
            <a:lvl6pPr lvl="5">
              <a:spcBef>
                <a:spcPts val="0"/>
              </a:spcBef>
              <a:spcAft>
                <a:spcPts val="0"/>
              </a:spcAft>
              <a:buSzPts val="3700"/>
              <a:buNone/>
              <a:defRPr sz="3700" b="1"/>
            </a:lvl6pPr>
            <a:lvl7pPr lvl="6">
              <a:spcBef>
                <a:spcPts val="0"/>
              </a:spcBef>
              <a:spcAft>
                <a:spcPts val="0"/>
              </a:spcAft>
              <a:buSzPts val="3700"/>
              <a:buNone/>
              <a:defRPr sz="3700" b="1"/>
            </a:lvl7pPr>
            <a:lvl8pPr lvl="7">
              <a:spcBef>
                <a:spcPts val="0"/>
              </a:spcBef>
              <a:spcAft>
                <a:spcPts val="0"/>
              </a:spcAft>
              <a:buSzPts val="3700"/>
              <a:buNone/>
              <a:defRPr sz="3700" b="1"/>
            </a:lvl8pPr>
            <a:lvl9pPr lvl="8">
              <a:spcBef>
                <a:spcPts val="0"/>
              </a:spcBef>
              <a:spcAft>
                <a:spcPts val="0"/>
              </a:spcAft>
              <a:buSzPts val="3700"/>
              <a:buNone/>
              <a:defRPr sz="3700" b="1"/>
            </a:lvl9pPr>
          </a:lstStyle>
          <a:p>
            <a:endParaRPr/>
          </a:p>
        </p:txBody>
      </p:sp>
      <p:sp>
        <p:nvSpPr>
          <p:cNvPr id="123" name="Google Shape;123;p27"/>
          <p:cNvSpPr txBox="1">
            <a:spLocks noGrp="1"/>
          </p:cNvSpPr>
          <p:nvPr>
            <p:ph type="subTitle" idx="1"/>
          </p:nvPr>
        </p:nvSpPr>
        <p:spPr>
          <a:xfrm>
            <a:off x="651968" y="2080712"/>
            <a:ext cx="3842700" cy="9783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2700"/>
              <a:buNone/>
              <a:defRPr sz="27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4" name="Google Shape;124;p27"/>
          <p:cNvSpPr txBox="1">
            <a:spLocks noGrp="1"/>
          </p:cNvSpPr>
          <p:nvPr>
            <p:ph type="sldNum" idx="12"/>
          </p:nvPr>
        </p:nvSpPr>
        <p:spPr>
          <a:xfrm>
            <a:off x="8632275" y="4850500"/>
            <a:ext cx="479700" cy="182700"/>
          </a:xfrm>
          <a:prstGeom prst="rect">
            <a:avLst/>
          </a:prstGeom>
        </p:spPr>
        <p:txBody>
          <a:bodyPr spcFirstLastPara="1" wrap="square" lIns="91425" tIns="91425" rIns="91425" bIns="91425" anchor="ctr" anchorCtr="0">
            <a:normAutofit fontScale="25000" lnSpcReduction="20000"/>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
        <p:nvSpPr>
          <p:cNvPr id="125" name="Google Shape;125;p27"/>
          <p:cNvSpPr/>
          <p:nvPr/>
        </p:nvSpPr>
        <p:spPr>
          <a:xfrm>
            <a:off x="6802438" y="171450"/>
            <a:ext cx="2057400" cy="1528500"/>
          </a:xfrm>
          <a:prstGeom prst="rect">
            <a:avLst/>
          </a:prstGeom>
          <a:solidFill>
            <a:srgbClr val="78AC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26" name="Google Shape;126;p27"/>
          <p:cNvSpPr/>
          <p:nvPr/>
        </p:nvSpPr>
        <p:spPr>
          <a:xfrm>
            <a:off x="4624388" y="1783556"/>
            <a:ext cx="2057400" cy="1528500"/>
          </a:xfrm>
          <a:prstGeom prst="rect">
            <a:avLst/>
          </a:prstGeom>
          <a:solidFill>
            <a:srgbClr val="35AC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27" name="Google Shape;127;p27"/>
          <p:cNvSpPr/>
          <p:nvPr/>
        </p:nvSpPr>
        <p:spPr>
          <a:xfrm>
            <a:off x="4624388" y="171450"/>
            <a:ext cx="2057400" cy="1528500"/>
          </a:xfrm>
          <a:prstGeom prst="rect">
            <a:avLst/>
          </a:prstGeom>
          <a:solidFill>
            <a:srgbClr val="0D33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28" name="Google Shape;128;p27"/>
          <p:cNvSpPr/>
          <p:nvPr/>
        </p:nvSpPr>
        <p:spPr>
          <a:xfrm>
            <a:off x="6802438" y="1783556"/>
            <a:ext cx="2057400" cy="1528500"/>
          </a:xfrm>
          <a:prstGeom prst="rect">
            <a:avLst/>
          </a:prstGeom>
          <a:solidFill>
            <a:srgbClr val="EFAB1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29" name="Google Shape;129;p27"/>
          <p:cNvSpPr txBox="1"/>
          <p:nvPr/>
        </p:nvSpPr>
        <p:spPr>
          <a:xfrm>
            <a:off x="4800600" y="3468501"/>
            <a:ext cx="4038600" cy="7002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2800">
              <a:solidFill>
                <a:srgbClr val="990000"/>
              </a:solidFill>
              <a:latin typeface="Calibri"/>
              <a:ea typeface="Calibri"/>
              <a:cs typeface="Calibri"/>
              <a:sym typeface="Calibri"/>
            </a:endParaRPr>
          </a:p>
        </p:txBody>
      </p:sp>
      <p:sp>
        <p:nvSpPr>
          <p:cNvPr id="130" name="Google Shape;130;p27"/>
          <p:cNvSpPr txBox="1">
            <a:spLocks noGrp="1"/>
          </p:cNvSpPr>
          <p:nvPr>
            <p:ph type="subTitle" idx="2"/>
          </p:nvPr>
        </p:nvSpPr>
        <p:spPr>
          <a:xfrm>
            <a:off x="304840" y="3468500"/>
            <a:ext cx="6143400" cy="1335000"/>
          </a:xfrm>
          <a:prstGeom prst="rect">
            <a:avLst/>
          </a:prstGeom>
        </p:spPr>
        <p:txBody>
          <a:bodyPr spcFirstLastPara="1" wrap="square" lIns="91425" tIns="91425" rIns="91425" bIns="91425" anchor="t" anchorCtr="0">
            <a:normAutofit/>
          </a:bodyPr>
          <a:lstStyle>
            <a:lvl1pPr lvl="0">
              <a:spcBef>
                <a:spcPts val="0"/>
              </a:spcBef>
              <a:spcAft>
                <a:spcPts val="0"/>
              </a:spcAft>
              <a:buSzPts val="2200"/>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1" name="Google Shape;131;p27"/>
          <p:cNvSpPr>
            <a:spLocks noGrp="1"/>
          </p:cNvSpPr>
          <p:nvPr>
            <p:ph type="pic" idx="3"/>
          </p:nvPr>
        </p:nvSpPr>
        <p:spPr>
          <a:xfrm>
            <a:off x="4807575" y="332400"/>
            <a:ext cx="1643100" cy="1180200"/>
          </a:xfrm>
          <a:prstGeom prst="rect">
            <a:avLst/>
          </a:prstGeom>
          <a:noFill/>
          <a:ln w="9525" cap="flat" cmpd="sng">
            <a:solidFill>
              <a:schemeClr val="lt1"/>
            </a:solidFill>
            <a:prstDash val="solid"/>
            <a:round/>
            <a:headEnd type="none" w="sm" len="sm"/>
            <a:tailEnd type="none" w="sm" len="sm"/>
          </a:ln>
        </p:spPr>
      </p:sp>
      <p:sp>
        <p:nvSpPr>
          <p:cNvPr id="132" name="Google Shape;132;p27"/>
          <p:cNvSpPr>
            <a:spLocks noGrp="1"/>
          </p:cNvSpPr>
          <p:nvPr>
            <p:ph type="pic" idx="4"/>
          </p:nvPr>
        </p:nvSpPr>
        <p:spPr>
          <a:xfrm>
            <a:off x="7014432" y="332400"/>
            <a:ext cx="1643100" cy="1180200"/>
          </a:xfrm>
          <a:prstGeom prst="rect">
            <a:avLst/>
          </a:prstGeom>
          <a:noFill/>
          <a:ln w="9525" cap="flat" cmpd="sng">
            <a:solidFill>
              <a:schemeClr val="lt1"/>
            </a:solidFill>
            <a:prstDash val="solid"/>
            <a:round/>
            <a:headEnd type="none" w="sm" len="sm"/>
            <a:tailEnd type="none" w="sm" len="sm"/>
          </a:ln>
        </p:spPr>
      </p:sp>
      <p:sp>
        <p:nvSpPr>
          <p:cNvPr id="133" name="Google Shape;133;p27"/>
          <p:cNvSpPr>
            <a:spLocks noGrp="1"/>
          </p:cNvSpPr>
          <p:nvPr>
            <p:ph type="pic" idx="5"/>
          </p:nvPr>
        </p:nvSpPr>
        <p:spPr>
          <a:xfrm>
            <a:off x="4800600" y="1959488"/>
            <a:ext cx="1643100" cy="1180200"/>
          </a:xfrm>
          <a:prstGeom prst="rect">
            <a:avLst/>
          </a:prstGeom>
          <a:noFill/>
          <a:ln w="9525" cap="flat" cmpd="sng">
            <a:solidFill>
              <a:schemeClr val="lt1"/>
            </a:solidFill>
            <a:prstDash val="solid"/>
            <a:round/>
            <a:headEnd type="none" w="sm" len="sm"/>
            <a:tailEnd type="none" w="sm" len="sm"/>
          </a:ln>
        </p:spPr>
      </p:sp>
      <p:sp>
        <p:nvSpPr>
          <p:cNvPr id="134" name="Google Shape;134;p27"/>
          <p:cNvSpPr>
            <a:spLocks noGrp="1"/>
          </p:cNvSpPr>
          <p:nvPr>
            <p:ph type="pic" idx="6"/>
          </p:nvPr>
        </p:nvSpPr>
        <p:spPr>
          <a:xfrm>
            <a:off x="7007457" y="1959488"/>
            <a:ext cx="1643100" cy="1180200"/>
          </a:xfrm>
          <a:prstGeom prst="rect">
            <a:avLst/>
          </a:prstGeom>
          <a:noFill/>
          <a:ln w="9525" cap="flat" cmpd="sng">
            <a:solidFill>
              <a:schemeClr val="lt1"/>
            </a:solidFill>
            <a:prstDash val="solid"/>
            <a:round/>
            <a:headEnd type="none" w="sm" len="sm"/>
            <a:tailEnd type="none" w="sm" len="sm"/>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Housekeeping">
  <p:cSld name="PICTURE_WITH_CAPTION_TEXT_1_1_2">
    <p:spTree>
      <p:nvGrpSpPr>
        <p:cNvPr id="1" name="Shape 135"/>
        <p:cNvGrpSpPr/>
        <p:nvPr/>
      </p:nvGrpSpPr>
      <p:grpSpPr>
        <a:xfrm>
          <a:off x="0" y="0"/>
          <a:ext cx="0" cy="0"/>
          <a:chOff x="0" y="0"/>
          <a:chExt cx="0" cy="0"/>
        </a:xfrm>
      </p:grpSpPr>
      <p:sp>
        <p:nvSpPr>
          <p:cNvPr id="136" name="Google Shape;136;p28"/>
          <p:cNvSpPr/>
          <p:nvPr/>
        </p:nvSpPr>
        <p:spPr>
          <a:xfrm>
            <a:off x="243639" y="237730"/>
            <a:ext cx="8579519" cy="583192"/>
          </a:xfrm>
          <a:custGeom>
            <a:avLst/>
            <a:gdLst/>
            <a:ahLst/>
            <a:cxnLst/>
            <a:rect l="l" t="t" r="r" b="b"/>
            <a:pathLst>
              <a:path w="17159037" h="1166385" extrusionOk="0">
                <a:moveTo>
                  <a:pt x="0" y="0"/>
                </a:moveTo>
                <a:lnTo>
                  <a:pt x="17159037" y="0"/>
                </a:lnTo>
                <a:lnTo>
                  <a:pt x="17159037" y="1166385"/>
                </a:lnTo>
                <a:lnTo>
                  <a:pt x="0" y="1166385"/>
                </a:lnTo>
                <a:lnTo>
                  <a:pt x="0" y="0"/>
                </a:lnTo>
                <a:close/>
              </a:path>
            </a:pathLst>
          </a:custGeom>
          <a:solidFill>
            <a:srgbClr val="0D335E"/>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37" name="Google Shape;137;p28"/>
          <p:cNvSpPr txBox="1">
            <a:spLocks noGrp="1"/>
          </p:cNvSpPr>
          <p:nvPr>
            <p:ph type="title"/>
          </p:nvPr>
        </p:nvSpPr>
        <p:spPr>
          <a:xfrm>
            <a:off x="327912" y="244546"/>
            <a:ext cx="8136900" cy="479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600"/>
              <a:buNone/>
              <a:defRPr sz="2600" b="1">
                <a:solidFill>
                  <a:schemeClr val="lt1"/>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38" name="Google Shape;138;p28"/>
          <p:cNvSpPr txBox="1">
            <a:spLocks noGrp="1"/>
          </p:cNvSpPr>
          <p:nvPr>
            <p:ph type="subTitle" idx="1"/>
          </p:nvPr>
        </p:nvSpPr>
        <p:spPr>
          <a:xfrm>
            <a:off x="243650" y="893717"/>
            <a:ext cx="8579400" cy="3833400"/>
          </a:xfrm>
          <a:prstGeom prst="rect">
            <a:avLst/>
          </a:prstGeom>
        </p:spPr>
        <p:txBody>
          <a:bodyPr spcFirstLastPara="1" wrap="square" lIns="91425" tIns="91425" rIns="91425" bIns="91425" anchor="t" anchorCtr="0">
            <a:normAutofit/>
          </a:bodyPr>
          <a:lstStyle>
            <a:lvl1pPr lvl="0">
              <a:spcBef>
                <a:spcPts val="0"/>
              </a:spcBef>
              <a:spcAft>
                <a:spcPts val="0"/>
              </a:spcAft>
              <a:buSzPts val="2200"/>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9" name="Google Shape;139;p28"/>
          <p:cNvSpPr txBox="1">
            <a:spLocks noGrp="1"/>
          </p:cNvSpPr>
          <p:nvPr>
            <p:ph type="sldNum" idx="12"/>
          </p:nvPr>
        </p:nvSpPr>
        <p:spPr>
          <a:xfrm>
            <a:off x="8632275" y="4850500"/>
            <a:ext cx="479700" cy="182700"/>
          </a:xfrm>
          <a:prstGeom prst="rect">
            <a:avLst/>
          </a:prstGeom>
        </p:spPr>
        <p:txBody>
          <a:bodyPr spcFirstLastPara="1" wrap="square" lIns="91425" tIns="91425" rIns="91425" bIns="91425" anchor="ctr" anchorCtr="0">
            <a:normAutofit fontScale="25000" lnSpcReduction="20000"/>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with no title">
  <p:cSld name="PICTURE_WITH_CAPTION_TEXT_1_1_1_1_1">
    <p:spTree>
      <p:nvGrpSpPr>
        <p:cNvPr id="1" name="Shape 140"/>
        <p:cNvGrpSpPr/>
        <p:nvPr/>
      </p:nvGrpSpPr>
      <p:grpSpPr>
        <a:xfrm>
          <a:off x="0" y="0"/>
          <a:ext cx="0" cy="0"/>
          <a:chOff x="0" y="0"/>
          <a:chExt cx="0" cy="0"/>
        </a:xfrm>
      </p:grpSpPr>
      <p:sp>
        <p:nvSpPr>
          <p:cNvPr id="141" name="Google Shape;141;p29"/>
          <p:cNvSpPr txBox="1">
            <a:spLocks noGrp="1"/>
          </p:cNvSpPr>
          <p:nvPr>
            <p:ph type="sldNum" idx="12"/>
          </p:nvPr>
        </p:nvSpPr>
        <p:spPr>
          <a:xfrm>
            <a:off x="8632275" y="4850500"/>
            <a:ext cx="479700" cy="182700"/>
          </a:xfrm>
          <a:prstGeom prst="rect">
            <a:avLst/>
          </a:prstGeom>
        </p:spPr>
        <p:txBody>
          <a:bodyPr spcFirstLastPara="1" wrap="square" lIns="91425" tIns="91425" rIns="91425" bIns="91425" anchor="ctr" anchorCtr="0">
            <a:normAutofit fontScale="25000" lnSpcReduction="20000"/>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Presenters" type="obj">
  <p:cSld name="OBJECT">
    <p:spTree>
      <p:nvGrpSpPr>
        <p:cNvPr id="1" name="Shape 142"/>
        <p:cNvGrpSpPr/>
        <p:nvPr/>
      </p:nvGrpSpPr>
      <p:grpSpPr>
        <a:xfrm>
          <a:off x="0" y="0"/>
          <a:ext cx="0" cy="0"/>
          <a:chOff x="0" y="0"/>
          <a:chExt cx="0" cy="0"/>
        </a:xfrm>
      </p:grpSpPr>
      <p:sp>
        <p:nvSpPr>
          <p:cNvPr id="143" name="Google Shape;143;p30"/>
          <p:cNvSpPr/>
          <p:nvPr/>
        </p:nvSpPr>
        <p:spPr>
          <a:xfrm>
            <a:off x="327900" y="490750"/>
            <a:ext cx="8365031" cy="583192"/>
          </a:xfrm>
          <a:custGeom>
            <a:avLst/>
            <a:gdLst/>
            <a:ahLst/>
            <a:cxnLst/>
            <a:rect l="l" t="t" r="r" b="b"/>
            <a:pathLst>
              <a:path w="17159037" h="1166385" extrusionOk="0">
                <a:moveTo>
                  <a:pt x="0" y="0"/>
                </a:moveTo>
                <a:lnTo>
                  <a:pt x="17159037" y="0"/>
                </a:lnTo>
                <a:lnTo>
                  <a:pt x="17159037" y="1166385"/>
                </a:lnTo>
                <a:lnTo>
                  <a:pt x="0" y="1166385"/>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44" name="Google Shape;144;p30"/>
          <p:cNvSpPr/>
          <p:nvPr/>
        </p:nvSpPr>
        <p:spPr>
          <a:xfrm>
            <a:off x="6018933" y="2174328"/>
            <a:ext cx="782854" cy="782854"/>
          </a:xfrm>
          <a:custGeom>
            <a:avLst/>
            <a:gdLst/>
            <a:ahLst/>
            <a:cxnLst/>
            <a:rect l="l" t="t" r="r" b="b"/>
            <a:pathLst>
              <a:path w="1565707" h="1565707" extrusionOk="0">
                <a:moveTo>
                  <a:pt x="0" y="0"/>
                </a:moveTo>
                <a:lnTo>
                  <a:pt x="1565708" y="0"/>
                </a:lnTo>
                <a:lnTo>
                  <a:pt x="1565708" y="1565707"/>
                </a:lnTo>
                <a:lnTo>
                  <a:pt x="0" y="1565707"/>
                </a:lnTo>
                <a:lnTo>
                  <a:pt x="0" y="0"/>
                </a:lnTo>
                <a:close/>
              </a:path>
            </a:pathLst>
          </a:custGeom>
          <a:blipFill rotWithShape="1">
            <a:blip r:embed="rId2">
              <a:alphaModFix/>
            </a:blip>
            <a:stretch>
              <a:fillRect/>
            </a:stretch>
          </a:blipFill>
          <a:ln w="20955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45" name="Google Shape;145;p30"/>
          <p:cNvSpPr/>
          <p:nvPr/>
        </p:nvSpPr>
        <p:spPr>
          <a:xfrm>
            <a:off x="7942364" y="3260251"/>
            <a:ext cx="479699" cy="479699"/>
          </a:xfrm>
          <a:custGeom>
            <a:avLst/>
            <a:gdLst/>
            <a:ahLst/>
            <a:cxnLst/>
            <a:rect l="l" t="t" r="r" b="b"/>
            <a:pathLst>
              <a:path w="959398" h="959398" extrusionOk="0">
                <a:moveTo>
                  <a:pt x="0" y="0"/>
                </a:moveTo>
                <a:lnTo>
                  <a:pt x="959397" y="0"/>
                </a:lnTo>
                <a:lnTo>
                  <a:pt x="959397" y="959398"/>
                </a:lnTo>
                <a:lnTo>
                  <a:pt x="0" y="959398"/>
                </a:lnTo>
                <a:lnTo>
                  <a:pt x="0" y="0"/>
                </a:lnTo>
                <a:close/>
              </a:path>
            </a:pathLst>
          </a:custGeom>
          <a:blipFill rotWithShape="1">
            <a:blip r:embed="rId2">
              <a:alphaModFix/>
            </a:blip>
            <a:stretch>
              <a:fillRect/>
            </a:stretch>
          </a:blipFill>
          <a:ln w="11430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46" name="Google Shape;146;p30"/>
          <p:cNvSpPr txBox="1">
            <a:spLocks noGrp="1"/>
          </p:cNvSpPr>
          <p:nvPr>
            <p:ph type="title"/>
          </p:nvPr>
        </p:nvSpPr>
        <p:spPr>
          <a:xfrm>
            <a:off x="327912" y="497553"/>
            <a:ext cx="8136900" cy="479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600"/>
              <a:buNone/>
              <a:defRPr sz="2600" b="1">
                <a:solidFill>
                  <a:schemeClr val="lt1"/>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47" name="Google Shape;147;p30"/>
          <p:cNvSpPr txBox="1">
            <a:spLocks noGrp="1"/>
          </p:cNvSpPr>
          <p:nvPr>
            <p:ph type="title" idx="2"/>
          </p:nvPr>
        </p:nvSpPr>
        <p:spPr>
          <a:xfrm>
            <a:off x="229601" y="1246521"/>
            <a:ext cx="4917000" cy="479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dk1"/>
              </a:buClr>
              <a:buSzPts val="2300"/>
              <a:buNone/>
              <a:defRPr sz="2300" b="1">
                <a:solidFill>
                  <a:schemeClr val="dk1"/>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48" name="Google Shape;148;p30"/>
          <p:cNvSpPr txBox="1">
            <a:spLocks noGrp="1"/>
          </p:cNvSpPr>
          <p:nvPr>
            <p:ph type="title" idx="3"/>
          </p:nvPr>
        </p:nvSpPr>
        <p:spPr>
          <a:xfrm>
            <a:off x="240142" y="3172899"/>
            <a:ext cx="4917000" cy="479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dk1"/>
              </a:buClr>
              <a:buSzPts val="2300"/>
              <a:buNone/>
              <a:defRPr sz="2300" b="1">
                <a:solidFill>
                  <a:schemeClr val="dk1"/>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49" name="Google Shape;149;p30"/>
          <p:cNvSpPr txBox="1">
            <a:spLocks noGrp="1"/>
          </p:cNvSpPr>
          <p:nvPr>
            <p:ph type="subTitle" idx="1"/>
          </p:nvPr>
        </p:nvSpPr>
        <p:spPr>
          <a:xfrm>
            <a:off x="229551" y="1770725"/>
            <a:ext cx="4539300" cy="1335000"/>
          </a:xfrm>
          <a:prstGeom prst="rect">
            <a:avLst/>
          </a:prstGeom>
        </p:spPr>
        <p:txBody>
          <a:bodyPr spcFirstLastPara="1" wrap="square" lIns="91425" tIns="91425" rIns="91425" bIns="91425" anchor="t" anchorCtr="0">
            <a:normAutofit/>
          </a:bodyPr>
          <a:lstStyle>
            <a:lvl1pPr lvl="0">
              <a:spcBef>
                <a:spcPts val="0"/>
              </a:spcBef>
              <a:spcAft>
                <a:spcPts val="0"/>
              </a:spcAft>
              <a:buSzPts val="2200"/>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0" name="Google Shape;150;p30"/>
          <p:cNvSpPr txBox="1">
            <a:spLocks noGrp="1"/>
          </p:cNvSpPr>
          <p:nvPr>
            <p:ph type="subTitle" idx="4"/>
          </p:nvPr>
        </p:nvSpPr>
        <p:spPr>
          <a:xfrm>
            <a:off x="243582" y="3638550"/>
            <a:ext cx="4539300" cy="1335000"/>
          </a:xfrm>
          <a:prstGeom prst="rect">
            <a:avLst/>
          </a:prstGeom>
        </p:spPr>
        <p:txBody>
          <a:bodyPr spcFirstLastPara="1" wrap="square" lIns="91425" tIns="91425" rIns="91425" bIns="91425" anchor="t" anchorCtr="0">
            <a:normAutofit/>
          </a:bodyPr>
          <a:lstStyle>
            <a:lvl1pPr lvl="0">
              <a:spcBef>
                <a:spcPts val="0"/>
              </a:spcBef>
              <a:spcAft>
                <a:spcPts val="0"/>
              </a:spcAft>
              <a:buSzPts val="2200"/>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p30"/>
          <p:cNvSpPr txBox="1">
            <a:spLocks noGrp="1"/>
          </p:cNvSpPr>
          <p:nvPr>
            <p:ph type="sldNum" idx="12"/>
          </p:nvPr>
        </p:nvSpPr>
        <p:spPr>
          <a:xfrm>
            <a:off x="8632275" y="4850500"/>
            <a:ext cx="479700" cy="182700"/>
          </a:xfrm>
          <a:prstGeom prst="rect">
            <a:avLst/>
          </a:prstGeom>
        </p:spPr>
        <p:txBody>
          <a:bodyPr spcFirstLastPara="1" wrap="square" lIns="91425" tIns="91425" rIns="91425" bIns="91425" anchor="ctr" anchorCtr="0">
            <a:normAutofit fontScale="25000" lnSpcReduction="20000"/>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
        <p:nvSpPr>
          <p:cNvPr id="152" name="Google Shape;152;p30"/>
          <p:cNvSpPr>
            <a:spLocks noGrp="1"/>
          </p:cNvSpPr>
          <p:nvPr>
            <p:ph type="pic" idx="5"/>
          </p:nvPr>
        </p:nvSpPr>
        <p:spPr>
          <a:xfrm>
            <a:off x="6949733" y="1318950"/>
            <a:ext cx="1749900" cy="1749900"/>
          </a:xfrm>
          <a:prstGeom prst="rect">
            <a:avLst/>
          </a:prstGeom>
          <a:noFill/>
          <a:ln w="76200" cap="flat" cmpd="sng">
            <a:solidFill>
              <a:schemeClr val="lt1"/>
            </a:solidFill>
            <a:prstDash val="solid"/>
            <a:round/>
            <a:headEnd type="none" w="sm" len="sm"/>
            <a:tailEnd type="none" w="sm" len="sm"/>
          </a:ln>
        </p:spPr>
      </p:sp>
      <p:sp>
        <p:nvSpPr>
          <p:cNvPr id="153" name="Google Shape;153;p30"/>
          <p:cNvSpPr>
            <a:spLocks noGrp="1"/>
          </p:cNvSpPr>
          <p:nvPr>
            <p:ph type="pic" idx="6"/>
          </p:nvPr>
        </p:nvSpPr>
        <p:spPr>
          <a:xfrm>
            <a:off x="5976375" y="3148317"/>
            <a:ext cx="1799700" cy="1749900"/>
          </a:xfrm>
          <a:prstGeom prst="rect">
            <a:avLst/>
          </a:prstGeom>
          <a:noFill/>
          <a:ln w="76200" cap="flat" cmpd="sng">
            <a:solidFill>
              <a:schemeClr val="lt1"/>
            </a:solidFill>
            <a:prstDash val="solid"/>
            <a:round/>
            <a:headEnd type="none" w="sm" len="sm"/>
            <a:tailEnd type="none" w="sm" len="sm"/>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opics">
  <p:cSld name="SECTION_HEADER_1">
    <p:spTree>
      <p:nvGrpSpPr>
        <p:cNvPr id="1" name="Shape 154"/>
        <p:cNvGrpSpPr/>
        <p:nvPr/>
      </p:nvGrpSpPr>
      <p:grpSpPr>
        <a:xfrm>
          <a:off x="0" y="0"/>
          <a:ext cx="0" cy="0"/>
          <a:chOff x="0" y="0"/>
          <a:chExt cx="0" cy="0"/>
        </a:xfrm>
      </p:grpSpPr>
      <p:sp>
        <p:nvSpPr>
          <p:cNvPr id="155" name="Google Shape;155;p31"/>
          <p:cNvSpPr/>
          <p:nvPr/>
        </p:nvSpPr>
        <p:spPr>
          <a:xfrm>
            <a:off x="243639" y="490738"/>
            <a:ext cx="8579519" cy="583192"/>
          </a:xfrm>
          <a:custGeom>
            <a:avLst/>
            <a:gdLst/>
            <a:ahLst/>
            <a:cxnLst/>
            <a:rect l="l" t="t" r="r" b="b"/>
            <a:pathLst>
              <a:path w="17159037" h="1166385" extrusionOk="0">
                <a:moveTo>
                  <a:pt x="0" y="0"/>
                </a:moveTo>
                <a:lnTo>
                  <a:pt x="17159037" y="0"/>
                </a:lnTo>
                <a:lnTo>
                  <a:pt x="17159037" y="1166385"/>
                </a:lnTo>
                <a:lnTo>
                  <a:pt x="0" y="1166385"/>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6" name="Google Shape;156;p31"/>
          <p:cNvSpPr txBox="1">
            <a:spLocks noGrp="1"/>
          </p:cNvSpPr>
          <p:nvPr>
            <p:ph type="title"/>
          </p:nvPr>
        </p:nvSpPr>
        <p:spPr>
          <a:xfrm>
            <a:off x="327912" y="497553"/>
            <a:ext cx="8136900" cy="479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600"/>
              <a:buNone/>
              <a:defRPr sz="2600" b="1">
                <a:solidFill>
                  <a:schemeClr val="lt1"/>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57" name="Google Shape;157;p31"/>
          <p:cNvSpPr txBox="1">
            <a:spLocks noGrp="1"/>
          </p:cNvSpPr>
          <p:nvPr>
            <p:ph type="subTitle" idx="1"/>
          </p:nvPr>
        </p:nvSpPr>
        <p:spPr>
          <a:xfrm>
            <a:off x="243650" y="1146725"/>
            <a:ext cx="5733600" cy="3833400"/>
          </a:xfrm>
          <a:prstGeom prst="rect">
            <a:avLst/>
          </a:prstGeom>
        </p:spPr>
        <p:txBody>
          <a:bodyPr spcFirstLastPara="1" wrap="square" lIns="91425" tIns="91425" rIns="91425" bIns="91425" anchor="t" anchorCtr="0">
            <a:normAutofit/>
          </a:bodyPr>
          <a:lstStyle>
            <a:lvl1pPr lvl="0">
              <a:spcBef>
                <a:spcPts val="0"/>
              </a:spcBef>
              <a:spcAft>
                <a:spcPts val="0"/>
              </a:spcAft>
              <a:buSzPts val="2200"/>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8" name="Google Shape;158;p31"/>
          <p:cNvSpPr/>
          <p:nvPr/>
        </p:nvSpPr>
        <p:spPr>
          <a:xfrm>
            <a:off x="6810325" y="4251250"/>
            <a:ext cx="361932" cy="345726"/>
          </a:xfrm>
          <a:custGeom>
            <a:avLst/>
            <a:gdLst/>
            <a:ahLst/>
            <a:cxnLst/>
            <a:rect l="l" t="t" r="r" b="b"/>
            <a:pathLst>
              <a:path w="1080393" h="1080393" extrusionOk="0">
                <a:moveTo>
                  <a:pt x="0" y="0"/>
                </a:moveTo>
                <a:lnTo>
                  <a:pt x="1080393" y="0"/>
                </a:lnTo>
                <a:lnTo>
                  <a:pt x="1080393" y="1080392"/>
                </a:lnTo>
                <a:lnTo>
                  <a:pt x="0" y="1080392"/>
                </a:lnTo>
                <a:lnTo>
                  <a:pt x="0" y="0"/>
                </a:lnTo>
                <a:close/>
              </a:path>
            </a:pathLst>
          </a:custGeom>
          <a:blipFill rotWithShape="1">
            <a:blip r:embed="rId2">
              <a:alphaModFix/>
            </a:blip>
            <a:stretch>
              <a:fillRect/>
            </a:stretch>
          </a:blipFill>
          <a:ln w="7620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9" name="Google Shape;159;p31"/>
          <p:cNvSpPr>
            <a:spLocks noGrp="1"/>
          </p:cNvSpPr>
          <p:nvPr>
            <p:ph type="pic" idx="2"/>
          </p:nvPr>
        </p:nvSpPr>
        <p:spPr>
          <a:xfrm>
            <a:off x="6249225" y="1335000"/>
            <a:ext cx="2545800" cy="27405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sp>
      <p:sp>
        <p:nvSpPr>
          <p:cNvPr id="160" name="Google Shape;160;p31"/>
          <p:cNvSpPr>
            <a:spLocks noGrp="1"/>
          </p:cNvSpPr>
          <p:nvPr>
            <p:ph type="pic" idx="3"/>
          </p:nvPr>
        </p:nvSpPr>
        <p:spPr>
          <a:xfrm>
            <a:off x="7298850" y="4223150"/>
            <a:ext cx="1524300" cy="583200"/>
          </a:xfrm>
          <a:prstGeom prst="rect">
            <a:avLst/>
          </a:prstGeom>
          <a:noFill/>
          <a:ln w="76200" cap="flat" cmpd="sng">
            <a:solidFill>
              <a:schemeClr val="lt1"/>
            </a:solidFill>
            <a:prstDash val="solid"/>
            <a:round/>
            <a:headEnd type="none" w="sm" len="sm"/>
            <a:tailEnd type="none" w="sm" len="sm"/>
          </a:ln>
        </p:spPr>
      </p:sp>
      <p:sp>
        <p:nvSpPr>
          <p:cNvPr id="161" name="Google Shape;161;p31"/>
          <p:cNvSpPr txBox="1">
            <a:spLocks noGrp="1"/>
          </p:cNvSpPr>
          <p:nvPr>
            <p:ph type="sldNum" idx="12"/>
          </p:nvPr>
        </p:nvSpPr>
        <p:spPr>
          <a:xfrm>
            <a:off x="8632275" y="4850500"/>
            <a:ext cx="479700" cy="182700"/>
          </a:xfrm>
          <a:prstGeom prst="rect">
            <a:avLst/>
          </a:prstGeom>
        </p:spPr>
        <p:txBody>
          <a:bodyPr spcFirstLastPara="1" wrap="square" lIns="91425" tIns="91425" rIns="91425" bIns="91425" anchor="ctr" anchorCtr="0">
            <a:normAutofit fontScale="25000" lnSpcReduction="20000"/>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Learning Outcomes" type="twoObj">
  <p:cSld name="TWO_OBJECTS">
    <p:spTree>
      <p:nvGrpSpPr>
        <p:cNvPr id="1" name="Shape 162"/>
        <p:cNvGrpSpPr/>
        <p:nvPr/>
      </p:nvGrpSpPr>
      <p:grpSpPr>
        <a:xfrm>
          <a:off x="0" y="0"/>
          <a:ext cx="0" cy="0"/>
          <a:chOff x="0" y="0"/>
          <a:chExt cx="0" cy="0"/>
        </a:xfrm>
      </p:grpSpPr>
      <p:sp>
        <p:nvSpPr>
          <p:cNvPr id="163" name="Google Shape;163;p32"/>
          <p:cNvSpPr/>
          <p:nvPr/>
        </p:nvSpPr>
        <p:spPr>
          <a:xfrm>
            <a:off x="243639" y="285750"/>
            <a:ext cx="8579519" cy="583192"/>
          </a:xfrm>
          <a:custGeom>
            <a:avLst/>
            <a:gdLst/>
            <a:ahLst/>
            <a:cxnLst/>
            <a:rect l="l" t="t" r="r" b="b"/>
            <a:pathLst>
              <a:path w="17159037" h="1166385" extrusionOk="0">
                <a:moveTo>
                  <a:pt x="0" y="0"/>
                </a:moveTo>
                <a:lnTo>
                  <a:pt x="17159037" y="0"/>
                </a:lnTo>
                <a:lnTo>
                  <a:pt x="17159037" y="1166385"/>
                </a:lnTo>
                <a:lnTo>
                  <a:pt x="0" y="1166385"/>
                </a:lnTo>
                <a:lnTo>
                  <a:pt x="0" y="0"/>
                </a:lnTo>
                <a:close/>
              </a:path>
            </a:pathLst>
          </a:custGeom>
          <a:solidFill>
            <a:srgbClr val="980000"/>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64" name="Google Shape;164;p32"/>
          <p:cNvSpPr/>
          <p:nvPr/>
        </p:nvSpPr>
        <p:spPr>
          <a:xfrm>
            <a:off x="764931" y="3915184"/>
            <a:ext cx="635411" cy="635411"/>
          </a:xfrm>
          <a:custGeom>
            <a:avLst/>
            <a:gdLst/>
            <a:ahLst/>
            <a:cxnLst/>
            <a:rect l="l" t="t" r="r" b="b"/>
            <a:pathLst>
              <a:path w="1270821" h="1270821" extrusionOk="0">
                <a:moveTo>
                  <a:pt x="0" y="0"/>
                </a:moveTo>
                <a:lnTo>
                  <a:pt x="1270821" y="0"/>
                </a:lnTo>
                <a:lnTo>
                  <a:pt x="1270821" y="1270821"/>
                </a:lnTo>
                <a:lnTo>
                  <a:pt x="0" y="1270821"/>
                </a:lnTo>
                <a:lnTo>
                  <a:pt x="0" y="0"/>
                </a:lnTo>
                <a:close/>
              </a:path>
            </a:pathLst>
          </a:custGeom>
          <a:blipFill rotWithShape="1">
            <a:blip r:embed="rId2">
              <a:alphaModFix/>
            </a:blip>
            <a:stretch>
              <a:fillRect/>
            </a:stretch>
          </a:blipFill>
          <a:ln w="20955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65" name="Google Shape;165;p32"/>
          <p:cNvSpPr>
            <a:spLocks noGrp="1"/>
          </p:cNvSpPr>
          <p:nvPr>
            <p:ph type="pic" idx="2"/>
          </p:nvPr>
        </p:nvSpPr>
        <p:spPr>
          <a:xfrm>
            <a:off x="393975" y="1311925"/>
            <a:ext cx="2854800" cy="24018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sp>
      <p:sp>
        <p:nvSpPr>
          <p:cNvPr id="166" name="Google Shape;166;p32"/>
          <p:cNvSpPr>
            <a:spLocks noGrp="1"/>
          </p:cNvSpPr>
          <p:nvPr>
            <p:ph type="pic" idx="3"/>
          </p:nvPr>
        </p:nvSpPr>
        <p:spPr>
          <a:xfrm>
            <a:off x="1605475" y="3814004"/>
            <a:ext cx="1681800" cy="1036500"/>
          </a:xfrm>
          <a:prstGeom prst="rect">
            <a:avLst/>
          </a:prstGeom>
          <a:noFill/>
          <a:ln w="76200" cap="flat" cmpd="sng">
            <a:solidFill>
              <a:schemeClr val="lt1"/>
            </a:solidFill>
            <a:prstDash val="solid"/>
            <a:round/>
            <a:headEnd type="none" w="sm" len="sm"/>
            <a:tailEnd type="none" w="sm" len="sm"/>
          </a:ln>
        </p:spPr>
      </p:sp>
      <p:sp>
        <p:nvSpPr>
          <p:cNvPr id="167" name="Google Shape;167;p32"/>
          <p:cNvSpPr txBox="1">
            <a:spLocks noGrp="1"/>
          </p:cNvSpPr>
          <p:nvPr>
            <p:ph type="title"/>
          </p:nvPr>
        </p:nvSpPr>
        <p:spPr>
          <a:xfrm>
            <a:off x="327912" y="299865"/>
            <a:ext cx="8136900" cy="479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600"/>
              <a:buNone/>
              <a:defRPr sz="2600" b="1">
                <a:solidFill>
                  <a:schemeClr val="lt1"/>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68" name="Google Shape;168;p32"/>
          <p:cNvSpPr txBox="1">
            <a:spLocks noGrp="1"/>
          </p:cNvSpPr>
          <p:nvPr>
            <p:ph type="subTitle" idx="1"/>
          </p:nvPr>
        </p:nvSpPr>
        <p:spPr>
          <a:xfrm>
            <a:off x="3618300" y="1146725"/>
            <a:ext cx="5204700" cy="3703800"/>
          </a:xfrm>
          <a:prstGeom prst="rect">
            <a:avLst/>
          </a:prstGeom>
        </p:spPr>
        <p:txBody>
          <a:bodyPr spcFirstLastPara="1" wrap="square" lIns="91425" tIns="91425" rIns="91425" bIns="91425" anchor="t" anchorCtr="0">
            <a:normAutofit/>
          </a:bodyPr>
          <a:lstStyle>
            <a:lvl1pPr lvl="0">
              <a:spcBef>
                <a:spcPts val="0"/>
              </a:spcBef>
              <a:spcAft>
                <a:spcPts val="0"/>
              </a:spcAft>
              <a:buSzPts val="2200"/>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32"/>
          <p:cNvSpPr txBox="1">
            <a:spLocks noGrp="1"/>
          </p:cNvSpPr>
          <p:nvPr>
            <p:ph type="sldNum" idx="12"/>
          </p:nvPr>
        </p:nvSpPr>
        <p:spPr>
          <a:xfrm>
            <a:off x="8632275" y="4850500"/>
            <a:ext cx="479700" cy="182700"/>
          </a:xfrm>
          <a:prstGeom prst="rect">
            <a:avLst/>
          </a:prstGeom>
        </p:spPr>
        <p:txBody>
          <a:bodyPr spcFirstLastPara="1" wrap="square" lIns="91425" tIns="91425" rIns="91425" bIns="91425" anchor="ctr" anchorCtr="0">
            <a:normAutofit fontScale="25000" lnSpcReduction="20000"/>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Topic 1" type="twoTxTwoObj">
  <p:cSld name="TWO_OBJECTS_WITH_TEXT">
    <p:spTree>
      <p:nvGrpSpPr>
        <p:cNvPr id="1" name="Shape 170"/>
        <p:cNvGrpSpPr/>
        <p:nvPr/>
      </p:nvGrpSpPr>
      <p:grpSpPr>
        <a:xfrm>
          <a:off x="0" y="0"/>
          <a:ext cx="0" cy="0"/>
          <a:chOff x="0" y="0"/>
          <a:chExt cx="0" cy="0"/>
        </a:xfrm>
      </p:grpSpPr>
      <p:sp>
        <p:nvSpPr>
          <p:cNvPr id="171" name="Google Shape;171;p33"/>
          <p:cNvSpPr/>
          <p:nvPr/>
        </p:nvSpPr>
        <p:spPr>
          <a:xfrm>
            <a:off x="2452987" y="230806"/>
            <a:ext cx="4238027" cy="4504075"/>
          </a:xfrm>
          <a:custGeom>
            <a:avLst/>
            <a:gdLst/>
            <a:ahLst/>
            <a:cxnLst/>
            <a:rect l="l" t="t" r="r" b="b"/>
            <a:pathLst>
              <a:path w="8476054" h="9008150" extrusionOk="0">
                <a:moveTo>
                  <a:pt x="0" y="0"/>
                </a:moveTo>
                <a:lnTo>
                  <a:pt x="8476054" y="0"/>
                </a:lnTo>
                <a:lnTo>
                  <a:pt x="8476054" y="9008150"/>
                </a:lnTo>
                <a:lnTo>
                  <a:pt x="0" y="9008150"/>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72" name="Google Shape;172;p33"/>
          <p:cNvSpPr/>
          <p:nvPr/>
        </p:nvSpPr>
        <p:spPr>
          <a:xfrm>
            <a:off x="2452987" y="789653"/>
            <a:ext cx="4208711" cy="3282942"/>
          </a:xfrm>
          <a:custGeom>
            <a:avLst/>
            <a:gdLst/>
            <a:ahLst/>
            <a:cxnLst/>
            <a:rect l="l" t="t" r="r" b="b"/>
            <a:pathLst>
              <a:path w="11223230" h="8754513" extrusionOk="0">
                <a:moveTo>
                  <a:pt x="0" y="0"/>
                </a:moveTo>
                <a:lnTo>
                  <a:pt x="11223230" y="0"/>
                </a:lnTo>
                <a:lnTo>
                  <a:pt x="11223230" y="8754513"/>
                </a:lnTo>
                <a:lnTo>
                  <a:pt x="0" y="8754513"/>
                </a:lnTo>
                <a:close/>
              </a:path>
            </a:pathLst>
          </a:custGeom>
          <a:solidFill>
            <a:srgbClr val="000000">
              <a:alpha val="0"/>
            </a:srgbClr>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73" name="Google Shape;173;p33"/>
          <p:cNvSpPr/>
          <p:nvPr/>
        </p:nvSpPr>
        <p:spPr>
          <a:xfrm>
            <a:off x="6789420" y="333230"/>
            <a:ext cx="534803" cy="534803"/>
          </a:xfrm>
          <a:custGeom>
            <a:avLst/>
            <a:gdLst/>
            <a:ahLst/>
            <a:cxnLst/>
            <a:rect l="l" t="t" r="r" b="b"/>
            <a:pathLst>
              <a:path w="1125902" h="1125902" extrusionOk="0">
                <a:moveTo>
                  <a:pt x="0" y="0"/>
                </a:moveTo>
                <a:lnTo>
                  <a:pt x="1125902" y="0"/>
                </a:lnTo>
                <a:lnTo>
                  <a:pt x="1125902" y="1125902"/>
                </a:lnTo>
                <a:lnTo>
                  <a:pt x="0" y="1125902"/>
                </a:lnTo>
                <a:lnTo>
                  <a:pt x="0" y="0"/>
                </a:lnTo>
                <a:close/>
              </a:path>
            </a:pathLst>
          </a:custGeom>
          <a:blipFill rotWithShape="1">
            <a:blip r:embed="rId2">
              <a:alphaModFix/>
            </a:blip>
            <a:stretch>
              <a:fillRect/>
            </a:stretch>
          </a:blipFill>
          <a:ln w="20955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74" name="Google Shape;174;p33"/>
          <p:cNvSpPr/>
          <p:nvPr/>
        </p:nvSpPr>
        <p:spPr>
          <a:xfrm>
            <a:off x="371475" y="3286125"/>
            <a:ext cx="696740" cy="684997"/>
          </a:xfrm>
          <a:custGeom>
            <a:avLst/>
            <a:gdLst/>
            <a:ahLst/>
            <a:cxnLst/>
            <a:rect l="l" t="t" r="r" b="b"/>
            <a:pathLst>
              <a:path w="1565707" h="1565707" extrusionOk="0">
                <a:moveTo>
                  <a:pt x="0" y="0"/>
                </a:moveTo>
                <a:lnTo>
                  <a:pt x="1565707" y="0"/>
                </a:lnTo>
                <a:lnTo>
                  <a:pt x="1565707" y="1565707"/>
                </a:lnTo>
                <a:lnTo>
                  <a:pt x="0" y="1565707"/>
                </a:lnTo>
                <a:lnTo>
                  <a:pt x="0" y="0"/>
                </a:lnTo>
                <a:close/>
              </a:path>
            </a:pathLst>
          </a:custGeom>
          <a:blipFill rotWithShape="1">
            <a:blip r:embed="rId2">
              <a:alphaModFix/>
            </a:blip>
            <a:stretch>
              <a:fillRect/>
            </a:stretch>
          </a:blipFill>
          <a:ln w="15240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75" name="Google Shape;175;p33"/>
          <p:cNvSpPr txBox="1">
            <a:spLocks noGrp="1"/>
          </p:cNvSpPr>
          <p:nvPr>
            <p:ph type="title"/>
          </p:nvPr>
        </p:nvSpPr>
        <p:spPr>
          <a:xfrm>
            <a:off x="2917463" y="1075475"/>
            <a:ext cx="3359100" cy="2772000"/>
          </a:xfrm>
          <a:prstGeom prst="rect">
            <a:avLst/>
          </a:prstGeom>
        </p:spPr>
        <p:txBody>
          <a:bodyPr spcFirstLastPara="1" wrap="square" lIns="91425" tIns="91425" rIns="91425" bIns="91425" anchor="ctr" anchorCtr="0">
            <a:normAutofit/>
          </a:bodyPr>
          <a:lstStyle>
            <a:lvl1pPr lvl="0" algn="ctr">
              <a:lnSpc>
                <a:spcPct val="120000"/>
              </a:lnSpc>
              <a:spcBef>
                <a:spcPts val="0"/>
              </a:spcBef>
              <a:spcAft>
                <a:spcPts val="0"/>
              </a:spcAft>
              <a:buClr>
                <a:schemeClr val="lt1"/>
              </a:buClr>
              <a:buSzPts val="4000"/>
              <a:buNone/>
              <a:defRPr sz="4000" b="1">
                <a:solidFill>
                  <a:schemeClr val="lt1"/>
                </a:solidFill>
              </a:defRPr>
            </a:lvl1pPr>
            <a:lvl2pPr lvl="1">
              <a:spcBef>
                <a:spcPts val="0"/>
              </a:spcBef>
              <a:spcAft>
                <a:spcPts val="0"/>
              </a:spcAft>
              <a:buSzPts val="3700"/>
              <a:buNone/>
              <a:defRPr sz="3700" b="1"/>
            </a:lvl2pPr>
            <a:lvl3pPr lvl="2">
              <a:spcBef>
                <a:spcPts val="0"/>
              </a:spcBef>
              <a:spcAft>
                <a:spcPts val="0"/>
              </a:spcAft>
              <a:buSzPts val="3700"/>
              <a:buNone/>
              <a:defRPr sz="3700" b="1"/>
            </a:lvl3pPr>
            <a:lvl4pPr lvl="3">
              <a:spcBef>
                <a:spcPts val="0"/>
              </a:spcBef>
              <a:spcAft>
                <a:spcPts val="0"/>
              </a:spcAft>
              <a:buSzPts val="3700"/>
              <a:buNone/>
              <a:defRPr sz="3700" b="1"/>
            </a:lvl4pPr>
            <a:lvl5pPr lvl="4">
              <a:spcBef>
                <a:spcPts val="0"/>
              </a:spcBef>
              <a:spcAft>
                <a:spcPts val="0"/>
              </a:spcAft>
              <a:buSzPts val="3700"/>
              <a:buNone/>
              <a:defRPr sz="3700" b="1"/>
            </a:lvl5pPr>
            <a:lvl6pPr lvl="5">
              <a:spcBef>
                <a:spcPts val="0"/>
              </a:spcBef>
              <a:spcAft>
                <a:spcPts val="0"/>
              </a:spcAft>
              <a:buSzPts val="3700"/>
              <a:buNone/>
              <a:defRPr sz="3700" b="1"/>
            </a:lvl6pPr>
            <a:lvl7pPr lvl="6">
              <a:spcBef>
                <a:spcPts val="0"/>
              </a:spcBef>
              <a:spcAft>
                <a:spcPts val="0"/>
              </a:spcAft>
              <a:buSzPts val="3700"/>
              <a:buNone/>
              <a:defRPr sz="3700" b="1"/>
            </a:lvl7pPr>
            <a:lvl8pPr lvl="7">
              <a:spcBef>
                <a:spcPts val="0"/>
              </a:spcBef>
              <a:spcAft>
                <a:spcPts val="0"/>
              </a:spcAft>
              <a:buSzPts val="3700"/>
              <a:buNone/>
              <a:defRPr sz="3700" b="1"/>
            </a:lvl8pPr>
            <a:lvl9pPr lvl="8">
              <a:spcBef>
                <a:spcPts val="0"/>
              </a:spcBef>
              <a:spcAft>
                <a:spcPts val="0"/>
              </a:spcAft>
              <a:buSzPts val="3700"/>
              <a:buNone/>
              <a:defRPr sz="3700" b="1"/>
            </a:lvl9pPr>
          </a:lstStyle>
          <a:p>
            <a:endParaRPr/>
          </a:p>
        </p:txBody>
      </p:sp>
      <p:sp>
        <p:nvSpPr>
          <p:cNvPr id="176" name="Google Shape;176;p33"/>
          <p:cNvSpPr>
            <a:spLocks noGrp="1"/>
          </p:cNvSpPr>
          <p:nvPr>
            <p:ph type="pic" idx="2"/>
          </p:nvPr>
        </p:nvSpPr>
        <p:spPr>
          <a:xfrm>
            <a:off x="357599" y="330850"/>
            <a:ext cx="1968900" cy="27405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sp>
      <p:sp>
        <p:nvSpPr>
          <p:cNvPr id="177" name="Google Shape;177;p33"/>
          <p:cNvSpPr>
            <a:spLocks noGrp="1"/>
          </p:cNvSpPr>
          <p:nvPr>
            <p:ph type="pic" idx="3"/>
          </p:nvPr>
        </p:nvSpPr>
        <p:spPr>
          <a:xfrm>
            <a:off x="1218151" y="3187700"/>
            <a:ext cx="1147200" cy="1624800"/>
          </a:xfrm>
          <a:prstGeom prst="rect">
            <a:avLst/>
          </a:prstGeom>
          <a:noFill/>
          <a:ln w="76200" cap="flat" cmpd="sng">
            <a:solidFill>
              <a:schemeClr val="lt1"/>
            </a:solidFill>
            <a:prstDash val="solid"/>
            <a:round/>
            <a:headEnd type="none" w="sm" len="sm"/>
            <a:tailEnd type="none" w="sm" len="sm"/>
          </a:ln>
        </p:spPr>
      </p:sp>
      <p:sp>
        <p:nvSpPr>
          <p:cNvPr id="178" name="Google Shape;178;p33"/>
          <p:cNvSpPr>
            <a:spLocks noGrp="1"/>
          </p:cNvSpPr>
          <p:nvPr>
            <p:ph type="pic" idx="4"/>
          </p:nvPr>
        </p:nvSpPr>
        <p:spPr>
          <a:xfrm>
            <a:off x="6778650" y="2346325"/>
            <a:ext cx="2059200" cy="1062300"/>
          </a:xfrm>
          <a:prstGeom prst="rect">
            <a:avLst/>
          </a:prstGeom>
          <a:noFill/>
          <a:ln w="76200" cap="flat" cmpd="sng">
            <a:solidFill>
              <a:schemeClr val="lt1"/>
            </a:solidFill>
            <a:prstDash val="solid"/>
            <a:round/>
            <a:headEnd type="none" w="sm" len="sm"/>
            <a:tailEnd type="none" w="sm" len="sm"/>
          </a:ln>
        </p:spPr>
      </p:sp>
      <p:sp>
        <p:nvSpPr>
          <p:cNvPr id="179" name="Google Shape;179;p33"/>
          <p:cNvSpPr>
            <a:spLocks noGrp="1"/>
          </p:cNvSpPr>
          <p:nvPr>
            <p:ph type="pic" idx="5"/>
          </p:nvPr>
        </p:nvSpPr>
        <p:spPr>
          <a:xfrm>
            <a:off x="6780555" y="1075474"/>
            <a:ext cx="1480500" cy="1177200"/>
          </a:xfrm>
          <a:prstGeom prst="rect">
            <a:avLst/>
          </a:prstGeom>
          <a:noFill/>
          <a:ln w="76200" cap="flat" cmpd="sng">
            <a:solidFill>
              <a:schemeClr val="lt1"/>
            </a:solidFill>
            <a:prstDash val="solid"/>
            <a:round/>
            <a:headEnd type="none" w="sm" len="sm"/>
            <a:tailEnd type="none" w="sm" len="sm"/>
          </a:ln>
        </p:spPr>
      </p:sp>
      <p:sp>
        <p:nvSpPr>
          <p:cNvPr id="180" name="Google Shape;180;p33"/>
          <p:cNvSpPr txBox="1">
            <a:spLocks noGrp="1"/>
          </p:cNvSpPr>
          <p:nvPr>
            <p:ph type="sldNum" idx="12"/>
          </p:nvPr>
        </p:nvSpPr>
        <p:spPr>
          <a:xfrm>
            <a:off x="8632275" y="4850500"/>
            <a:ext cx="479700" cy="182700"/>
          </a:xfrm>
          <a:prstGeom prst="rect">
            <a:avLst/>
          </a:prstGeom>
        </p:spPr>
        <p:txBody>
          <a:bodyPr spcFirstLastPara="1" wrap="square" lIns="91425" tIns="91425" rIns="91425" bIns="91425" anchor="ctr" anchorCtr="0">
            <a:normAutofit fontScale="25000" lnSpcReduction="20000"/>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ingle Title - Format 1">
  <p:cSld name="TITLE_ONLY_1">
    <p:bg>
      <p:bgPr>
        <a:solidFill>
          <a:srgbClr val="F8F6F0"/>
        </a:solidFill>
        <a:effectLst/>
      </p:bgPr>
    </p:bg>
    <p:spTree>
      <p:nvGrpSpPr>
        <p:cNvPr id="1" name="Shape 181"/>
        <p:cNvGrpSpPr/>
        <p:nvPr/>
      </p:nvGrpSpPr>
      <p:grpSpPr>
        <a:xfrm>
          <a:off x="0" y="0"/>
          <a:ext cx="0" cy="0"/>
          <a:chOff x="0" y="0"/>
          <a:chExt cx="0" cy="0"/>
        </a:xfrm>
      </p:grpSpPr>
      <p:sp>
        <p:nvSpPr>
          <p:cNvPr id="182" name="Google Shape;182;p34"/>
          <p:cNvSpPr/>
          <p:nvPr/>
        </p:nvSpPr>
        <p:spPr>
          <a:xfrm>
            <a:off x="243639" y="323850"/>
            <a:ext cx="8579519" cy="583192"/>
          </a:xfrm>
          <a:custGeom>
            <a:avLst/>
            <a:gdLst/>
            <a:ahLst/>
            <a:cxnLst/>
            <a:rect l="l" t="t" r="r" b="b"/>
            <a:pathLst>
              <a:path w="17159037" h="1166385" extrusionOk="0">
                <a:moveTo>
                  <a:pt x="0" y="0"/>
                </a:moveTo>
                <a:lnTo>
                  <a:pt x="17159037" y="0"/>
                </a:lnTo>
                <a:lnTo>
                  <a:pt x="17159037" y="1166385"/>
                </a:lnTo>
                <a:lnTo>
                  <a:pt x="0" y="1166385"/>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83" name="Google Shape;183;p34"/>
          <p:cNvSpPr/>
          <p:nvPr/>
        </p:nvSpPr>
        <p:spPr>
          <a:xfrm>
            <a:off x="6547149" y="1282298"/>
            <a:ext cx="481751" cy="481751"/>
          </a:xfrm>
          <a:custGeom>
            <a:avLst/>
            <a:gdLst/>
            <a:ahLst/>
            <a:cxnLst/>
            <a:rect l="l" t="t" r="r" b="b"/>
            <a:pathLst>
              <a:path w="1259479" h="1259479" extrusionOk="0">
                <a:moveTo>
                  <a:pt x="0" y="0"/>
                </a:moveTo>
                <a:lnTo>
                  <a:pt x="1259479" y="0"/>
                </a:lnTo>
                <a:lnTo>
                  <a:pt x="1259479" y="1259479"/>
                </a:lnTo>
                <a:lnTo>
                  <a:pt x="0" y="1259479"/>
                </a:lnTo>
                <a:lnTo>
                  <a:pt x="0" y="0"/>
                </a:lnTo>
                <a:close/>
              </a:path>
            </a:pathLst>
          </a:custGeom>
          <a:blipFill rotWithShape="1">
            <a:blip r:embed="rId2">
              <a:alphaModFix/>
            </a:blip>
            <a:stretch>
              <a:fillRect/>
            </a:stretch>
          </a:blipFill>
          <a:ln w="11430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84" name="Google Shape;184;p34"/>
          <p:cNvSpPr>
            <a:spLocks noGrp="1"/>
          </p:cNvSpPr>
          <p:nvPr>
            <p:ph type="pic" idx="2"/>
          </p:nvPr>
        </p:nvSpPr>
        <p:spPr>
          <a:xfrm>
            <a:off x="6131050" y="1923275"/>
            <a:ext cx="2545800" cy="27402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sp>
      <p:sp>
        <p:nvSpPr>
          <p:cNvPr id="185" name="Google Shape;185;p34"/>
          <p:cNvSpPr>
            <a:spLocks noGrp="1"/>
          </p:cNvSpPr>
          <p:nvPr>
            <p:ph type="pic" idx="3"/>
          </p:nvPr>
        </p:nvSpPr>
        <p:spPr>
          <a:xfrm>
            <a:off x="7190638" y="1209426"/>
            <a:ext cx="1524300" cy="583200"/>
          </a:xfrm>
          <a:prstGeom prst="rect">
            <a:avLst/>
          </a:prstGeom>
          <a:noFill/>
          <a:ln w="76200" cap="flat" cmpd="sng">
            <a:solidFill>
              <a:schemeClr val="lt1"/>
            </a:solidFill>
            <a:prstDash val="solid"/>
            <a:round/>
            <a:headEnd type="none" w="sm" len="sm"/>
            <a:tailEnd type="none" w="sm" len="sm"/>
          </a:ln>
        </p:spPr>
      </p:sp>
      <p:sp>
        <p:nvSpPr>
          <p:cNvPr id="186" name="Google Shape;186;p34"/>
          <p:cNvSpPr txBox="1">
            <a:spLocks noGrp="1"/>
          </p:cNvSpPr>
          <p:nvPr>
            <p:ph type="title"/>
          </p:nvPr>
        </p:nvSpPr>
        <p:spPr>
          <a:xfrm>
            <a:off x="327912" y="299865"/>
            <a:ext cx="8136900" cy="479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600"/>
              <a:buFont typeface="Atkinson Hyperlegible"/>
              <a:buNone/>
              <a:defRPr sz="2600" b="1">
                <a:solidFill>
                  <a:schemeClr val="lt1"/>
                </a:solidFill>
                <a:latin typeface="Atkinson Hyperlegible"/>
                <a:ea typeface="Atkinson Hyperlegible"/>
                <a:cs typeface="Atkinson Hyperlegible"/>
                <a:sym typeface="Atkinson Hyperlegible"/>
              </a:defRPr>
            </a:lvl1pPr>
            <a:lvl2pPr lvl="1">
              <a:spcBef>
                <a:spcPts val="0"/>
              </a:spcBef>
              <a:spcAft>
                <a:spcPts val="0"/>
              </a:spcAft>
              <a:buSzPts val="3000"/>
              <a:buFont typeface="Atkinson Hyperlegible"/>
              <a:buNone/>
              <a:defRPr>
                <a:latin typeface="Atkinson Hyperlegible"/>
                <a:ea typeface="Atkinson Hyperlegible"/>
                <a:cs typeface="Atkinson Hyperlegible"/>
                <a:sym typeface="Atkinson Hyperlegible"/>
              </a:defRPr>
            </a:lvl2pPr>
            <a:lvl3pPr lvl="2">
              <a:spcBef>
                <a:spcPts val="0"/>
              </a:spcBef>
              <a:spcAft>
                <a:spcPts val="0"/>
              </a:spcAft>
              <a:buSzPts val="3000"/>
              <a:buFont typeface="Atkinson Hyperlegible"/>
              <a:buNone/>
              <a:defRPr>
                <a:latin typeface="Atkinson Hyperlegible"/>
                <a:ea typeface="Atkinson Hyperlegible"/>
                <a:cs typeface="Atkinson Hyperlegible"/>
                <a:sym typeface="Atkinson Hyperlegible"/>
              </a:defRPr>
            </a:lvl3pPr>
            <a:lvl4pPr lvl="3">
              <a:spcBef>
                <a:spcPts val="0"/>
              </a:spcBef>
              <a:spcAft>
                <a:spcPts val="0"/>
              </a:spcAft>
              <a:buSzPts val="3000"/>
              <a:buFont typeface="Atkinson Hyperlegible"/>
              <a:buNone/>
              <a:defRPr>
                <a:latin typeface="Atkinson Hyperlegible"/>
                <a:ea typeface="Atkinson Hyperlegible"/>
                <a:cs typeface="Atkinson Hyperlegible"/>
                <a:sym typeface="Atkinson Hyperlegible"/>
              </a:defRPr>
            </a:lvl4pPr>
            <a:lvl5pPr lvl="4">
              <a:spcBef>
                <a:spcPts val="0"/>
              </a:spcBef>
              <a:spcAft>
                <a:spcPts val="0"/>
              </a:spcAft>
              <a:buSzPts val="3000"/>
              <a:buFont typeface="Atkinson Hyperlegible"/>
              <a:buNone/>
              <a:defRPr>
                <a:latin typeface="Atkinson Hyperlegible"/>
                <a:ea typeface="Atkinson Hyperlegible"/>
                <a:cs typeface="Atkinson Hyperlegible"/>
                <a:sym typeface="Atkinson Hyperlegible"/>
              </a:defRPr>
            </a:lvl5pPr>
            <a:lvl6pPr lvl="5">
              <a:spcBef>
                <a:spcPts val="0"/>
              </a:spcBef>
              <a:spcAft>
                <a:spcPts val="0"/>
              </a:spcAft>
              <a:buSzPts val="3000"/>
              <a:buFont typeface="Atkinson Hyperlegible"/>
              <a:buNone/>
              <a:defRPr>
                <a:latin typeface="Atkinson Hyperlegible"/>
                <a:ea typeface="Atkinson Hyperlegible"/>
                <a:cs typeface="Atkinson Hyperlegible"/>
                <a:sym typeface="Atkinson Hyperlegible"/>
              </a:defRPr>
            </a:lvl6pPr>
            <a:lvl7pPr lvl="6">
              <a:spcBef>
                <a:spcPts val="0"/>
              </a:spcBef>
              <a:spcAft>
                <a:spcPts val="0"/>
              </a:spcAft>
              <a:buSzPts val="3000"/>
              <a:buFont typeface="Atkinson Hyperlegible"/>
              <a:buNone/>
              <a:defRPr>
                <a:latin typeface="Atkinson Hyperlegible"/>
                <a:ea typeface="Atkinson Hyperlegible"/>
                <a:cs typeface="Atkinson Hyperlegible"/>
                <a:sym typeface="Atkinson Hyperlegible"/>
              </a:defRPr>
            </a:lvl7pPr>
            <a:lvl8pPr lvl="7">
              <a:spcBef>
                <a:spcPts val="0"/>
              </a:spcBef>
              <a:spcAft>
                <a:spcPts val="0"/>
              </a:spcAft>
              <a:buSzPts val="3000"/>
              <a:buFont typeface="Atkinson Hyperlegible"/>
              <a:buNone/>
              <a:defRPr>
                <a:latin typeface="Atkinson Hyperlegible"/>
                <a:ea typeface="Atkinson Hyperlegible"/>
                <a:cs typeface="Atkinson Hyperlegible"/>
                <a:sym typeface="Atkinson Hyperlegible"/>
              </a:defRPr>
            </a:lvl8pPr>
            <a:lvl9pPr lvl="8">
              <a:spcBef>
                <a:spcPts val="0"/>
              </a:spcBef>
              <a:spcAft>
                <a:spcPts val="0"/>
              </a:spcAft>
              <a:buSzPts val="3000"/>
              <a:buFont typeface="Atkinson Hyperlegible"/>
              <a:buNone/>
              <a:defRPr>
                <a:latin typeface="Atkinson Hyperlegible"/>
                <a:ea typeface="Atkinson Hyperlegible"/>
                <a:cs typeface="Atkinson Hyperlegible"/>
                <a:sym typeface="Atkinson Hyperlegible"/>
              </a:defRPr>
            </a:lvl9pPr>
          </a:lstStyle>
          <a:p>
            <a:endParaRPr/>
          </a:p>
        </p:txBody>
      </p:sp>
      <p:sp>
        <p:nvSpPr>
          <p:cNvPr id="187" name="Google Shape;187;p34"/>
          <p:cNvSpPr txBox="1">
            <a:spLocks noGrp="1"/>
          </p:cNvSpPr>
          <p:nvPr>
            <p:ph type="subTitle" idx="1"/>
          </p:nvPr>
        </p:nvSpPr>
        <p:spPr>
          <a:xfrm>
            <a:off x="243650" y="1146700"/>
            <a:ext cx="5204700" cy="3703800"/>
          </a:xfrm>
          <a:prstGeom prst="rect">
            <a:avLst/>
          </a:prstGeom>
        </p:spPr>
        <p:txBody>
          <a:bodyPr spcFirstLastPara="1" wrap="square" lIns="91425" tIns="91425" rIns="91425" bIns="91425" anchor="t" anchorCtr="0">
            <a:normAutofit/>
          </a:bodyPr>
          <a:lstStyle>
            <a:lvl1pPr lvl="0">
              <a:spcBef>
                <a:spcPts val="0"/>
              </a:spcBef>
              <a:spcAft>
                <a:spcPts val="0"/>
              </a:spcAft>
              <a:buSzPts val="2200"/>
              <a:buFont typeface="Arial"/>
              <a:buNone/>
              <a:defRPr sz="2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8" name="Google Shape;188;p34"/>
          <p:cNvSpPr txBox="1">
            <a:spLocks noGrp="1"/>
          </p:cNvSpPr>
          <p:nvPr>
            <p:ph type="sldNum" idx="12"/>
          </p:nvPr>
        </p:nvSpPr>
        <p:spPr>
          <a:xfrm>
            <a:off x="8632275" y="4850500"/>
            <a:ext cx="479700" cy="182700"/>
          </a:xfrm>
          <a:prstGeom prst="rect">
            <a:avLst/>
          </a:prstGeom>
        </p:spPr>
        <p:txBody>
          <a:bodyPr spcFirstLastPara="1" wrap="square" lIns="91425" tIns="91425" rIns="91425" bIns="91425" anchor="ctr" anchorCtr="0">
            <a:normAutofit fontScale="25000" lnSpcReduction="20000"/>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Long Title" type="objTx">
  <p:cSld name="OBJECT_WITH_CAPTION_TEXT">
    <p:bg>
      <p:bgPr>
        <a:solidFill>
          <a:srgbClr val="F8F6F0"/>
        </a:solidFill>
        <a:effectLst/>
      </p:bgPr>
    </p:bg>
    <p:spTree>
      <p:nvGrpSpPr>
        <p:cNvPr id="1" name="Shape 189"/>
        <p:cNvGrpSpPr/>
        <p:nvPr/>
      </p:nvGrpSpPr>
      <p:grpSpPr>
        <a:xfrm>
          <a:off x="0" y="0"/>
          <a:ext cx="0" cy="0"/>
          <a:chOff x="0" y="0"/>
          <a:chExt cx="0" cy="0"/>
        </a:xfrm>
      </p:grpSpPr>
      <p:sp>
        <p:nvSpPr>
          <p:cNvPr id="190" name="Google Shape;190;p35"/>
          <p:cNvSpPr/>
          <p:nvPr/>
        </p:nvSpPr>
        <p:spPr>
          <a:xfrm>
            <a:off x="243650" y="289651"/>
            <a:ext cx="8512910" cy="985410"/>
          </a:xfrm>
          <a:custGeom>
            <a:avLst/>
            <a:gdLst/>
            <a:ahLst/>
            <a:cxnLst/>
            <a:rect l="l" t="t" r="r" b="b"/>
            <a:pathLst>
              <a:path w="17025820" h="1859264" extrusionOk="0">
                <a:moveTo>
                  <a:pt x="0" y="0"/>
                </a:moveTo>
                <a:lnTo>
                  <a:pt x="17025820" y="0"/>
                </a:lnTo>
                <a:lnTo>
                  <a:pt x="17025820" y="1859264"/>
                </a:lnTo>
                <a:lnTo>
                  <a:pt x="0" y="1859264"/>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1" name="Google Shape;191;p35"/>
          <p:cNvSpPr txBox="1">
            <a:spLocks noGrp="1"/>
          </p:cNvSpPr>
          <p:nvPr>
            <p:ph type="title"/>
          </p:nvPr>
        </p:nvSpPr>
        <p:spPr>
          <a:xfrm>
            <a:off x="357425" y="289658"/>
            <a:ext cx="8136900" cy="7743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600"/>
              <a:buFont typeface="Atkinson Hyperlegible"/>
              <a:buNone/>
              <a:defRPr sz="2600" b="1">
                <a:solidFill>
                  <a:schemeClr val="lt1"/>
                </a:solidFill>
                <a:latin typeface="Atkinson Hyperlegible"/>
                <a:ea typeface="Atkinson Hyperlegible"/>
                <a:cs typeface="Atkinson Hyperlegible"/>
                <a:sym typeface="Atkinson Hyperlegibl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92" name="Google Shape;192;p35"/>
          <p:cNvSpPr txBox="1">
            <a:spLocks noGrp="1"/>
          </p:cNvSpPr>
          <p:nvPr>
            <p:ph type="subTitle" idx="1"/>
          </p:nvPr>
        </p:nvSpPr>
        <p:spPr>
          <a:xfrm>
            <a:off x="243650" y="1420050"/>
            <a:ext cx="8512800" cy="3433200"/>
          </a:xfrm>
          <a:prstGeom prst="rect">
            <a:avLst/>
          </a:prstGeom>
        </p:spPr>
        <p:txBody>
          <a:bodyPr spcFirstLastPara="1" wrap="square" lIns="91425" tIns="91425" rIns="91425" bIns="91425" anchor="t" anchorCtr="0">
            <a:normAutofit/>
          </a:bodyPr>
          <a:lstStyle>
            <a:lvl1pPr lvl="0">
              <a:spcBef>
                <a:spcPts val="0"/>
              </a:spcBef>
              <a:spcAft>
                <a:spcPts val="0"/>
              </a:spcAft>
              <a:buSzPts val="2200"/>
              <a:buFont typeface="Arial"/>
              <a:buNone/>
              <a:defRPr sz="2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3" name="Google Shape;193;p35"/>
          <p:cNvSpPr txBox="1">
            <a:spLocks noGrp="1"/>
          </p:cNvSpPr>
          <p:nvPr>
            <p:ph type="sldNum" idx="12"/>
          </p:nvPr>
        </p:nvSpPr>
        <p:spPr>
          <a:xfrm>
            <a:off x="8632275" y="4850500"/>
            <a:ext cx="479700" cy="182700"/>
          </a:xfrm>
          <a:prstGeom prst="rect">
            <a:avLst/>
          </a:prstGeom>
        </p:spPr>
        <p:txBody>
          <a:bodyPr spcFirstLastPara="1" wrap="square" lIns="91425" tIns="91425" rIns="91425" bIns="91425" anchor="ctr" anchorCtr="0">
            <a:noAutofit/>
          </a:bodyPr>
          <a:lstStyle>
            <a:lvl1pPr lvl="0">
              <a:lnSpc>
                <a:spcPct val="80000"/>
              </a:lnSpc>
              <a:buSzPts val="275"/>
              <a:buNone/>
              <a:defRPr sz="1250">
                <a:latin typeface="Atkinson Hyperlegible"/>
                <a:ea typeface="Atkinson Hyperlegible"/>
                <a:cs typeface="Atkinson Hyperlegible"/>
                <a:sym typeface="Atkinson Hyperlegible"/>
              </a:defRPr>
            </a:lvl1pPr>
            <a:lvl2pPr lvl="1">
              <a:lnSpc>
                <a:spcPct val="80000"/>
              </a:lnSpc>
              <a:buSzPts val="275"/>
              <a:buNone/>
              <a:defRPr sz="1250">
                <a:latin typeface="Atkinson Hyperlegible"/>
                <a:ea typeface="Atkinson Hyperlegible"/>
                <a:cs typeface="Atkinson Hyperlegible"/>
                <a:sym typeface="Atkinson Hyperlegible"/>
              </a:defRPr>
            </a:lvl2pPr>
            <a:lvl3pPr lvl="2">
              <a:lnSpc>
                <a:spcPct val="80000"/>
              </a:lnSpc>
              <a:buSzPts val="275"/>
              <a:buNone/>
              <a:defRPr sz="1250">
                <a:latin typeface="Atkinson Hyperlegible"/>
                <a:ea typeface="Atkinson Hyperlegible"/>
                <a:cs typeface="Atkinson Hyperlegible"/>
                <a:sym typeface="Atkinson Hyperlegible"/>
              </a:defRPr>
            </a:lvl3pPr>
            <a:lvl4pPr lvl="3">
              <a:lnSpc>
                <a:spcPct val="80000"/>
              </a:lnSpc>
              <a:buSzPts val="275"/>
              <a:buNone/>
              <a:defRPr sz="1250">
                <a:latin typeface="Atkinson Hyperlegible"/>
                <a:ea typeface="Atkinson Hyperlegible"/>
                <a:cs typeface="Atkinson Hyperlegible"/>
                <a:sym typeface="Atkinson Hyperlegible"/>
              </a:defRPr>
            </a:lvl4pPr>
            <a:lvl5pPr lvl="4">
              <a:lnSpc>
                <a:spcPct val="80000"/>
              </a:lnSpc>
              <a:buSzPts val="275"/>
              <a:buNone/>
              <a:defRPr sz="1250">
                <a:latin typeface="Atkinson Hyperlegible"/>
                <a:ea typeface="Atkinson Hyperlegible"/>
                <a:cs typeface="Atkinson Hyperlegible"/>
                <a:sym typeface="Atkinson Hyperlegible"/>
              </a:defRPr>
            </a:lvl5pPr>
            <a:lvl6pPr lvl="5">
              <a:lnSpc>
                <a:spcPct val="80000"/>
              </a:lnSpc>
              <a:buSzPts val="275"/>
              <a:buNone/>
              <a:defRPr sz="1250">
                <a:latin typeface="Atkinson Hyperlegible"/>
                <a:ea typeface="Atkinson Hyperlegible"/>
                <a:cs typeface="Atkinson Hyperlegible"/>
                <a:sym typeface="Atkinson Hyperlegible"/>
              </a:defRPr>
            </a:lvl6pPr>
            <a:lvl7pPr lvl="6">
              <a:lnSpc>
                <a:spcPct val="80000"/>
              </a:lnSpc>
              <a:buSzPts val="275"/>
              <a:buNone/>
              <a:defRPr sz="1250">
                <a:latin typeface="Atkinson Hyperlegible"/>
                <a:ea typeface="Atkinson Hyperlegible"/>
                <a:cs typeface="Atkinson Hyperlegible"/>
                <a:sym typeface="Atkinson Hyperlegible"/>
              </a:defRPr>
            </a:lvl7pPr>
            <a:lvl8pPr lvl="7">
              <a:lnSpc>
                <a:spcPct val="80000"/>
              </a:lnSpc>
              <a:buSzPts val="275"/>
              <a:buNone/>
              <a:defRPr sz="1250">
                <a:latin typeface="Atkinson Hyperlegible"/>
                <a:ea typeface="Atkinson Hyperlegible"/>
                <a:cs typeface="Atkinson Hyperlegible"/>
                <a:sym typeface="Atkinson Hyperlegible"/>
              </a:defRPr>
            </a:lvl8pPr>
            <a:lvl9pPr lvl="8">
              <a:lnSpc>
                <a:spcPct val="80000"/>
              </a:lnSpc>
              <a:buSzPts val="275"/>
              <a:buNone/>
              <a:defRPr sz="1250">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Long Title with Picture 1" type="picTx">
  <p:cSld name="PICTURE_WITH_CAPTION_TEXT">
    <p:spTree>
      <p:nvGrpSpPr>
        <p:cNvPr id="1" name="Shape 194"/>
        <p:cNvGrpSpPr/>
        <p:nvPr/>
      </p:nvGrpSpPr>
      <p:grpSpPr>
        <a:xfrm>
          <a:off x="0" y="0"/>
          <a:ext cx="0" cy="0"/>
          <a:chOff x="0" y="0"/>
          <a:chExt cx="0" cy="0"/>
        </a:xfrm>
      </p:grpSpPr>
      <p:sp>
        <p:nvSpPr>
          <p:cNvPr id="195" name="Google Shape;195;p36"/>
          <p:cNvSpPr/>
          <p:nvPr/>
        </p:nvSpPr>
        <p:spPr>
          <a:xfrm>
            <a:off x="243650" y="431199"/>
            <a:ext cx="8512910" cy="985410"/>
          </a:xfrm>
          <a:custGeom>
            <a:avLst/>
            <a:gdLst/>
            <a:ahLst/>
            <a:cxnLst/>
            <a:rect l="l" t="t" r="r" b="b"/>
            <a:pathLst>
              <a:path w="17025820" h="1859264" extrusionOk="0">
                <a:moveTo>
                  <a:pt x="0" y="0"/>
                </a:moveTo>
                <a:lnTo>
                  <a:pt x="17025820" y="0"/>
                </a:lnTo>
                <a:lnTo>
                  <a:pt x="17025820" y="1859264"/>
                </a:lnTo>
                <a:lnTo>
                  <a:pt x="0" y="1859264"/>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6" name="Google Shape;196;p36"/>
          <p:cNvSpPr txBox="1">
            <a:spLocks noGrp="1"/>
          </p:cNvSpPr>
          <p:nvPr>
            <p:ph type="title"/>
          </p:nvPr>
        </p:nvSpPr>
        <p:spPr>
          <a:xfrm>
            <a:off x="357425" y="431206"/>
            <a:ext cx="8136900" cy="7743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600"/>
              <a:buNone/>
              <a:defRPr sz="2600" b="1">
                <a:solidFill>
                  <a:schemeClr val="lt1"/>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97" name="Google Shape;197;p36"/>
          <p:cNvSpPr txBox="1">
            <a:spLocks noGrp="1"/>
          </p:cNvSpPr>
          <p:nvPr>
            <p:ph type="subTitle" idx="1"/>
          </p:nvPr>
        </p:nvSpPr>
        <p:spPr>
          <a:xfrm>
            <a:off x="243650" y="1476675"/>
            <a:ext cx="5997300" cy="3433200"/>
          </a:xfrm>
          <a:prstGeom prst="rect">
            <a:avLst/>
          </a:prstGeom>
        </p:spPr>
        <p:txBody>
          <a:bodyPr spcFirstLastPara="1" wrap="square" lIns="91425" tIns="91425" rIns="91425" bIns="91425" anchor="t" anchorCtr="0">
            <a:normAutofit/>
          </a:bodyPr>
          <a:lstStyle>
            <a:lvl1pPr lvl="0">
              <a:spcBef>
                <a:spcPts val="0"/>
              </a:spcBef>
              <a:spcAft>
                <a:spcPts val="0"/>
              </a:spcAft>
              <a:buSzPts val="2200"/>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8" name="Google Shape;198;p36"/>
          <p:cNvSpPr/>
          <p:nvPr/>
        </p:nvSpPr>
        <p:spPr>
          <a:xfrm>
            <a:off x="6810325" y="4251250"/>
            <a:ext cx="361932" cy="345726"/>
          </a:xfrm>
          <a:custGeom>
            <a:avLst/>
            <a:gdLst/>
            <a:ahLst/>
            <a:cxnLst/>
            <a:rect l="l" t="t" r="r" b="b"/>
            <a:pathLst>
              <a:path w="1080393" h="1080393" extrusionOk="0">
                <a:moveTo>
                  <a:pt x="0" y="0"/>
                </a:moveTo>
                <a:lnTo>
                  <a:pt x="1080393" y="0"/>
                </a:lnTo>
                <a:lnTo>
                  <a:pt x="1080393" y="1080392"/>
                </a:lnTo>
                <a:lnTo>
                  <a:pt x="0" y="1080392"/>
                </a:lnTo>
                <a:lnTo>
                  <a:pt x="0" y="0"/>
                </a:lnTo>
                <a:close/>
              </a:path>
            </a:pathLst>
          </a:custGeom>
          <a:blipFill rotWithShape="1">
            <a:blip r:embed="rId2">
              <a:alphaModFix/>
            </a:blip>
            <a:stretch>
              <a:fillRect/>
            </a:stretch>
          </a:blipFill>
          <a:ln w="7620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9" name="Google Shape;199;p36"/>
          <p:cNvSpPr>
            <a:spLocks noGrp="1"/>
          </p:cNvSpPr>
          <p:nvPr>
            <p:ph type="pic" idx="2"/>
          </p:nvPr>
        </p:nvSpPr>
        <p:spPr>
          <a:xfrm>
            <a:off x="6538525" y="1632100"/>
            <a:ext cx="2256600" cy="24435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sp>
      <p:sp>
        <p:nvSpPr>
          <p:cNvPr id="200" name="Google Shape;200;p36"/>
          <p:cNvSpPr>
            <a:spLocks noGrp="1"/>
          </p:cNvSpPr>
          <p:nvPr>
            <p:ph type="pic" idx="3"/>
          </p:nvPr>
        </p:nvSpPr>
        <p:spPr>
          <a:xfrm>
            <a:off x="7298850" y="4223150"/>
            <a:ext cx="1524300" cy="583200"/>
          </a:xfrm>
          <a:prstGeom prst="rect">
            <a:avLst/>
          </a:prstGeom>
          <a:noFill/>
          <a:ln w="76200" cap="flat" cmpd="sng">
            <a:solidFill>
              <a:schemeClr val="lt1"/>
            </a:solidFill>
            <a:prstDash val="solid"/>
            <a:round/>
            <a:headEnd type="none" w="sm" len="sm"/>
            <a:tailEnd type="none" w="sm" len="sm"/>
          </a:ln>
        </p:spPr>
      </p:sp>
      <p:sp>
        <p:nvSpPr>
          <p:cNvPr id="201" name="Google Shape;201;p36"/>
          <p:cNvSpPr txBox="1">
            <a:spLocks noGrp="1"/>
          </p:cNvSpPr>
          <p:nvPr>
            <p:ph type="sldNum" idx="12"/>
          </p:nvPr>
        </p:nvSpPr>
        <p:spPr>
          <a:xfrm>
            <a:off x="8632275" y="4850500"/>
            <a:ext cx="479700" cy="182700"/>
          </a:xfrm>
          <a:prstGeom prst="rect">
            <a:avLst/>
          </a:prstGeom>
        </p:spPr>
        <p:txBody>
          <a:bodyPr spcFirstLastPara="1" wrap="square" lIns="91425" tIns="91425" rIns="91425" bIns="91425" anchor="ctr" anchorCtr="0">
            <a:normAutofit fontScale="25000" lnSpcReduction="20000"/>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ction 2 Topic">
  <p:cSld name="PICTURE_WITH_CAPTION_TEXT_1">
    <p:spTree>
      <p:nvGrpSpPr>
        <p:cNvPr id="1" name="Shape 202"/>
        <p:cNvGrpSpPr/>
        <p:nvPr/>
      </p:nvGrpSpPr>
      <p:grpSpPr>
        <a:xfrm>
          <a:off x="0" y="0"/>
          <a:ext cx="0" cy="0"/>
          <a:chOff x="0" y="0"/>
          <a:chExt cx="0" cy="0"/>
        </a:xfrm>
      </p:grpSpPr>
      <p:sp>
        <p:nvSpPr>
          <p:cNvPr id="203" name="Google Shape;203;p37"/>
          <p:cNvSpPr/>
          <p:nvPr/>
        </p:nvSpPr>
        <p:spPr>
          <a:xfrm>
            <a:off x="2257812" y="230806"/>
            <a:ext cx="4628377" cy="4502730"/>
          </a:xfrm>
          <a:custGeom>
            <a:avLst/>
            <a:gdLst/>
            <a:ahLst/>
            <a:cxnLst/>
            <a:rect l="l" t="t" r="r" b="b"/>
            <a:pathLst>
              <a:path w="9256755" h="9005460" extrusionOk="0">
                <a:moveTo>
                  <a:pt x="0" y="0"/>
                </a:moveTo>
                <a:lnTo>
                  <a:pt x="9256754" y="0"/>
                </a:lnTo>
                <a:lnTo>
                  <a:pt x="9256754" y="9005459"/>
                </a:lnTo>
                <a:lnTo>
                  <a:pt x="0" y="9005459"/>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04" name="Google Shape;204;p37"/>
          <p:cNvSpPr/>
          <p:nvPr/>
        </p:nvSpPr>
        <p:spPr>
          <a:xfrm>
            <a:off x="2467645" y="789653"/>
            <a:ext cx="4208711" cy="2887468"/>
          </a:xfrm>
          <a:custGeom>
            <a:avLst/>
            <a:gdLst/>
            <a:ahLst/>
            <a:cxnLst/>
            <a:rect l="l" t="t" r="r" b="b"/>
            <a:pathLst>
              <a:path w="11223230" h="7699915" extrusionOk="0">
                <a:moveTo>
                  <a:pt x="0" y="0"/>
                </a:moveTo>
                <a:lnTo>
                  <a:pt x="11223230" y="0"/>
                </a:lnTo>
                <a:lnTo>
                  <a:pt x="11223230" y="7699915"/>
                </a:lnTo>
                <a:lnTo>
                  <a:pt x="0" y="7699915"/>
                </a:lnTo>
                <a:close/>
              </a:path>
            </a:pathLst>
          </a:custGeom>
          <a:solidFill>
            <a:srgbClr val="000000">
              <a:alpha val="0"/>
            </a:srgbClr>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05" name="Google Shape;205;p37"/>
          <p:cNvSpPr/>
          <p:nvPr/>
        </p:nvSpPr>
        <p:spPr>
          <a:xfrm>
            <a:off x="8148959" y="2972121"/>
            <a:ext cx="690241" cy="690241"/>
          </a:xfrm>
          <a:custGeom>
            <a:avLst/>
            <a:gdLst/>
            <a:ahLst/>
            <a:cxnLst/>
            <a:rect l="l" t="t" r="r" b="b"/>
            <a:pathLst>
              <a:path w="1380482" h="1380482" extrusionOk="0">
                <a:moveTo>
                  <a:pt x="0" y="0"/>
                </a:moveTo>
                <a:lnTo>
                  <a:pt x="1380482" y="0"/>
                </a:lnTo>
                <a:lnTo>
                  <a:pt x="1380482" y="1380482"/>
                </a:lnTo>
                <a:lnTo>
                  <a:pt x="0" y="1380482"/>
                </a:lnTo>
                <a:lnTo>
                  <a:pt x="0" y="0"/>
                </a:lnTo>
                <a:close/>
              </a:path>
            </a:pathLst>
          </a:custGeom>
          <a:blipFill rotWithShape="1">
            <a:blip r:embed="rId2">
              <a:alphaModFix/>
            </a:blip>
            <a:stretch>
              <a:fillRect/>
            </a:stretch>
          </a:blipFill>
          <a:ln w="200025"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06" name="Google Shape;206;p37"/>
          <p:cNvSpPr/>
          <p:nvPr/>
        </p:nvSpPr>
        <p:spPr>
          <a:xfrm>
            <a:off x="464387" y="1266970"/>
            <a:ext cx="516840" cy="516840"/>
          </a:xfrm>
          <a:custGeom>
            <a:avLst/>
            <a:gdLst/>
            <a:ahLst/>
            <a:cxnLst/>
            <a:rect l="l" t="t" r="r" b="b"/>
            <a:pathLst>
              <a:path w="1033679" h="1033679" extrusionOk="0">
                <a:moveTo>
                  <a:pt x="0" y="0"/>
                </a:moveTo>
                <a:lnTo>
                  <a:pt x="1033679" y="0"/>
                </a:lnTo>
                <a:lnTo>
                  <a:pt x="1033679" y="1033680"/>
                </a:lnTo>
                <a:lnTo>
                  <a:pt x="0" y="1033680"/>
                </a:lnTo>
                <a:lnTo>
                  <a:pt x="0" y="0"/>
                </a:lnTo>
                <a:close/>
              </a:path>
            </a:pathLst>
          </a:custGeom>
          <a:blipFill rotWithShape="1">
            <a:blip r:embed="rId2">
              <a:alphaModFix/>
            </a:blip>
            <a:stretch>
              <a:fillRect/>
            </a:stretch>
          </a:blipFill>
          <a:ln w="11430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07" name="Google Shape;207;p37"/>
          <p:cNvSpPr txBox="1">
            <a:spLocks noGrp="1"/>
          </p:cNvSpPr>
          <p:nvPr>
            <p:ph type="title"/>
          </p:nvPr>
        </p:nvSpPr>
        <p:spPr>
          <a:xfrm>
            <a:off x="2807738" y="1075475"/>
            <a:ext cx="3509100" cy="2772000"/>
          </a:xfrm>
          <a:prstGeom prst="rect">
            <a:avLst/>
          </a:prstGeom>
        </p:spPr>
        <p:txBody>
          <a:bodyPr spcFirstLastPara="1" wrap="square" lIns="91425" tIns="91425" rIns="91425" bIns="91425" anchor="ctr" anchorCtr="0">
            <a:normAutofit/>
          </a:bodyPr>
          <a:lstStyle>
            <a:lvl1pPr lvl="0" algn="ctr">
              <a:lnSpc>
                <a:spcPct val="120000"/>
              </a:lnSpc>
              <a:spcBef>
                <a:spcPts val="0"/>
              </a:spcBef>
              <a:spcAft>
                <a:spcPts val="0"/>
              </a:spcAft>
              <a:buClr>
                <a:schemeClr val="lt1"/>
              </a:buClr>
              <a:buSzPts val="4000"/>
              <a:buNone/>
              <a:defRPr sz="4000" b="1">
                <a:solidFill>
                  <a:schemeClr val="lt1"/>
                </a:solidFill>
              </a:defRPr>
            </a:lvl1pPr>
            <a:lvl2pPr lvl="1">
              <a:spcBef>
                <a:spcPts val="0"/>
              </a:spcBef>
              <a:spcAft>
                <a:spcPts val="0"/>
              </a:spcAft>
              <a:buSzPts val="3700"/>
              <a:buNone/>
              <a:defRPr sz="3700" b="1"/>
            </a:lvl2pPr>
            <a:lvl3pPr lvl="2">
              <a:spcBef>
                <a:spcPts val="0"/>
              </a:spcBef>
              <a:spcAft>
                <a:spcPts val="0"/>
              </a:spcAft>
              <a:buSzPts val="3700"/>
              <a:buNone/>
              <a:defRPr sz="3700" b="1"/>
            </a:lvl3pPr>
            <a:lvl4pPr lvl="3">
              <a:spcBef>
                <a:spcPts val="0"/>
              </a:spcBef>
              <a:spcAft>
                <a:spcPts val="0"/>
              </a:spcAft>
              <a:buSzPts val="3700"/>
              <a:buNone/>
              <a:defRPr sz="3700" b="1"/>
            </a:lvl4pPr>
            <a:lvl5pPr lvl="4">
              <a:spcBef>
                <a:spcPts val="0"/>
              </a:spcBef>
              <a:spcAft>
                <a:spcPts val="0"/>
              </a:spcAft>
              <a:buSzPts val="3700"/>
              <a:buNone/>
              <a:defRPr sz="3700" b="1"/>
            </a:lvl5pPr>
            <a:lvl6pPr lvl="5">
              <a:spcBef>
                <a:spcPts val="0"/>
              </a:spcBef>
              <a:spcAft>
                <a:spcPts val="0"/>
              </a:spcAft>
              <a:buSzPts val="3700"/>
              <a:buNone/>
              <a:defRPr sz="3700" b="1"/>
            </a:lvl6pPr>
            <a:lvl7pPr lvl="6">
              <a:spcBef>
                <a:spcPts val="0"/>
              </a:spcBef>
              <a:spcAft>
                <a:spcPts val="0"/>
              </a:spcAft>
              <a:buSzPts val="3700"/>
              <a:buNone/>
              <a:defRPr sz="3700" b="1"/>
            </a:lvl7pPr>
            <a:lvl8pPr lvl="7">
              <a:spcBef>
                <a:spcPts val="0"/>
              </a:spcBef>
              <a:spcAft>
                <a:spcPts val="0"/>
              </a:spcAft>
              <a:buSzPts val="3700"/>
              <a:buNone/>
              <a:defRPr sz="3700" b="1"/>
            </a:lvl8pPr>
            <a:lvl9pPr lvl="8">
              <a:spcBef>
                <a:spcPts val="0"/>
              </a:spcBef>
              <a:spcAft>
                <a:spcPts val="0"/>
              </a:spcAft>
              <a:buSzPts val="3700"/>
              <a:buNone/>
              <a:defRPr sz="3700" b="1"/>
            </a:lvl9pPr>
          </a:lstStyle>
          <a:p>
            <a:endParaRPr/>
          </a:p>
        </p:txBody>
      </p:sp>
      <p:sp>
        <p:nvSpPr>
          <p:cNvPr id="208" name="Google Shape;208;p37"/>
          <p:cNvSpPr>
            <a:spLocks noGrp="1"/>
          </p:cNvSpPr>
          <p:nvPr>
            <p:ph type="pic" idx="2"/>
          </p:nvPr>
        </p:nvSpPr>
        <p:spPr>
          <a:xfrm>
            <a:off x="591950" y="279525"/>
            <a:ext cx="1587000" cy="841800"/>
          </a:xfrm>
          <a:prstGeom prst="rect">
            <a:avLst/>
          </a:prstGeom>
          <a:noFill/>
          <a:ln w="76200" cap="flat" cmpd="sng">
            <a:solidFill>
              <a:schemeClr val="lt1"/>
            </a:solidFill>
            <a:prstDash val="solid"/>
            <a:round/>
            <a:headEnd type="none" w="sm" len="sm"/>
            <a:tailEnd type="none" w="sm" len="sm"/>
          </a:ln>
        </p:spPr>
      </p:sp>
      <p:sp>
        <p:nvSpPr>
          <p:cNvPr id="209" name="Google Shape;209;p37"/>
          <p:cNvSpPr>
            <a:spLocks noGrp="1"/>
          </p:cNvSpPr>
          <p:nvPr>
            <p:ph type="pic" idx="3"/>
          </p:nvPr>
        </p:nvSpPr>
        <p:spPr>
          <a:xfrm>
            <a:off x="1135701" y="1205500"/>
            <a:ext cx="1038300" cy="974400"/>
          </a:xfrm>
          <a:prstGeom prst="rect">
            <a:avLst/>
          </a:prstGeom>
          <a:noFill/>
          <a:ln w="76200" cap="flat" cmpd="sng">
            <a:solidFill>
              <a:schemeClr val="lt1"/>
            </a:solidFill>
            <a:prstDash val="solid"/>
            <a:round/>
            <a:headEnd type="none" w="sm" len="sm"/>
            <a:tailEnd type="none" w="sm" len="sm"/>
          </a:ln>
        </p:spPr>
      </p:sp>
      <p:sp>
        <p:nvSpPr>
          <p:cNvPr id="210" name="Google Shape;210;p37"/>
          <p:cNvSpPr>
            <a:spLocks noGrp="1"/>
          </p:cNvSpPr>
          <p:nvPr>
            <p:ph type="pic" idx="4"/>
          </p:nvPr>
        </p:nvSpPr>
        <p:spPr>
          <a:xfrm>
            <a:off x="7013475" y="339350"/>
            <a:ext cx="1793700" cy="24120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sp>
      <p:sp>
        <p:nvSpPr>
          <p:cNvPr id="211" name="Google Shape;211;p37"/>
          <p:cNvSpPr>
            <a:spLocks noGrp="1"/>
          </p:cNvSpPr>
          <p:nvPr>
            <p:ph type="pic" idx="5"/>
          </p:nvPr>
        </p:nvSpPr>
        <p:spPr>
          <a:xfrm>
            <a:off x="6967388" y="2873075"/>
            <a:ext cx="974400" cy="974400"/>
          </a:xfrm>
          <a:prstGeom prst="rect">
            <a:avLst/>
          </a:prstGeom>
          <a:noFill/>
          <a:ln w="76200" cap="flat" cmpd="sng">
            <a:solidFill>
              <a:schemeClr val="lt1"/>
            </a:solidFill>
            <a:prstDash val="solid"/>
            <a:round/>
            <a:headEnd type="none" w="sm" len="sm"/>
            <a:tailEnd type="none" w="sm" len="sm"/>
          </a:ln>
        </p:spPr>
      </p:sp>
      <p:sp>
        <p:nvSpPr>
          <p:cNvPr id="212" name="Google Shape;212;p37"/>
          <p:cNvSpPr txBox="1">
            <a:spLocks noGrp="1"/>
          </p:cNvSpPr>
          <p:nvPr>
            <p:ph type="sldNum" idx="12"/>
          </p:nvPr>
        </p:nvSpPr>
        <p:spPr>
          <a:xfrm>
            <a:off x="8632275" y="4850500"/>
            <a:ext cx="479700" cy="182700"/>
          </a:xfrm>
          <a:prstGeom prst="rect">
            <a:avLst/>
          </a:prstGeom>
        </p:spPr>
        <p:txBody>
          <a:bodyPr spcFirstLastPara="1" wrap="square" lIns="91425" tIns="91425" rIns="91425" bIns="91425" anchor="ctr" anchorCtr="0">
            <a:normAutofit fontScale="25000" lnSpcReduction="20000"/>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ingle Title - No Pictures">
  <p:cSld name="PICTURE_WITH_CAPTION_TEXT_1_1_3">
    <p:bg>
      <p:bgPr>
        <a:solidFill>
          <a:srgbClr val="F8F6F0"/>
        </a:solidFill>
        <a:effectLst/>
      </p:bgPr>
    </p:bg>
    <p:spTree>
      <p:nvGrpSpPr>
        <p:cNvPr id="1" name="Shape 213"/>
        <p:cNvGrpSpPr/>
        <p:nvPr/>
      </p:nvGrpSpPr>
      <p:grpSpPr>
        <a:xfrm>
          <a:off x="0" y="0"/>
          <a:ext cx="0" cy="0"/>
          <a:chOff x="0" y="0"/>
          <a:chExt cx="0" cy="0"/>
        </a:xfrm>
      </p:grpSpPr>
      <p:sp>
        <p:nvSpPr>
          <p:cNvPr id="214" name="Google Shape;214;p38"/>
          <p:cNvSpPr/>
          <p:nvPr/>
        </p:nvSpPr>
        <p:spPr>
          <a:xfrm>
            <a:off x="243639" y="490738"/>
            <a:ext cx="8579519" cy="583192"/>
          </a:xfrm>
          <a:custGeom>
            <a:avLst/>
            <a:gdLst/>
            <a:ahLst/>
            <a:cxnLst/>
            <a:rect l="l" t="t" r="r" b="b"/>
            <a:pathLst>
              <a:path w="17159037" h="1166385" extrusionOk="0">
                <a:moveTo>
                  <a:pt x="0" y="0"/>
                </a:moveTo>
                <a:lnTo>
                  <a:pt x="17159037" y="0"/>
                </a:lnTo>
                <a:lnTo>
                  <a:pt x="17159037" y="1166385"/>
                </a:lnTo>
                <a:lnTo>
                  <a:pt x="0" y="1166385"/>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15" name="Google Shape;215;p38"/>
          <p:cNvSpPr txBox="1">
            <a:spLocks noGrp="1"/>
          </p:cNvSpPr>
          <p:nvPr>
            <p:ph type="title"/>
          </p:nvPr>
        </p:nvSpPr>
        <p:spPr>
          <a:xfrm>
            <a:off x="327912" y="497553"/>
            <a:ext cx="8136900" cy="479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600"/>
              <a:buFont typeface="Atkinson Hyperlegible"/>
              <a:buNone/>
              <a:defRPr sz="2600" b="1">
                <a:solidFill>
                  <a:schemeClr val="lt1"/>
                </a:solidFill>
                <a:latin typeface="Atkinson Hyperlegible"/>
                <a:ea typeface="Atkinson Hyperlegible"/>
                <a:cs typeface="Atkinson Hyperlegible"/>
                <a:sym typeface="Atkinson Hyperlegibl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16" name="Google Shape;216;p38"/>
          <p:cNvSpPr txBox="1">
            <a:spLocks noGrp="1"/>
          </p:cNvSpPr>
          <p:nvPr>
            <p:ph type="subTitle" idx="1"/>
          </p:nvPr>
        </p:nvSpPr>
        <p:spPr>
          <a:xfrm>
            <a:off x="243650" y="1146725"/>
            <a:ext cx="8579400" cy="3833400"/>
          </a:xfrm>
          <a:prstGeom prst="rect">
            <a:avLst/>
          </a:prstGeom>
        </p:spPr>
        <p:txBody>
          <a:bodyPr spcFirstLastPara="1" wrap="square" lIns="91425" tIns="91425" rIns="91425" bIns="91425" anchor="t" anchorCtr="0">
            <a:normAutofit/>
          </a:bodyPr>
          <a:lstStyle>
            <a:lvl1pPr lvl="0">
              <a:spcBef>
                <a:spcPts val="0"/>
              </a:spcBef>
              <a:spcAft>
                <a:spcPts val="0"/>
              </a:spcAft>
              <a:buSzPts val="2200"/>
              <a:buFont typeface="Arial"/>
              <a:buNone/>
              <a:defRPr sz="2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7" name="Google Shape;217;p38"/>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lvl1pPr lvl="0">
              <a:lnSpc>
                <a:spcPct val="80000"/>
              </a:lnSpc>
              <a:buSzPts val="275"/>
              <a:buNone/>
              <a:defRPr sz="1150"/>
            </a:lvl1pPr>
            <a:lvl2pPr lvl="1">
              <a:lnSpc>
                <a:spcPct val="80000"/>
              </a:lnSpc>
              <a:buSzPts val="275"/>
              <a:buNone/>
              <a:defRPr sz="1150"/>
            </a:lvl2pPr>
            <a:lvl3pPr lvl="2">
              <a:lnSpc>
                <a:spcPct val="80000"/>
              </a:lnSpc>
              <a:buSzPts val="275"/>
              <a:buNone/>
              <a:defRPr sz="1150"/>
            </a:lvl3pPr>
            <a:lvl4pPr lvl="3">
              <a:lnSpc>
                <a:spcPct val="80000"/>
              </a:lnSpc>
              <a:buSzPts val="275"/>
              <a:buNone/>
              <a:defRPr sz="1150"/>
            </a:lvl4pPr>
            <a:lvl5pPr lvl="4">
              <a:lnSpc>
                <a:spcPct val="80000"/>
              </a:lnSpc>
              <a:buSzPts val="275"/>
              <a:buNone/>
              <a:defRPr sz="1150"/>
            </a:lvl5pPr>
            <a:lvl6pPr lvl="5">
              <a:lnSpc>
                <a:spcPct val="80000"/>
              </a:lnSpc>
              <a:buSzPts val="275"/>
              <a:buNone/>
              <a:defRPr sz="1150"/>
            </a:lvl6pPr>
            <a:lvl7pPr lvl="6">
              <a:lnSpc>
                <a:spcPct val="80000"/>
              </a:lnSpc>
              <a:buSzPts val="275"/>
              <a:buNone/>
              <a:defRPr sz="1150"/>
            </a:lvl7pPr>
            <a:lvl8pPr lvl="7">
              <a:lnSpc>
                <a:spcPct val="80000"/>
              </a:lnSpc>
              <a:buSzPts val="275"/>
              <a:buNone/>
              <a:defRPr sz="1150"/>
            </a:lvl8pPr>
            <a:lvl9pPr lvl="8">
              <a:lnSpc>
                <a:spcPct val="80000"/>
              </a:lnSpc>
              <a:buSzPts val="275"/>
              <a:buNone/>
              <a:defRPr sz="1150"/>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ingle Title - No Pictures 1">
  <p:cSld name="PICTURE_WITH_CAPTION_TEXT_1_1_3_1">
    <p:bg>
      <p:bgPr>
        <a:solidFill>
          <a:srgbClr val="F8F6F0"/>
        </a:solidFill>
        <a:effectLst/>
      </p:bgPr>
    </p:bg>
    <p:spTree>
      <p:nvGrpSpPr>
        <p:cNvPr id="1" name="Shape 218"/>
        <p:cNvGrpSpPr/>
        <p:nvPr/>
      </p:nvGrpSpPr>
      <p:grpSpPr>
        <a:xfrm>
          <a:off x="0" y="0"/>
          <a:ext cx="0" cy="0"/>
          <a:chOff x="0" y="0"/>
          <a:chExt cx="0" cy="0"/>
        </a:xfrm>
      </p:grpSpPr>
      <p:sp>
        <p:nvSpPr>
          <p:cNvPr id="219" name="Google Shape;219;p39"/>
          <p:cNvSpPr/>
          <p:nvPr/>
        </p:nvSpPr>
        <p:spPr>
          <a:xfrm>
            <a:off x="243639" y="335035"/>
            <a:ext cx="8579519" cy="583193"/>
          </a:xfrm>
          <a:custGeom>
            <a:avLst/>
            <a:gdLst/>
            <a:ahLst/>
            <a:cxnLst/>
            <a:rect l="l" t="t" r="r" b="b"/>
            <a:pathLst>
              <a:path w="17159037" h="1166385" extrusionOk="0">
                <a:moveTo>
                  <a:pt x="0" y="0"/>
                </a:moveTo>
                <a:lnTo>
                  <a:pt x="17159037" y="0"/>
                </a:lnTo>
                <a:lnTo>
                  <a:pt x="17159037" y="1166385"/>
                </a:lnTo>
                <a:lnTo>
                  <a:pt x="0" y="1166385"/>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20" name="Google Shape;220;p39"/>
          <p:cNvSpPr txBox="1">
            <a:spLocks noGrp="1"/>
          </p:cNvSpPr>
          <p:nvPr>
            <p:ph type="title"/>
          </p:nvPr>
        </p:nvSpPr>
        <p:spPr>
          <a:xfrm>
            <a:off x="327912" y="320618"/>
            <a:ext cx="8136900" cy="479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900"/>
              <a:buFont typeface="Atkinson Hyperlegible"/>
              <a:buNone/>
              <a:defRPr sz="2900" b="1">
                <a:solidFill>
                  <a:schemeClr val="lt1"/>
                </a:solidFill>
                <a:latin typeface="Atkinson Hyperlegible"/>
                <a:ea typeface="Atkinson Hyperlegible"/>
                <a:cs typeface="Atkinson Hyperlegible"/>
                <a:sym typeface="Atkinson Hyperlegibl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1" name="Google Shape;221;p39"/>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lvl1pPr lvl="0">
              <a:lnSpc>
                <a:spcPct val="80000"/>
              </a:lnSpc>
              <a:buSzPts val="275"/>
              <a:buNone/>
              <a:defRPr sz="1150"/>
            </a:lvl1pPr>
            <a:lvl2pPr lvl="1">
              <a:lnSpc>
                <a:spcPct val="80000"/>
              </a:lnSpc>
              <a:buSzPts val="275"/>
              <a:buNone/>
              <a:defRPr sz="1150"/>
            </a:lvl2pPr>
            <a:lvl3pPr lvl="2">
              <a:lnSpc>
                <a:spcPct val="80000"/>
              </a:lnSpc>
              <a:buSzPts val="275"/>
              <a:buNone/>
              <a:defRPr sz="1150"/>
            </a:lvl3pPr>
            <a:lvl4pPr lvl="3">
              <a:lnSpc>
                <a:spcPct val="80000"/>
              </a:lnSpc>
              <a:buSzPts val="275"/>
              <a:buNone/>
              <a:defRPr sz="1150"/>
            </a:lvl4pPr>
            <a:lvl5pPr lvl="4">
              <a:lnSpc>
                <a:spcPct val="80000"/>
              </a:lnSpc>
              <a:buSzPts val="275"/>
              <a:buNone/>
              <a:defRPr sz="1150"/>
            </a:lvl5pPr>
            <a:lvl6pPr lvl="5">
              <a:lnSpc>
                <a:spcPct val="80000"/>
              </a:lnSpc>
              <a:buSzPts val="275"/>
              <a:buNone/>
              <a:defRPr sz="1150"/>
            </a:lvl6pPr>
            <a:lvl7pPr lvl="6">
              <a:lnSpc>
                <a:spcPct val="80000"/>
              </a:lnSpc>
              <a:buSzPts val="275"/>
              <a:buNone/>
              <a:defRPr sz="1150"/>
            </a:lvl7pPr>
            <a:lvl8pPr lvl="7">
              <a:lnSpc>
                <a:spcPct val="80000"/>
              </a:lnSpc>
              <a:buSzPts val="275"/>
              <a:buNone/>
              <a:defRPr sz="1150"/>
            </a:lvl8pPr>
            <a:lvl9pPr lvl="8">
              <a:lnSpc>
                <a:spcPct val="80000"/>
              </a:lnSpc>
              <a:buSzPts val="275"/>
              <a:buNone/>
              <a:defRPr sz="1150"/>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Picture with Caption 1 1 1">
  <p:cSld name="PICTURE_WITH_CAPTION_TEXT_1_1_1">
    <p:spTree>
      <p:nvGrpSpPr>
        <p:cNvPr id="1" name="Shape 222"/>
        <p:cNvGrpSpPr/>
        <p:nvPr/>
      </p:nvGrpSpPr>
      <p:grpSpPr>
        <a:xfrm>
          <a:off x="0" y="0"/>
          <a:ext cx="0" cy="0"/>
          <a:chOff x="0" y="0"/>
          <a:chExt cx="0" cy="0"/>
        </a:xfrm>
      </p:grpSpPr>
      <p:sp>
        <p:nvSpPr>
          <p:cNvPr id="223" name="Google Shape;223;p40"/>
          <p:cNvSpPr/>
          <p:nvPr/>
        </p:nvSpPr>
        <p:spPr>
          <a:xfrm>
            <a:off x="3219651" y="4115992"/>
            <a:ext cx="564793" cy="564793"/>
          </a:xfrm>
          <a:custGeom>
            <a:avLst/>
            <a:gdLst/>
            <a:ahLst/>
            <a:cxnLst/>
            <a:rect l="l" t="t" r="r" b="b"/>
            <a:pathLst>
              <a:path w="1360947" h="1360947" extrusionOk="0">
                <a:moveTo>
                  <a:pt x="0" y="0"/>
                </a:moveTo>
                <a:lnTo>
                  <a:pt x="1360947" y="0"/>
                </a:lnTo>
                <a:lnTo>
                  <a:pt x="1360947" y="1360947"/>
                </a:lnTo>
                <a:lnTo>
                  <a:pt x="0" y="1360947"/>
                </a:lnTo>
                <a:lnTo>
                  <a:pt x="0" y="0"/>
                </a:lnTo>
                <a:close/>
              </a:path>
            </a:pathLst>
          </a:custGeom>
          <a:blipFill rotWithShape="1">
            <a:blip r:embed="rId2">
              <a:alphaModFix/>
            </a:blip>
            <a:stretch>
              <a:fillRect/>
            </a:stretch>
          </a:blipFill>
          <a:ln w="15240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24" name="Google Shape;224;p40"/>
          <p:cNvSpPr/>
          <p:nvPr/>
        </p:nvSpPr>
        <p:spPr>
          <a:xfrm>
            <a:off x="2230009" y="1872853"/>
            <a:ext cx="489974" cy="489974"/>
          </a:xfrm>
          <a:custGeom>
            <a:avLst/>
            <a:gdLst/>
            <a:ahLst/>
            <a:cxnLst/>
            <a:rect l="l" t="t" r="r" b="b"/>
            <a:pathLst>
              <a:path w="979947" h="979947" extrusionOk="0">
                <a:moveTo>
                  <a:pt x="0" y="0"/>
                </a:moveTo>
                <a:lnTo>
                  <a:pt x="979947" y="0"/>
                </a:lnTo>
                <a:lnTo>
                  <a:pt x="979947" y="979947"/>
                </a:lnTo>
                <a:lnTo>
                  <a:pt x="0" y="979947"/>
                </a:lnTo>
                <a:lnTo>
                  <a:pt x="0" y="0"/>
                </a:lnTo>
                <a:close/>
              </a:path>
            </a:pathLst>
          </a:custGeom>
          <a:blipFill rotWithShape="1">
            <a:blip r:embed="rId2">
              <a:alphaModFix/>
            </a:blip>
            <a:stretch>
              <a:fillRect/>
            </a:stretch>
          </a:blipFill>
          <a:ln w="11430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25" name="Google Shape;225;p40"/>
          <p:cNvSpPr/>
          <p:nvPr/>
        </p:nvSpPr>
        <p:spPr>
          <a:xfrm>
            <a:off x="243650" y="431199"/>
            <a:ext cx="8512910" cy="985410"/>
          </a:xfrm>
          <a:custGeom>
            <a:avLst/>
            <a:gdLst/>
            <a:ahLst/>
            <a:cxnLst/>
            <a:rect l="l" t="t" r="r" b="b"/>
            <a:pathLst>
              <a:path w="17025820" h="1859264" extrusionOk="0">
                <a:moveTo>
                  <a:pt x="0" y="0"/>
                </a:moveTo>
                <a:lnTo>
                  <a:pt x="17025820" y="0"/>
                </a:lnTo>
                <a:lnTo>
                  <a:pt x="17025820" y="1859264"/>
                </a:lnTo>
                <a:lnTo>
                  <a:pt x="0" y="1859264"/>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26" name="Google Shape;226;p40"/>
          <p:cNvSpPr txBox="1">
            <a:spLocks noGrp="1"/>
          </p:cNvSpPr>
          <p:nvPr>
            <p:ph type="title"/>
          </p:nvPr>
        </p:nvSpPr>
        <p:spPr>
          <a:xfrm>
            <a:off x="357425" y="431206"/>
            <a:ext cx="8136900" cy="7743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600"/>
              <a:buNone/>
              <a:defRPr sz="2600" b="1">
                <a:solidFill>
                  <a:schemeClr val="lt1"/>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7" name="Google Shape;227;p40"/>
          <p:cNvSpPr txBox="1">
            <a:spLocks noGrp="1"/>
          </p:cNvSpPr>
          <p:nvPr>
            <p:ph type="subTitle" idx="1"/>
          </p:nvPr>
        </p:nvSpPr>
        <p:spPr>
          <a:xfrm>
            <a:off x="4916300" y="1476675"/>
            <a:ext cx="3840300" cy="3433200"/>
          </a:xfrm>
          <a:prstGeom prst="rect">
            <a:avLst/>
          </a:prstGeom>
        </p:spPr>
        <p:txBody>
          <a:bodyPr spcFirstLastPara="1" wrap="square" lIns="91425" tIns="91425" rIns="91425" bIns="91425" anchor="t" anchorCtr="0">
            <a:normAutofit/>
          </a:bodyPr>
          <a:lstStyle>
            <a:lvl1pPr lvl="0">
              <a:spcBef>
                <a:spcPts val="0"/>
              </a:spcBef>
              <a:spcAft>
                <a:spcPts val="0"/>
              </a:spcAft>
              <a:buSzPts val="2200"/>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8" name="Google Shape;228;p40"/>
          <p:cNvSpPr>
            <a:spLocks noGrp="1"/>
          </p:cNvSpPr>
          <p:nvPr>
            <p:ph type="pic" idx="2"/>
          </p:nvPr>
        </p:nvSpPr>
        <p:spPr>
          <a:xfrm>
            <a:off x="311400" y="1686825"/>
            <a:ext cx="1778100" cy="774300"/>
          </a:xfrm>
          <a:prstGeom prst="rect">
            <a:avLst/>
          </a:prstGeom>
          <a:noFill/>
          <a:ln w="76200" cap="flat" cmpd="sng">
            <a:solidFill>
              <a:schemeClr val="lt1"/>
            </a:solidFill>
            <a:prstDash val="solid"/>
            <a:round/>
            <a:headEnd type="none" w="sm" len="sm"/>
            <a:tailEnd type="none" w="sm" len="sm"/>
          </a:ln>
        </p:spPr>
      </p:sp>
      <p:sp>
        <p:nvSpPr>
          <p:cNvPr id="229" name="Google Shape;229;p40"/>
          <p:cNvSpPr>
            <a:spLocks noGrp="1"/>
          </p:cNvSpPr>
          <p:nvPr>
            <p:ph type="pic" idx="3"/>
          </p:nvPr>
        </p:nvSpPr>
        <p:spPr>
          <a:xfrm>
            <a:off x="311400" y="2523850"/>
            <a:ext cx="2736300" cy="2326800"/>
          </a:xfrm>
          <a:prstGeom prst="rect">
            <a:avLst/>
          </a:prstGeom>
          <a:noFill/>
          <a:ln w="76200" cap="flat" cmpd="sng">
            <a:solidFill>
              <a:schemeClr val="lt1"/>
            </a:solidFill>
            <a:prstDash val="solid"/>
            <a:round/>
            <a:headEnd type="none" w="sm" len="sm"/>
            <a:tailEnd type="none" w="sm" len="sm"/>
          </a:ln>
        </p:spPr>
      </p:sp>
      <p:sp>
        <p:nvSpPr>
          <p:cNvPr id="230" name="Google Shape;230;p40"/>
          <p:cNvSpPr>
            <a:spLocks noGrp="1"/>
          </p:cNvSpPr>
          <p:nvPr>
            <p:ph type="pic" idx="4"/>
          </p:nvPr>
        </p:nvSpPr>
        <p:spPr>
          <a:xfrm>
            <a:off x="3175002" y="2523850"/>
            <a:ext cx="1469400" cy="1406700"/>
          </a:xfrm>
          <a:prstGeom prst="rect">
            <a:avLst/>
          </a:prstGeom>
          <a:noFill/>
          <a:ln w="76200" cap="flat" cmpd="sng">
            <a:solidFill>
              <a:schemeClr val="lt1"/>
            </a:solidFill>
            <a:prstDash val="solid"/>
            <a:round/>
            <a:headEnd type="none" w="sm" len="sm"/>
            <a:tailEnd type="none" w="sm" len="sm"/>
          </a:ln>
        </p:spPr>
      </p:sp>
      <p:sp>
        <p:nvSpPr>
          <p:cNvPr id="231" name="Google Shape;231;p40"/>
          <p:cNvSpPr txBox="1">
            <a:spLocks noGrp="1"/>
          </p:cNvSpPr>
          <p:nvPr>
            <p:ph type="sldNum" idx="12"/>
          </p:nvPr>
        </p:nvSpPr>
        <p:spPr>
          <a:xfrm>
            <a:off x="8632275" y="4850500"/>
            <a:ext cx="479700" cy="182700"/>
          </a:xfrm>
          <a:prstGeom prst="rect">
            <a:avLst/>
          </a:prstGeom>
        </p:spPr>
        <p:txBody>
          <a:bodyPr spcFirstLastPara="1" wrap="square" lIns="91425" tIns="91425" rIns="91425" bIns="91425" anchor="ctr" anchorCtr="0">
            <a:normAutofit fontScale="25000" lnSpcReduction="20000"/>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ingle Title with Photos 2">
  <p:cSld name="PICTURE_WITH_CAPTION_TEXT_1_1_1_1_2">
    <p:spTree>
      <p:nvGrpSpPr>
        <p:cNvPr id="1" name="Shape 232"/>
        <p:cNvGrpSpPr/>
        <p:nvPr/>
      </p:nvGrpSpPr>
      <p:grpSpPr>
        <a:xfrm>
          <a:off x="0" y="0"/>
          <a:ext cx="0" cy="0"/>
          <a:chOff x="0" y="0"/>
          <a:chExt cx="0" cy="0"/>
        </a:xfrm>
      </p:grpSpPr>
      <p:sp>
        <p:nvSpPr>
          <p:cNvPr id="233" name="Google Shape;233;p41"/>
          <p:cNvSpPr/>
          <p:nvPr/>
        </p:nvSpPr>
        <p:spPr>
          <a:xfrm>
            <a:off x="243639" y="285750"/>
            <a:ext cx="8579519" cy="583192"/>
          </a:xfrm>
          <a:custGeom>
            <a:avLst/>
            <a:gdLst/>
            <a:ahLst/>
            <a:cxnLst/>
            <a:rect l="l" t="t" r="r" b="b"/>
            <a:pathLst>
              <a:path w="17159037" h="1166385" extrusionOk="0">
                <a:moveTo>
                  <a:pt x="0" y="0"/>
                </a:moveTo>
                <a:lnTo>
                  <a:pt x="17159037" y="0"/>
                </a:lnTo>
                <a:lnTo>
                  <a:pt x="17159037" y="1166385"/>
                </a:lnTo>
                <a:lnTo>
                  <a:pt x="0" y="1166385"/>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34" name="Google Shape;234;p41"/>
          <p:cNvSpPr/>
          <p:nvPr/>
        </p:nvSpPr>
        <p:spPr>
          <a:xfrm>
            <a:off x="6300806" y="3832572"/>
            <a:ext cx="635411" cy="635411"/>
          </a:xfrm>
          <a:custGeom>
            <a:avLst/>
            <a:gdLst/>
            <a:ahLst/>
            <a:cxnLst/>
            <a:rect l="l" t="t" r="r" b="b"/>
            <a:pathLst>
              <a:path w="1270821" h="1270821" extrusionOk="0">
                <a:moveTo>
                  <a:pt x="0" y="0"/>
                </a:moveTo>
                <a:lnTo>
                  <a:pt x="1270821" y="0"/>
                </a:lnTo>
                <a:lnTo>
                  <a:pt x="1270821" y="1270821"/>
                </a:lnTo>
                <a:lnTo>
                  <a:pt x="0" y="1270821"/>
                </a:lnTo>
                <a:lnTo>
                  <a:pt x="0" y="0"/>
                </a:lnTo>
                <a:close/>
              </a:path>
            </a:pathLst>
          </a:custGeom>
          <a:blipFill rotWithShape="1">
            <a:blip r:embed="rId2">
              <a:alphaModFix/>
            </a:blip>
            <a:stretch>
              <a:fillRect/>
            </a:stretch>
          </a:blipFill>
          <a:ln w="20955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35" name="Google Shape;235;p41"/>
          <p:cNvSpPr>
            <a:spLocks noGrp="1"/>
          </p:cNvSpPr>
          <p:nvPr>
            <p:ph type="pic" idx="2"/>
          </p:nvPr>
        </p:nvSpPr>
        <p:spPr>
          <a:xfrm>
            <a:off x="5929850" y="1229313"/>
            <a:ext cx="2854800" cy="24018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sp>
      <p:sp>
        <p:nvSpPr>
          <p:cNvPr id="236" name="Google Shape;236;p41"/>
          <p:cNvSpPr>
            <a:spLocks noGrp="1"/>
          </p:cNvSpPr>
          <p:nvPr>
            <p:ph type="pic" idx="3"/>
          </p:nvPr>
        </p:nvSpPr>
        <p:spPr>
          <a:xfrm>
            <a:off x="7141350" y="3731391"/>
            <a:ext cx="1681800" cy="1036500"/>
          </a:xfrm>
          <a:prstGeom prst="rect">
            <a:avLst/>
          </a:prstGeom>
          <a:noFill/>
          <a:ln w="76200" cap="flat" cmpd="sng">
            <a:solidFill>
              <a:schemeClr val="lt1"/>
            </a:solidFill>
            <a:prstDash val="solid"/>
            <a:round/>
            <a:headEnd type="none" w="sm" len="sm"/>
            <a:tailEnd type="none" w="sm" len="sm"/>
          </a:ln>
        </p:spPr>
      </p:sp>
      <p:sp>
        <p:nvSpPr>
          <p:cNvPr id="237" name="Google Shape;237;p41"/>
          <p:cNvSpPr txBox="1">
            <a:spLocks noGrp="1"/>
          </p:cNvSpPr>
          <p:nvPr>
            <p:ph type="title"/>
          </p:nvPr>
        </p:nvSpPr>
        <p:spPr>
          <a:xfrm>
            <a:off x="327912" y="299865"/>
            <a:ext cx="8136900" cy="479700"/>
          </a:xfrm>
          <a:prstGeom prst="rect">
            <a:avLst/>
          </a:prstGeom>
        </p:spPr>
        <p:txBody>
          <a:bodyPr spcFirstLastPara="1" wrap="square" lIns="91425" tIns="91425" rIns="91425" bIns="91425" anchor="t" anchorCtr="0">
            <a:normAutofit/>
          </a:bodyPr>
          <a:lstStyle>
            <a:lvl1pPr lvl="0">
              <a:spcBef>
                <a:spcPts val="0"/>
              </a:spcBef>
              <a:spcAft>
                <a:spcPts val="0"/>
              </a:spcAft>
              <a:buClr>
                <a:schemeClr val="lt1"/>
              </a:buClr>
              <a:buSzPts val="2600"/>
              <a:buNone/>
              <a:defRPr sz="2600" b="1">
                <a:solidFill>
                  <a:schemeClr val="lt1"/>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38" name="Google Shape;238;p41"/>
          <p:cNvSpPr txBox="1">
            <a:spLocks noGrp="1"/>
          </p:cNvSpPr>
          <p:nvPr>
            <p:ph type="subTitle" idx="1"/>
          </p:nvPr>
        </p:nvSpPr>
        <p:spPr>
          <a:xfrm>
            <a:off x="327900" y="1146700"/>
            <a:ext cx="5225100" cy="3703800"/>
          </a:xfrm>
          <a:prstGeom prst="rect">
            <a:avLst/>
          </a:prstGeom>
        </p:spPr>
        <p:txBody>
          <a:bodyPr spcFirstLastPara="1" wrap="square" lIns="91425" tIns="91425" rIns="91425" bIns="91425" anchor="t" anchorCtr="0">
            <a:normAutofit/>
          </a:bodyPr>
          <a:lstStyle>
            <a:lvl1pPr lvl="0">
              <a:spcBef>
                <a:spcPts val="0"/>
              </a:spcBef>
              <a:spcAft>
                <a:spcPts val="0"/>
              </a:spcAft>
              <a:buSzPts val="2200"/>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9" name="Google Shape;239;p41"/>
          <p:cNvSpPr txBox="1">
            <a:spLocks noGrp="1"/>
          </p:cNvSpPr>
          <p:nvPr>
            <p:ph type="sldNum" idx="12"/>
          </p:nvPr>
        </p:nvSpPr>
        <p:spPr>
          <a:xfrm>
            <a:off x="8632275" y="4850500"/>
            <a:ext cx="479700" cy="182700"/>
          </a:xfrm>
          <a:prstGeom prst="rect">
            <a:avLst/>
          </a:prstGeom>
        </p:spPr>
        <p:txBody>
          <a:bodyPr spcFirstLastPara="1" wrap="square" lIns="91425" tIns="91425" rIns="91425" bIns="91425" anchor="ctr" anchorCtr="0">
            <a:normAutofit fontScale="25000" lnSpcReduction="20000"/>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type="blank">
  <p:cSld name="BLANK">
    <p:bg>
      <p:bgPr>
        <a:solidFill>
          <a:srgbClr val="F8F6F0"/>
        </a:solidFill>
        <a:effectLst/>
      </p:bgPr>
    </p:bg>
    <p:spTree>
      <p:nvGrpSpPr>
        <p:cNvPr id="1" name="Shape 241"/>
        <p:cNvGrpSpPr/>
        <p:nvPr/>
      </p:nvGrpSpPr>
      <p:grpSpPr>
        <a:xfrm>
          <a:off x="0" y="0"/>
          <a:ext cx="0" cy="0"/>
          <a:chOff x="0" y="0"/>
          <a:chExt cx="0" cy="0"/>
        </a:xfrm>
      </p:grpSpPr>
      <p:sp>
        <p:nvSpPr>
          <p:cNvPr id="242" name="Google Shape;242;p43"/>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43"/>
        <p:cNvGrpSpPr/>
        <p:nvPr/>
      </p:nvGrpSpPr>
      <p:grpSpPr>
        <a:xfrm>
          <a:off x="0" y="0"/>
          <a:ext cx="0" cy="0"/>
          <a:chOff x="0" y="0"/>
          <a:chExt cx="0" cy="0"/>
        </a:xfrm>
      </p:grpSpPr>
      <p:sp>
        <p:nvSpPr>
          <p:cNvPr id="244" name="Google Shape;244;p44"/>
          <p:cNvSpPr/>
          <p:nvPr/>
        </p:nvSpPr>
        <p:spPr>
          <a:xfrm>
            <a:off x="4599751" y="514350"/>
            <a:ext cx="4328361" cy="3346896"/>
          </a:xfrm>
          <a:custGeom>
            <a:avLst/>
            <a:gdLst/>
            <a:ahLst/>
            <a:cxnLst/>
            <a:rect l="l" t="t" r="r" b="b"/>
            <a:pathLst>
              <a:path w="8656721" h="6693791" extrusionOk="0">
                <a:moveTo>
                  <a:pt x="0" y="0"/>
                </a:moveTo>
                <a:lnTo>
                  <a:pt x="8656721" y="0"/>
                </a:lnTo>
                <a:lnTo>
                  <a:pt x="8656721" y="6693791"/>
                </a:lnTo>
                <a:lnTo>
                  <a:pt x="0" y="6693791"/>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5" name="Google Shape;245;p44" descr="Disability Rights Education and Defense Fund logo"/>
          <p:cNvSpPr/>
          <p:nvPr/>
        </p:nvSpPr>
        <p:spPr>
          <a:xfrm>
            <a:off x="219655" y="303575"/>
            <a:ext cx="1104805" cy="515588"/>
          </a:xfrm>
          <a:custGeom>
            <a:avLst/>
            <a:gdLst/>
            <a:ahLst/>
            <a:cxnLst/>
            <a:rect l="l" t="t" r="r" b="b"/>
            <a:pathLst>
              <a:path w="2946146" h="1374902" extrusionOk="0">
                <a:moveTo>
                  <a:pt x="0" y="0"/>
                </a:moveTo>
                <a:lnTo>
                  <a:pt x="2946146" y="0"/>
                </a:lnTo>
                <a:lnTo>
                  <a:pt x="2946146" y="1374902"/>
                </a:lnTo>
                <a:lnTo>
                  <a:pt x="0" y="1374902"/>
                </a:lnTo>
                <a:lnTo>
                  <a:pt x="0" y="0"/>
                </a:lnTo>
                <a:close/>
              </a:path>
            </a:pathLst>
          </a:custGeom>
          <a:blipFill rotWithShape="1">
            <a:blip r:embed="rId2">
              <a:alphaModFix/>
            </a:blip>
            <a:stretch>
              <a:fillRect/>
            </a:stretch>
          </a:blip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6" name="Google Shape;246;p44"/>
          <p:cNvSpPr/>
          <p:nvPr/>
        </p:nvSpPr>
        <p:spPr>
          <a:xfrm>
            <a:off x="760420" y="1822396"/>
            <a:ext cx="680474" cy="680474"/>
          </a:xfrm>
          <a:custGeom>
            <a:avLst/>
            <a:gdLst/>
            <a:ahLst/>
            <a:cxnLst/>
            <a:rect l="l" t="t" r="r" b="b"/>
            <a:pathLst>
              <a:path w="1360947" h="1360947" extrusionOk="0">
                <a:moveTo>
                  <a:pt x="0" y="0"/>
                </a:moveTo>
                <a:lnTo>
                  <a:pt x="1360947" y="0"/>
                </a:lnTo>
                <a:lnTo>
                  <a:pt x="1360947" y="1360947"/>
                </a:lnTo>
                <a:lnTo>
                  <a:pt x="0" y="1360947"/>
                </a:lnTo>
                <a:lnTo>
                  <a:pt x="0" y="0"/>
                </a:lnTo>
                <a:close/>
              </a:path>
            </a:pathLst>
          </a:custGeom>
          <a:blipFill rotWithShape="1">
            <a:blip r:embed="rId3">
              <a:alphaModFix/>
            </a:blip>
            <a:stretch>
              <a:fillRect/>
            </a:stretch>
          </a:blipFill>
          <a:ln w="15240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7" name="Google Shape;247;p44"/>
          <p:cNvSpPr/>
          <p:nvPr/>
        </p:nvSpPr>
        <p:spPr>
          <a:xfrm>
            <a:off x="2112685" y="4024718"/>
            <a:ext cx="448363" cy="448363"/>
          </a:xfrm>
          <a:custGeom>
            <a:avLst/>
            <a:gdLst/>
            <a:ahLst/>
            <a:cxnLst/>
            <a:rect l="l" t="t" r="r" b="b"/>
            <a:pathLst>
              <a:path w="1080393" h="1080393" extrusionOk="0">
                <a:moveTo>
                  <a:pt x="0" y="0"/>
                </a:moveTo>
                <a:lnTo>
                  <a:pt x="1080393" y="0"/>
                </a:lnTo>
                <a:lnTo>
                  <a:pt x="1080393" y="1080392"/>
                </a:lnTo>
                <a:lnTo>
                  <a:pt x="0" y="1080392"/>
                </a:lnTo>
                <a:lnTo>
                  <a:pt x="0" y="0"/>
                </a:lnTo>
                <a:close/>
              </a:path>
            </a:pathLst>
          </a:custGeom>
          <a:blipFill rotWithShape="1">
            <a:blip r:embed="rId3">
              <a:alphaModFix/>
            </a:blip>
            <a:stretch>
              <a:fillRect/>
            </a:stretch>
          </a:blipFill>
          <a:ln w="11430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8" name="Google Shape;248;p44"/>
          <p:cNvSpPr txBox="1">
            <a:spLocks noGrp="1"/>
          </p:cNvSpPr>
          <p:nvPr>
            <p:ph type="sldNum" idx="12"/>
          </p:nvPr>
        </p:nvSpPr>
        <p:spPr>
          <a:xfrm>
            <a:off x="3276600" y="3178175"/>
            <a:ext cx="1066800" cy="1827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249" name="Google Shape;249;p44"/>
          <p:cNvSpPr>
            <a:spLocks noGrp="1"/>
          </p:cNvSpPr>
          <p:nvPr>
            <p:ph type="pic" idx="2"/>
          </p:nvPr>
        </p:nvSpPr>
        <p:spPr>
          <a:xfrm>
            <a:off x="1651100" y="632400"/>
            <a:ext cx="2545800" cy="31989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sp>
      <p:sp>
        <p:nvSpPr>
          <p:cNvPr id="250" name="Google Shape;250;p44"/>
          <p:cNvSpPr txBox="1">
            <a:spLocks noGrp="1"/>
          </p:cNvSpPr>
          <p:nvPr>
            <p:ph type="title"/>
          </p:nvPr>
        </p:nvSpPr>
        <p:spPr>
          <a:xfrm>
            <a:off x="4813241" y="1008775"/>
            <a:ext cx="3842700" cy="1531800"/>
          </a:xfrm>
          <a:prstGeom prst="rect">
            <a:avLst/>
          </a:prstGeom>
          <a:noFill/>
          <a:ln>
            <a:noFill/>
          </a:ln>
        </p:spPr>
        <p:txBody>
          <a:bodyPr spcFirstLastPara="1" wrap="square" lIns="91425" tIns="91425" rIns="91425" bIns="91425" anchor="ctr" anchorCtr="0">
            <a:noAutofit/>
          </a:bodyPr>
          <a:lstStyle>
            <a:lvl1pPr lvl="0">
              <a:lnSpc>
                <a:spcPct val="85000"/>
              </a:lnSpc>
              <a:spcBef>
                <a:spcPts val="0"/>
              </a:spcBef>
              <a:spcAft>
                <a:spcPts val="0"/>
              </a:spcAft>
              <a:buClr>
                <a:schemeClr val="lt1"/>
              </a:buClr>
              <a:buSzPts val="3700"/>
              <a:buNone/>
              <a:defRPr sz="3700" b="1">
                <a:solidFill>
                  <a:schemeClr val="lt1"/>
                </a:solidFill>
              </a:defRPr>
            </a:lvl1pPr>
            <a:lvl2pPr lvl="1">
              <a:spcBef>
                <a:spcPts val="0"/>
              </a:spcBef>
              <a:spcAft>
                <a:spcPts val="0"/>
              </a:spcAft>
              <a:buSzPts val="3700"/>
              <a:buNone/>
              <a:defRPr sz="3700" b="1"/>
            </a:lvl2pPr>
            <a:lvl3pPr lvl="2">
              <a:spcBef>
                <a:spcPts val="0"/>
              </a:spcBef>
              <a:spcAft>
                <a:spcPts val="0"/>
              </a:spcAft>
              <a:buSzPts val="3700"/>
              <a:buNone/>
              <a:defRPr sz="3700" b="1"/>
            </a:lvl3pPr>
            <a:lvl4pPr lvl="3">
              <a:spcBef>
                <a:spcPts val="0"/>
              </a:spcBef>
              <a:spcAft>
                <a:spcPts val="0"/>
              </a:spcAft>
              <a:buSzPts val="3700"/>
              <a:buNone/>
              <a:defRPr sz="3700" b="1"/>
            </a:lvl4pPr>
            <a:lvl5pPr lvl="4">
              <a:spcBef>
                <a:spcPts val="0"/>
              </a:spcBef>
              <a:spcAft>
                <a:spcPts val="0"/>
              </a:spcAft>
              <a:buSzPts val="3700"/>
              <a:buNone/>
              <a:defRPr sz="3700" b="1"/>
            </a:lvl5pPr>
            <a:lvl6pPr lvl="5">
              <a:spcBef>
                <a:spcPts val="0"/>
              </a:spcBef>
              <a:spcAft>
                <a:spcPts val="0"/>
              </a:spcAft>
              <a:buSzPts val="3700"/>
              <a:buNone/>
              <a:defRPr sz="3700" b="1"/>
            </a:lvl6pPr>
            <a:lvl7pPr lvl="6">
              <a:spcBef>
                <a:spcPts val="0"/>
              </a:spcBef>
              <a:spcAft>
                <a:spcPts val="0"/>
              </a:spcAft>
              <a:buSzPts val="3700"/>
              <a:buNone/>
              <a:defRPr sz="3700" b="1"/>
            </a:lvl7pPr>
            <a:lvl8pPr lvl="7">
              <a:spcBef>
                <a:spcPts val="0"/>
              </a:spcBef>
              <a:spcAft>
                <a:spcPts val="0"/>
              </a:spcAft>
              <a:buSzPts val="3700"/>
              <a:buNone/>
              <a:defRPr sz="3700" b="1"/>
            </a:lvl8pPr>
            <a:lvl9pPr lvl="8">
              <a:spcBef>
                <a:spcPts val="0"/>
              </a:spcBef>
              <a:spcAft>
                <a:spcPts val="0"/>
              </a:spcAft>
              <a:buSzPts val="3700"/>
              <a:buNone/>
              <a:defRPr sz="3700" b="1"/>
            </a:lvl9pPr>
          </a:lstStyle>
          <a:p>
            <a:endParaRPr/>
          </a:p>
        </p:txBody>
      </p:sp>
      <p:sp>
        <p:nvSpPr>
          <p:cNvPr id="251" name="Google Shape;251;p44"/>
          <p:cNvSpPr txBox="1">
            <a:spLocks noGrp="1"/>
          </p:cNvSpPr>
          <p:nvPr>
            <p:ph type="subTitle" idx="1"/>
          </p:nvPr>
        </p:nvSpPr>
        <p:spPr>
          <a:xfrm>
            <a:off x="4842968" y="2530985"/>
            <a:ext cx="3842700" cy="9783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lt1"/>
              </a:buClr>
              <a:buSzPts val="2700"/>
              <a:buNone/>
              <a:defRPr sz="27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2" name="Google Shape;252;p44"/>
          <p:cNvSpPr>
            <a:spLocks noGrp="1"/>
          </p:cNvSpPr>
          <p:nvPr>
            <p:ph type="pic" idx="3"/>
          </p:nvPr>
        </p:nvSpPr>
        <p:spPr>
          <a:xfrm>
            <a:off x="271693" y="2642028"/>
            <a:ext cx="1222200" cy="1222200"/>
          </a:xfrm>
          <a:prstGeom prst="rect">
            <a:avLst/>
          </a:prstGeom>
          <a:noFill/>
          <a:ln w="76200" cap="flat" cmpd="sng">
            <a:solidFill>
              <a:schemeClr val="lt1"/>
            </a:solidFill>
            <a:prstDash val="solid"/>
            <a:round/>
            <a:headEnd type="none" w="sm" len="sm"/>
            <a:tailEnd type="none" w="sm" len="sm"/>
          </a:ln>
        </p:spPr>
      </p:sp>
      <p:sp>
        <p:nvSpPr>
          <p:cNvPr id="253" name="Google Shape;253;p44"/>
          <p:cNvSpPr>
            <a:spLocks noGrp="1"/>
          </p:cNvSpPr>
          <p:nvPr>
            <p:ph type="pic" idx="4"/>
          </p:nvPr>
        </p:nvSpPr>
        <p:spPr>
          <a:xfrm>
            <a:off x="2700732" y="3921300"/>
            <a:ext cx="1524300" cy="772500"/>
          </a:xfrm>
          <a:prstGeom prst="rect">
            <a:avLst/>
          </a:prstGeom>
          <a:noFill/>
          <a:ln w="76200" cap="flat" cmpd="sng">
            <a:solidFill>
              <a:schemeClr val="lt1"/>
            </a:solidFill>
            <a:prstDash val="solid"/>
            <a:round/>
            <a:headEnd type="none" w="sm" len="sm"/>
            <a:tailEnd type="none" w="sm" len="sm"/>
          </a:ln>
        </p:spPr>
      </p:sp>
      <p:sp>
        <p:nvSpPr>
          <p:cNvPr id="254" name="Google Shape;254;p44"/>
          <p:cNvSpPr txBox="1">
            <a:spLocks noGrp="1"/>
          </p:cNvSpPr>
          <p:nvPr>
            <p:ph type="sldNum" idx="5"/>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Slide PTI">
  <p:cSld name="TITLE_1">
    <p:spTree>
      <p:nvGrpSpPr>
        <p:cNvPr id="1" name="Shape 255"/>
        <p:cNvGrpSpPr/>
        <p:nvPr/>
      </p:nvGrpSpPr>
      <p:grpSpPr>
        <a:xfrm>
          <a:off x="0" y="0"/>
          <a:ext cx="0" cy="0"/>
          <a:chOff x="0" y="0"/>
          <a:chExt cx="0" cy="0"/>
        </a:xfrm>
      </p:grpSpPr>
      <p:sp>
        <p:nvSpPr>
          <p:cNvPr id="256" name="Google Shape;256;p45"/>
          <p:cNvSpPr/>
          <p:nvPr/>
        </p:nvSpPr>
        <p:spPr>
          <a:xfrm>
            <a:off x="408750" y="171450"/>
            <a:ext cx="4047017" cy="3146082"/>
          </a:xfrm>
          <a:custGeom>
            <a:avLst/>
            <a:gdLst/>
            <a:ahLst/>
            <a:cxnLst/>
            <a:rect l="l" t="t" r="r" b="b"/>
            <a:pathLst>
              <a:path w="8656721" h="6693791" extrusionOk="0">
                <a:moveTo>
                  <a:pt x="0" y="0"/>
                </a:moveTo>
                <a:lnTo>
                  <a:pt x="8656721" y="0"/>
                </a:lnTo>
                <a:lnTo>
                  <a:pt x="8656721" y="6693791"/>
                </a:lnTo>
                <a:lnTo>
                  <a:pt x="0" y="6693791"/>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7" name="Google Shape;257;p45" descr="Disability Rights Education and Defense Fund logo"/>
          <p:cNvSpPr/>
          <p:nvPr/>
        </p:nvSpPr>
        <p:spPr>
          <a:xfrm>
            <a:off x="7071580" y="3947834"/>
            <a:ext cx="1819245" cy="838690"/>
          </a:xfrm>
          <a:custGeom>
            <a:avLst/>
            <a:gdLst/>
            <a:ahLst/>
            <a:cxnLst/>
            <a:rect l="l" t="t" r="r" b="b"/>
            <a:pathLst>
              <a:path w="2946146" h="1374902" extrusionOk="0">
                <a:moveTo>
                  <a:pt x="0" y="0"/>
                </a:moveTo>
                <a:lnTo>
                  <a:pt x="2946146" y="0"/>
                </a:lnTo>
                <a:lnTo>
                  <a:pt x="2946146" y="1374902"/>
                </a:lnTo>
                <a:lnTo>
                  <a:pt x="0" y="1374902"/>
                </a:lnTo>
                <a:lnTo>
                  <a:pt x="0" y="0"/>
                </a:lnTo>
                <a:close/>
              </a:path>
            </a:pathLst>
          </a:custGeom>
          <a:blipFill rotWithShape="1">
            <a:blip r:embed="rId2">
              <a:alphaModFix/>
            </a:blip>
            <a:stretch>
              <a:fillRect/>
            </a:stretch>
          </a:blip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8" name="Google Shape;258;p45"/>
          <p:cNvSpPr txBox="1">
            <a:spLocks noGrp="1"/>
          </p:cNvSpPr>
          <p:nvPr>
            <p:ph type="title"/>
          </p:nvPr>
        </p:nvSpPr>
        <p:spPr>
          <a:xfrm>
            <a:off x="622241" y="558502"/>
            <a:ext cx="3842700" cy="1531800"/>
          </a:xfrm>
          <a:prstGeom prst="rect">
            <a:avLst/>
          </a:prstGeom>
          <a:noFill/>
          <a:ln>
            <a:noFill/>
          </a:ln>
        </p:spPr>
        <p:txBody>
          <a:bodyPr spcFirstLastPara="1" wrap="square" lIns="91425" tIns="91425" rIns="91425" bIns="91425" anchor="ctr" anchorCtr="0">
            <a:noAutofit/>
          </a:bodyPr>
          <a:lstStyle>
            <a:lvl1pPr lvl="0">
              <a:lnSpc>
                <a:spcPct val="85000"/>
              </a:lnSpc>
              <a:spcBef>
                <a:spcPts val="0"/>
              </a:spcBef>
              <a:spcAft>
                <a:spcPts val="0"/>
              </a:spcAft>
              <a:buClr>
                <a:schemeClr val="lt1"/>
              </a:buClr>
              <a:buSzPts val="3700"/>
              <a:buNone/>
              <a:defRPr sz="3700" b="1">
                <a:solidFill>
                  <a:schemeClr val="lt1"/>
                </a:solidFill>
              </a:defRPr>
            </a:lvl1pPr>
            <a:lvl2pPr lvl="1">
              <a:spcBef>
                <a:spcPts val="0"/>
              </a:spcBef>
              <a:spcAft>
                <a:spcPts val="0"/>
              </a:spcAft>
              <a:buSzPts val="3700"/>
              <a:buNone/>
              <a:defRPr sz="3700" b="1"/>
            </a:lvl2pPr>
            <a:lvl3pPr lvl="2">
              <a:spcBef>
                <a:spcPts val="0"/>
              </a:spcBef>
              <a:spcAft>
                <a:spcPts val="0"/>
              </a:spcAft>
              <a:buSzPts val="3700"/>
              <a:buNone/>
              <a:defRPr sz="3700" b="1"/>
            </a:lvl3pPr>
            <a:lvl4pPr lvl="3">
              <a:spcBef>
                <a:spcPts val="0"/>
              </a:spcBef>
              <a:spcAft>
                <a:spcPts val="0"/>
              </a:spcAft>
              <a:buSzPts val="3700"/>
              <a:buNone/>
              <a:defRPr sz="3700" b="1"/>
            </a:lvl4pPr>
            <a:lvl5pPr lvl="4">
              <a:spcBef>
                <a:spcPts val="0"/>
              </a:spcBef>
              <a:spcAft>
                <a:spcPts val="0"/>
              </a:spcAft>
              <a:buSzPts val="3700"/>
              <a:buNone/>
              <a:defRPr sz="3700" b="1"/>
            </a:lvl5pPr>
            <a:lvl6pPr lvl="5">
              <a:spcBef>
                <a:spcPts val="0"/>
              </a:spcBef>
              <a:spcAft>
                <a:spcPts val="0"/>
              </a:spcAft>
              <a:buSzPts val="3700"/>
              <a:buNone/>
              <a:defRPr sz="3700" b="1"/>
            </a:lvl6pPr>
            <a:lvl7pPr lvl="6">
              <a:spcBef>
                <a:spcPts val="0"/>
              </a:spcBef>
              <a:spcAft>
                <a:spcPts val="0"/>
              </a:spcAft>
              <a:buSzPts val="3700"/>
              <a:buNone/>
              <a:defRPr sz="3700" b="1"/>
            </a:lvl7pPr>
            <a:lvl8pPr lvl="7">
              <a:spcBef>
                <a:spcPts val="0"/>
              </a:spcBef>
              <a:spcAft>
                <a:spcPts val="0"/>
              </a:spcAft>
              <a:buSzPts val="3700"/>
              <a:buNone/>
              <a:defRPr sz="3700" b="1"/>
            </a:lvl8pPr>
            <a:lvl9pPr lvl="8">
              <a:spcBef>
                <a:spcPts val="0"/>
              </a:spcBef>
              <a:spcAft>
                <a:spcPts val="0"/>
              </a:spcAft>
              <a:buSzPts val="3700"/>
              <a:buNone/>
              <a:defRPr sz="3700" b="1"/>
            </a:lvl9pPr>
          </a:lstStyle>
          <a:p>
            <a:endParaRPr/>
          </a:p>
        </p:txBody>
      </p:sp>
      <p:sp>
        <p:nvSpPr>
          <p:cNvPr id="259" name="Google Shape;259;p45"/>
          <p:cNvSpPr txBox="1">
            <a:spLocks noGrp="1"/>
          </p:cNvSpPr>
          <p:nvPr>
            <p:ph type="subTitle" idx="1"/>
          </p:nvPr>
        </p:nvSpPr>
        <p:spPr>
          <a:xfrm>
            <a:off x="651968" y="2080712"/>
            <a:ext cx="3842700" cy="9783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lt1"/>
              </a:buClr>
              <a:buSzPts val="2700"/>
              <a:buNone/>
              <a:defRPr sz="27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0" name="Google Shape;260;p45"/>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
        <p:nvSpPr>
          <p:cNvPr id="261" name="Google Shape;261;p45"/>
          <p:cNvSpPr/>
          <p:nvPr/>
        </p:nvSpPr>
        <p:spPr>
          <a:xfrm>
            <a:off x="6802438" y="171450"/>
            <a:ext cx="2057400" cy="1528500"/>
          </a:xfrm>
          <a:prstGeom prst="rect">
            <a:avLst/>
          </a:prstGeom>
          <a:solidFill>
            <a:srgbClr val="78AC3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62" name="Google Shape;262;p45"/>
          <p:cNvSpPr/>
          <p:nvPr/>
        </p:nvSpPr>
        <p:spPr>
          <a:xfrm>
            <a:off x="4624388" y="1783556"/>
            <a:ext cx="2057400" cy="1528500"/>
          </a:xfrm>
          <a:prstGeom prst="rect">
            <a:avLst/>
          </a:prstGeom>
          <a:solidFill>
            <a:srgbClr val="35AC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63" name="Google Shape;263;p45"/>
          <p:cNvSpPr/>
          <p:nvPr/>
        </p:nvSpPr>
        <p:spPr>
          <a:xfrm>
            <a:off x="4624388" y="171450"/>
            <a:ext cx="2057400" cy="1528500"/>
          </a:xfrm>
          <a:prstGeom prst="rect">
            <a:avLst/>
          </a:prstGeom>
          <a:solidFill>
            <a:srgbClr val="0D33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64" name="Google Shape;264;p45"/>
          <p:cNvSpPr/>
          <p:nvPr/>
        </p:nvSpPr>
        <p:spPr>
          <a:xfrm>
            <a:off x="6802438" y="1783556"/>
            <a:ext cx="2057400" cy="1528500"/>
          </a:xfrm>
          <a:prstGeom prst="rect">
            <a:avLst/>
          </a:prstGeom>
          <a:solidFill>
            <a:srgbClr val="EFAB1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65" name="Google Shape;265;p45"/>
          <p:cNvSpPr txBox="1"/>
          <p:nvPr/>
        </p:nvSpPr>
        <p:spPr>
          <a:xfrm>
            <a:off x="4800600" y="3468501"/>
            <a:ext cx="4038600" cy="7002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2800">
              <a:solidFill>
                <a:srgbClr val="990000"/>
              </a:solidFill>
              <a:latin typeface="Calibri"/>
              <a:ea typeface="Calibri"/>
              <a:cs typeface="Calibri"/>
              <a:sym typeface="Calibri"/>
            </a:endParaRPr>
          </a:p>
        </p:txBody>
      </p:sp>
      <p:sp>
        <p:nvSpPr>
          <p:cNvPr id="266" name="Google Shape;266;p45"/>
          <p:cNvSpPr txBox="1">
            <a:spLocks noGrp="1"/>
          </p:cNvSpPr>
          <p:nvPr>
            <p:ph type="subTitle" idx="2"/>
          </p:nvPr>
        </p:nvSpPr>
        <p:spPr>
          <a:xfrm>
            <a:off x="304840" y="3468500"/>
            <a:ext cx="6143400" cy="1335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200"/>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7" name="Google Shape;267;p45"/>
          <p:cNvSpPr>
            <a:spLocks noGrp="1"/>
          </p:cNvSpPr>
          <p:nvPr>
            <p:ph type="pic" idx="3"/>
          </p:nvPr>
        </p:nvSpPr>
        <p:spPr>
          <a:xfrm>
            <a:off x="4807575" y="332400"/>
            <a:ext cx="1643100" cy="1180200"/>
          </a:xfrm>
          <a:prstGeom prst="rect">
            <a:avLst/>
          </a:prstGeom>
          <a:noFill/>
          <a:ln w="9525" cap="flat" cmpd="sng">
            <a:solidFill>
              <a:schemeClr val="lt1"/>
            </a:solidFill>
            <a:prstDash val="solid"/>
            <a:round/>
            <a:headEnd type="none" w="sm" len="sm"/>
            <a:tailEnd type="none" w="sm" len="sm"/>
          </a:ln>
        </p:spPr>
      </p:sp>
      <p:sp>
        <p:nvSpPr>
          <p:cNvPr id="268" name="Google Shape;268;p45"/>
          <p:cNvSpPr>
            <a:spLocks noGrp="1"/>
          </p:cNvSpPr>
          <p:nvPr>
            <p:ph type="pic" idx="4"/>
          </p:nvPr>
        </p:nvSpPr>
        <p:spPr>
          <a:xfrm>
            <a:off x="7014432" y="332400"/>
            <a:ext cx="1643100" cy="1180200"/>
          </a:xfrm>
          <a:prstGeom prst="rect">
            <a:avLst/>
          </a:prstGeom>
          <a:noFill/>
          <a:ln w="9525" cap="flat" cmpd="sng">
            <a:solidFill>
              <a:schemeClr val="lt1"/>
            </a:solidFill>
            <a:prstDash val="solid"/>
            <a:round/>
            <a:headEnd type="none" w="sm" len="sm"/>
            <a:tailEnd type="none" w="sm" len="sm"/>
          </a:ln>
        </p:spPr>
      </p:sp>
      <p:sp>
        <p:nvSpPr>
          <p:cNvPr id="269" name="Google Shape;269;p45"/>
          <p:cNvSpPr>
            <a:spLocks noGrp="1"/>
          </p:cNvSpPr>
          <p:nvPr>
            <p:ph type="pic" idx="5"/>
          </p:nvPr>
        </p:nvSpPr>
        <p:spPr>
          <a:xfrm>
            <a:off x="4800600" y="1959488"/>
            <a:ext cx="1643100" cy="1180200"/>
          </a:xfrm>
          <a:prstGeom prst="rect">
            <a:avLst/>
          </a:prstGeom>
          <a:noFill/>
          <a:ln w="9525" cap="flat" cmpd="sng">
            <a:solidFill>
              <a:schemeClr val="lt1"/>
            </a:solidFill>
            <a:prstDash val="solid"/>
            <a:round/>
            <a:headEnd type="none" w="sm" len="sm"/>
            <a:tailEnd type="none" w="sm" len="sm"/>
          </a:ln>
        </p:spPr>
      </p:sp>
      <p:sp>
        <p:nvSpPr>
          <p:cNvPr id="270" name="Google Shape;270;p45"/>
          <p:cNvSpPr>
            <a:spLocks noGrp="1"/>
          </p:cNvSpPr>
          <p:nvPr>
            <p:ph type="pic" idx="6"/>
          </p:nvPr>
        </p:nvSpPr>
        <p:spPr>
          <a:xfrm>
            <a:off x="7007457" y="1959488"/>
            <a:ext cx="1643100" cy="1180200"/>
          </a:xfrm>
          <a:prstGeom prst="rect">
            <a:avLst/>
          </a:prstGeom>
          <a:noFill/>
          <a:ln w="9525" cap="flat" cmpd="sng">
            <a:solidFill>
              <a:schemeClr val="lt1"/>
            </a:solidFill>
            <a:prstDash val="solid"/>
            <a:round/>
            <a:headEnd type="none" w="sm" len="sm"/>
            <a:tailEnd type="none" w="sm" len="sm"/>
          </a:ln>
        </p:spPr>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Presenters" type="obj">
  <p:cSld name="OBJECT">
    <p:spTree>
      <p:nvGrpSpPr>
        <p:cNvPr id="1" name="Shape 271"/>
        <p:cNvGrpSpPr/>
        <p:nvPr/>
      </p:nvGrpSpPr>
      <p:grpSpPr>
        <a:xfrm>
          <a:off x="0" y="0"/>
          <a:ext cx="0" cy="0"/>
          <a:chOff x="0" y="0"/>
          <a:chExt cx="0" cy="0"/>
        </a:xfrm>
      </p:grpSpPr>
      <p:sp>
        <p:nvSpPr>
          <p:cNvPr id="272" name="Google Shape;272;p46"/>
          <p:cNvSpPr/>
          <p:nvPr/>
        </p:nvSpPr>
        <p:spPr>
          <a:xfrm>
            <a:off x="327900" y="490750"/>
            <a:ext cx="8365031" cy="583192"/>
          </a:xfrm>
          <a:custGeom>
            <a:avLst/>
            <a:gdLst/>
            <a:ahLst/>
            <a:cxnLst/>
            <a:rect l="l" t="t" r="r" b="b"/>
            <a:pathLst>
              <a:path w="17159037" h="1166385" extrusionOk="0">
                <a:moveTo>
                  <a:pt x="0" y="0"/>
                </a:moveTo>
                <a:lnTo>
                  <a:pt x="17159037" y="0"/>
                </a:lnTo>
                <a:lnTo>
                  <a:pt x="17159037" y="1166385"/>
                </a:lnTo>
                <a:lnTo>
                  <a:pt x="0" y="1166385"/>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73" name="Google Shape;273;p46"/>
          <p:cNvSpPr txBox="1">
            <a:spLocks noGrp="1"/>
          </p:cNvSpPr>
          <p:nvPr>
            <p:ph type="title"/>
          </p:nvPr>
        </p:nvSpPr>
        <p:spPr>
          <a:xfrm>
            <a:off x="327912" y="497553"/>
            <a:ext cx="8136900" cy="479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600"/>
              <a:buNone/>
              <a:defRPr sz="2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4" name="Google Shape;274;p46"/>
          <p:cNvSpPr txBox="1">
            <a:spLocks noGrp="1"/>
          </p:cNvSpPr>
          <p:nvPr>
            <p:ph type="title" idx="2"/>
          </p:nvPr>
        </p:nvSpPr>
        <p:spPr>
          <a:xfrm>
            <a:off x="229601" y="1246521"/>
            <a:ext cx="4917000" cy="479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300"/>
              <a:buNone/>
              <a:defRPr sz="2300" b="1">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5" name="Google Shape;275;p46"/>
          <p:cNvSpPr txBox="1">
            <a:spLocks noGrp="1"/>
          </p:cNvSpPr>
          <p:nvPr>
            <p:ph type="title" idx="3"/>
          </p:nvPr>
        </p:nvSpPr>
        <p:spPr>
          <a:xfrm>
            <a:off x="240142" y="3172899"/>
            <a:ext cx="4917000" cy="479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300"/>
              <a:buNone/>
              <a:defRPr sz="2300" b="1">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6" name="Google Shape;276;p46"/>
          <p:cNvSpPr txBox="1">
            <a:spLocks noGrp="1"/>
          </p:cNvSpPr>
          <p:nvPr>
            <p:ph type="subTitle" idx="1"/>
          </p:nvPr>
        </p:nvSpPr>
        <p:spPr>
          <a:xfrm>
            <a:off x="229551" y="1770725"/>
            <a:ext cx="4539300" cy="1335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200"/>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7" name="Google Shape;277;p46"/>
          <p:cNvSpPr txBox="1">
            <a:spLocks noGrp="1"/>
          </p:cNvSpPr>
          <p:nvPr>
            <p:ph type="subTitle" idx="4"/>
          </p:nvPr>
        </p:nvSpPr>
        <p:spPr>
          <a:xfrm>
            <a:off x="243582" y="3638550"/>
            <a:ext cx="4539300" cy="1335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200"/>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8" name="Google Shape;278;p46"/>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Presenters with no image">
  <p:cSld name="OBJECT_1">
    <p:spTree>
      <p:nvGrpSpPr>
        <p:cNvPr id="1" name="Shape 279"/>
        <p:cNvGrpSpPr/>
        <p:nvPr/>
      </p:nvGrpSpPr>
      <p:grpSpPr>
        <a:xfrm>
          <a:off x="0" y="0"/>
          <a:ext cx="0" cy="0"/>
          <a:chOff x="0" y="0"/>
          <a:chExt cx="0" cy="0"/>
        </a:xfrm>
      </p:grpSpPr>
      <p:sp>
        <p:nvSpPr>
          <p:cNvPr id="280" name="Google Shape;280;p47"/>
          <p:cNvSpPr/>
          <p:nvPr/>
        </p:nvSpPr>
        <p:spPr>
          <a:xfrm>
            <a:off x="327900" y="490750"/>
            <a:ext cx="8365031" cy="583192"/>
          </a:xfrm>
          <a:custGeom>
            <a:avLst/>
            <a:gdLst/>
            <a:ahLst/>
            <a:cxnLst/>
            <a:rect l="l" t="t" r="r" b="b"/>
            <a:pathLst>
              <a:path w="17159037" h="1166385" extrusionOk="0">
                <a:moveTo>
                  <a:pt x="0" y="0"/>
                </a:moveTo>
                <a:lnTo>
                  <a:pt x="17159037" y="0"/>
                </a:lnTo>
                <a:lnTo>
                  <a:pt x="17159037" y="1166385"/>
                </a:lnTo>
                <a:lnTo>
                  <a:pt x="0" y="1166385"/>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81" name="Google Shape;281;p47"/>
          <p:cNvSpPr txBox="1">
            <a:spLocks noGrp="1"/>
          </p:cNvSpPr>
          <p:nvPr>
            <p:ph type="title"/>
          </p:nvPr>
        </p:nvSpPr>
        <p:spPr>
          <a:xfrm>
            <a:off x="327912" y="497553"/>
            <a:ext cx="8136900" cy="479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600"/>
              <a:buNone/>
              <a:defRPr sz="2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2" name="Google Shape;282;p47"/>
          <p:cNvSpPr txBox="1">
            <a:spLocks noGrp="1"/>
          </p:cNvSpPr>
          <p:nvPr>
            <p:ph type="title" idx="2"/>
          </p:nvPr>
        </p:nvSpPr>
        <p:spPr>
          <a:xfrm>
            <a:off x="229601" y="1246521"/>
            <a:ext cx="4917000" cy="479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300"/>
              <a:buNone/>
              <a:defRPr sz="2300" b="1">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3" name="Google Shape;283;p47"/>
          <p:cNvSpPr txBox="1">
            <a:spLocks noGrp="1"/>
          </p:cNvSpPr>
          <p:nvPr>
            <p:ph type="title" idx="3"/>
          </p:nvPr>
        </p:nvSpPr>
        <p:spPr>
          <a:xfrm>
            <a:off x="240142" y="3172899"/>
            <a:ext cx="4917000" cy="479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300"/>
              <a:buNone/>
              <a:defRPr sz="2300" b="1">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4" name="Google Shape;284;p47"/>
          <p:cNvSpPr txBox="1">
            <a:spLocks noGrp="1"/>
          </p:cNvSpPr>
          <p:nvPr>
            <p:ph type="subTitle" idx="1"/>
          </p:nvPr>
        </p:nvSpPr>
        <p:spPr>
          <a:xfrm>
            <a:off x="229551" y="1770725"/>
            <a:ext cx="4539300" cy="1335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200"/>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5" name="Google Shape;285;p47"/>
          <p:cNvSpPr txBox="1">
            <a:spLocks noGrp="1"/>
          </p:cNvSpPr>
          <p:nvPr>
            <p:ph type="subTitle" idx="4"/>
          </p:nvPr>
        </p:nvSpPr>
        <p:spPr>
          <a:xfrm>
            <a:off x="243582" y="3638550"/>
            <a:ext cx="4539300" cy="1335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200"/>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6" name="Google Shape;286;p47"/>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
        <p:nvSpPr>
          <p:cNvPr id="287" name="Google Shape;287;p47"/>
          <p:cNvSpPr txBox="1">
            <a:spLocks noGrp="1"/>
          </p:cNvSpPr>
          <p:nvPr>
            <p:ph type="title" idx="5"/>
          </p:nvPr>
        </p:nvSpPr>
        <p:spPr>
          <a:xfrm>
            <a:off x="4710400" y="1265875"/>
            <a:ext cx="4190100" cy="479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300"/>
              <a:buNone/>
              <a:defRPr sz="2300" b="1">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8" name="Google Shape;288;p47"/>
          <p:cNvSpPr txBox="1">
            <a:spLocks noGrp="1"/>
          </p:cNvSpPr>
          <p:nvPr>
            <p:ph type="subTitle" idx="6"/>
          </p:nvPr>
        </p:nvSpPr>
        <p:spPr>
          <a:xfrm>
            <a:off x="4710350" y="1790075"/>
            <a:ext cx="4190100" cy="13350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200"/>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opics" type="secHead">
  <p:cSld name="SECTION_HEADER">
    <p:spTree>
      <p:nvGrpSpPr>
        <p:cNvPr id="1" name="Shape 289"/>
        <p:cNvGrpSpPr/>
        <p:nvPr/>
      </p:nvGrpSpPr>
      <p:grpSpPr>
        <a:xfrm>
          <a:off x="0" y="0"/>
          <a:ext cx="0" cy="0"/>
          <a:chOff x="0" y="0"/>
          <a:chExt cx="0" cy="0"/>
        </a:xfrm>
      </p:grpSpPr>
      <p:sp>
        <p:nvSpPr>
          <p:cNvPr id="290" name="Google Shape;290;p48"/>
          <p:cNvSpPr/>
          <p:nvPr/>
        </p:nvSpPr>
        <p:spPr>
          <a:xfrm>
            <a:off x="243639" y="490738"/>
            <a:ext cx="8579519" cy="583192"/>
          </a:xfrm>
          <a:custGeom>
            <a:avLst/>
            <a:gdLst/>
            <a:ahLst/>
            <a:cxnLst/>
            <a:rect l="l" t="t" r="r" b="b"/>
            <a:pathLst>
              <a:path w="17159037" h="1166385" extrusionOk="0">
                <a:moveTo>
                  <a:pt x="0" y="0"/>
                </a:moveTo>
                <a:lnTo>
                  <a:pt x="17159037" y="0"/>
                </a:lnTo>
                <a:lnTo>
                  <a:pt x="17159037" y="1166385"/>
                </a:lnTo>
                <a:lnTo>
                  <a:pt x="0" y="1166385"/>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91" name="Google Shape;291;p48"/>
          <p:cNvSpPr txBox="1">
            <a:spLocks noGrp="1"/>
          </p:cNvSpPr>
          <p:nvPr>
            <p:ph type="title"/>
          </p:nvPr>
        </p:nvSpPr>
        <p:spPr>
          <a:xfrm>
            <a:off x="327912" y="497553"/>
            <a:ext cx="8136900" cy="479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600"/>
              <a:buNone/>
              <a:defRPr sz="2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2" name="Google Shape;292;p48"/>
          <p:cNvSpPr txBox="1">
            <a:spLocks noGrp="1"/>
          </p:cNvSpPr>
          <p:nvPr>
            <p:ph type="subTitle" idx="1"/>
          </p:nvPr>
        </p:nvSpPr>
        <p:spPr>
          <a:xfrm>
            <a:off x="243650" y="1146725"/>
            <a:ext cx="5733600" cy="38334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200"/>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3" name="Google Shape;293;p48"/>
          <p:cNvSpPr/>
          <p:nvPr/>
        </p:nvSpPr>
        <p:spPr>
          <a:xfrm>
            <a:off x="6810325" y="4251250"/>
            <a:ext cx="361932" cy="345726"/>
          </a:xfrm>
          <a:custGeom>
            <a:avLst/>
            <a:gdLst/>
            <a:ahLst/>
            <a:cxnLst/>
            <a:rect l="l" t="t" r="r" b="b"/>
            <a:pathLst>
              <a:path w="1080393" h="1080393" extrusionOk="0">
                <a:moveTo>
                  <a:pt x="0" y="0"/>
                </a:moveTo>
                <a:lnTo>
                  <a:pt x="1080393" y="0"/>
                </a:lnTo>
                <a:lnTo>
                  <a:pt x="1080393" y="1080392"/>
                </a:lnTo>
                <a:lnTo>
                  <a:pt x="0" y="1080392"/>
                </a:lnTo>
                <a:lnTo>
                  <a:pt x="0" y="0"/>
                </a:lnTo>
                <a:close/>
              </a:path>
            </a:pathLst>
          </a:custGeom>
          <a:blipFill rotWithShape="1">
            <a:blip r:embed="rId2">
              <a:alphaModFix/>
            </a:blip>
            <a:stretch>
              <a:fillRect/>
            </a:stretch>
          </a:blipFill>
          <a:ln w="7620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94" name="Google Shape;294;p48"/>
          <p:cNvSpPr>
            <a:spLocks noGrp="1"/>
          </p:cNvSpPr>
          <p:nvPr>
            <p:ph type="pic" idx="2"/>
          </p:nvPr>
        </p:nvSpPr>
        <p:spPr>
          <a:xfrm>
            <a:off x="6249225" y="1335000"/>
            <a:ext cx="2545800" cy="27405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sp>
      <p:sp>
        <p:nvSpPr>
          <p:cNvPr id="295" name="Google Shape;295;p48"/>
          <p:cNvSpPr>
            <a:spLocks noGrp="1"/>
          </p:cNvSpPr>
          <p:nvPr>
            <p:ph type="pic" idx="3"/>
          </p:nvPr>
        </p:nvSpPr>
        <p:spPr>
          <a:xfrm>
            <a:off x="7298850" y="4223150"/>
            <a:ext cx="1524300" cy="583200"/>
          </a:xfrm>
          <a:prstGeom prst="rect">
            <a:avLst/>
          </a:prstGeom>
          <a:noFill/>
          <a:ln w="76200" cap="flat" cmpd="sng">
            <a:solidFill>
              <a:schemeClr val="lt1"/>
            </a:solidFill>
            <a:prstDash val="solid"/>
            <a:round/>
            <a:headEnd type="none" w="sm" len="sm"/>
            <a:tailEnd type="none" w="sm" len="sm"/>
          </a:ln>
        </p:spPr>
      </p:sp>
      <p:sp>
        <p:nvSpPr>
          <p:cNvPr id="296" name="Google Shape;296;p48"/>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Learning Outcomes" type="twoObj">
  <p:cSld name="TWO_OBJECTS">
    <p:spTree>
      <p:nvGrpSpPr>
        <p:cNvPr id="1" name="Shape 297"/>
        <p:cNvGrpSpPr/>
        <p:nvPr/>
      </p:nvGrpSpPr>
      <p:grpSpPr>
        <a:xfrm>
          <a:off x="0" y="0"/>
          <a:ext cx="0" cy="0"/>
          <a:chOff x="0" y="0"/>
          <a:chExt cx="0" cy="0"/>
        </a:xfrm>
      </p:grpSpPr>
      <p:sp>
        <p:nvSpPr>
          <p:cNvPr id="298" name="Google Shape;298;p49"/>
          <p:cNvSpPr/>
          <p:nvPr/>
        </p:nvSpPr>
        <p:spPr>
          <a:xfrm>
            <a:off x="243639" y="285750"/>
            <a:ext cx="8579519" cy="583192"/>
          </a:xfrm>
          <a:custGeom>
            <a:avLst/>
            <a:gdLst/>
            <a:ahLst/>
            <a:cxnLst/>
            <a:rect l="l" t="t" r="r" b="b"/>
            <a:pathLst>
              <a:path w="17159037" h="1166385" extrusionOk="0">
                <a:moveTo>
                  <a:pt x="0" y="0"/>
                </a:moveTo>
                <a:lnTo>
                  <a:pt x="17159037" y="0"/>
                </a:lnTo>
                <a:lnTo>
                  <a:pt x="17159037" y="1166385"/>
                </a:lnTo>
                <a:lnTo>
                  <a:pt x="0" y="1166385"/>
                </a:lnTo>
                <a:lnTo>
                  <a:pt x="0" y="0"/>
                </a:lnTo>
                <a:close/>
              </a:path>
            </a:pathLst>
          </a:custGeom>
          <a:solidFill>
            <a:srgbClr val="980000"/>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99" name="Google Shape;299;p49"/>
          <p:cNvSpPr/>
          <p:nvPr/>
        </p:nvSpPr>
        <p:spPr>
          <a:xfrm>
            <a:off x="764931" y="3915184"/>
            <a:ext cx="635411" cy="635411"/>
          </a:xfrm>
          <a:custGeom>
            <a:avLst/>
            <a:gdLst/>
            <a:ahLst/>
            <a:cxnLst/>
            <a:rect l="l" t="t" r="r" b="b"/>
            <a:pathLst>
              <a:path w="1270821" h="1270821" extrusionOk="0">
                <a:moveTo>
                  <a:pt x="0" y="0"/>
                </a:moveTo>
                <a:lnTo>
                  <a:pt x="1270821" y="0"/>
                </a:lnTo>
                <a:lnTo>
                  <a:pt x="1270821" y="1270821"/>
                </a:lnTo>
                <a:lnTo>
                  <a:pt x="0" y="1270821"/>
                </a:lnTo>
                <a:lnTo>
                  <a:pt x="0" y="0"/>
                </a:lnTo>
                <a:close/>
              </a:path>
            </a:pathLst>
          </a:custGeom>
          <a:blipFill rotWithShape="1">
            <a:blip r:embed="rId2">
              <a:alphaModFix/>
            </a:blip>
            <a:stretch>
              <a:fillRect/>
            </a:stretch>
          </a:blipFill>
          <a:ln w="20955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00" name="Google Shape;300;p49"/>
          <p:cNvSpPr>
            <a:spLocks noGrp="1"/>
          </p:cNvSpPr>
          <p:nvPr>
            <p:ph type="pic" idx="2"/>
          </p:nvPr>
        </p:nvSpPr>
        <p:spPr>
          <a:xfrm>
            <a:off x="393975" y="1311925"/>
            <a:ext cx="2854800" cy="24018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sp>
      <p:sp>
        <p:nvSpPr>
          <p:cNvPr id="301" name="Google Shape;301;p49"/>
          <p:cNvSpPr>
            <a:spLocks noGrp="1"/>
          </p:cNvSpPr>
          <p:nvPr>
            <p:ph type="pic" idx="3"/>
          </p:nvPr>
        </p:nvSpPr>
        <p:spPr>
          <a:xfrm>
            <a:off x="1605475" y="3814004"/>
            <a:ext cx="1681800" cy="1036500"/>
          </a:xfrm>
          <a:prstGeom prst="rect">
            <a:avLst/>
          </a:prstGeom>
          <a:noFill/>
          <a:ln w="76200" cap="flat" cmpd="sng">
            <a:solidFill>
              <a:schemeClr val="lt1"/>
            </a:solidFill>
            <a:prstDash val="solid"/>
            <a:round/>
            <a:headEnd type="none" w="sm" len="sm"/>
            <a:tailEnd type="none" w="sm" len="sm"/>
          </a:ln>
        </p:spPr>
      </p:sp>
      <p:sp>
        <p:nvSpPr>
          <p:cNvPr id="302" name="Google Shape;302;p49"/>
          <p:cNvSpPr txBox="1">
            <a:spLocks noGrp="1"/>
          </p:cNvSpPr>
          <p:nvPr>
            <p:ph type="title"/>
          </p:nvPr>
        </p:nvSpPr>
        <p:spPr>
          <a:xfrm>
            <a:off x="327912" y="299865"/>
            <a:ext cx="8136900" cy="479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600"/>
              <a:buNone/>
              <a:defRPr sz="2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3" name="Google Shape;303;p49"/>
          <p:cNvSpPr txBox="1">
            <a:spLocks noGrp="1"/>
          </p:cNvSpPr>
          <p:nvPr>
            <p:ph type="subTitle" idx="1"/>
          </p:nvPr>
        </p:nvSpPr>
        <p:spPr>
          <a:xfrm>
            <a:off x="3618300" y="1146725"/>
            <a:ext cx="5204700" cy="37038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200"/>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4" name="Google Shape;304;p49"/>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ection Topic 1" type="twoTxTwoObj">
  <p:cSld name="TWO_OBJECTS_WITH_TEXT">
    <p:spTree>
      <p:nvGrpSpPr>
        <p:cNvPr id="1" name="Shape 305"/>
        <p:cNvGrpSpPr/>
        <p:nvPr/>
      </p:nvGrpSpPr>
      <p:grpSpPr>
        <a:xfrm>
          <a:off x="0" y="0"/>
          <a:ext cx="0" cy="0"/>
          <a:chOff x="0" y="0"/>
          <a:chExt cx="0" cy="0"/>
        </a:xfrm>
      </p:grpSpPr>
      <p:sp>
        <p:nvSpPr>
          <p:cNvPr id="306" name="Google Shape;306;p50"/>
          <p:cNvSpPr/>
          <p:nvPr/>
        </p:nvSpPr>
        <p:spPr>
          <a:xfrm>
            <a:off x="2452987" y="230806"/>
            <a:ext cx="4238027" cy="4504075"/>
          </a:xfrm>
          <a:custGeom>
            <a:avLst/>
            <a:gdLst/>
            <a:ahLst/>
            <a:cxnLst/>
            <a:rect l="l" t="t" r="r" b="b"/>
            <a:pathLst>
              <a:path w="8476054" h="9008150" extrusionOk="0">
                <a:moveTo>
                  <a:pt x="0" y="0"/>
                </a:moveTo>
                <a:lnTo>
                  <a:pt x="8476054" y="0"/>
                </a:lnTo>
                <a:lnTo>
                  <a:pt x="8476054" y="9008150"/>
                </a:lnTo>
                <a:lnTo>
                  <a:pt x="0" y="9008150"/>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07" name="Google Shape;307;p50"/>
          <p:cNvSpPr/>
          <p:nvPr/>
        </p:nvSpPr>
        <p:spPr>
          <a:xfrm>
            <a:off x="2452987" y="789653"/>
            <a:ext cx="4208711" cy="3282942"/>
          </a:xfrm>
          <a:custGeom>
            <a:avLst/>
            <a:gdLst/>
            <a:ahLst/>
            <a:cxnLst/>
            <a:rect l="l" t="t" r="r" b="b"/>
            <a:pathLst>
              <a:path w="11223230" h="8754513" extrusionOk="0">
                <a:moveTo>
                  <a:pt x="0" y="0"/>
                </a:moveTo>
                <a:lnTo>
                  <a:pt x="11223230" y="0"/>
                </a:lnTo>
                <a:lnTo>
                  <a:pt x="11223230" y="8754513"/>
                </a:lnTo>
                <a:lnTo>
                  <a:pt x="0" y="8754513"/>
                </a:lnTo>
                <a:close/>
              </a:path>
            </a:pathLst>
          </a:custGeom>
          <a:solidFill>
            <a:srgbClr val="000000">
              <a:alpha val="0"/>
            </a:srgbClr>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08" name="Google Shape;308;p50"/>
          <p:cNvSpPr/>
          <p:nvPr/>
        </p:nvSpPr>
        <p:spPr>
          <a:xfrm>
            <a:off x="6789420" y="333230"/>
            <a:ext cx="534803" cy="534803"/>
          </a:xfrm>
          <a:custGeom>
            <a:avLst/>
            <a:gdLst/>
            <a:ahLst/>
            <a:cxnLst/>
            <a:rect l="l" t="t" r="r" b="b"/>
            <a:pathLst>
              <a:path w="1125902" h="1125902" extrusionOk="0">
                <a:moveTo>
                  <a:pt x="0" y="0"/>
                </a:moveTo>
                <a:lnTo>
                  <a:pt x="1125902" y="0"/>
                </a:lnTo>
                <a:lnTo>
                  <a:pt x="1125902" y="1125902"/>
                </a:lnTo>
                <a:lnTo>
                  <a:pt x="0" y="1125902"/>
                </a:lnTo>
                <a:lnTo>
                  <a:pt x="0" y="0"/>
                </a:lnTo>
                <a:close/>
              </a:path>
            </a:pathLst>
          </a:custGeom>
          <a:blipFill rotWithShape="1">
            <a:blip r:embed="rId2">
              <a:alphaModFix/>
            </a:blip>
            <a:stretch>
              <a:fillRect/>
            </a:stretch>
          </a:blipFill>
          <a:ln w="20955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09" name="Google Shape;309;p50"/>
          <p:cNvSpPr/>
          <p:nvPr/>
        </p:nvSpPr>
        <p:spPr>
          <a:xfrm>
            <a:off x="371475" y="3286125"/>
            <a:ext cx="696740" cy="684997"/>
          </a:xfrm>
          <a:custGeom>
            <a:avLst/>
            <a:gdLst/>
            <a:ahLst/>
            <a:cxnLst/>
            <a:rect l="l" t="t" r="r" b="b"/>
            <a:pathLst>
              <a:path w="1565707" h="1565707" extrusionOk="0">
                <a:moveTo>
                  <a:pt x="0" y="0"/>
                </a:moveTo>
                <a:lnTo>
                  <a:pt x="1565707" y="0"/>
                </a:lnTo>
                <a:lnTo>
                  <a:pt x="1565707" y="1565707"/>
                </a:lnTo>
                <a:lnTo>
                  <a:pt x="0" y="1565707"/>
                </a:lnTo>
                <a:lnTo>
                  <a:pt x="0" y="0"/>
                </a:lnTo>
                <a:close/>
              </a:path>
            </a:pathLst>
          </a:custGeom>
          <a:blipFill rotWithShape="1">
            <a:blip r:embed="rId2">
              <a:alphaModFix/>
            </a:blip>
            <a:stretch>
              <a:fillRect/>
            </a:stretch>
          </a:blipFill>
          <a:ln w="15240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10" name="Google Shape;310;p50"/>
          <p:cNvSpPr txBox="1">
            <a:spLocks noGrp="1"/>
          </p:cNvSpPr>
          <p:nvPr>
            <p:ph type="title"/>
          </p:nvPr>
        </p:nvSpPr>
        <p:spPr>
          <a:xfrm>
            <a:off x="2917463" y="1075475"/>
            <a:ext cx="3359100" cy="2772000"/>
          </a:xfrm>
          <a:prstGeom prst="rect">
            <a:avLst/>
          </a:prstGeom>
          <a:noFill/>
          <a:ln>
            <a:noFill/>
          </a:ln>
        </p:spPr>
        <p:txBody>
          <a:bodyPr spcFirstLastPara="1" wrap="square" lIns="91425" tIns="91425" rIns="91425" bIns="91425" anchor="ctr" anchorCtr="0">
            <a:noAutofit/>
          </a:bodyPr>
          <a:lstStyle>
            <a:lvl1pPr lvl="0" algn="ctr">
              <a:lnSpc>
                <a:spcPct val="120000"/>
              </a:lnSpc>
              <a:spcBef>
                <a:spcPts val="0"/>
              </a:spcBef>
              <a:spcAft>
                <a:spcPts val="0"/>
              </a:spcAft>
              <a:buClr>
                <a:schemeClr val="lt1"/>
              </a:buClr>
              <a:buSzPts val="4000"/>
              <a:buNone/>
              <a:defRPr sz="4000" b="1">
                <a:solidFill>
                  <a:schemeClr val="lt1"/>
                </a:solidFill>
              </a:defRPr>
            </a:lvl1pPr>
            <a:lvl2pPr lvl="1">
              <a:spcBef>
                <a:spcPts val="0"/>
              </a:spcBef>
              <a:spcAft>
                <a:spcPts val="0"/>
              </a:spcAft>
              <a:buSzPts val="3700"/>
              <a:buNone/>
              <a:defRPr sz="3700" b="1"/>
            </a:lvl2pPr>
            <a:lvl3pPr lvl="2">
              <a:spcBef>
                <a:spcPts val="0"/>
              </a:spcBef>
              <a:spcAft>
                <a:spcPts val="0"/>
              </a:spcAft>
              <a:buSzPts val="3700"/>
              <a:buNone/>
              <a:defRPr sz="3700" b="1"/>
            </a:lvl3pPr>
            <a:lvl4pPr lvl="3">
              <a:spcBef>
                <a:spcPts val="0"/>
              </a:spcBef>
              <a:spcAft>
                <a:spcPts val="0"/>
              </a:spcAft>
              <a:buSzPts val="3700"/>
              <a:buNone/>
              <a:defRPr sz="3700" b="1"/>
            </a:lvl4pPr>
            <a:lvl5pPr lvl="4">
              <a:spcBef>
                <a:spcPts val="0"/>
              </a:spcBef>
              <a:spcAft>
                <a:spcPts val="0"/>
              </a:spcAft>
              <a:buSzPts val="3700"/>
              <a:buNone/>
              <a:defRPr sz="3700" b="1"/>
            </a:lvl5pPr>
            <a:lvl6pPr lvl="5">
              <a:spcBef>
                <a:spcPts val="0"/>
              </a:spcBef>
              <a:spcAft>
                <a:spcPts val="0"/>
              </a:spcAft>
              <a:buSzPts val="3700"/>
              <a:buNone/>
              <a:defRPr sz="3700" b="1"/>
            </a:lvl6pPr>
            <a:lvl7pPr lvl="6">
              <a:spcBef>
                <a:spcPts val="0"/>
              </a:spcBef>
              <a:spcAft>
                <a:spcPts val="0"/>
              </a:spcAft>
              <a:buSzPts val="3700"/>
              <a:buNone/>
              <a:defRPr sz="3700" b="1"/>
            </a:lvl7pPr>
            <a:lvl8pPr lvl="7">
              <a:spcBef>
                <a:spcPts val="0"/>
              </a:spcBef>
              <a:spcAft>
                <a:spcPts val="0"/>
              </a:spcAft>
              <a:buSzPts val="3700"/>
              <a:buNone/>
              <a:defRPr sz="3700" b="1"/>
            </a:lvl8pPr>
            <a:lvl9pPr lvl="8">
              <a:spcBef>
                <a:spcPts val="0"/>
              </a:spcBef>
              <a:spcAft>
                <a:spcPts val="0"/>
              </a:spcAft>
              <a:buSzPts val="3700"/>
              <a:buNone/>
              <a:defRPr sz="3700" b="1"/>
            </a:lvl9pPr>
          </a:lstStyle>
          <a:p>
            <a:endParaRPr/>
          </a:p>
        </p:txBody>
      </p:sp>
      <p:sp>
        <p:nvSpPr>
          <p:cNvPr id="311" name="Google Shape;311;p50"/>
          <p:cNvSpPr>
            <a:spLocks noGrp="1"/>
          </p:cNvSpPr>
          <p:nvPr>
            <p:ph type="pic" idx="2"/>
          </p:nvPr>
        </p:nvSpPr>
        <p:spPr>
          <a:xfrm>
            <a:off x="357599" y="330850"/>
            <a:ext cx="1968900" cy="27405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sp>
      <p:sp>
        <p:nvSpPr>
          <p:cNvPr id="312" name="Google Shape;312;p50"/>
          <p:cNvSpPr>
            <a:spLocks noGrp="1"/>
          </p:cNvSpPr>
          <p:nvPr>
            <p:ph type="pic" idx="3"/>
          </p:nvPr>
        </p:nvSpPr>
        <p:spPr>
          <a:xfrm>
            <a:off x="1218151" y="3187700"/>
            <a:ext cx="1147200" cy="1624800"/>
          </a:xfrm>
          <a:prstGeom prst="rect">
            <a:avLst/>
          </a:prstGeom>
          <a:noFill/>
          <a:ln w="76200" cap="flat" cmpd="sng">
            <a:solidFill>
              <a:schemeClr val="lt1"/>
            </a:solidFill>
            <a:prstDash val="solid"/>
            <a:round/>
            <a:headEnd type="none" w="sm" len="sm"/>
            <a:tailEnd type="none" w="sm" len="sm"/>
          </a:ln>
        </p:spPr>
      </p:sp>
      <p:sp>
        <p:nvSpPr>
          <p:cNvPr id="313" name="Google Shape;313;p50"/>
          <p:cNvSpPr>
            <a:spLocks noGrp="1"/>
          </p:cNvSpPr>
          <p:nvPr>
            <p:ph type="pic" idx="4"/>
          </p:nvPr>
        </p:nvSpPr>
        <p:spPr>
          <a:xfrm>
            <a:off x="6778650" y="2346325"/>
            <a:ext cx="2059200" cy="1062300"/>
          </a:xfrm>
          <a:prstGeom prst="rect">
            <a:avLst/>
          </a:prstGeom>
          <a:noFill/>
          <a:ln w="76200" cap="flat" cmpd="sng">
            <a:solidFill>
              <a:schemeClr val="lt1"/>
            </a:solidFill>
            <a:prstDash val="solid"/>
            <a:round/>
            <a:headEnd type="none" w="sm" len="sm"/>
            <a:tailEnd type="none" w="sm" len="sm"/>
          </a:ln>
        </p:spPr>
      </p:sp>
      <p:sp>
        <p:nvSpPr>
          <p:cNvPr id="314" name="Google Shape;314;p50"/>
          <p:cNvSpPr>
            <a:spLocks noGrp="1"/>
          </p:cNvSpPr>
          <p:nvPr>
            <p:ph type="pic" idx="5"/>
          </p:nvPr>
        </p:nvSpPr>
        <p:spPr>
          <a:xfrm>
            <a:off x="6780555" y="1075474"/>
            <a:ext cx="1480500" cy="1177200"/>
          </a:xfrm>
          <a:prstGeom prst="rect">
            <a:avLst/>
          </a:prstGeom>
          <a:noFill/>
          <a:ln w="76200" cap="flat" cmpd="sng">
            <a:solidFill>
              <a:schemeClr val="lt1"/>
            </a:solidFill>
            <a:prstDash val="solid"/>
            <a:round/>
            <a:headEnd type="none" w="sm" len="sm"/>
            <a:tailEnd type="none" w="sm" len="sm"/>
          </a:ln>
        </p:spPr>
      </p:sp>
      <p:sp>
        <p:nvSpPr>
          <p:cNvPr id="315" name="Google Shape;315;p50"/>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ingle Title - Format 1" type="titleOnly">
  <p:cSld name="TITLE_ONLY">
    <p:spTree>
      <p:nvGrpSpPr>
        <p:cNvPr id="1" name="Shape 316"/>
        <p:cNvGrpSpPr/>
        <p:nvPr/>
      </p:nvGrpSpPr>
      <p:grpSpPr>
        <a:xfrm>
          <a:off x="0" y="0"/>
          <a:ext cx="0" cy="0"/>
          <a:chOff x="0" y="0"/>
          <a:chExt cx="0" cy="0"/>
        </a:xfrm>
      </p:grpSpPr>
      <p:sp>
        <p:nvSpPr>
          <p:cNvPr id="317" name="Google Shape;317;p51"/>
          <p:cNvSpPr/>
          <p:nvPr/>
        </p:nvSpPr>
        <p:spPr>
          <a:xfrm>
            <a:off x="243639" y="323850"/>
            <a:ext cx="8579519" cy="583192"/>
          </a:xfrm>
          <a:custGeom>
            <a:avLst/>
            <a:gdLst/>
            <a:ahLst/>
            <a:cxnLst/>
            <a:rect l="l" t="t" r="r" b="b"/>
            <a:pathLst>
              <a:path w="17159037" h="1166385" extrusionOk="0">
                <a:moveTo>
                  <a:pt x="0" y="0"/>
                </a:moveTo>
                <a:lnTo>
                  <a:pt x="17159037" y="0"/>
                </a:lnTo>
                <a:lnTo>
                  <a:pt x="17159037" y="1166385"/>
                </a:lnTo>
                <a:lnTo>
                  <a:pt x="0" y="1166385"/>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18" name="Google Shape;318;p51"/>
          <p:cNvSpPr/>
          <p:nvPr/>
        </p:nvSpPr>
        <p:spPr>
          <a:xfrm>
            <a:off x="6547149" y="1282298"/>
            <a:ext cx="481751" cy="481751"/>
          </a:xfrm>
          <a:custGeom>
            <a:avLst/>
            <a:gdLst/>
            <a:ahLst/>
            <a:cxnLst/>
            <a:rect l="l" t="t" r="r" b="b"/>
            <a:pathLst>
              <a:path w="1259479" h="1259479" extrusionOk="0">
                <a:moveTo>
                  <a:pt x="0" y="0"/>
                </a:moveTo>
                <a:lnTo>
                  <a:pt x="1259479" y="0"/>
                </a:lnTo>
                <a:lnTo>
                  <a:pt x="1259479" y="1259479"/>
                </a:lnTo>
                <a:lnTo>
                  <a:pt x="0" y="1259479"/>
                </a:lnTo>
                <a:lnTo>
                  <a:pt x="0" y="0"/>
                </a:lnTo>
                <a:close/>
              </a:path>
            </a:pathLst>
          </a:custGeom>
          <a:blipFill rotWithShape="1">
            <a:blip r:embed="rId2">
              <a:alphaModFix/>
            </a:blip>
            <a:stretch>
              <a:fillRect/>
            </a:stretch>
          </a:blipFill>
          <a:ln w="11430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19" name="Google Shape;319;p51"/>
          <p:cNvSpPr>
            <a:spLocks noGrp="1"/>
          </p:cNvSpPr>
          <p:nvPr>
            <p:ph type="pic" idx="2"/>
          </p:nvPr>
        </p:nvSpPr>
        <p:spPr>
          <a:xfrm>
            <a:off x="6131050" y="1923275"/>
            <a:ext cx="2545800" cy="27402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sp>
      <p:sp>
        <p:nvSpPr>
          <p:cNvPr id="320" name="Google Shape;320;p51"/>
          <p:cNvSpPr>
            <a:spLocks noGrp="1"/>
          </p:cNvSpPr>
          <p:nvPr>
            <p:ph type="pic" idx="3"/>
          </p:nvPr>
        </p:nvSpPr>
        <p:spPr>
          <a:xfrm>
            <a:off x="7190638" y="1209426"/>
            <a:ext cx="1524300" cy="583200"/>
          </a:xfrm>
          <a:prstGeom prst="rect">
            <a:avLst/>
          </a:prstGeom>
          <a:noFill/>
          <a:ln w="76200" cap="flat" cmpd="sng">
            <a:solidFill>
              <a:schemeClr val="lt1"/>
            </a:solidFill>
            <a:prstDash val="solid"/>
            <a:round/>
            <a:headEnd type="none" w="sm" len="sm"/>
            <a:tailEnd type="none" w="sm" len="sm"/>
          </a:ln>
        </p:spPr>
      </p:sp>
      <p:sp>
        <p:nvSpPr>
          <p:cNvPr id="321" name="Google Shape;321;p51"/>
          <p:cNvSpPr txBox="1">
            <a:spLocks noGrp="1"/>
          </p:cNvSpPr>
          <p:nvPr>
            <p:ph type="title"/>
          </p:nvPr>
        </p:nvSpPr>
        <p:spPr>
          <a:xfrm>
            <a:off x="327912" y="299865"/>
            <a:ext cx="8136900" cy="479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600"/>
              <a:buNone/>
              <a:defRPr sz="2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2" name="Google Shape;322;p51"/>
          <p:cNvSpPr txBox="1">
            <a:spLocks noGrp="1"/>
          </p:cNvSpPr>
          <p:nvPr>
            <p:ph type="subTitle" idx="1"/>
          </p:nvPr>
        </p:nvSpPr>
        <p:spPr>
          <a:xfrm>
            <a:off x="243650" y="1146700"/>
            <a:ext cx="5204700" cy="37038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200"/>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3" name="Google Shape;323;p51"/>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Long Title" type="objTx">
  <p:cSld name="OBJECT_WITH_CAPTION_TEXT">
    <p:spTree>
      <p:nvGrpSpPr>
        <p:cNvPr id="1" name="Shape 324"/>
        <p:cNvGrpSpPr/>
        <p:nvPr/>
      </p:nvGrpSpPr>
      <p:grpSpPr>
        <a:xfrm>
          <a:off x="0" y="0"/>
          <a:ext cx="0" cy="0"/>
          <a:chOff x="0" y="0"/>
          <a:chExt cx="0" cy="0"/>
        </a:xfrm>
      </p:grpSpPr>
      <p:sp>
        <p:nvSpPr>
          <p:cNvPr id="325" name="Google Shape;325;p52"/>
          <p:cNvSpPr/>
          <p:nvPr/>
        </p:nvSpPr>
        <p:spPr>
          <a:xfrm>
            <a:off x="243650" y="431199"/>
            <a:ext cx="8512910" cy="985410"/>
          </a:xfrm>
          <a:custGeom>
            <a:avLst/>
            <a:gdLst/>
            <a:ahLst/>
            <a:cxnLst/>
            <a:rect l="l" t="t" r="r" b="b"/>
            <a:pathLst>
              <a:path w="17025820" h="1859264" extrusionOk="0">
                <a:moveTo>
                  <a:pt x="0" y="0"/>
                </a:moveTo>
                <a:lnTo>
                  <a:pt x="17025820" y="0"/>
                </a:lnTo>
                <a:lnTo>
                  <a:pt x="17025820" y="1859264"/>
                </a:lnTo>
                <a:lnTo>
                  <a:pt x="0" y="1859264"/>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26" name="Google Shape;326;p52"/>
          <p:cNvSpPr txBox="1">
            <a:spLocks noGrp="1"/>
          </p:cNvSpPr>
          <p:nvPr>
            <p:ph type="title"/>
          </p:nvPr>
        </p:nvSpPr>
        <p:spPr>
          <a:xfrm>
            <a:off x="357425" y="431206"/>
            <a:ext cx="8136900" cy="7743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600"/>
              <a:buNone/>
              <a:defRPr sz="2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7" name="Google Shape;327;p52"/>
          <p:cNvSpPr txBox="1">
            <a:spLocks noGrp="1"/>
          </p:cNvSpPr>
          <p:nvPr>
            <p:ph type="subTitle" idx="1"/>
          </p:nvPr>
        </p:nvSpPr>
        <p:spPr>
          <a:xfrm>
            <a:off x="243650" y="1476669"/>
            <a:ext cx="8512800" cy="3433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200"/>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8" name="Google Shape;328;p52"/>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Long Title with Picture 1" type="picTx">
  <p:cSld name="PICTURE_WITH_CAPTION_TEXT">
    <p:spTree>
      <p:nvGrpSpPr>
        <p:cNvPr id="1" name="Shape 329"/>
        <p:cNvGrpSpPr/>
        <p:nvPr/>
      </p:nvGrpSpPr>
      <p:grpSpPr>
        <a:xfrm>
          <a:off x="0" y="0"/>
          <a:ext cx="0" cy="0"/>
          <a:chOff x="0" y="0"/>
          <a:chExt cx="0" cy="0"/>
        </a:xfrm>
      </p:grpSpPr>
      <p:sp>
        <p:nvSpPr>
          <p:cNvPr id="330" name="Google Shape;330;p53"/>
          <p:cNvSpPr/>
          <p:nvPr/>
        </p:nvSpPr>
        <p:spPr>
          <a:xfrm>
            <a:off x="243650" y="431199"/>
            <a:ext cx="8512910" cy="985410"/>
          </a:xfrm>
          <a:custGeom>
            <a:avLst/>
            <a:gdLst/>
            <a:ahLst/>
            <a:cxnLst/>
            <a:rect l="l" t="t" r="r" b="b"/>
            <a:pathLst>
              <a:path w="17025820" h="1859264" extrusionOk="0">
                <a:moveTo>
                  <a:pt x="0" y="0"/>
                </a:moveTo>
                <a:lnTo>
                  <a:pt x="17025820" y="0"/>
                </a:lnTo>
                <a:lnTo>
                  <a:pt x="17025820" y="1859264"/>
                </a:lnTo>
                <a:lnTo>
                  <a:pt x="0" y="1859264"/>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31" name="Google Shape;331;p53"/>
          <p:cNvSpPr txBox="1">
            <a:spLocks noGrp="1"/>
          </p:cNvSpPr>
          <p:nvPr>
            <p:ph type="title"/>
          </p:nvPr>
        </p:nvSpPr>
        <p:spPr>
          <a:xfrm>
            <a:off x="357425" y="431206"/>
            <a:ext cx="8136900" cy="7743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600"/>
              <a:buNone/>
              <a:defRPr sz="2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2" name="Google Shape;332;p53"/>
          <p:cNvSpPr txBox="1">
            <a:spLocks noGrp="1"/>
          </p:cNvSpPr>
          <p:nvPr>
            <p:ph type="subTitle" idx="1"/>
          </p:nvPr>
        </p:nvSpPr>
        <p:spPr>
          <a:xfrm>
            <a:off x="243650" y="1476675"/>
            <a:ext cx="5997300" cy="3433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200"/>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3" name="Google Shape;333;p53"/>
          <p:cNvSpPr/>
          <p:nvPr/>
        </p:nvSpPr>
        <p:spPr>
          <a:xfrm>
            <a:off x="6810325" y="4251250"/>
            <a:ext cx="361932" cy="345726"/>
          </a:xfrm>
          <a:custGeom>
            <a:avLst/>
            <a:gdLst/>
            <a:ahLst/>
            <a:cxnLst/>
            <a:rect l="l" t="t" r="r" b="b"/>
            <a:pathLst>
              <a:path w="1080393" h="1080393" extrusionOk="0">
                <a:moveTo>
                  <a:pt x="0" y="0"/>
                </a:moveTo>
                <a:lnTo>
                  <a:pt x="1080393" y="0"/>
                </a:lnTo>
                <a:lnTo>
                  <a:pt x="1080393" y="1080392"/>
                </a:lnTo>
                <a:lnTo>
                  <a:pt x="0" y="1080392"/>
                </a:lnTo>
                <a:lnTo>
                  <a:pt x="0" y="0"/>
                </a:lnTo>
                <a:close/>
              </a:path>
            </a:pathLst>
          </a:custGeom>
          <a:blipFill rotWithShape="1">
            <a:blip r:embed="rId2">
              <a:alphaModFix/>
            </a:blip>
            <a:stretch>
              <a:fillRect/>
            </a:stretch>
          </a:blipFill>
          <a:ln w="7620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34" name="Google Shape;334;p53"/>
          <p:cNvSpPr>
            <a:spLocks noGrp="1"/>
          </p:cNvSpPr>
          <p:nvPr>
            <p:ph type="pic" idx="2"/>
          </p:nvPr>
        </p:nvSpPr>
        <p:spPr>
          <a:xfrm>
            <a:off x="6538525" y="1632100"/>
            <a:ext cx="2256600" cy="24435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sp>
      <p:sp>
        <p:nvSpPr>
          <p:cNvPr id="335" name="Google Shape;335;p53"/>
          <p:cNvSpPr>
            <a:spLocks noGrp="1"/>
          </p:cNvSpPr>
          <p:nvPr>
            <p:ph type="pic" idx="3"/>
          </p:nvPr>
        </p:nvSpPr>
        <p:spPr>
          <a:xfrm>
            <a:off x="7298850" y="4223150"/>
            <a:ext cx="1524300" cy="583200"/>
          </a:xfrm>
          <a:prstGeom prst="rect">
            <a:avLst/>
          </a:prstGeom>
          <a:noFill/>
          <a:ln w="76200" cap="flat" cmpd="sng">
            <a:solidFill>
              <a:schemeClr val="lt1"/>
            </a:solidFill>
            <a:prstDash val="solid"/>
            <a:round/>
            <a:headEnd type="none" w="sm" len="sm"/>
            <a:tailEnd type="none" w="sm" len="sm"/>
          </a:ln>
        </p:spPr>
      </p:sp>
      <p:sp>
        <p:nvSpPr>
          <p:cNvPr id="336" name="Google Shape;336;p53"/>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ection 2 Topic">
  <p:cSld name="PICTURE_WITH_CAPTION_TEXT_1">
    <p:spTree>
      <p:nvGrpSpPr>
        <p:cNvPr id="1" name="Shape 337"/>
        <p:cNvGrpSpPr/>
        <p:nvPr/>
      </p:nvGrpSpPr>
      <p:grpSpPr>
        <a:xfrm>
          <a:off x="0" y="0"/>
          <a:ext cx="0" cy="0"/>
          <a:chOff x="0" y="0"/>
          <a:chExt cx="0" cy="0"/>
        </a:xfrm>
      </p:grpSpPr>
      <p:sp>
        <p:nvSpPr>
          <p:cNvPr id="338" name="Google Shape;338;p54"/>
          <p:cNvSpPr/>
          <p:nvPr/>
        </p:nvSpPr>
        <p:spPr>
          <a:xfrm>
            <a:off x="2257812" y="230806"/>
            <a:ext cx="4628377" cy="4502730"/>
          </a:xfrm>
          <a:custGeom>
            <a:avLst/>
            <a:gdLst/>
            <a:ahLst/>
            <a:cxnLst/>
            <a:rect l="l" t="t" r="r" b="b"/>
            <a:pathLst>
              <a:path w="9256755" h="9005460" extrusionOk="0">
                <a:moveTo>
                  <a:pt x="0" y="0"/>
                </a:moveTo>
                <a:lnTo>
                  <a:pt x="9256754" y="0"/>
                </a:lnTo>
                <a:lnTo>
                  <a:pt x="9256754" y="9005459"/>
                </a:lnTo>
                <a:lnTo>
                  <a:pt x="0" y="9005459"/>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39" name="Google Shape;339;p54"/>
          <p:cNvSpPr/>
          <p:nvPr/>
        </p:nvSpPr>
        <p:spPr>
          <a:xfrm>
            <a:off x="2467645" y="789653"/>
            <a:ext cx="4208711" cy="2887468"/>
          </a:xfrm>
          <a:custGeom>
            <a:avLst/>
            <a:gdLst/>
            <a:ahLst/>
            <a:cxnLst/>
            <a:rect l="l" t="t" r="r" b="b"/>
            <a:pathLst>
              <a:path w="11223230" h="7699915" extrusionOk="0">
                <a:moveTo>
                  <a:pt x="0" y="0"/>
                </a:moveTo>
                <a:lnTo>
                  <a:pt x="11223230" y="0"/>
                </a:lnTo>
                <a:lnTo>
                  <a:pt x="11223230" y="7699915"/>
                </a:lnTo>
                <a:lnTo>
                  <a:pt x="0" y="7699915"/>
                </a:lnTo>
                <a:close/>
              </a:path>
            </a:pathLst>
          </a:custGeom>
          <a:solidFill>
            <a:srgbClr val="000000">
              <a:alpha val="0"/>
            </a:srgbClr>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40" name="Google Shape;340;p54"/>
          <p:cNvSpPr/>
          <p:nvPr/>
        </p:nvSpPr>
        <p:spPr>
          <a:xfrm>
            <a:off x="8148959" y="2972121"/>
            <a:ext cx="690241" cy="690241"/>
          </a:xfrm>
          <a:custGeom>
            <a:avLst/>
            <a:gdLst/>
            <a:ahLst/>
            <a:cxnLst/>
            <a:rect l="l" t="t" r="r" b="b"/>
            <a:pathLst>
              <a:path w="1380482" h="1380482" extrusionOk="0">
                <a:moveTo>
                  <a:pt x="0" y="0"/>
                </a:moveTo>
                <a:lnTo>
                  <a:pt x="1380482" y="0"/>
                </a:lnTo>
                <a:lnTo>
                  <a:pt x="1380482" y="1380482"/>
                </a:lnTo>
                <a:lnTo>
                  <a:pt x="0" y="1380482"/>
                </a:lnTo>
                <a:lnTo>
                  <a:pt x="0" y="0"/>
                </a:lnTo>
                <a:close/>
              </a:path>
            </a:pathLst>
          </a:custGeom>
          <a:blipFill rotWithShape="1">
            <a:blip r:embed="rId2">
              <a:alphaModFix/>
            </a:blip>
            <a:stretch>
              <a:fillRect/>
            </a:stretch>
          </a:blipFill>
          <a:ln w="200025"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41" name="Google Shape;341;p54"/>
          <p:cNvSpPr/>
          <p:nvPr/>
        </p:nvSpPr>
        <p:spPr>
          <a:xfrm>
            <a:off x="464387" y="1266970"/>
            <a:ext cx="516840" cy="516840"/>
          </a:xfrm>
          <a:custGeom>
            <a:avLst/>
            <a:gdLst/>
            <a:ahLst/>
            <a:cxnLst/>
            <a:rect l="l" t="t" r="r" b="b"/>
            <a:pathLst>
              <a:path w="1033679" h="1033679" extrusionOk="0">
                <a:moveTo>
                  <a:pt x="0" y="0"/>
                </a:moveTo>
                <a:lnTo>
                  <a:pt x="1033679" y="0"/>
                </a:lnTo>
                <a:lnTo>
                  <a:pt x="1033679" y="1033680"/>
                </a:lnTo>
                <a:lnTo>
                  <a:pt x="0" y="1033680"/>
                </a:lnTo>
                <a:lnTo>
                  <a:pt x="0" y="0"/>
                </a:lnTo>
                <a:close/>
              </a:path>
            </a:pathLst>
          </a:custGeom>
          <a:blipFill rotWithShape="1">
            <a:blip r:embed="rId2">
              <a:alphaModFix/>
            </a:blip>
            <a:stretch>
              <a:fillRect/>
            </a:stretch>
          </a:blipFill>
          <a:ln w="11430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42" name="Google Shape;342;p54"/>
          <p:cNvSpPr txBox="1">
            <a:spLocks noGrp="1"/>
          </p:cNvSpPr>
          <p:nvPr>
            <p:ph type="title"/>
          </p:nvPr>
        </p:nvSpPr>
        <p:spPr>
          <a:xfrm>
            <a:off x="2807738" y="1075475"/>
            <a:ext cx="3509100" cy="2772000"/>
          </a:xfrm>
          <a:prstGeom prst="rect">
            <a:avLst/>
          </a:prstGeom>
          <a:noFill/>
          <a:ln>
            <a:noFill/>
          </a:ln>
        </p:spPr>
        <p:txBody>
          <a:bodyPr spcFirstLastPara="1" wrap="square" lIns="91425" tIns="91425" rIns="91425" bIns="91425" anchor="ctr" anchorCtr="0">
            <a:noAutofit/>
          </a:bodyPr>
          <a:lstStyle>
            <a:lvl1pPr lvl="0" algn="ctr">
              <a:lnSpc>
                <a:spcPct val="120000"/>
              </a:lnSpc>
              <a:spcBef>
                <a:spcPts val="0"/>
              </a:spcBef>
              <a:spcAft>
                <a:spcPts val="0"/>
              </a:spcAft>
              <a:buClr>
                <a:schemeClr val="lt1"/>
              </a:buClr>
              <a:buSzPts val="4000"/>
              <a:buNone/>
              <a:defRPr sz="4000" b="1">
                <a:solidFill>
                  <a:schemeClr val="lt1"/>
                </a:solidFill>
              </a:defRPr>
            </a:lvl1pPr>
            <a:lvl2pPr lvl="1">
              <a:spcBef>
                <a:spcPts val="0"/>
              </a:spcBef>
              <a:spcAft>
                <a:spcPts val="0"/>
              </a:spcAft>
              <a:buSzPts val="3700"/>
              <a:buNone/>
              <a:defRPr sz="3700" b="1"/>
            </a:lvl2pPr>
            <a:lvl3pPr lvl="2">
              <a:spcBef>
                <a:spcPts val="0"/>
              </a:spcBef>
              <a:spcAft>
                <a:spcPts val="0"/>
              </a:spcAft>
              <a:buSzPts val="3700"/>
              <a:buNone/>
              <a:defRPr sz="3700" b="1"/>
            </a:lvl3pPr>
            <a:lvl4pPr lvl="3">
              <a:spcBef>
                <a:spcPts val="0"/>
              </a:spcBef>
              <a:spcAft>
                <a:spcPts val="0"/>
              </a:spcAft>
              <a:buSzPts val="3700"/>
              <a:buNone/>
              <a:defRPr sz="3700" b="1"/>
            </a:lvl4pPr>
            <a:lvl5pPr lvl="4">
              <a:spcBef>
                <a:spcPts val="0"/>
              </a:spcBef>
              <a:spcAft>
                <a:spcPts val="0"/>
              </a:spcAft>
              <a:buSzPts val="3700"/>
              <a:buNone/>
              <a:defRPr sz="3700" b="1"/>
            </a:lvl5pPr>
            <a:lvl6pPr lvl="5">
              <a:spcBef>
                <a:spcPts val="0"/>
              </a:spcBef>
              <a:spcAft>
                <a:spcPts val="0"/>
              </a:spcAft>
              <a:buSzPts val="3700"/>
              <a:buNone/>
              <a:defRPr sz="3700" b="1"/>
            </a:lvl6pPr>
            <a:lvl7pPr lvl="6">
              <a:spcBef>
                <a:spcPts val="0"/>
              </a:spcBef>
              <a:spcAft>
                <a:spcPts val="0"/>
              </a:spcAft>
              <a:buSzPts val="3700"/>
              <a:buNone/>
              <a:defRPr sz="3700" b="1"/>
            </a:lvl7pPr>
            <a:lvl8pPr lvl="7">
              <a:spcBef>
                <a:spcPts val="0"/>
              </a:spcBef>
              <a:spcAft>
                <a:spcPts val="0"/>
              </a:spcAft>
              <a:buSzPts val="3700"/>
              <a:buNone/>
              <a:defRPr sz="3700" b="1"/>
            </a:lvl8pPr>
            <a:lvl9pPr lvl="8">
              <a:spcBef>
                <a:spcPts val="0"/>
              </a:spcBef>
              <a:spcAft>
                <a:spcPts val="0"/>
              </a:spcAft>
              <a:buSzPts val="3700"/>
              <a:buNone/>
              <a:defRPr sz="3700" b="1"/>
            </a:lvl9pPr>
          </a:lstStyle>
          <a:p>
            <a:endParaRPr/>
          </a:p>
        </p:txBody>
      </p:sp>
      <p:sp>
        <p:nvSpPr>
          <p:cNvPr id="343" name="Google Shape;343;p54"/>
          <p:cNvSpPr>
            <a:spLocks noGrp="1"/>
          </p:cNvSpPr>
          <p:nvPr>
            <p:ph type="pic" idx="2"/>
          </p:nvPr>
        </p:nvSpPr>
        <p:spPr>
          <a:xfrm>
            <a:off x="591950" y="279525"/>
            <a:ext cx="1587000" cy="841800"/>
          </a:xfrm>
          <a:prstGeom prst="rect">
            <a:avLst/>
          </a:prstGeom>
          <a:noFill/>
          <a:ln w="76200" cap="flat" cmpd="sng">
            <a:solidFill>
              <a:schemeClr val="lt1"/>
            </a:solidFill>
            <a:prstDash val="solid"/>
            <a:round/>
            <a:headEnd type="none" w="sm" len="sm"/>
            <a:tailEnd type="none" w="sm" len="sm"/>
          </a:ln>
        </p:spPr>
      </p:sp>
      <p:sp>
        <p:nvSpPr>
          <p:cNvPr id="344" name="Google Shape;344;p54"/>
          <p:cNvSpPr>
            <a:spLocks noGrp="1"/>
          </p:cNvSpPr>
          <p:nvPr>
            <p:ph type="pic" idx="3"/>
          </p:nvPr>
        </p:nvSpPr>
        <p:spPr>
          <a:xfrm>
            <a:off x="1135701" y="1205500"/>
            <a:ext cx="1038300" cy="974400"/>
          </a:xfrm>
          <a:prstGeom prst="rect">
            <a:avLst/>
          </a:prstGeom>
          <a:noFill/>
          <a:ln w="76200" cap="flat" cmpd="sng">
            <a:solidFill>
              <a:schemeClr val="lt1"/>
            </a:solidFill>
            <a:prstDash val="solid"/>
            <a:round/>
            <a:headEnd type="none" w="sm" len="sm"/>
            <a:tailEnd type="none" w="sm" len="sm"/>
          </a:ln>
        </p:spPr>
      </p:sp>
      <p:sp>
        <p:nvSpPr>
          <p:cNvPr id="345" name="Google Shape;345;p54"/>
          <p:cNvSpPr>
            <a:spLocks noGrp="1"/>
          </p:cNvSpPr>
          <p:nvPr>
            <p:ph type="pic" idx="4"/>
          </p:nvPr>
        </p:nvSpPr>
        <p:spPr>
          <a:xfrm>
            <a:off x="7013475" y="339350"/>
            <a:ext cx="1793700" cy="24120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sp>
      <p:sp>
        <p:nvSpPr>
          <p:cNvPr id="346" name="Google Shape;346;p54"/>
          <p:cNvSpPr>
            <a:spLocks noGrp="1"/>
          </p:cNvSpPr>
          <p:nvPr>
            <p:ph type="pic" idx="5"/>
          </p:nvPr>
        </p:nvSpPr>
        <p:spPr>
          <a:xfrm>
            <a:off x="6967388" y="2873075"/>
            <a:ext cx="974400" cy="974400"/>
          </a:xfrm>
          <a:prstGeom prst="rect">
            <a:avLst/>
          </a:prstGeom>
          <a:noFill/>
          <a:ln w="76200" cap="flat" cmpd="sng">
            <a:solidFill>
              <a:schemeClr val="lt1"/>
            </a:solidFill>
            <a:prstDash val="solid"/>
            <a:round/>
            <a:headEnd type="none" w="sm" len="sm"/>
            <a:tailEnd type="none" w="sm" len="sm"/>
          </a:ln>
        </p:spPr>
      </p:sp>
      <p:sp>
        <p:nvSpPr>
          <p:cNvPr id="347" name="Google Shape;347;p54"/>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ingle Title - No Pictures">
  <p:cSld name="PICTURE_WITH_CAPTION_TEXT_1_1">
    <p:spTree>
      <p:nvGrpSpPr>
        <p:cNvPr id="1" name="Shape 348"/>
        <p:cNvGrpSpPr/>
        <p:nvPr/>
      </p:nvGrpSpPr>
      <p:grpSpPr>
        <a:xfrm>
          <a:off x="0" y="0"/>
          <a:ext cx="0" cy="0"/>
          <a:chOff x="0" y="0"/>
          <a:chExt cx="0" cy="0"/>
        </a:xfrm>
      </p:grpSpPr>
      <p:sp>
        <p:nvSpPr>
          <p:cNvPr id="349" name="Google Shape;349;p55"/>
          <p:cNvSpPr/>
          <p:nvPr/>
        </p:nvSpPr>
        <p:spPr>
          <a:xfrm>
            <a:off x="243639" y="490738"/>
            <a:ext cx="8579519" cy="583192"/>
          </a:xfrm>
          <a:custGeom>
            <a:avLst/>
            <a:gdLst/>
            <a:ahLst/>
            <a:cxnLst/>
            <a:rect l="l" t="t" r="r" b="b"/>
            <a:pathLst>
              <a:path w="17159037" h="1166385" extrusionOk="0">
                <a:moveTo>
                  <a:pt x="0" y="0"/>
                </a:moveTo>
                <a:lnTo>
                  <a:pt x="17159037" y="0"/>
                </a:lnTo>
                <a:lnTo>
                  <a:pt x="17159037" y="1166385"/>
                </a:lnTo>
                <a:lnTo>
                  <a:pt x="0" y="1166385"/>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50" name="Google Shape;350;p55"/>
          <p:cNvSpPr txBox="1">
            <a:spLocks noGrp="1"/>
          </p:cNvSpPr>
          <p:nvPr>
            <p:ph type="title"/>
          </p:nvPr>
        </p:nvSpPr>
        <p:spPr>
          <a:xfrm>
            <a:off x="327912" y="497553"/>
            <a:ext cx="8136900" cy="479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600"/>
              <a:buNone/>
              <a:defRPr sz="2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1" name="Google Shape;351;p55"/>
          <p:cNvSpPr txBox="1">
            <a:spLocks noGrp="1"/>
          </p:cNvSpPr>
          <p:nvPr>
            <p:ph type="subTitle" idx="1"/>
          </p:nvPr>
        </p:nvSpPr>
        <p:spPr>
          <a:xfrm>
            <a:off x="243650" y="1146725"/>
            <a:ext cx="8579400" cy="38334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200"/>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2" name="Google Shape;352;p55"/>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Housekeeping">
  <p:cSld name="PICTURE_WITH_CAPTION_TEXT_1_1_2">
    <p:spTree>
      <p:nvGrpSpPr>
        <p:cNvPr id="1" name="Shape 353"/>
        <p:cNvGrpSpPr/>
        <p:nvPr/>
      </p:nvGrpSpPr>
      <p:grpSpPr>
        <a:xfrm>
          <a:off x="0" y="0"/>
          <a:ext cx="0" cy="0"/>
          <a:chOff x="0" y="0"/>
          <a:chExt cx="0" cy="0"/>
        </a:xfrm>
      </p:grpSpPr>
      <p:sp>
        <p:nvSpPr>
          <p:cNvPr id="354" name="Google Shape;354;p56"/>
          <p:cNvSpPr/>
          <p:nvPr/>
        </p:nvSpPr>
        <p:spPr>
          <a:xfrm>
            <a:off x="243639" y="237730"/>
            <a:ext cx="8579519" cy="583192"/>
          </a:xfrm>
          <a:custGeom>
            <a:avLst/>
            <a:gdLst/>
            <a:ahLst/>
            <a:cxnLst/>
            <a:rect l="l" t="t" r="r" b="b"/>
            <a:pathLst>
              <a:path w="17159037" h="1166385" extrusionOk="0">
                <a:moveTo>
                  <a:pt x="0" y="0"/>
                </a:moveTo>
                <a:lnTo>
                  <a:pt x="17159037" y="0"/>
                </a:lnTo>
                <a:lnTo>
                  <a:pt x="17159037" y="1166385"/>
                </a:lnTo>
                <a:lnTo>
                  <a:pt x="0" y="1166385"/>
                </a:lnTo>
                <a:lnTo>
                  <a:pt x="0" y="0"/>
                </a:lnTo>
                <a:close/>
              </a:path>
            </a:pathLst>
          </a:custGeom>
          <a:solidFill>
            <a:srgbClr val="0D335E"/>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55" name="Google Shape;355;p56"/>
          <p:cNvSpPr txBox="1">
            <a:spLocks noGrp="1"/>
          </p:cNvSpPr>
          <p:nvPr>
            <p:ph type="title"/>
          </p:nvPr>
        </p:nvSpPr>
        <p:spPr>
          <a:xfrm>
            <a:off x="327912" y="244546"/>
            <a:ext cx="8136900" cy="479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600"/>
              <a:buNone/>
              <a:defRPr sz="2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6" name="Google Shape;356;p56"/>
          <p:cNvSpPr txBox="1">
            <a:spLocks noGrp="1"/>
          </p:cNvSpPr>
          <p:nvPr>
            <p:ph type="subTitle" idx="1"/>
          </p:nvPr>
        </p:nvSpPr>
        <p:spPr>
          <a:xfrm>
            <a:off x="243650" y="893717"/>
            <a:ext cx="8579400" cy="38334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200"/>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7" name="Google Shape;357;p56"/>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Picture with Caption 1 1 1">
  <p:cSld name="PICTURE_WITH_CAPTION_TEXT_1_1_1">
    <p:spTree>
      <p:nvGrpSpPr>
        <p:cNvPr id="1" name="Shape 358"/>
        <p:cNvGrpSpPr/>
        <p:nvPr/>
      </p:nvGrpSpPr>
      <p:grpSpPr>
        <a:xfrm>
          <a:off x="0" y="0"/>
          <a:ext cx="0" cy="0"/>
          <a:chOff x="0" y="0"/>
          <a:chExt cx="0" cy="0"/>
        </a:xfrm>
      </p:grpSpPr>
      <p:sp>
        <p:nvSpPr>
          <p:cNvPr id="359" name="Google Shape;359;p57"/>
          <p:cNvSpPr/>
          <p:nvPr/>
        </p:nvSpPr>
        <p:spPr>
          <a:xfrm>
            <a:off x="3219651" y="4115992"/>
            <a:ext cx="564793" cy="564793"/>
          </a:xfrm>
          <a:custGeom>
            <a:avLst/>
            <a:gdLst/>
            <a:ahLst/>
            <a:cxnLst/>
            <a:rect l="l" t="t" r="r" b="b"/>
            <a:pathLst>
              <a:path w="1360947" h="1360947" extrusionOk="0">
                <a:moveTo>
                  <a:pt x="0" y="0"/>
                </a:moveTo>
                <a:lnTo>
                  <a:pt x="1360947" y="0"/>
                </a:lnTo>
                <a:lnTo>
                  <a:pt x="1360947" y="1360947"/>
                </a:lnTo>
                <a:lnTo>
                  <a:pt x="0" y="1360947"/>
                </a:lnTo>
                <a:lnTo>
                  <a:pt x="0" y="0"/>
                </a:lnTo>
                <a:close/>
              </a:path>
            </a:pathLst>
          </a:custGeom>
          <a:blipFill rotWithShape="1">
            <a:blip r:embed="rId2">
              <a:alphaModFix/>
            </a:blip>
            <a:stretch>
              <a:fillRect/>
            </a:stretch>
          </a:blipFill>
          <a:ln w="15240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60" name="Google Shape;360;p57"/>
          <p:cNvSpPr/>
          <p:nvPr/>
        </p:nvSpPr>
        <p:spPr>
          <a:xfrm>
            <a:off x="2230009" y="1872853"/>
            <a:ext cx="489974" cy="489974"/>
          </a:xfrm>
          <a:custGeom>
            <a:avLst/>
            <a:gdLst/>
            <a:ahLst/>
            <a:cxnLst/>
            <a:rect l="l" t="t" r="r" b="b"/>
            <a:pathLst>
              <a:path w="979947" h="979947" extrusionOk="0">
                <a:moveTo>
                  <a:pt x="0" y="0"/>
                </a:moveTo>
                <a:lnTo>
                  <a:pt x="979947" y="0"/>
                </a:lnTo>
                <a:lnTo>
                  <a:pt x="979947" y="979947"/>
                </a:lnTo>
                <a:lnTo>
                  <a:pt x="0" y="979947"/>
                </a:lnTo>
                <a:lnTo>
                  <a:pt x="0" y="0"/>
                </a:lnTo>
                <a:close/>
              </a:path>
            </a:pathLst>
          </a:custGeom>
          <a:blipFill rotWithShape="1">
            <a:blip r:embed="rId2">
              <a:alphaModFix/>
            </a:blip>
            <a:stretch>
              <a:fillRect/>
            </a:stretch>
          </a:blipFill>
          <a:ln w="11430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61" name="Google Shape;361;p57"/>
          <p:cNvSpPr/>
          <p:nvPr/>
        </p:nvSpPr>
        <p:spPr>
          <a:xfrm>
            <a:off x="243650" y="431199"/>
            <a:ext cx="8512910" cy="985410"/>
          </a:xfrm>
          <a:custGeom>
            <a:avLst/>
            <a:gdLst/>
            <a:ahLst/>
            <a:cxnLst/>
            <a:rect l="l" t="t" r="r" b="b"/>
            <a:pathLst>
              <a:path w="17025820" h="1859264" extrusionOk="0">
                <a:moveTo>
                  <a:pt x="0" y="0"/>
                </a:moveTo>
                <a:lnTo>
                  <a:pt x="17025820" y="0"/>
                </a:lnTo>
                <a:lnTo>
                  <a:pt x="17025820" y="1859264"/>
                </a:lnTo>
                <a:lnTo>
                  <a:pt x="0" y="1859264"/>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62" name="Google Shape;362;p57"/>
          <p:cNvSpPr txBox="1">
            <a:spLocks noGrp="1"/>
          </p:cNvSpPr>
          <p:nvPr>
            <p:ph type="title"/>
          </p:nvPr>
        </p:nvSpPr>
        <p:spPr>
          <a:xfrm>
            <a:off x="357425" y="431206"/>
            <a:ext cx="8136900" cy="7743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600"/>
              <a:buNone/>
              <a:defRPr sz="2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3" name="Google Shape;363;p57"/>
          <p:cNvSpPr txBox="1">
            <a:spLocks noGrp="1"/>
          </p:cNvSpPr>
          <p:nvPr>
            <p:ph type="subTitle" idx="1"/>
          </p:nvPr>
        </p:nvSpPr>
        <p:spPr>
          <a:xfrm>
            <a:off x="4916300" y="1476675"/>
            <a:ext cx="3840300" cy="3433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200"/>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4" name="Google Shape;364;p57"/>
          <p:cNvSpPr>
            <a:spLocks noGrp="1"/>
          </p:cNvSpPr>
          <p:nvPr>
            <p:ph type="pic" idx="2"/>
          </p:nvPr>
        </p:nvSpPr>
        <p:spPr>
          <a:xfrm>
            <a:off x="311400" y="1686825"/>
            <a:ext cx="1778100" cy="774300"/>
          </a:xfrm>
          <a:prstGeom prst="rect">
            <a:avLst/>
          </a:prstGeom>
          <a:noFill/>
          <a:ln w="76200" cap="flat" cmpd="sng">
            <a:solidFill>
              <a:schemeClr val="lt1"/>
            </a:solidFill>
            <a:prstDash val="solid"/>
            <a:round/>
            <a:headEnd type="none" w="sm" len="sm"/>
            <a:tailEnd type="none" w="sm" len="sm"/>
          </a:ln>
        </p:spPr>
      </p:sp>
      <p:sp>
        <p:nvSpPr>
          <p:cNvPr id="365" name="Google Shape;365;p57"/>
          <p:cNvSpPr>
            <a:spLocks noGrp="1"/>
          </p:cNvSpPr>
          <p:nvPr>
            <p:ph type="pic" idx="3"/>
          </p:nvPr>
        </p:nvSpPr>
        <p:spPr>
          <a:xfrm>
            <a:off x="311400" y="2523850"/>
            <a:ext cx="2736300" cy="2326800"/>
          </a:xfrm>
          <a:prstGeom prst="rect">
            <a:avLst/>
          </a:prstGeom>
          <a:noFill/>
          <a:ln w="76200" cap="flat" cmpd="sng">
            <a:solidFill>
              <a:schemeClr val="lt1"/>
            </a:solidFill>
            <a:prstDash val="solid"/>
            <a:round/>
            <a:headEnd type="none" w="sm" len="sm"/>
            <a:tailEnd type="none" w="sm" len="sm"/>
          </a:ln>
        </p:spPr>
      </p:sp>
      <p:sp>
        <p:nvSpPr>
          <p:cNvPr id="366" name="Google Shape;366;p57"/>
          <p:cNvSpPr>
            <a:spLocks noGrp="1"/>
          </p:cNvSpPr>
          <p:nvPr>
            <p:ph type="pic" idx="4"/>
          </p:nvPr>
        </p:nvSpPr>
        <p:spPr>
          <a:xfrm>
            <a:off x="3175002" y="2523850"/>
            <a:ext cx="1469400" cy="1406700"/>
          </a:xfrm>
          <a:prstGeom prst="rect">
            <a:avLst/>
          </a:prstGeom>
          <a:noFill/>
          <a:ln w="76200" cap="flat" cmpd="sng">
            <a:solidFill>
              <a:schemeClr val="lt1"/>
            </a:solidFill>
            <a:prstDash val="solid"/>
            <a:round/>
            <a:headEnd type="none" w="sm" len="sm"/>
            <a:tailEnd type="none" w="sm" len="sm"/>
          </a:ln>
        </p:spPr>
      </p:sp>
      <p:sp>
        <p:nvSpPr>
          <p:cNvPr id="367" name="Google Shape;367;p57"/>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Single Title with Photos 2">
  <p:cSld name="PICTURE_WITH_CAPTION_TEXT_1_1_1_1">
    <p:spTree>
      <p:nvGrpSpPr>
        <p:cNvPr id="1" name="Shape 368"/>
        <p:cNvGrpSpPr/>
        <p:nvPr/>
      </p:nvGrpSpPr>
      <p:grpSpPr>
        <a:xfrm>
          <a:off x="0" y="0"/>
          <a:ext cx="0" cy="0"/>
          <a:chOff x="0" y="0"/>
          <a:chExt cx="0" cy="0"/>
        </a:xfrm>
      </p:grpSpPr>
      <p:sp>
        <p:nvSpPr>
          <p:cNvPr id="369" name="Google Shape;369;p58"/>
          <p:cNvSpPr/>
          <p:nvPr/>
        </p:nvSpPr>
        <p:spPr>
          <a:xfrm>
            <a:off x="243639" y="285750"/>
            <a:ext cx="8579519" cy="583192"/>
          </a:xfrm>
          <a:custGeom>
            <a:avLst/>
            <a:gdLst/>
            <a:ahLst/>
            <a:cxnLst/>
            <a:rect l="l" t="t" r="r" b="b"/>
            <a:pathLst>
              <a:path w="17159037" h="1166385" extrusionOk="0">
                <a:moveTo>
                  <a:pt x="0" y="0"/>
                </a:moveTo>
                <a:lnTo>
                  <a:pt x="17159037" y="0"/>
                </a:lnTo>
                <a:lnTo>
                  <a:pt x="17159037" y="1166385"/>
                </a:lnTo>
                <a:lnTo>
                  <a:pt x="0" y="1166385"/>
                </a:lnTo>
                <a:lnTo>
                  <a:pt x="0" y="0"/>
                </a:lnTo>
                <a:close/>
              </a:path>
            </a:pathLst>
          </a:custGeom>
          <a:solidFill>
            <a:srgbClr val="96001D"/>
          </a:solidFill>
          <a:ln>
            <a:noFill/>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70" name="Google Shape;370;p58"/>
          <p:cNvSpPr/>
          <p:nvPr/>
        </p:nvSpPr>
        <p:spPr>
          <a:xfrm>
            <a:off x="6300806" y="3832572"/>
            <a:ext cx="635411" cy="635411"/>
          </a:xfrm>
          <a:custGeom>
            <a:avLst/>
            <a:gdLst/>
            <a:ahLst/>
            <a:cxnLst/>
            <a:rect l="l" t="t" r="r" b="b"/>
            <a:pathLst>
              <a:path w="1270821" h="1270821" extrusionOk="0">
                <a:moveTo>
                  <a:pt x="0" y="0"/>
                </a:moveTo>
                <a:lnTo>
                  <a:pt x="1270821" y="0"/>
                </a:lnTo>
                <a:lnTo>
                  <a:pt x="1270821" y="1270821"/>
                </a:lnTo>
                <a:lnTo>
                  <a:pt x="0" y="1270821"/>
                </a:lnTo>
                <a:lnTo>
                  <a:pt x="0" y="0"/>
                </a:lnTo>
                <a:close/>
              </a:path>
            </a:pathLst>
          </a:custGeom>
          <a:blipFill rotWithShape="1">
            <a:blip r:embed="rId2">
              <a:alphaModFix/>
            </a:blip>
            <a:stretch>
              <a:fillRect/>
            </a:stretch>
          </a:blipFill>
          <a:ln w="20955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71" name="Google Shape;371;p58"/>
          <p:cNvSpPr>
            <a:spLocks noGrp="1"/>
          </p:cNvSpPr>
          <p:nvPr>
            <p:ph type="pic" idx="2"/>
          </p:nvPr>
        </p:nvSpPr>
        <p:spPr>
          <a:xfrm>
            <a:off x="5929850" y="1229313"/>
            <a:ext cx="2854800" cy="24018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sp>
      <p:sp>
        <p:nvSpPr>
          <p:cNvPr id="372" name="Google Shape;372;p58"/>
          <p:cNvSpPr>
            <a:spLocks noGrp="1"/>
          </p:cNvSpPr>
          <p:nvPr>
            <p:ph type="pic" idx="3"/>
          </p:nvPr>
        </p:nvSpPr>
        <p:spPr>
          <a:xfrm>
            <a:off x="7141350" y="3731391"/>
            <a:ext cx="1681800" cy="1036500"/>
          </a:xfrm>
          <a:prstGeom prst="rect">
            <a:avLst/>
          </a:prstGeom>
          <a:noFill/>
          <a:ln w="76200" cap="flat" cmpd="sng">
            <a:solidFill>
              <a:schemeClr val="lt1"/>
            </a:solidFill>
            <a:prstDash val="solid"/>
            <a:round/>
            <a:headEnd type="none" w="sm" len="sm"/>
            <a:tailEnd type="none" w="sm" len="sm"/>
          </a:ln>
        </p:spPr>
      </p:sp>
      <p:sp>
        <p:nvSpPr>
          <p:cNvPr id="373" name="Google Shape;373;p58"/>
          <p:cNvSpPr txBox="1">
            <a:spLocks noGrp="1"/>
          </p:cNvSpPr>
          <p:nvPr>
            <p:ph type="title"/>
          </p:nvPr>
        </p:nvSpPr>
        <p:spPr>
          <a:xfrm>
            <a:off x="327912" y="299865"/>
            <a:ext cx="8136900" cy="479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600"/>
              <a:buNone/>
              <a:defRPr sz="2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4" name="Google Shape;374;p58"/>
          <p:cNvSpPr txBox="1">
            <a:spLocks noGrp="1"/>
          </p:cNvSpPr>
          <p:nvPr>
            <p:ph type="subTitle" idx="1"/>
          </p:nvPr>
        </p:nvSpPr>
        <p:spPr>
          <a:xfrm>
            <a:off x="327900" y="1146700"/>
            <a:ext cx="5225100" cy="37038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200"/>
              <a:buNone/>
              <a:defRPr sz="2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5" name="Google Shape;375;p58"/>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Blank with no title">
  <p:cSld name="PICTURE_WITH_CAPTION_TEXT_1_1_1_1_1">
    <p:spTree>
      <p:nvGrpSpPr>
        <p:cNvPr id="1" name="Shape 376"/>
        <p:cNvGrpSpPr/>
        <p:nvPr/>
      </p:nvGrpSpPr>
      <p:grpSpPr>
        <a:xfrm>
          <a:off x="0" y="0"/>
          <a:ext cx="0" cy="0"/>
          <a:chOff x="0" y="0"/>
          <a:chExt cx="0" cy="0"/>
        </a:xfrm>
      </p:grpSpPr>
      <p:sp>
        <p:nvSpPr>
          <p:cNvPr id="377" name="Google Shape;377;p59"/>
          <p:cNvSpPr txBox="1">
            <a:spLocks noGrp="1"/>
          </p:cNvSpPr>
          <p:nvPr>
            <p:ph type="sldNum" idx="12"/>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lvl1pPr lvl="0">
              <a:buNone/>
              <a:defRPr>
                <a:latin typeface="Atkinson Hyperlegible"/>
                <a:ea typeface="Atkinson Hyperlegible"/>
                <a:cs typeface="Atkinson Hyperlegible"/>
                <a:sym typeface="Atkinson Hyperlegible"/>
              </a:defRPr>
            </a:lvl1pPr>
            <a:lvl2pPr lvl="1">
              <a:buNone/>
              <a:defRPr>
                <a:latin typeface="Atkinson Hyperlegible"/>
                <a:ea typeface="Atkinson Hyperlegible"/>
                <a:cs typeface="Atkinson Hyperlegible"/>
                <a:sym typeface="Atkinson Hyperlegible"/>
              </a:defRPr>
            </a:lvl2pPr>
            <a:lvl3pPr lvl="2">
              <a:buNone/>
              <a:defRPr>
                <a:latin typeface="Atkinson Hyperlegible"/>
                <a:ea typeface="Atkinson Hyperlegible"/>
                <a:cs typeface="Atkinson Hyperlegible"/>
                <a:sym typeface="Atkinson Hyperlegible"/>
              </a:defRPr>
            </a:lvl3pPr>
            <a:lvl4pPr lvl="3">
              <a:buNone/>
              <a:defRPr>
                <a:latin typeface="Atkinson Hyperlegible"/>
                <a:ea typeface="Atkinson Hyperlegible"/>
                <a:cs typeface="Atkinson Hyperlegible"/>
                <a:sym typeface="Atkinson Hyperlegible"/>
              </a:defRPr>
            </a:lvl4pPr>
            <a:lvl5pPr lvl="4">
              <a:buNone/>
              <a:defRPr>
                <a:latin typeface="Atkinson Hyperlegible"/>
                <a:ea typeface="Atkinson Hyperlegible"/>
                <a:cs typeface="Atkinson Hyperlegible"/>
                <a:sym typeface="Atkinson Hyperlegible"/>
              </a:defRPr>
            </a:lvl5pPr>
            <a:lvl6pPr lvl="5">
              <a:buNone/>
              <a:defRPr>
                <a:latin typeface="Atkinson Hyperlegible"/>
                <a:ea typeface="Atkinson Hyperlegible"/>
                <a:cs typeface="Atkinson Hyperlegible"/>
                <a:sym typeface="Atkinson Hyperlegible"/>
              </a:defRPr>
            </a:lvl6pPr>
            <a:lvl7pPr lvl="6">
              <a:buNone/>
              <a:defRPr>
                <a:latin typeface="Atkinson Hyperlegible"/>
                <a:ea typeface="Atkinson Hyperlegible"/>
                <a:cs typeface="Atkinson Hyperlegible"/>
                <a:sym typeface="Atkinson Hyperlegible"/>
              </a:defRPr>
            </a:lvl7pPr>
            <a:lvl8pPr lvl="7">
              <a:buNone/>
              <a:defRPr>
                <a:latin typeface="Atkinson Hyperlegible"/>
                <a:ea typeface="Atkinson Hyperlegible"/>
                <a:cs typeface="Atkinson Hyperlegible"/>
                <a:sym typeface="Atkinson Hyperlegible"/>
              </a:defRPr>
            </a:lvl8pPr>
            <a:lvl9pPr lvl="8">
              <a:buNone/>
              <a:defRPr>
                <a:latin typeface="Atkinson Hyperlegible"/>
                <a:ea typeface="Atkinson Hyperlegible"/>
                <a:cs typeface="Atkinson Hyperlegible"/>
                <a:sym typeface="Atkinson Hyperlegib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theme" Target="../theme/theme3.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modern-writer">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372500"/>
            <a:ext cx="8520600" cy="733500"/>
          </a:xfrm>
          <a:prstGeom prst="rect">
            <a:avLst/>
          </a:prstGeom>
          <a:noFill/>
          <a:ln>
            <a:noFill/>
          </a:ln>
        </p:spPr>
        <p:txBody>
          <a:bodyPr spcFirstLastPara="1" wrap="square" lIns="91425" tIns="91425" rIns="91425" bIns="91425" anchor="b" anchorCtr="0">
            <a:normAutofit/>
          </a:bodyPr>
          <a:lstStyle>
            <a:lvl1pPr lv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1pPr>
            <a:lvl2pPr lvl="1">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2pPr>
            <a:lvl3pPr lvl="2">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3pPr>
            <a:lvl4pPr lvl="3">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4pPr>
            <a:lvl5pPr lvl="4">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5pPr>
            <a:lvl6pPr lvl="5">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6pPr>
            <a:lvl7pPr lvl="6">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7pPr>
            <a:lvl8pPr lvl="7">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8pPr>
            <a:lvl9pPr lvl="8">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9pPr>
          </a:lstStyle>
          <a:p>
            <a:endParaRPr/>
          </a:p>
        </p:txBody>
      </p:sp>
      <p:sp>
        <p:nvSpPr>
          <p:cNvPr id="52" name="Google Shape;52;p13"/>
          <p:cNvSpPr txBox="1">
            <a:spLocks noGrp="1"/>
          </p:cNvSpPr>
          <p:nvPr>
            <p:ph type="body" idx="1"/>
          </p:nvPr>
        </p:nvSpPr>
        <p:spPr>
          <a:xfrm>
            <a:off x="311700" y="1468825"/>
            <a:ext cx="8520600" cy="30999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marL="914400" lvl="1"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marL="1371600" lvl="2"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marL="1828800" lvl="3"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marL="2286000" lvl="4"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marL="2743200" lvl="5"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marL="3200400" lvl="6"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marL="3657600" lvl="7"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marL="4114800" lvl="8"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Source Code Pro"/>
                <a:ea typeface="Source Code Pro"/>
                <a:cs typeface="Source Code Pro"/>
                <a:sym typeface="Source Code Pro"/>
              </a:defRPr>
            </a:lvl1pPr>
            <a:lvl2pPr lvl="1" algn="r">
              <a:buNone/>
              <a:defRPr sz="1000">
                <a:solidFill>
                  <a:schemeClr val="dk2"/>
                </a:solidFill>
                <a:latin typeface="Source Code Pro"/>
                <a:ea typeface="Source Code Pro"/>
                <a:cs typeface="Source Code Pro"/>
                <a:sym typeface="Source Code Pro"/>
              </a:defRPr>
            </a:lvl2pPr>
            <a:lvl3pPr lvl="2" algn="r">
              <a:buNone/>
              <a:defRPr sz="1000">
                <a:solidFill>
                  <a:schemeClr val="dk2"/>
                </a:solidFill>
                <a:latin typeface="Source Code Pro"/>
                <a:ea typeface="Source Code Pro"/>
                <a:cs typeface="Source Code Pro"/>
                <a:sym typeface="Source Code Pro"/>
              </a:defRPr>
            </a:lvl3pPr>
            <a:lvl4pPr lvl="3" algn="r">
              <a:buNone/>
              <a:defRPr sz="1000">
                <a:solidFill>
                  <a:schemeClr val="dk2"/>
                </a:solidFill>
                <a:latin typeface="Source Code Pro"/>
                <a:ea typeface="Source Code Pro"/>
                <a:cs typeface="Source Code Pro"/>
                <a:sym typeface="Source Code Pro"/>
              </a:defRPr>
            </a:lvl4pPr>
            <a:lvl5pPr lvl="4" algn="r">
              <a:buNone/>
              <a:defRPr sz="1000">
                <a:solidFill>
                  <a:schemeClr val="dk2"/>
                </a:solidFill>
                <a:latin typeface="Source Code Pro"/>
                <a:ea typeface="Source Code Pro"/>
                <a:cs typeface="Source Code Pro"/>
                <a:sym typeface="Source Code Pro"/>
              </a:defRPr>
            </a:lvl5pPr>
            <a:lvl6pPr lvl="5" algn="r">
              <a:buNone/>
              <a:defRPr sz="1000">
                <a:solidFill>
                  <a:schemeClr val="dk2"/>
                </a:solidFill>
                <a:latin typeface="Source Code Pro"/>
                <a:ea typeface="Source Code Pro"/>
                <a:cs typeface="Source Code Pro"/>
                <a:sym typeface="Source Code Pro"/>
              </a:defRPr>
            </a:lvl6pPr>
            <a:lvl7pPr lvl="6" algn="r">
              <a:buNone/>
              <a:defRPr sz="1000">
                <a:solidFill>
                  <a:schemeClr val="dk2"/>
                </a:solidFill>
                <a:latin typeface="Source Code Pro"/>
                <a:ea typeface="Source Code Pro"/>
                <a:cs typeface="Source Code Pro"/>
                <a:sym typeface="Source Code Pro"/>
              </a:defRPr>
            </a:lvl7pPr>
            <a:lvl8pPr lvl="7" algn="r">
              <a:buNone/>
              <a:defRPr sz="1000">
                <a:solidFill>
                  <a:schemeClr val="dk2"/>
                </a:solidFill>
                <a:latin typeface="Source Code Pro"/>
                <a:ea typeface="Source Code Pro"/>
                <a:cs typeface="Source Code Pro"/>
                <a:sym typeface="Source Code Pro"/>
              </a:defRPr>
            </a:lvl8pPr>
            <a:lvl9pPr lvl="8" algn="r">
              <a:buNone/>
              <a:defRPr sz="1000">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240"/>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healthlaw.org/resource/medi-cal-housing-supports/" TargetMode="External"/><Relationship Id="rId2" Type="http://schemas.openxmlformats.org/officeDocument/2006/relationships/notesSlide" Target="../notesSlides/notesSlide10.xml"/><Relationship Id="rId1" Type="http://schemas.openxmlformats.org/officeDocument/2006/relationships/slideLayout" Target="../slideLayouts/slideLayout36.xml"/><Relationship Id="rId4" Type="http://schemas.openxmlformats.org/officeDocument/2006/relationships/hyperlink" Target="https://www.dhcs.ca.gov/wp-content/uploads/2025/10/DHCS-Community-Supports-Policy-Guide-Volume-2.pdf"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dhcs.ca.gov/wp-content/uploads/2025/10/DHCS-Community-Supports-Policy-Guide-Volume-2.pdf" TargetMode="External"/><Relationship Id="rId2" Type="http://schemas.openxmlformats.org/officeDocument/2006/relationships/notesSlide" Target="../notesSlides/notesSlide11.xml"/><Relationship Id="rId1" Type="http://schemas.openxmlformats.org/officeDocument/2006/relationships/slideLayout" Target="../slideLayouts/slideLayout36.xml"/><Relationship Id="rId4" Type="http://schemas.openxmlformats.org/officeDocument/2006/relationships/hyperlink" Target="https://healthlaw.org/resource/medi-cal-housing-support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6.xml"/><Relationship Id="rId5" Type="http://schemas.openxmlformats.org/officeDocument/2006/relationships/image" Target="../media/image9.jpg"/><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3" Type="http://schemas.openxmlformats.org/officeDocument/2006/relationships/hyperlink" Target="https://www.dhcs.ca.gov/wp-content/uploads/2025/10/DHCS-Community-Supports-Policy-Guide-Volume-2.pdf" TargetMode="External"/><Relationship Id="rId2" Type="http://schemas.openxmlformats.org/officeDocument/2006/relationships/notesSlide" Target="../notesSlides/notesSlide13.xml"/><Relationship Id="rId1" Type="http://schemas.openxmlformats.org/officeDocument/2006/relationships/slideLayout" Target="../slideLayouts/slideLayout36.xml"/><Relationship Id="rId4" Type="http://schemas.openxmlformats.org/officeDocument/2006/relationships/hyperlink" Target="https://dhs.saccounty.gov/BHS/Documents/Provider%20Postings/Housing%20Support%20Plan%20Quality%20Review%20Tool%202025.pdf"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dhcs.ca.gov/wp-content/uploads/2025/10/DHCS-Community-Supports-Policy-Guide-Volume-2.pdf" TargetMode="External"/><Relationship Id="rId2" Type="http://schemas.openxmlformats.org/officeDocument/2006/relationships/notesSlide" Target="../notesSlides/notesSlide14.xml"/><Relationship Id="rId1" Type="http://schemas.openxmlformats.org/officeDocument/2006/relationships/slideLayout" Target="../slideLayouts/slideLayout36.xml"/><Relationship Id="rId4" Type="http://schemas.openxmlformats.org/officeDocument/2006/relationships/hyperlink" Target="https://dhs.saccounty.gov/BHS/Documents/Provider%20Postings/Housing%20Support%20Plan%20Quality%20Review%20Tool%202025.pdf"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3" Type="http://schemas.openxmlformats.org/officeDocument/2006/relationships/hyperlink" Target="https://bit.ly/DREDF-CART" TargetMode="External"/><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3" Type="http://schemas.openxmlformats.org/officeDocument/2006/relationships/hyperlink" Target="https://www.dhcs.ca.gov/wp-content/uploads/2026/05/BHSA-Housing-Interventions-Policy-FAQ.pdf" TargetMode="External"/><Relationship Id="rId2" Type="http://schemas.openxmlformats.org/officeDocument/2006/relationships/notesSlide" Target="../notesSlides/notesSlide23.xml"/><Relationship Id="rId1" Type="http://schemas.openxmlformats.org/officeDocument/2006/relationships/slideLayout" Target="../slideLayouts/slideLayout37.xml"/><Relationship Id="rId4" Type="http://schemas.openxmlformats.org/officeDocument/2006/relationships/hyperlink" Target="https://policy-manual.mes.dhcs.ca.gov/behavioral-health-services-act-county-policy-manual/LIVE/7-bhsa-components-and-requirements#C.-Housing-Interventionshttps://policy-manual.mes.dhcs.ca.gov/behavioral-health-services-act-county-policy-manual/LIVE/7-bhsa-components-and-requirements#C.-Housing-Interventions"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dhcs.ca.gov/wp-content/uploads/2026/05/BHSA-Housing-Interventions-Policy-FAQ.pdf" TargetMode="External"/><Relationship Id="rId2" Type="http://schemas.openxmlformats.org/officeDocument/2006/relationships/notesSlide" Target="../notesSlides/notesSlide24.xml"/><Relationship Id="rId1" Type="http://schemas.openxmlformats.org/officeDocument/2006/relationships/slideLayout" Target="../slideLayouts/slideLayout37.xml"/><Relationship Id="rId4" Type="http://schemas.openxmlformats.org/officeDocument/2006/relationships/hyperlink" Target="https://policy-manual.mes.dhcs.ca.gov/behavioral-health-services-act-county-policy-manual/LIVE/7-bhsa-components-and-requirements#C.-Housing-Interventionshttps://policy-manual.mes.dhcs.ca.gov/behavioral-health-services-act-county-policy-manual/LIVE/7-bhsa-components-and-requirements#C.-Housing-Interventions"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dhcs.ca.gov/wp-content/uploads/2026/05/DHCS-County-Housing-Office-Hours.pdf" TargetMode="External"/><Relationship Id="rId7"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33.xml"/><Relationship Id="rId6" Type="http://schemas.openxmlformats.org/officeDocument/2006/relationships/image" Target="../media/image10.png"/><Relationship Id="rId5" Type="http://schemas.openxmlformats.org/officeDocument/2006/relationships/image" Target="../media/image2.png"/><Relationship Id="rId4" Type="http://schemas.openxmlformats.org/officeDocument/2006/relationships/hyperlink" Target="https://www.dhcs.ca.gov/wp-content/uploads/2025/10/BHSA-Housing-Interventions-and-MCP-Community-Supports-FAQ.pdf"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policy-manual.mes.dhcs.ca.gov/behavioral-health-services-act-county-policy-manual/LIVE/3-county-integrated-plan" TargetMode="External"/><Relationship Id="rId2" Type="http://schemas.openxmlformats.org/officeDocument/2006/relationships/notesSlide" Target="../notesSlides/notesSlide26.xml"/><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3" Type="http://schemas.openxmlformats.org/officeDocument/2006/relationships/hyperlink" Target="https://county-profile.mes.dhcs.ca.gov/" TargetMode="External"/><Relationship Id="rId2" Type="http://schemas.openxmlformats.org/officeDocument/2006/relationships/notesSlide" Target="../notesSlides/notesSlide27.xml"/><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3" Type="http://schemas.openxmlformats.org/officeDocument/2006/relationships/hyperlink" Target="https://www.dhcs.ca.gov/individuals/county-mental-health-plan-information/" TargetMode="External"/><Relationship Id="rId2" Type="http://schemas.openxmlformats.org/officeDocument/2006/relationships/notesSlide" Target="../notesSlides/notesSlide28.xml"/><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3" Type="http://schemas.openxmlformats.org/officeDocument/2006/relationships/hyperlink" Target="https://www.dhcs.ca.gov/wp-content/uploads/2025/10/DHCS-Community-Supports-Policy-Guide-Volume-2.pdf" TargetMode="External"/><Relationship Id="rId2" Type="http://schemas.openxmlformats.org/officeDocument/2006/relationships/notesSlide" Target="../notesSlides/notesSlide31.xml"/><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3" Type="http://schemas.openxmlformats.org/officeDocument/2006/relationships/hyperlink" Target="https://www.dhcs.ca.gov/wp-content/uploads/2025/10/DHCS-Community-Supports-Policy-Guide-Volume-2.pdf" TargetMode="External"/><Relationship Id="rId2" Type="http://schemas.openxmlformats.org/officeDocument/2006/relationships/notesSlide" Target="../notesSlides/notesSlide32.xml"/><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7.xml"/></Relationships>
</file>

<file path=ppt/slides/_rels/slide34.xml.rels><?xml version="1.0" encoding="UTF-8" standalone="yes"?>
<Relationships xmlns="http://schemas.openxmlformats.org/package/2006/relationships"><Relationship Id="rId3" Type="http://schemas.openxmlformats.org/officeDocument/2006/relationships/hyperlink" Target="https://policy-manual.mes.dhcs.ca.gov/behavioral-health-services-act-county-policy-manual/LIVE/7-bhsa-components-and-requirements#C.4.2-Priority-Populations" TargetMode="External"/><Relationship Id="rId2" Type="http://schemas.openxmlformats.org/officeDocument/2006/relationships/notesSlide" Target="../notesSlides/notesSlide34.xml"/><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3" Type="http://schemas.openxmlformats.org/officeDocument/2006/relationships/hyperlink" Target="https://bridgehousing.buildingcalhhs.com/" TargetMode="External"/><Relationship Id="rId2" Type="http://schemas.openxmlformats.org/officeDocument/2006/relationships/notesSlide" Target="../notesSlides/notesSlide37.xml"/><Relationship Id="rId1" Type="http://schemas.openxmlformats.org/officeDocument/2006/relationships/slideLayout" Target="../slideLayouts/slideLayout37.xml"/><Relationship Id="rId5" Type="http://schemas.openxmlformats.org/officeDocument/2006/relationships/hyperlink" Target="https://ospdca.sharepoint.com/:b:/r/sites/IDIDTraining/IDIDLibrary/CARE%20Court/BHBH%20Program%20by%20County.pdf?csf=1&amp;web=1&amp;e=3i4vfH" TargetMode="External"/><Relationship Id="rId4" Type="http://schemas.openxmlformats.org/officeDocument/2006/relationships/hyperlink" Target="https://bridgehousing.buildingcalhhs.com/county-behavioral-health-agencies/#CBHAR3Awards"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8.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8" Type="http://schemas.openxmlformats.org/officeDocument/2006/relationships/hyperlink" Target="https://linktr.ee/DREDF" TargetMode="External"/><Relationship Id="rId13" Type="http://schemas.openxmlformats.org/officeDocument/2006/relationships/image" Target="../media/image17.jpg"/><Relationship Id="rId3" Type="http://schemas.openxmlformats.org/officeDocument/2006/relationships/hyperlink" Target="https://bsky.app/profile/dredf.bsky.social" TargetMode="External"/><Relationship Id="rId7" Type="http://schemas.openxmlformats.org/officeDocument/2006/relationships/hyperlink" Target="https://www.linkedin.com/company/disability-rights-education-and-defense-fund/" TargetMode="External"/><Relationship Id="rId12" Type="http://schemas.openxmlformats.org/officeDocument/2006/relationships/image" Target="../media/image16.png"/><Relationship Id="rId2" Type="http://schemas.openxmlformats.org/officeDocument/2006/relationships/notesSlide" Target="../notesSlides/notesSlide39.xml"/><Relationship Id="rId16" Type="http://schemas.openxmlformats.org/officeDocument/2006/relationships/hyperlink" Target="http://linkedin.com/disability-rights-" TargetMode="External"/><Relationship Id="rId1" Type="http://schemas.openxmlformats.org/officeDocument/2006/relationships/slideLayout" Target="../slideLayouts/slideLayout22.xml"/><Relationship Id="rId6" Type="http://schemas.openxmlformats.org/officeDocument/2006/relationships/hyperlink" Target="https://www.instagram.com/dredf1979/" TargetMode="External"/><Relationship Id="rId11" Type="http://schemas.openxmlformats.org/officeDocument/2006/relationships/image" Target="../media/image15.png"/><Relationship Id="rId5" Type="http://schemas.openxmlformats.org/officeDocument/2006/relationships/hyperlink" Target="https://www.facebook.com/DREDF.org" TargetMode="External"/><Relationship Id="rId15" Type="http://schemas.openxmlformats.org/officeDocument/2006/relationships/hyperlink" Target="http://www.facebook.com/dredf.org" TargetMode="External"/><Relationship Id="rId10" Type="http://schemas.openxmlformats.org/officeDocument/2006/relationships/hyperlink" Target="https://www.youtube.com/channel/UCvlmqjgJnmAE0OTHwBRho4g" TargetMode="External"/><Relationship Id="rId4" Type="http://schemas.openxmlformats.org/officeDocument/2006/relationships/image" Target="../media/image14.png"/><Relationship Id="rId9" Type="http://schemas.openxmlformats.org/officeDocument/2006/relationships/hyperlink" Target="https://www.tiktok.com/@disabilityrights" TargetMode="External"/><Relationship Id="rId14" Type="http://schemas.openxmlformats.org/officeDocument/2006/relationships/hyperlink" Target="http://www.dredf.or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6.xml"/><Relationship Id="rId5" Type="http://schemas.openxmlformats.org/officeDocument/2006/relationships/image" Target="../media/image4.jpg"/><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3" Type="http://schemas.openxmlformats.org/officeDocument/2006/relationships/hyperlink" Target="https://www.dhcs.ca.gov/wp-content/uploads/2025/12/2025-Mental-Health-Services-Act-Expenditure-Report.pdf" TargetMode="External"/><Relationship Id="rId7"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36.xml"/><Relationship Id="rId6" Type="http://schemas.openxmlformats.org/officeDocument/2006/relationships/image" Target="../media/image5.jpg"/><Relationship Id="rId5" Type="http://schemas.openxmlformats.org/officeDocument/2006/relationships/image" Target="../media/image2.png"/><Relationship Id="rId4" Type="http://schemas.openxmlformats.org/officeDocument/2006/relationships/hyperlink" Target="https://www.dhcs.ca.gov/behavioral-health-transformation/integrated-plan-county-portal-frequently-asked-question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dhcs.ca.gov/wp-content/uploads/2025/10/DHCS-Community-Supports-Policy-Guide-Volume-2.pdf" TargetMode="External"/><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7.xml"/><Relationship Id="rId6" Type="http://schemas.openxmlformats.org/officeDocument/2006/relationships/hyperlink" Target="https://www.dhcs.ca.gov/wp-content/uploads/2025/10/BHSA-Housing-Interventions-and-MCP-Community-Supports-FAQ.pdf" TargetMode="External"/><Relationship Id="rId5" Type="http://schemas.openxmlformats.org/officeDocument/2006/relationships/hyperlink" Target="https://policy-manual.mes.dhcs.ca.gov/behavioral-health-services-act-county-policy-manual/LIVE/7-bhsa-components-and-requirements" TargetMode="External"/><Relationship Id="rId4" Type="http://schemas.openxmlformats.org/officeDocument/2006/relationships/hyperlink" Target="https://www.dhcs.ca.gov/wp-content/uploads/2026/05/BHSA-Housing-Interventions-Policy-FAQ.pdf"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dhcs.ca.gov/wp-content/uploads/2025/10/DHCS-Community-Supports-Policy-Guide-Volume-2.pdf" TargetMode="External"/><Relationship Id="rId2" Type="http://schemas.openxmlformats.org/officeDocument/2006/relationships/notesSlide" Target="../notesSlides/notesSlide9.xml"/><Relationship Id="rId1" Type="http://schemas.openxmlformats.org/officeDocument/2006/relationships/slideLayout" Target="../slideLayouts/slideLayout36.xml"/><Relationship Id="rId4" Type="http://schemas.openxmlformats.org/officeDocument/2006/relationships/hyperlink" Target="https://healthlaw.org/resource/medi-cal-housing-support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381"/>
        <p:cNvGrpSpPr/>
        <p:nvPr/>
      </p:nvGrpSpPr>
      <p:grpSpPr>
        <a:xfrm>
          <a:off x="0" y="0"/>
          <a:ext cx="0" cy="0"/>
          <a:chOff x="0" y="0"/>
          <a:chExt cx="0" cy="0"/>
        </a:xfrm>
      </p:grpSpPr>
      <p:sp>
        <p:nvSpPr>
          <p:cNvPr id="382" name="Google Shape;382;p60"/>
          <p:cNvSpPr txBox="1">
            <a:spLocks noGrp="1"/>
          </p:cNvSpPr>
          <p:nvPr>
            <p:ph type="ctrTitle"/>
          </p:nvPr>
        </p:nvSpPr>
        <p:spPr>
          <a:xfrm>
            <a:off x="411175" y="578169"/>
            <a:ext cx="8282400" cy="2109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SzPts val="990"/>
              <a:buNone/>
            </a:pPr>
            <a:r>
              <a:rPr lang="en" sz="5600" b="1">
                <a:latin typeface="Atkinson Hyperlegible"/>
                <a:ea typeface="Atkinson Hyperlegible"/>
                <a:cs typeface="Atkinson Hyperlegible"/>
                <a:sym typeface="Atkinson Hyperlegible"/>
              </a:rPr>
              <a:t>Housing Advocacy 101 for CARE Court Counsel</a:t>
            </a:r>
            <a:endParaRPr sz="5600" b="1">
              <a:latin typeface="Atkinson Hyperlegible"/>
              <a:ea typeface="Atkinson Hyperlegible"/>
              <a:cs typeface="Atkinson Hyperlegible"/>
              <a:sym typeface="Atkinson Hyperlegible"/>
            </a:endParaRPr>
          </a:p>
        </p:txBody>
      </p:sp>
      <p:sp>
        <p:nvSpPr>
          <p:cNvPr id="383" name="Google Shape;383;p60"/>
          <p:cNvSpPr txBox="1">
            <a:spLocks noGrp="1"/>
          </p:cNvSpPr>
          <p:nvPr>
            <p:ph type="subTitle" idx="1"/>
          </p:nvPr>
        </p:nvSpPr>
        <p:spPr>
          <a:xfrm>
            <a:off x="411175" y="3398250"/>
            <a:ext cx="8282400" cy="12606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r>
              <a:rPr lang="en">
                <a:latin typeface="Arial"/>
                <a:ea typeface="Arial"/>
                <a:cs typeface="Arial"/>
                <a:sym typeface="Arial"/>
              </a:rPr>
              <a:t>Office of the State Public Defender</a:t>
            </a:r>
            <a:endParaRPr>
              <a:latin typeface="Arial"/>
              <a:ea typeface="Arial"/>
              <a:cs typeface="Arial"/>
              <a:sym typeface="Arial"/>
            </a:endParaRPr>
          </a:p>
          <a:p>
            <a:pPr marL="0" lvl="0" indent="0" algn="ctr" rtl="0">
              <a:spcBef>
                <a:spcPts val="0"/>
              </a:spcBef>
              <a:spcAft>
                <a:spcPts val="0"/>
              </a:spcAft>
              <a:buNone/>
            </a:pPr>
            <a:r>
              <a:rPr lang="en">
                <a:latin typeface="Arial"/>
                <a:ea typeface="Arial"/>
                <a:cs typeface="Arial"/>
                <a:sym typeface="Arial"/>
              </a:rPr>
              <a:t>Disability Rights Education and Defense Fund</a:t>
            </a:r>
            <a:endParaRPr>
              <a:latin typeface="Arial"/>
              <a:ea typeface="Arial"/>
              <a:cs typeface="Arial"/>
              <a:sym typeface="Arial"/>
            </a:endParaRPr>
          </a:p>
          <a:p>
            <a:pPr marL="0" lvl="0" indent="0" algn="ctr" rtl="0">
              <a:spcBef>
                <a:spcPts val="0"/>
              </a:spcBef>
              <a:spcAft>
                <a:spcPts val="0"/>
              </a:spcAft>
              <a:buNone/>
            </a:pPr>
            <a:r>
              <a:rPr lang="en" sz="2966">
                <a:latin typeface="Arial"/>
                <a:ea typeface="Arial"/>
                <a:cs typeface="Arial"/>
                <a:sym typeface="Arial"/>
              </a:rPr>
              <a:t>June 30, 2026</a:t>
            </a:r>
            <a:endParaRPr sz="2966">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69"/>
          <p:cNvSpPr txBox="1">
            <a:spLocks noGrp="1"/>
          </p:cNvSpPr>
          <p:nvPr>
            <p:ph type="body" idx="4294967295"/>
          </p:nvPr>
        </p:nvSpPr>
        <p:spPr>
          <a:xfrm>
            <a:off x="238225" y="1160225"/>
            <a:ext cx="8520600" cy="38283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None/>
            </a:pPr>
            <a:r>
              <a:rPr lang="en" sz="2000">
                <a:latin typeface="Arial"/>
                <a:ea typeface="Arial"/>
                <a:cs typeface="Arial"/>
                <a:sym typeface="Arial"/>
              </a:rPr>
              <a:t>Housing Supports provided by Medi-Cal Managed Care Plans or their contractors:</a:t>
            </a:r>
            <a:endParaRPr sz="2000">
              <a:latin typeface="Arial"/>
              <a:ea typeface="Arial"/>
              <a:cs typeface="Arial"/>
              <a:sym typeface="Arial"/>
            </a:endParaRPr>
          </a:p>
          <a:p>
            <a:pPr marL="457200" lvl="0" indent="-342900" algn="l" rtl="0">
              <a:lnSpc>
                <a:spcPct val="95000"/>
              </a:lnSpc>
              <a:spcBef>
                <a:spcPts val="1200"/>
              </a:spcBef>
              <a:spcAft>
                <a:spcPts val="0"/>
              </a:spcAft>
              <a:buSzPts val="1800"/>
              <a:buFont typeface="Arial"/>
              <a:buChar char="●"/>
            </a:pPr>
            <a:r>
              <a:rPr lang="en">
                <a:latin typeface="Arial"/>
                <a:ea typeface="Arial"/>
                <a:cs typeface="Arial"/>
                <a:sym typeface="Arial"/>
              </a:rPr>
              <a:t>Housing Transition Navigation Services – identifying housing</a:t>
            </a:r>
            <a:endParaRPr>
              <a:latin typeface="Arial"/>
              <a:ea typeface="Arial"/>
              <a:cs typeface="Arial"/>
              <a:sym typeface="Arial"/>
            </a:endParaRPr>
          </a:p>
          <a:p>
            <a:pPr marL="457200" lvl="0" indent="-342900" algn="l" rtl="0">
              <a:lnSpc>
                <a:spcPct val="95000"/>
              </a:lnSpc>
              <a:spcBef>
                <a:spcPts val="0"/>
              </a:spcBef>
              <a:spcAft>
                <a:spcPts val="0"/>
              </a:spcAft>
              <a:buSzPts val="1800"/>
              <a:buFont typeface="Arial"/>
              <a:buChar char="●"/>
            </a:pPr>
            <a:r>
              <a:rPr lang="en">
                <a:latin typeface="Arial"/>
                <a:ea typeface="Arial"/>
                <a:cs typeface="Arial"/>
                <a:sym typeface="Arial"/>
              </a:rPr>
              <a:t>Housing Deposits – getting into housing</a:t>
            </a:r>
            <a:endParaRPr>
              <a:latin typeface="Arial"/>
              <a:ea typeface="Arial"/>
              <a:cs typeface="Arial"/>
              <a:sym typeface="Arial"/>
            </a:endParaRPr>
          </a:p>
          <a:p>
            <a:pPr marL="457200" lvl="0" indent="-342900" algn="l" rtl="0">
              <a:lnSpc>
                <a:spcPct val="95000"/>
              </a:lnSpc>
              <a:spcBef>
                <a:spcPts val="0"/>
              </a:spcBef>
              <a:spcAft>
                <a:spcPts val="0"/>
              </a:spcAft>
              <a:buSzPts val="1800"/>
              <a:buFont typeface="Arial"/>
              <a:buChar char="●"/>
            </a:pPr>
            <a:r>
              <a:rPr lang="en">
                <a:latin typeface="Arial"/>
                <a:ea typeface="Arial"/>
                <a:cs typeface="Arial"/>
                <a:sym typeface="Arial"/>
              </a:rPr>
              <a:t>Transitional Rent – six months (mandatory, new 1/1/26)</a:t>
            </a:r>
            <a:endParaRPr>
              <a:latin typeface="Arial"/>
              <a:ea typeface="Arial"/>
              <a:cs typeface="Arial"/>
              <a:sym typeface="Arial"/>
            </a:endParaRPr>
          </a:p>
          <a:p>
            <a:pPr marL="457200" lvl="0" indent="-342900" algn="l" rtl="0">
              <a:lnSpc>
                <a:spcPct val="95000"/>
              </a:lnSpc>
              <a:spcBef>
                <a:spcPts val="0"/>
              </a:spcBef>
              <a:spcAft>
                <a:spcPts val="0"/>
              </a:spcAft>
              <a:buSzPts val="1800"/>
              <a:buFont typeface="Arial"/>
              <a:buChar char="●"/>
            </a:pPr>
            <a:r>
              <a:rPr lang="en">
                <a:latin typeface="Arial"/>
                <a:ea typeface="Arial"/>
                <a:cs typeface="Arial"/>
                <a:sym typeface="Arial"/>
              </a:rPr>
              <a:t>Housing Tenancy &amp; Sustaining Services – keeping housing</a:t>
            </a:r>
            <a:endParaRPr>
              <a:latin typeface="Arial"/>
              <a:ea typeface="Arial"/>
              <a:cs typeface="Arial"/>
              <a:sym typeface="Arial"/>
            </a:endParaRPr>
          </a:p>
          <a:p>
            <a:pPr marL="0" lvl="0" indent="0" algn="l" rtl="0">
              <a:lnSpc>
                <a:spcPct val="95000"/>
              </a:lnSpc>
              <a:spcBef>
                <a:spcPts val="1200"/>
              </a:spcBef>
              <a:spcAft>
                <a:spcPts val="0"/>
              </a:spcAft>
              <a:buSzPts val="1018"/>
              <a:buNone/>
            </a:pPr>
            <a:r>
              <a:rPr lang="en" sz="2000">
                <a:latin typeface="Arial"/>
                <a:ea typeface="Arial"/>
                <a:cs typeface="Arial"/>
                <a:sym typeface="Arial"/>
              </a:rPr>
              <a:t>Transitional Rent is mandatory support; all counties have opted in to other three Housing Supports</a:t>
            </a:r>
            <a:endParaRPr sz="2000">
              <a:latin typeface="Arial"/>
              <a:ea typeface="Arial"/>
              <a:cs typeface="Arial"/>
              <a:sym typeface="Arial"/>
            </a:endParaRPr>
          </a:p>
          <a:p>
            <a:pPr marL="0" lvl="0" indent="0" algn="l" rtl="0">
              <a:lnSpc>
                <a:spcPct val="95000"/>
              </a:lnSpc>
              <a:spcBef>
                <a:spcPts val="1000"/>
              </a:spcBef>
              <a:spcAft>
                <a:spcPts val="0"/>
              </a:spcAft>
              <a:buSzPts val="1018"/>
              <a:buNone/>
            </a:pPr>
            <a:r>
              <a:rPr lang="en" sz="2000">
                <a:latin typeface="Arial"/>
                <a:ea typeface="Arial"/>
                <a:cs typeface="Arial"/>
                <a:sym typeface="Arial"/>
              </a:rPr>
              <a:t>Review </a:t>
            </a:r>
            <a:r>
              <a:rPr lang="en" sz="2000" u="sng">
                <a:solidFill>
                  <a:schemeClr val="hlink"/>
                </a:solidFill>
                <a:latin typeface="Arial"/>
                <a:ea typeface="Arial"/>
                <a:cs typeface="Arial"/>
                <a:sym typeface="Arial"/>
                <a:hlinkClick r:id="rId3"/>
              </a:rPr>
              <a:t>NHeLP handout</a:t>
            </a:r>
            <a:r>
              <a:rPr lang="en" sz="2000">
                <a:latin typeface="Arial"/>
                <a:ea typeface="Arial"/>
                <a:cs typeface="Arial"/>
                <a:sym typeface="Arial"/>
              </a:rPr>
              <a:t> for more explanation and examples</a:t>
            </a:r>
            <a:endParaRPr sz="2000">
              <a:latin typeface="Arial"/>
              <a:ea typeface="Arial"/>
              <a:cs typeface="Arial"/>
              <a:sym typeface="Arial"/>
            </a:endParaRPr>
          </a:p>
          <a:p>
            <a:pPr marL="0" lvl="0" indent="0" algn="l" rtl="0">
              <a:lnSpc>
                <a:spcPct val="100000"/>
              </a:lnSpc>
              <a:spcBef>
                <a:spcPts val="1000"/>
              </a:spcBef>
              <a:spcAft>
                <a:spcPts val="1200"/>
              </a:spcAft>
              <a:buSzPts val="1018"/>
              <a:buNone/>
            </a:pPr>
            <a:r>
              <a:rPr lang="en" sz="1600">
                <a:latin typeface="Arial"/>
                <a:ea typeface="Arial"/>
                <a:cs typeface="Arial"/>
                <a:sym typeface="Arial"/>
              </a:rPr>
              <a:t>Citations: DHCS, </a:t>
            </a:r>
            <a:r>
              <a:rPr lang="en" sz="1600" u="sng">
                <a:solidFill>
                  <a:srgbClr val="980000"/>
                </a:solidFill>
                <a:latin typeface="Arial"/>
                <a:ea typeface="Arial"/>
                <a:cs typeface="Arial"/>
                <a:sym typeface="Arial"/>
                <a:hlinkClick r:id="rId4">
                  <a:extLst>
                    <a:ext uri="{A12FA001-AC4F-418D-AE19-62706E023703}">
                      <ahyp:hlinkClr xmlns:ahyp="http://schemas.microsoft.com/office/drawing/2018/hyperlinkcolor" val="tx"/>
                    </a:ext>
                  </a:extLst>
                </a:hlinkClick>
              </a:rPr>
              <a:t>Community Supports Policy Guide v. 2</a:t>
            </a:r>
            <a:r>
              <a:rPr lang="en" sz="1600">
                <a:latin typeface="Arial"/>
                <a:ea typeface="Arial"/>
                <a:cs typeface="Arial"/>
                <a:sym typeface="Arial"/>
              </a:rPr>
              <a:t> (Apr. 2025); NHeLP, </a:t>
            </a:r>
            <a:r>
              <a:rPr lang="en" sz="1600" u="sng">
                <a:solidFill>
                  <a:srgbClr val="980000"/>
                </a:solidFill>
                <a:latin typeface="Arial"/>
                <a:ea typeface="Arial"/>
                <a:cs typeface="Arial"/>
                <a:sym typeface="Arial"/>
                <a:hlinkClick r:id="rId3">
                  <a:extLst>
                    <a:ext uri="{A12FA001-AC4F-418D-AE19-62706E023703}">
                      <ahyp:hlinkClr xmlns:ahyp="http://schemas.microsoft.com/office/drawing/2018/hyperlinkcolor" val="tx"/>
                    </a:ext>
                  </a:extLst>
                </a:hlinkClick>
              </a:rPr>
              <a:t>Medi-Cal Housing Supports</a:t>
            </a:r>
            <a:r>
              <a:rPr lang="en" sz="1600">
                <a:latin typeface="Arial"/>
                <a:ea typeface="Arial"/>
                <a:cs typeface="Arial"/>
                <a:sym typeface="Arial"/>
              </a:rPr>
              <a:t> (Mar. 2026)</a:t>
            </a:r>
            <a:endParaRPr sz="1600">
              <a:latin typeface="Arial"/>
              <a:ea typeface="Arial"/>
              <a:cs typeface="Arial"/>
              <a:sym typeface="Arial"/>
            </a:endParaRPr>
          </a:p>
        </p:txBody>
      </p:sp>
      <p:sp>
        <p:nvSpPr>
          <p:cNvPr id="470" name="Google Shape;470;p69"/>
          <p:cNvSpPr txBox="1">
            <a:spLocks noGrp="1"/>
          </p:cNvSpPr>
          <p:nvPr>
            <p:ph type="title"/>
          </p:nvPr>
        </p:nvSpPr>
        <p:spPr>
          <a:xfrm>
            <a:off x="327912" y="468162"/>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940"/>
              <a:t>Four Medi-Cal Housing Supports</a:t>
            </a:r>
            <a:endParaRPr sz="2940"/>
          </a:p>
        </p:txBody>
      </p:sp>
      <p:sp>
        <p:nvSpPr>
          <p:cNvPr id="471" name="Google Shape;471;p69"/>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70"/>
          <p:cNvSpPr txBox="1">
            <a:spLocks noGrp="1"/>
          </p:cNvSpPr>
          <p:nvPr>
            <p:ph type="body" idx="4294967295"/>
          </p:nvPr>
        </p:nvSpPr>
        <p:spPr>
          <a:xfrm>
            <a:off x="238225" y="1160225"/>
            <a:ext cx="8520600" cy="38283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None/>
            </a:pPr>
            <a:r>
              <a:rPr lang="en" sz="2200">
                <a:latin typeface="Arial"/>
                <a:ea typeface="Arial"/>
                <a:cs typeface="Arial"/>
                <a:sym typeface="Arial"/>
              </a:rPr>
              <a:t>Transitional Rent eligibility:</a:t>
            </a:r>
            <a:endParaRPr sz="2200">
              <a:latin typeface="Arial"/>
              <a:ea typeface="Arial"/>
              <a:cs typeface="Arial"/>
              <a:sym typeface="Arial"/>
            </a:endParaRPr>
          </a:p>
          <a:p>
            <a:pPr marL="457200" lvl="0" indent="-368300" algn="l" rtl="0">
              <a:lnSpc>
                <a:spcPct val="95000"/>
              </a:lnSpc>
              <a:spcBef>
                <a:spcPts val="1200"/>
              </a:spcBef>
              <a:spcAft>
                <a:spcPts val="0"/>
              </a:spcAft>
              <a:buSzPts val="2200"/>
              <a:buFont typeface="Arial"/>
              <a:buChar char="●"/>
            </a:pPr>
            <a:r>
              <a:rPr lang="en" sz="2200">
                <a:latin typeface="Arial"/>
                <a:ea typeface="Arial"/>
                <a:cs typeface="Arial"/>
                <a:sym typeface="Arial"/>
              </a:rPr>
              <a:t>Eligible for Full Service Partnership OR</a:t>
            </a:r>
            <a:endParaRPr sz="2200">
              <a:latin typeface="Arial"/>
              <a:ea typeface="Arial"/>
              <a:cs typeface="Arial"/>
              <a:sym typeface="Arial"/>
            </a:endParaRPr>
          </a:p>
          <a:p>
            <a:pPr marL="457200" lvl="0" indent="-368300" algn="l" rtl="0">
              <a:lnSpc>
                <a:spcPct val="95000"/>
              </a:lnSpc>
              <a:spcBef>
                <a:spcPts val="1000"/>
              </a:spcBef>
              <a:spcAft>
                <a:spcPts val="0"/>
              </a:spcAft>
              <a:buSzPts val="2200"/>
              <a:buFont typeface="Arial"/>
              <a:buChar char="●"/>
            </a:pPr>
            <a:r>
              <a:rPr lang="en" sz="2200">
                <a:latin typeface="Arial"/>
                <a:ea typeface="Arial"/>
                <a:cs typeface="Arial"/>
                <a:sym typeface="Arial"/>
              </a:rPr>
              <a:t>Unsheltered homeless (</a:t>
            </a:r>
            <a:r>
              <a:rPr lang="en" sz="2200" i="1">
                <a:latin typeface="Arial"/>
                <a:ea typeface="Arial"/>
                <a:cs typeface="Arial"/>
                <a:sym typeface="Arial"/>
              </a:rPr>
              <a:t>e.g.</a:t>
            </a:r>
            <a:r>
              <a:rPr lang="en" sz="2200">
                <a:latin typeface="Arial"/>
                <a:ea typeface="Arial"/>
                <a:cs typeface="Arial"/>
                <a:sym typeface="Arial"/>
              </a:rPr>
              <a:t> car, encampment) OR</a:t>
            </a:r>
            <a:endParaRPr sz="2200">
              <a:latin typeface="Arial"/>
              <a:ea typeface="Arial"/>
              <a:cs typeface="Arial"/>
              <a:sym typeface="Arial"/>
            </a:endParaRPr>
          </a:p>
          <a:p>
            <a:pPr marL="457200" lvl="0" indent="-368300" algn="l" rtl="0">
              <a:lnSpc>
                <a:spcPct val="95000"/>
              </a:lnSpc>
              <a:spcBef>
                <a:spcPts val="1000"/>
              </a:spcBef>
              <a:spcAft>
                <a:spcPts val="0"/>
              </a:spcAft>
              <a:buSzPts val="2200"/>
              <a:buFont typeface="Arial"/>
              <a:buChar char="●"/>
            </a:pPr>
            <a:r>
              <a:rPr lang="en" sz="2200">
                <a:latin typeface="Arial"/>
                <a:ea typeface="Arial"/>
                <a:cs typeface="Arial"/>
                <a:sym typeface="Arial"/>
              </a:rPr>
              <a:t>Homeless / risk of homelessness AND transition:</a:t>
            </a:r>
            <a:endParaRPr sz="2200">
              <a:latin typeface="Arial"/>
              <a:ea typeface="Arial"/>
              <a:cs typeface="Arial"/>
              <a:sym typeface="Arial"/>
            </a:endParaRPr>
          </a:p>
          <a:p>
            <a:pPr marL="914400" lvl="1" indent="-368300" algn="l" rtl="0">
              <a:lnSpc>
                <a:spcPct val="95000"/>
              </a:lnSpc>
              <a:spcBef>
                <a:spcPts val="0"/>
              </a:spcBef>
              <a:spcAft>
                <a:spcPts val="0"/>
              </a:spcAft>
              <a:buSzPts val="2200"/>
              <a:buFont typeface="Arial"/>
              <a:buChar char="○"/>
            </a:pPr>
            <a:r>
              <a:rPr lang="en" sz="2200">
                <a:latin typeface="Arial"/>
                <a:ea typeface="Arial"/>
                <a:cs typeface="Arial"/>
                <a:sym typeface="Arial"/>
              </a:rPr>
              <a:t>Leaving institutional or congregate residential setting; or</a:t>
            </a:r>
            <a:endParaRPr sz="2200">
              <a:latin typeface="Arial"/>
              <a:ea typeface="Arial"/>
              <a:cs typeface="Arial"/>
              <a:sym typeface="Arial"/>
            </a:endParaRPr>
          </a:p>
          <a:p>
            <a:pPr marL="914400" lvl="1" indent="-368300" algn="l" rtl="0">
              <a:lnSpc>
                <a:spcPct val="95000"/>
              </a:lnSpc>
              <a:spcBef>
                <a:spcPts val="0"/>
              </a:spcBef>
              <a:spcAft>
                <a:spcPts val="0"/>
              </a:spcAft>
              <a:buSzPts val="2200"/>
              <a:buFont typeface="Arial"/>
              <a:buChar char="○"/>
            </a:pPr>
            <a:r>
              <a:rPr lang="en" sz="2200">
                <a:latin typeface="Arial"/>
                <a:ea typeface="Arial"/>
                <a:cs typeface="Arial"/>
                <a:sym typeface="Arial"/>
              </a:rPr>
              <a:t>Leaving jail or prison; or </a:t>
            </a:r>
            <a:endParaRPr sz="2200">
              <a:latin typeface="Arial"/>
              <a:ea typeface="Arial"/>
              <a:cs typeface="Arial"/>
              <a:sym typeface="Arial"/>
            </a:endParaRPr>
          </a:p>
          <a:p>
            <a:pPr marL="914400" lvl="1" indent="-368300" algn="l" rtl="0">
              <a:lnSpc>
                <a:spcPct val="95000"/>
              </a:lnSpc>
              <a:spcBef>
                <a:spcPts val="0"/>
              </a:spcBef>
              <a:spcAft>
                <a:spcPts val="0"/>
              </a:spcAft>
              <a:buSzPts val="2200"/>
              <a:buFont typeface="Arial"/>
              <a:buChar char="○"/>
            </a:pPr>
            <a:r>
              <a:rPr lang="en" sz="2200">
                <a:latin typeface="Arial"/>
                <a:ea typeface="Arial"/>
                <a:cs typeface="Arial"/>
                <a:sym typeface="Arial"/>
              </a:rPr>
              <a:t>Leaving interim housing; or</a:t>
            </a:r>
            <a:endParaRPr sz="2200">
              <a:latin typeface="Arial"/>
              <a:ea typeface="Arial"/>
              <a:cs typeface="Arial"/>
              <a:sym typeface="Arial"/>
            </a:endParaRPr>
          </a:p>
          <a:p>
            <a:pPr marL="914400" lvl="1" indent="-368300" algn="l" rtl="0">
              <a:lnSpc>
                <a:spcPct val="95000"/>
              </a:lnSpc>
              <a:spcBef>
                <a:spcPts val="0"/>
              </a:spcBef>
              <a:spcAft>
                <a:spcPts val="0"/>
              </a:spcAft>
              <a:buSzPts val="2200"/>
              <a:buFont typeface="Arial"/>
              <a:buChar char="○"/>
            </a:pPr>
            <a:r>
              <a:rPr lang="en" sz="2200">
                <a:latin typeface="Arial"/>
                <a:ea typeface="Arial"/>
                <a:cs typeface="Arial"/>
                <a:sym typeface="Arial"/>
              </a:rPr>
              <a:t>Leaving recuperative care or short-term post-hospitalization housing (this time counts toward 6 months); or</a:t>
            </a:r>
            <a:endParaRPr sz="2200">
              <a:latin typeface="Arial"/>
              <a:ea typeface="Arial"/>
              <a:cs typeface="Arial"/>
              <a:sym typeface="Arial"/>
            </a:endParaRPr>
          </a:p>
          <a:p>
            <a:pPr marL="914400" lvl="1" indent="-368300" algn="l" rtl="0">
              <a:lnSpc>
                <a:spcPct val="95000"/>
              </a:lnSpc>
              <a:spcBef>
                <a:spcPts val="0"/>
              </a:spcBef>
              <a:spcAft>
                <a:spcPts val="0"/>
              </a:spcAft>
              <a:buSzPts val="2200"/>
              <a:buFont typeface="Arial"/>
              <a:buChar char="○"/>
            </a:pPr>
            <a:r>
              <a:rPr lang="en" sz="2200">
                <a:latin typeface="Arial"/>
                <a:ea typeface="Arial"/>
                <a:cs typeface="Arial"/>
                <a:sym typeface="Arial"/>
              </a:rPr>
              <a:t>Leaving foster care</a:t>
            </a:r>
            <a:endParaRPr sz="2200">
              <a:latin typeface="Arial"/>
              <a:ea typeface="Arial"/>
              <a:cs typeface="Arial"/>
              <a:sym typeface="Arial"/>
            </a:endParaRPr>
          </a:p>
          <a:p>
            <a:pPr marL="0" lvl="0" indent="0" algn="l" rtl="0">
              <a:lnSpc>
                <a:spcPct val="95000"/>
              </a:lnSpc>
              <a:spcBef>
                <a:spcPts val="1200"/>
              </a:spcBef>
              <a:spcAft>
                <a:spcPts val="0"/>
              </a:spcAft>
              <a:buNone/>
            </a:pPr>
            <a:endParaRPr sz="2200">
              <a:latin typeface="Arial"/>
              <a:ea typeface="Arial"/>
              <a:cs typeface="Arial"/>
              <a:sym typeface="Arial"/>
            </a:endParaRPr>
          </a:p>
          <a:p>
            <a:pPr marL="0" lvl="0" indent="0" algn="l" rtl="0">
              <a:lnSpc>
                <a:spcPct val="100000"/>
              </a:lnSpc>
              <a:spcBef>
                <a:spcPts val="1200"/>
              </a:spcBef>
              <a:spcAft>
                <a:spcPts val="0"/>
              </a:spcAft>
              <a:buSzPts val="1018"/>
              <a:buNone/>
            </a:pPr>
            <a:endParaRPr>
              <a:latin typeface="Arial"/>
              <a:ea typeface="Arial"/>
              <a:cs typeface="Arial"/>
              <a:sym typeface="Arial"/>
            </a:endParaRPr>
          </a:p>
          <a:p>
            <a:pPr marL="0" lvl="0" indent="0" algn="l" rtl="0">
              <a:lnSpc>
                <a:spcPct val="100000"/>
              </a:lnSpc>
              <a:spcBef>
                <a:spcPts val="1200"/>
              </a:spcBef>
              <a:spcAft>
                <a:spcPts val="1200"/>
              </a:spcAft>
              <a:buSzPts val="1018"/>
              <a:buNone/>
            </a:pPr>
            <a:r>
              <a:rPr lang="en">
                <a:latin typeface="Arial"/>
                <a:ea typeface="Arial"/>
                <a:cs typeface="Arial"/>
                <a:sym typeface="Arial"/>
              </a:rPr>
              <a:t>Citations: DHCS, </a:t>
            </a:r>
            <a:r>
              <a:rPr lang="en" u="sng">
                <a:solidFill>
                  <a:srgbClr val="980000"/>
                </a:solidFill>
                <a:latin typeface="Arial"/>
                <a:ea typeface="Arial"/>
                <a:cs typeface="Arial"/>
                <a:sym typeface="Arial"/>
                <a:hlinkClick r:id="rId3">
                  <a:extLst>
                    <a:ext uri="{A12FA001-AC4F-418D-AE19-62706E023703}">
                      <ahyp:hlinkClr xmlns:ahyp="http://schemas.microsoft.com/office/drawing/2018/hyperlinkcolor" val="tx"/>
                    </a:ext>
                  </a:extLst>
                </a:hlinkClick>
              </a:rPr>
              <a:t>Community Supports Policy Guide v. 2</a:t>
            </a:r>
            <a:r>
              <a:rPr lang="en">
                <a:latin typeface="Arial"/>
                <a:ea typeface="Arial"/>
                <a:cs typeface="Arial"/>
                <a:sym typeface="Arial"/>
              </a:rPr>
              <a:t> (Apr. 2025); NHeLP, </a:t>
            </a:r>
            <a:r>
              <a:rPr lang="en" u="sng">
                <a:solidFill>
                  <a:srgbClr val="980000"/>
                </a:solidFill>
                <a:latin typeface="Arial"/>
                <a:ea typeface="Arial"/>
                <a:cs typeface="Arial"/>
                <a:sym typeface="Arial"/>
                <a:hlinkClick r:id="rId4">
                  <a:extLst>
                    <a:ext uri="{A12FA001-AC4F-418D-AE19-62706E023703}">
                      <ahyp:hlinkClr xmlns:ahyp="http://schemas.microsoft.com/office/drawing/2018/hyperlinkcolor" val="tx"/>
                    </a:ext>
                  </a:extLst>
                </a:hlinkClick>
              </a:rPr>
              <a:t>Medi-Cal Housing Supports</a:t>
            </a:r>
            <a:r>
              <a:rPr lang="en">
                <a:latin typeface="Arial"/>
                <a:ea typeface="Arial"/>
                <a:cs typeface="Arial"/>
                <a:sym typeface="Arial"/>
              </a:rPr>
              <a:t> (Mar. 2026)</a:t>
            </a:r>
            <a:endParaRPr>
              <a:latin typeface="Arial"/>
              <a:ea typeface="Arial"/>
              <a:cs typeface="Arial"/>
              <a:sym typeface="Arial"/>
            </a:endParaRPr>
          </a:p>
        </p:txBody>
      </p:sp>
      <p:sp>
        <p:nvSpPr>
          <p:cNvPr id="477" name="Google Shape;477;p70"/>
          <p:cNvSpPr txBox="1">
            <a:spLocks noGrp="1"/>
          </p:cNvSpPr>
          <p:nvPr>
            <p:ph type="title"/>
          </p:nvPr>
        </p:nvSpPr>
        <p:spPr>
          <a:xfrm>
            <a:off x="327899" y="468150"/>
            <a:ext cx="87486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940"/>
              <a:t>Medi-Cal Housing Support – Transitional Rent</a:t>
            </a:r>
            <a:endParaRPr sz="2940"/>
          </a:p>
        </p:txBody>
      </p:sp>
      <p:sp>
        <p:nvSpPr>
          <p:cNvPr id="478" name="Google Shape;478;p70"/>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71"/>
          <p:cNvSpPr txBox="1">
            <a:spLocks noGrp="1"/>
          </p:cNvSpPr>
          <p:nvPr>
            <p:ph type="body" idx="4294967295"/>
          </p:nvPr>
        </p:nvSpPr>
        <p:spPr>
          <a:xfrm>
            <a:off x="3517525" y="1209275"/>
            <a:ext cx="5251200" cy="36609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None/>
            </a:pPr>
            <a:r>
              <a:rPr lang="en" sz="2000">
                <a:latin typeface="Arial"/>
                <a:ea typeface="Arial"/>
                <a:cs typeface="Arial"/>
                <a:sym typeface="Arial"/>
              </a:rPr>
              <a:t>Developed by Medi-Cal Managed Care Plan (or their contractors) or community agency with client. </a:t>
            </a:r>
            <a:endParaRPr sz="2000">
              <a:latin typeface="Arial"/>
              <a:ea typeface="Arial"/>
              <a:cs typeface="Arial"/>
              <a:sym typeface="Arial"/>
            </a:endParaRPr>
          </a:p>
          <a:p>
            <a:pPr marL="0" lvl="0" indent="0" algn="l" rtl="0">
              <a:lnSpc>
                <a:spcPct val="95000"/>
              </a:lnSpc>
              <a:spcBef>
                <a:spcPts val="1200"/>
              </a:spcBef>
              <a:spcAft>
                <a:spcPts val="0"/>
              </a:spcAft>
              <a:buNone/>
            </a:pPr>
            <a:r>
              <a:rPr lang="en" sz="2000">
                <a:latin typeface="Arial"/>
                <a:ea typeface="Arial"/>
                <a:cs typeface="Arial"/>
                <a:sym typeface="Arial"/>
              </a:rPr>
              <a:t>Purpose: plan for achieving housing goals for individual's journey from homelessness to long-term, stable housing. Includes:</a:t>
            </a:r>
            <a:endParaRPr sz="2000">
              <a:latin typeface="Arial"/>
              <a:ea typeface="Arial"/>
              <a:cs typeface="Arial"/>
              <a:sym typeface="Arial"/>
            </a:endParaRPr>
          </a:p>
          <a:p>
            <a:pPr marL="457200" lvl="0" indent="-355600" algn="l" rtl="0">
              <a:lnSpc>
                <a:spcPct val="95000"/>
              </a:lnSpc>
              <a:spcBef>
                <a:spcPts val="1200"/>
              </a:spcBef>
              <a:spcAft>
                <a:spcPts val="0"/>
              </a:spcAft>
              <a:buSzPts val="2000"/>
              <a:buFont typeface="Arial"/>
              <a:buAutoNum type="arabicPeriod"/>
            </a:pPr>
            <a:r>
              <a:rPr lang="en" sz="2000">
                <a:latin typeface="Arial"/>
                <a:ea typeface="Arial"/>
                <a:cs typeface="Arial"/>
                <a:sym typeface="Arial"/>
              </a:rPr>
              <a:t>Identified Permanent Housing Strategy and Solution – payment sources and mechanisms to support client in maintaining housing after Medi-Cal exhausted</a:t>
            </a:r>
            <a:endParaRPr sz="2000">
              <a:latin typeface="Arial"/>
              <a:ea typeface="Arial"/>
              <a:cs typeface="Arial"/>
              <a:sym typeface="Arial"/>
            </a:endParaRPr>
          </a:p>
          <a:p>
            <a:pPr marL="0" lvl="0" indent="0" algn="l" rtl="0">
              <a:lnSpc>
                <a:spcPct val="95000"/>
              </a:lnSpc>
              <a:spcBef>
                <a:spcPts val="1200"/>
              </a:spcBef>
              <a:spcAft>
                <a:spcPts val="1200"/>
              </a:spcAft>
              <a:buNone/>
            </a:pPr>
            <a:endParaRPr sz="1700">
              <a:latin typeface="Arial"/>
              <a:ea typeface="Arial"/>
              <a:cs typeface="Arial"/>
              <a:sym typeface="Arial"/>
            </a:endParaRPr>
          </a:p>
        </p:txBody>
      </p:sp>
      <p:sp>
        <p:nvSpPr>
          <p:cNvPr id="484" name="Google Shape;484;p71"/>
          <p:cNvSpPr txBox="1">
            <a:spLocks noGrp="1"/>
          </p:cNvSpPr>
          <p:nvPr>
            <p:ph type="title"/>
          </p:nvPr>
        </p:nvSpPr>
        <p:spPr>
          <a:xfrm>
            <a:off x="327912" y="453466"/>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240"/>
              <a:t>Medi-Cal Housing Support Plan</a:t>
            </a:r>
            <a:endParaRPr sz="3240"/>
          </a:p>
        </p:txBody>
      </p:sp>
      <p:sp>
        <p:nvSpPr>
          <p:cNvPr id="485" name="Google Shape;485;p71"/>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12</a:t>
            </a:fld>
            <a:endParaRPr/>
          </a:p>
        </p:txBody>
      </p:sp>
      <p:sp>
        <p:nvSpPr>
          <p:cNvPr id="486" name="Google Shape;486;p71"/>
          <p:cNvSpPr/>
          <p:nvPr/>
        </p:nvSpPr>
        <p:spPr>
          <a:xfrm>
            <a:off x="683949" y="1564813"/>
            <a:ext cx="481751" cy="481751"/>
          </a:xfrm>
          <a:custGeom>
            <a:avLst/>
            <a:gdLst/>
            <a:ahLst/>
            <a:cxnLst/>
            <a:rect l="l" t="t" r="r" b="b"/>
            <a:pathLst>
              <a:path w="1259479" h="1259479" extrusionOk="0">
                <a:moveTo>
                  <a:pt x="0" y="0"/>
                </a:moveTo>
                <a:lnTo>
                  <a:pt x="1259479" y="0"/>
                </a:lnTo>
                <a:lnTo>
                  <a:pt x="1259479" y="1259479"/>
                </a:lnTo>
                <a:lnTo>
                  <a:pt x="0" y="1259479"/>
                </a:lnTo>
                <a:lnTo>
                  <a:pt x="0" y="0"/>
                </a:lnTo>
                <a:close/>
              </a:path>
            </a:pathLst>
          </a:custGeom>
          <a:blipFill rotWithShape="1">
            <a:blip r:embed="rId3">
              <a:alphaModFix/>
            </a:blip>
            <a:stretch>
              <a:fillRect/>
            </a:stretch>
          </a:blipFill>
          <a:ln w="11430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pic>
        <p:nvPicPr>
          <p:cNvPr id="487" name="Google Shape;487;p71" descr="A person holds a house as their other hand hovers over a calculator"/>
          <p:cNvPicPr preferRelativeResize="0">
            <a:picLocks noGrp="1"/>
          </p:cNvPicPr>
          <p:nvPr>
            <p:ph type="pic" idx="2"/>
          </p:nvPr>
        </p:nvPicPr>
        <p:blipFill rotWithShape="1">
          <a:blip r:embed="rId4">
            <a:alphaModFix/>
          </a:blip>
          <a:srcRect l="17912" r="17912"/>
          <a:stretch/>
        </p:blipFill>
        <p:spPr>
          <a:xfrm>
            <a:off x="278875" y="2189775"/>
            <a:ext cx="2968202" cy="2444100"/>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pic>
      <p:pic>
        <p:nvPicPr>
          <p:cNvPr id="488" name="Google Shape;488;p71" descr="One person hands the keys to a home to another person."/>
          <p:cNvPicPr preferRelativeResize="0">
            <a:picLocks noGrp="1"/>
          </p:cNvPicPr>
          <p:nvPr>
            <p:ph type="pic" idx="3"/>
          </p:nvPr>
        </p:nvPicPr>
        <p:blipFill rotWithShape="1">
          <a:blip r:embed="rId5">
            <a:alphaModFix/>
          </a:blip>
          <a:srcRect t="41146" b="32121"/>
          <a:stretch/>
        </p:blipFill>
        <p:spPr>
          <a:xfrm>
            <a:off x="1322575" y="1318425"/>
            <a:ext cx="1948501" cy="783227"/>
          </a:xfrm>
          <a:prstGeom prst="rect">
            <a:avLst/>
          </a:prstGeom>
          <a:noFill/>
          <a:ln w="76200" cap="flat" cmpd="sng">
            <a:solidFill>
              <a:schemeClr val="lt1"/>
            </a:solidFill>
            <a:prstDash val="solid"/>
            <a:round/>
            <a:headEnd type="none" w="sm" len="sm"/>
            <a:tailEnd type="none" w="sm" len="s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72"/>
          <p:cNvSpPr txBox="1">
            <a:spLocks noGrp="1"/>
          </p:cNvSpPr>
          <p:nvPr>
            <p:ph type="body" idx="4294967295"/>
          </p:nvPr>
        </p:nvSpPr>
        <p:spPr>
          <a:xfrm>
            <a:off x="323525" y="1157086"/>
            <a:ext cx="8445300" cy="3713100"/>
          </a:xfrm>
          <a:prstGeom prst="rect">
            <a:avLst/>
          </a:prstGeom>
        </p:spPr>
        <p:txBody>
          <a:bodyPr spcFirstLastPara="1" wrap="square" lIns="91425" tIns="91425" rIns="91425" bIns="91425" anchor="t" anchorCtr="0">
            <a:noAutofit/>
          </a:bodyPr>
          <a:lstStyle/>
          <a:p>
            <a:pPr marL="457200" lvl="0" indent="-355600" algn="l" rtl="0">
              <a:lnSpc>
                <a:spcPct val="95000"/>
              </a:lnSpc>
              <a:spcBef>
                <a:spcPts val="1000"/>
              </a:spcBef>
              <a:spcAft>
                <a:spcPts val="0"/>
              </a:spcAft>
              <a:buSzPts val="2000"/>
              <a:buFont typeface="Arial"/>
              <a:buAutoNum type="arabicPeriod" startAt="2"/>
            </a:pPr>
            <a:r>
              <a:rPr lang="en" sz="2000">
                <a:latin typeface="Arial"/>
                <a:ea typeface="Arial"/>
                <a:cs typeface="Arial"/>
                <a:sym typeface="Arial"/>
              </a:rPr>
              <a:t>Identified Housing Supports – permanent supports for sustaining tenancy</a:t>
            </a:r>
            <a:endParaRPr sz="2000">
              <a:latin typeface="Arial"/>
              <a:ea typeface="Arial"/>
              <a:cs typeface="Arial"/>
              <a:sym typeface="Arial"/>
            </a:endParaRPr>
          </a:p>
          <a:p>
            <a:pPr marL="457200" lvl="0" indent="-355600" algn="l" rtl="0">
              <a:lnSpc>
                <a:spcPct val="95000"/>
              </a:lnSpc>
              <a:spcBef>
                <a:spcPts val="1200"/>
              </a:spcBef>
              <a:spcAft>
                <a:spcPts val="0"/>
              </a:spcAft>
              <a:buSzPts val="2000"/>
              <a:buFont typeface="Arial"/>
              <a:buAutoNum type="arabicPeriod" startAt="2"/>
            </a:pPr>
            <a:r>
              <a:rPr lang="en" sz="2000">
                <a:latin typeface="Arial"/>
                <a:ea typeface="Arial"/>
                <a:cs typeface="Arial"/>
                <a:sym typeface="Arial"/>
              </a:rPr>
              <a:t>Client-Centered – informed by client’s preferences and needs</a:t>
            </a:r>
            <a:endParaRPr sz="2000">
              <a:latin typeface="Arial"/>
              <a:ea typeface="Arial"/>
              <a:cs typeface="Arial"/>
              <a:sym typeface="Arial"/>
            </a:endParaRPr>
          </a:p>
          <a:p>
            <a:pPr marL="457200" lvl="0" indent="-355600" algn="l" rtl="0">
              <a:lnSpc>
                <a:spcPct val="95000"/>
              </a:lnSpc>
              <a:spcBef>
                <a:spcPts val="1200"/>
              </a:spcBef>
              <a:spcAft>
                <a:spcPts val="0"/>
              </a:spcAft>
              <a:buSzPts val="2000"/>
              <a:buFont typeface="Arial"/>
              <a:buAutoNum type="arabicPeriod" startAt="2"/>
            </a:pPr>
            <a:r>
              <a:rPr lang="en" sz="2000">
                <a:latin typeface="Arial"/>
                <a:ea typeface="Arial"/>
                <a:cs typeface="Arial"/>
                <a:sym typeface="Arial"/>
              </a:rPr>
              <a:t>Individualized Housing Assessment – addresses barriers, goals. establishes client’s approach to meeting goals, and what providers and services may be required </a:t>
            </a:r>
            <a:endParaRPr sz="2000">
              <a:latin typeface="Arial"/>
              <a:ea typeface="Arial"/>
              <a:cs typeface="Arial"/>
              <a:sym typeface="Arial"/>
            </a:endParaRPr>
          </a:p>
          <a:p>
            <a:pPr marL="0" lvl="0" indent="0" algn="l" rtl="0">
              <a:lnSpc>
                <a:spcPct val="95000"/>
              </a:lnSpc>
              <a:spcBef>
                <a:spcPts val="1200"/>
              </a:spcBef>
              <a:spcAft>
                <a:spcPts val="0"/>
              </a:spcAft>
              <a:buNone/>
            </a:pPr>
            <a:endParaRPr sz="1700">
              <a:latin typeface="Arial"/>
              <a:ea typeface="Arial"/>
              <a:cs typeface="Arial"/>
              <a:sym typeface="Arial"/>
            </a:endParaRPr>
          </a:p>
          <a:p>
            <a:pPr marL="0" lvl="0" indent="0" algn="l" rtl="0">
              <a:lnSpc>
                <a:spcPct val="95000"/>
              </a:lnSpc>
              <a:spcBef>
                <a:spcPts val="1200"/>
              </a:spcBef>
              <a:spcAft>
                <a:spcPts val="1200"/>
              </a:spcAft>
              <a:buNone/>
            </a:pPr>
            <a:r>
              <a:rPr lang="en" sz="1700">
                <a:latin typeface="Arial"/>
                <a:ea typeface="Arial"/>
                <a:cs typeface="Arial"/>
                <a:sym typeface="Arial"/>
              </a:rPr>
              <a:t>Citations: DHCS, </a:t>
            </a:r>
            <a:r>
              <a:rPr lang="en" sz="1700" u="sng">
                <a:solidFill>
                  <a:srgbClr val="980000"/>
                </a:solidFill>
                <a:latin typeface="Arial"/>
                <a:ea typeface="Arial"/>
                <a:cs typeface="Arial"/>
                <a:sym typeface="Arial"/>
                <a:hlinkClick r:id="rId3">
                  <a:extLst>
                    <a:ext uri="{A12FA001-AC4F-418D-AE19-62706E023703}">
                      <ahyp:hlinkClr xmlns:ahyp="http://schemas.microsoft.com/office/drawing/2018/hyperlinkcolor" val="tx"/>
                    </a:ext>
                  </a:extLst>
                </a:hlinkClick>
              </a:rPr>
              <a:t>Community Supports Policy Guide v. 2</a:t>
            </a:r>
            <a:r>
              <a:rPr lang="en" sz="1700">
                <a:solidFill>
                  <a:srgbClr val="980000"/>
                </a:solidFill>
                <a:latin typeface="Arial"/>
                <a:ea typeface="Arial"/>
                <a:cs typeface="Arial"/>
                <a:sym typeface="Arial"/>
              </a:rPr>
              <a:t> </a:t>
            </a:r>
            <a:r>
              <a:rPr lang="en" sz="1700">
                <a:latin typeface="Arial"/>
                <a:ea typeface="Arial"/>
                <a:cs typeface="Arial"/>
                <a:sym typeface="Arial"/>
              </a:rPr>
              <a:t>(Apr. 2025); CSH, </a:t>
            </a:r>
            <a:r>
              <a:rPr lang="en" sz="1700" u="sng">
                <a:solidFill>
                  <a:srgbClr val="980000"/>
                </a:solidFill>
                <a:latin typeface="Arial"/>
                <a:ea typeface="Arial"/>
                <a:cs typeface="Arial"/>
                <a:sym typeface="Arial"/>
                <a:hlinkClick r:id="rId4">
                  <a:extLst>
                    <a:ext uri="{A12FA001-AC4F-418D-AE19-62706E023703}">
                      <ahyp:hlinkClr xmlns:ahyp="http://schemas.microsoft.com/office/drawing/2018/hyperlinkcolor" val="tx"/>
                    </a:ext>
                  </a:extLst>
                </a:hlinkClick>
              </a:rPr>
              <a:t>Housing Support Plan Quality Review Tool </a:t>
            </a:r>
            <a:r>
              <a:rPr lang="en" sz="1700">
                <a:latin typeface="Arial"/>
                <a:ea typeface="Arial"/>
                <a:cs typeface="Arial"/>
                <a:sym typeface="Arial"/>
              </a:rPr>
              <a:t>(Dec. 2025)</a:t>
            </a:r>
            <a:endParaRPr sz="1700">
              <a:latin typeface="Arial"/>
              <a:ea typeface="Arial"/>
              <a:cs typeface="Arial"/>
              <a:sym typeface="Arial"/>
            </a:endParaRPr>
          </a:p>
        </p:txBody>
      </p:sp>
      <p:sp>
        <p:nvSpPr>
          <p:cNvPr id="494" name="Google Shape;494;p72"/>
          <p:cNvSpPr txBox="1">
            <a:spLocks noGrp="1"/>
          </p:cNvSpPr>
          <p:nvPr>
            <p:ph type="title"/>
          </p:nvPr>
        </p:nvSpPr>
        <p:spPr>
          <a:xfrm>
            <a:off x="327912" y="453466"/>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240"/>
              <a:t>Medi-Cal Housing Support Plan (cont.)</a:t>
            </a:r>
            <a:endParaRPr sz="3240"/>
          </a:p>
        </p:txBody>
      </p:sp>
      <p:sp>
        <p:nvSpPr>
          <p:cNvPr id="495" name="Google Shape;495;p72"/>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73"/>
          <p:cNvSpPr txBox="1">
            <a:spLocks noGrp="1"/>
          </p:cNvSpPr>
          <p:nvPr>
            <p:ph type="body" idx="4294967295"/>
          </p:nvPr>
        </p:nvSpPr>
        <p:spPr>
          <a:xfrm>
            <a:off x="323525" y="1157086"/>
            <a:ext cx="8445300" cy="3713100"/>
          </a:xfrm>
          <a:prstGeom prst="rect">
            <a:avLst/>
          </a:prstGeom>
        </p:spPr>
        <p:txBody>
          <a:bodyPr spcFirstLastPara="1" wrap="square" lIns="91425" tIns="91425" rIns="91425" bIns="91425" anchor="t" anchorCtr="0">
            <a:noAutofit/>
          </a:bodyPr>
          <a:lstStyle/>
          <a:p>
            <a:pPr marL="457200" lvl="0" indent="-355600" algn="l" rtl="0">
              <a:lnSpc>
                <a:spcPct val="95000"/>
              </a:lnSpc>
              <a:spcBef>
                <a:spcPts val="1000"/>
              </a:spcBef>
              <a:spcAft>
                <a:spcPts val="0"/>
              </a:spcAft>
              <a:buSzPts val="2000"/>
              <a:buFont typeface="Arial"/>
              <a:buAutoNum type="arabicPeriod" startAt="5"/>
            </a:pPr>
            <a:r>
              <a:rPr lang="en" sz="2000">
                <a:latin typeface="Arial"/>
                <a:ea typeface="Arial"/>
                <a:cs typeface="Arial"/>
                <a:sym typeface="Arial"/>
              </a:rPr>
              <a:t>Culturally Appropriate and Trauma-Informed</a:t>
            </a:r>
            <a:endParaRPr sz="2000">
              <a:latin typeface="Arial"/>
              <a:ea typeface="Arial"/>
              <a:cs typeface="Arial"/>
              <a:sym typeface="Arial"/>
            </a:endParaRPr>
          </a:p>
          <a:p>
            <a:pPr marL="0" lvl="0" indent="0" algn="l" rtl="0">
              <a:lnSpc>
                <a:spcPct val="95000"/>
              </a:lnSpc>
              <a:spcBef>
                <a:spcPts val="1200"/>
              </a:spcBef>
              <a:spcAft>
                <a:spcPts val="0"/>
              </a:spcAft>
              <a:buNone/>
            </a:pPr>
            <a:endParaRPr sz="2000">
              <a:latin typeface="Arial"/>
              <a:ea typeface="Arial"/>
              <a:cs typeface="Arial"/>
              <a:sym typeface="Arial"/>
            </a:endParaRPr>
          </a:p>
          <a:p>
            <a:pPr marL="0" lvl="0" indent="0" algn="l" rtl="0">
              <a:lnSpc>
                <a:spcPct val="95000"/>
              </a:lnSpc>
              <a:spcBef>
                <a:spcPts val="1200"/>
              </a:spcBef>
              <a:spcAft>
                <a:spcPts val="0"/>
              </a:spcAft>
              <a:buNone/>
            </a:pPr>
            <a:r>
              <a:rPr lang="en" sz="2000">
                <a:latin typeface="Arial"/>
                <a:ea typeface="Arial"/>
                <a:cs typeface="Arial"/>
                <a:sym typeface="Arial"/>
              </a:rPr>
              <a:t>Housing Support Plan should be updated as the person’s needs and circumstances change</a:t>
            </a:r>
            <a:endParaRPr sz="2000">
              <a:latin typeface="Arial"/>
              <a:ea typeface="Arial"/>
              <a:cs typeface="Arial"/>
              <a:sym typeface="Arial"/>
            </a:endParaRPr>
          </a:p>
          <a:p>
            <a:pPr marL="0" lvl="0" indent="0" algn="l" rtl="0">
              <a:lnSpc>
                <a:spcPct val="95000"/>
              </a:lnSpc>
              <a:spcBef>
                <a:spcPts val="1200"/>
              </a:spcBef>
              <a:spcAft>
                <a:spcPts val="0"/>
              </a:spcAft>
              <a:buNone/>
            </a:pPr>
            <a:endParaRPr sz="1700">
              <a:latin typeface="Arial"/>
              <a:ea typeface="Arial"/>
              <a:cs typeface="Arial"/>
              <a:sym typeface="Arial"/>
            </a:endParaRPr>
          </a:p>
          <a:p>
            <a:pPr marL="0" lvl="0" indent="0" algn="l" rtl="0">
              <a:lnSpc>
                <a:spcPct val="95000"/>
              </a:lnSpc>
              <a:spcBef>
                <a:spcPts val="1200"/>
              </a:spcBef>
              <a:spcAft>
                <a:spcPts val="1200"/>
              </a:spcAft>
              <a:buNone/>
            </a:pPr>
            <a:r>
              <a:rPr lang="en" sz="1700">
                <a:latin typeface="Arial"/>
                <a:ea typeface="Arial"/>
                <a:cs typeface="Arial"/>
                <a:sym typeface="Arial"/>
              </a:rPr>
              <a:t>Citations: DHCS, </a:t>
            </a:r>
            <a:r>
              <a:rPr lang="en" sz="1700" u="sng">
                <a:solidFill>
                  <a:srgbClr val="980000"/>
                </a:solidFill>
                <a:latin typeface="Arial"/>
                <a:ea typeface="Arial"/>
                <a:cs typeface="Arial"/>
                <a:sym typeface="Arial"/>
                <a:hlinkClick r:id="rId3">
                  <a:extLst>
                    <a:ext uri="{A12FA001-AC4F-418D-AE19-62706E023703}">
                      <ahyp:hlinkClr xmlns:ahyp="http://schemas.microsoft.com/office/drawing/2018/hyperlinkcolor" val="tx"/>
                    </a:ext>
                  </a:extLst>
                </a:hlinkClick>
              </a:rPr>
              <a:t>Community Supports Policy Guide v. 2</a:t>
            </a:r>
            <a:r>
              <a:rPr lang="en" sz="1700">
                <a:solidFill>
                  <a:srgbClr val="980000"/>
                </a:solidFill>
                <a:latin typeface="Arial"/>
                <a:ea typeface="Arial"/>
                <a:cs typeface="Arial"/>
                <a:sym typeface="Arial"/>
              </a:rPr>
              <a:t> </a:t>
            </a:r>
            <a:r>
              <a:rPr lang="en" sz="1700">
                <a:latin typeface="Arial"/>
                <a:ea typeface="Arial"/>
                <a:cs typeface="Arial"/>
                <a:sym typeface="Arial"/>
              </a:rPr>
              <a:t>(Apr. 2025); CSH, </a:t>
            </a:r>
            <a:r>
              <a:rPr lang="en" sz="1700" u="sng">
                <a:solidFill>
                  <a:srgbClr val="980000"/>
                </a:solidFill>
                <a:latin typeface="Arial"/>
                <a:ea typeface="Arial"/>
                <a:cs typeface="Arial"/>
                <a:sym typeface="Arial"/>
                <a:hlinkClick r:id="rId4">
                  <a:extLst>
                    <a:ext uri="{A12FA001-AC4F-418D-AE19-62706E023703}">
                      <ahyp:hlinkClr xmlns:ahyp="http://schemas.microsoft.com/office/drawing/2018/hyperlinkcolor" val="tx"/>
                    </a:ext>
                  </a:extLst>
                </a:hlinkClick>
              </a:rPr>
              <a:t>Housing Support Plan Quality Review Tool </a:t>
            </a:r>
            <a:r>
              <a:rPr lang="en" sz="1700">
                <a:latin typeface="Arial"/>
                <a:ea typeface="Arial"/>
                <a:cs typeface="Arial"/>
                <a:sym typeface="Arial"/>
              </a:rPr>
              <a:t>(Dec. 2025)</a:t>
            </a:r>
            <a:endParaRPr sz="1700">
              <a:latin typeface="Arial"/>
              <a:ea typeface="Arial"/>
              <a:cs typeface="Arial"/>
              <a:sym typeface="Arial"/>
            </a:endParaRPr>
          </a:p>
        </p:txBody>
      </p:sp>
      <p:sp>
        <p:nvSpPr>
          <p:cNvPr id="501" name="Google Shape;501;p73"/>
          <p:cNvSpPr txBox="1">
            <a:spLocks noGrp="1"/>
          </p:cNvSpPr>
          <p:nvPr>
            <p:ph type="title"/>
          </p:nvPr>
        </p:nvSpPr>
        <p:spPr>
          <a:xfrm>
            <a:off x="327912" y="453466"/>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240"/>
              <a:t>Medi-Cal Housing Support Plan (cont.)</a:t>
            </a:r>
            <a:endParaRPr sz="3240"/>
          </a:p>
        </p:txBody>
      </p:sp>
      <p:sp>
        <p:nvSpPr>
          <p:cNvPr id="502" name="Google Shape;502;p73"/>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74"/>
          <p:cNvSpPr txBox="1">
            <a:spLocks noGrp="1"/>
          </p:cNvSpPr>
          <p:nvPr>
            <p:ph type="body" idx="4294967295"/>
          </p:nvPr>
        </p:nvSpPr>
        <p:spPr>
          <a:xfrm>
            <a:off x="311700" y="1231200"/>
            <a:ext cx="8604300" cy="3555300"/>
          </a:xfrm>
          <a:prstGeom prst="rect">
            <a:avLst/>
          </a:prstGeom>
        </p:spPr>
        <p:txBody>
          <a:bodyPr spcFirstLastPara="1" wrap="square" lIns="91425" tIns="91425" rIns="91425" bIns="91425" anchor="t" anchorCtr="0">
            <a:noAutofit/>
          </a:bodyPr>
          <a:lstStyle/>
          <a:p>
            <a:pPr marL="457200" lvl="0" indent="-347028" algn="l" rtl="0">
              <a:lnSpc>
                <a:spcPct val="105000"/>
              </a:lnSpc>
              <a:spcBef>
                <a:spcPts val="0"/>
              </a:spcBef>
              <a:spcAft>
                <a:spcPts val="0"/>
              </a:spcAft>
              <a:buSzPts val="1865"/>
              <a:buFont typeface="Arial"/>
              <a:buChar char="●"/>
            </a:pPr>
            <a:r>
              <a:rPr lang="en" sz="1865">
                <a:latin typeface="Arial"/>
                <a:ea typeface="Arial"/>
                <a:cs typeface="Arial"/>
                <a:sym typeface="Arial"/>
              </a:rPr>
              <a:t>Concept: partnership between client and service provider in which client is offered array of services, “whatever it takes” to meet needs </a:t>
            </a:r>
            <a:endParaRPr sz="1865">
              <a:latin typeface="Arial"/>
              <a:ea typeface="Arial"/>
              <a:cs typeface="Arial"/>
              <a:sym typeface="Arial"/>
            </a:endParaRPr>
          </a:p>
          <a:p>
            <a:pPr marL="457200" lvl="0" indent="-347028" algn="l" rtl="0">
              <a:lnSpc>
                <a:spcPct val="105000"/>
              </a:lnSpc>
              <a:spcBef>
                <a:spcPts val="1000"/>
              </a:spcBef>
              <a:spcAft>
                <a:spcPts val="0"/>
              </a:spcAft>
              <a:buSzPts val="1865"/>
              <a:buFont typeface="Arial"/>
              <a:buChar char="●"/>
            </a:pPr>
            <a:r>
              <a:rPr lang="en" sz="1865">
                <a:latin typeface="Arial"/>
                <a:ea typeface="Arial"/>
                <a:cs typeface="Arial"/>
                <a:sym typeface="Arial"/>
              </a:rPr>
              <a:t>For people with significant mental illness who are unhoused, at risk of being unhoused, have history of criminal legal involvement, and/or have repeat hospitalizations</a:t>
            </a:r>
            <a:endParaRPr sz="1865">
              <a:latin typeface="Arial"/>
              <a:ea typeface="Arial"/>
              <a:cs typeface="Arial"/>
              <a:sym typeface="Arial"/>
            </a:endParaRPr>
          </a:p>
          <a:p>
            <a:pPr marL="457200" lvl="0" indent="-347028" algn="l" rtl="0">
              <a:lnSpc>
                <a:spcPct val="105000"/>
              </a:lnSpc>
              <a:spcBef>
                <a:spcPts val="1000"/>
              </a:spcBef>
              <a:spcAft>
                <a:spcPts val="0"/>
              </a:spcAft>
              <a:buSzPts val="1865"/>
              <a:buFont typeface="Arial"/>
              <a:buChar char="●"/>
            </a:pPr>
            <a:r>
              <a:rPr lang="en" sz="1865">
                <a:latin typeface="Arial"/>
                <a:ea typeface="Arial"/>
                <a:cs typeface="Arial"/>
                <a:sym typeface="Arial"/>
              </a:rPr>
              <a:t>“Serious mental disorder” + high level of functional impairment</a:t>
            </a:r>
            <a:endParaRPr sz="1865">
              <a:latin typeface="Arial"/>
              <a:ea typeface="Arial"/>
              <a:cs typeface="Arial"/>
              <a:sym typeface="Arial"/>
            </a:endParaRPr>
          </a:p>
          <a:p>
            <a:pPr marL="457200" lvl="0" indent="-347028" algn="l" rtl="0">
              <a:lnSpc>
                <a:spcPct val="105000"/>
              </a:lnSpc>
              <a:spcBef>
                <a:spcPts val="1000"/>
              </a:spcBef>
              <a:spcAft>
                <a:spcPts val="0"/>
              </a:spcAft>
              <a:buSzPts val="1865"/>
              <a:buFont typeface="Arial"/>
              <a:buChar char="●"/>
            </a:pPr>
            <a:r>
              <a:rPr lang="en" sz="1865">
                <a:latin typeface="Arial"/>
                <a:ea typeface="Arial"/>
                <a:cs typeface="Arial"/>
                <a:sym typeface="Arial"/>
              </a:rPr>
              <a:t>Characteristics of CARE Court respondents closely correspond to FSP criteria</a:t>
            </a:r>
            <a:endParaRPr sz="1865">
              <a:latin typeface="Arial"/>
              <a:ea typeface="Arial"/>
              <a:cs typeface="Arial"/>
              <a:sym typeface="Arial"/>
            </a:endParaRPr>
          </a:p>
          <a:p>
            <a:pPr marL="0" lvl="0" indent="0" algn="l" rtl="0">
              <a:lnSpc>
                <a:spcPct val="105000"/>
              </a:lnSpc>
              <a:spcBef>
                <a:spcPts val="0"/>
              </a:spcBef>
              <a:spcAft>
                <a:spcPts val="0"/>
              </a:spcAft>
              <a:buClr>
                <a:schemeClr val="dk1"/>
              </a:buClr>
              <a:buSzPts val="1018"/>
              <a:buFont typeface="Arial"/>
              <a:buNone/>
            </a:pPr>
            <a:endParaRPr sz="1865">
              <a:latin typeface="Arial"/>
              <a:ea typeface="Arial"/>
              <a:cs typeface="Arial"/>
              <a:sym typeface="Arial"/>
            </a:endParaRPr>
          </a:p>
          <a:p>
            <a:pPr marL="0" lvl="0" indent="0" algn="l" rtl="0">
              <a:lnSpc>
                <a:spcPct val="105000"/>
              </a:lnSpc>
              <a:spcBef>
                <a:spcPts val="0"/>
              </a:spcBef>
              <a:spcAft>
                <a:spcPts val="0"/>
              </a:spcAft>
              <a:buClr>
                <a:schemeClr val="dk1"/>
              </a:buClr>
              <a:buSzPts val="1018"/>
              <a:buFont typeface="Arial"/>
              <a:buNone/>
            </a:pPr>
            <a:r>
              <a:rPr lang="en" sz="1865">
                <a:latin typeface="Arial"/>
                <a:ea typeface="Arial"/>
                <a:cs typeface="Arial"/>
                <a:sym typeface="Arial"/>
              </a:rPr>
              <a:t>Citations: Cal. Welf. &amp; Inst. Code §§ 5600.3 (FSP), 5972 (CARE Court)</a:t>
            </a:r>
            <a:endParaRPr sz="1865">
              <a:latin typeface="Arial"/>
              <a:ea typeface="Arial"/>
              <a:cs typeface="Arial"/>
              <a:sym typeface="Arial"/>
            </a:endParaRPr>
          </a:p>
        </p:txBody>
      </p:sp>
      <p:sp>
        <p:nvSpPr>
          <p:cNvPr id="508" name="Google Shape;508;p74"/>
          <p:cNvSpPr txBox="1">
            <a:spLocks noGrp="1"/>
          </p:cNvSpPr>
          <p:nvPr>
            <p:ph type="title"/>
          </p:nvPr>
        </p:nvSpPr>
        <p:spPr>
          <a:xfrm>
            <a:off x="327912" y="460814"/>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140"/>
              <a:t>Full Service Partnership (FSP)</a:t>
            </a:r>
            <a:endParaRPr sz="3140"/>
          </a:p>
        </p:txBody>
      </p:sp>
      <p:sp>
        <p:nvSpPr>
          <p:cNvPr id="509" name="Google Shape;509;p74"/>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75"/>
          <p:cNvSpPr txBox="1">
            <a:spLocks noGrp="1"/>
          </p:cNvSpPr>
          <p:nvPr>
            <p:ph type="body" idx="4294967295"/>
          </p:nvPr>
        </p:nvSpPr>
        <p:spPr>
          <a:xfrm>
            <a:off x="311700" y="1049600"/>
            <a:ext cx="8520600" cy="37320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Font typeface="Arial"/>
              <a:buChar char="●"/>
            </a:pPr>
            <a:r>
              <a:rPr lang="en" sz="2000">
                <a:latin typeface="Arial"/>
                <a:ea typeface="Arial"/>
                <a:cs typeface="Arial"/>
                <a:sym typeface="Arial"/>
              </a:rPr>
              <a:t>Serious mental disorder is “severe in degree” and “persistent in duration”</a:t>
            </a:r>
            <a:endParaRPr sz="2000">
              <a:latin typeface="Arial"/>
              <a:ea typeface="Arial"/>
              <a:cs typeface="Arial"/>
              <a:sym typeface="Arial"/>
            </a:endParaRPr>
          </a:p>
          <a:p>
            <a:pPr marL="457200" lvl="0" indent="-355600" algn="l" rtl="0">
              <a:spcBef>
                <a:spcPts val="0"/>
              </a:spcBef>
              <a:spcAft>
                <a:spcPts val="0"/>
              </a:spcAft>
              <a:buSzPts val="2000"/>
              <a:buFont typeface="Arial"/>
              <a:buChar char="●"/>
            </a:pPr>
            <a:r>
              <a:rPr lang="en" sz="2000">
                <a:latin typeface="Arial"/>
                <a:ea typeface="Arial"/>
                <a:cs typeface="Arial"/>
                <a:sym typeface="Arial"/>
              </a:rPr>
              <a:t>Includes “schizophrenia, bipolar disorder, post-traumatic stress disorder, as well as major affective disorders or other severely disabling mental disorders”</a:t>
            </a:r>
            <a:endParaRPr sz="2000">
              <a:latin typeface="Arial"/>
              <a:ea typeface="Arial"/>
              <a:cs typeface="Arial"/>
              <a:sym typeface="Arial"/>
            </a:endParaRPr>
          </a:p>
          <a:p>
            <a:pPr marL="457200" lvl="0" indent="-355600" algn="l" rtl="0">
              <a:spcBef>
                <a:spcPts val="0"/>
              </a:spcBef>
              <a:spcAft>
                <a:spcPts val="0"/>
              </a:spcAft>
              <a:buSzPts val="2000"/>
              <a:buFont typeface="Arial"/>
              <a:buChar char="●"/>
            </a:pPr>
            <a:r>
              <a:rPr lang="en" sz="2000" i="1" u="sng">
                <a:latin typeface="Arial"/>
                <a:ea typeface="Arial"/>
                <a:cs typeface="Arial"/>
                <a:sym typeface="Arial"/>
              </a:rPr>
              <a:t>Compare</a:t>
            </a:r>
            <a:r>
              <a:rPr lang="en" sz="2000" i="1">
                <a:latin typeface="Arial"/>
                <a:ea typeface="Arial"/>
                <a:cs typeface="Arial"/>
                <a:sym typeface="Arial"/>
              </a:rPr>
              <a:t> </a:t>
            </a:r>
            <a:r>
              <a:rPr lang="en" sz="2000">
                <a:latin typeface="Arial"/>
                <a:ea typeface="Arial"/>
                <a:cs typeface="Arial"/>
                <a:sym typeface="Arial"/>
              </a:rPr>
              <a:t>CARE Court: “schizophrenia spectrum and other psychotic disorders, or bipolar I disorder with psychotic features, except psychosis related to current intoxication”</a:t>
            </a:r>
            <a:endParaRPr sz="2000">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sz="20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 sz="2000">
                <a:latin typeface="Arial"/>
                <a:ea typeface="Arial"/>
                <a:cs typeface="Arial"/>
                <a:sym typeface="Arial"/>
              </a:rPr>
              <a:t>Citations: Cal. Welf. &amp; Inst. Code §§ 5600.3 (FSP), 5972 (CARE Court)</a:t>
            </a:r>
            <a:endParaRPr sz="2000">
              <a:latin typeface="Arial"/>
              <a:ea typeface="Arial"/>
              <a:cs typeface="Arial"/>
              <a:sym typeface="Arial"/>
            </a:endParaRPr>
          </a:p>
        </p:txBody>
      </p:sp>
      <p:sp>
        <p:nvSpPr>
          <p:cNvPr id="515" name="Google Shape;515;p75"/>
          <p:cNvSpPr txBox="1">
            <a:spLocks noGrp="1"/>
          </p:cNvSpPr>
          <p:nvPr>
            <p:ph type="title"/>
          </p:nvPr>
        </p:nvSpPr>
        <p:spPr>
          <a:xfrm>
            <a:off x="327912" y="283879"/>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210"/>
              <a:t>“Serious Mental Disorder” Under FSP</a:t>
            </a:r>
            <a:endParaRPr sz="3210"/>
          </a:p>
        </p:txBody>
      </p:sp>
      <p:sp>
        <p:nvSpPr>
          <p:cNvPr id="516" name="Google Shape;516;p75"/>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76"/>
          <p:cNvSpPr txBox="1">
            <a:spLocks noGrp="1"/>
          </p:cNvSpPr>
          <p:nvPr>
            <p:ph type="body" idx="4294967295"/>
          </p:nvPr>
        </p:nvSpPr>
        <p:spPr>
          <a:xfrm>
            <a:off x="311700" y="1005526"/>
            <a:ext cx="8520600" cy="4027800"/>
          </a:xfrm>
          <a:prstGeom prst="rect">
            <a:avLst/>
          </a:prstGeom>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1800"/>
              <a:buFont typeface="Arial"/>
              <a:buChar char="●"/>
            </a:pPr>
            <a:r>
              <a:rPr lang="en">
                <a:latin typeface="Arial"/>
                <a:ea typeface="Arial"/>
                <a:cs typeface="Arial"/>
                <a:sym typeface="Arial"/>
              </a:rPr>
              <a:t>FSP: Substantial functional impairments or symptoms</a:t>
            </a:r>
            <a:endParaRPr>
              <a:latin typeface="Arial"/>
              <a:ea typeface="Arial"/>
              <a:cs typeface="Arial"/>
              <a:sym typeface="Arial"/>
            </a:endParaRPr>
          </a:p>
          <a:p>
            <a:pPr marL="914400" lvl="1" indent="-317500" algn="l" rtl="0">
              <a:lnSpc>
                <a:spcPct val="100000"/>
              </a:lnSpc>
              <a:spcBef>
                <a:spcPts val="0"/>
              </a:spcBef>
              <a:spcAft>
                <a:spcPts val="0"/>
              </a:spcAft>
              <a:buSzPts val="1400"/>
              <a:buFont typeface="Arial"/>
              <a:buChar char="○"/>
            </a:pPr>
            <a:r>
              <a:rPr lang="en">
                <a:latin typeface="Arial"/>
                <a:ea typeface="Arial"/>
                <a:cs typeface="Arial"/>
                <a:sym typeface="Arial"/>
              </a:rPr>
              <a:t>Substantially impaired in independent living, social relationships, vocational skills, or physical condition</a:t>
            </a:r>
            <a:endParaRPr>
              <a:latin typeface="Arial"/>
              <a:ea typeface="Arial"/>
              <a:cs typeface="Arial"/>
              <a:sym typeface="Arial"/>
            </a:endParaRPr>
          </a:p>
          <a:p>
            <a:pPr marL="914400" lvl="1" indent="-317500" algn="l" rtl="0">
              <a:lnSpc>
                <a:spcPct val="100000"/>
              </a:lnSpc>
              <a:spcBef>
                <a:spcPts val="0"/>
              </a:spcBef>
              <a:spcAft>
                <a:spcPts val="0"/>
              </a:spcAft>
              <a:buSzPts val="1400"/>
              <a:buFont typeface="Arial"/>
              <a:buChar char="○"/>
            </a:pPr>
            <a:r>
              <a:rPr lang="en">
                <a:latin typeface="Arial"/>
                <a:ea typeface="Arial"/>
                <a:cs typeface="Arial"/>
                <a:sym typeface="Arial"/>
              </a:rPr>
              <a:t>Likely to require public assistance, services, or entitlements</a:t>
            </a:r>
            <a:endParaRPr>
              <a:latin typeface="Arial"/>
              <a:ea typeface="Arial"/>
              <a:cs typeface="Arial"/>
              <a:sym typeface="Arial"/>
            </a:endParaRPr>
          </a:p>
          <a:p>
            <a:pPr marL="457200" lvl="0" indent="-342900" algn="l" rtl="0">
              <a:lnSpc>
                <a:spcPct val="100000"/>
              </a:lnSpc>
              <a:spcBef>
                <a:spcPts val="1000"/>
              </a:spcBef>
              <a:spcAft>
                <a:spcPts val="0"/>
              </a:spcAft>
              <a:buSzPts val="1800"/>
              <a:buFont typeface="Arial"/>
              <a:buChar char="●"/>
            </a:pPr>
            <a:r>
              <a:rPr lang="en">
                <a:latin typeface="Arial"/>
                <a:ea typeface="Arial"/>
                <a:cs typeface="Arial"/>
                <a:sym typeface="Arial"/>
              </a:rPr>
              <a:t>FSP: Unserved or underserved and:</a:t>
            </a:r>
            <a:endParaRPr>
              <a:latin typeface="Arial"/>
              <a:ea typeface="Arial"/>
              <a:cs typeface="Arial"/>
              <a:sym typeface="Arial"/>
            </a:endParaRPr>
          </a:p>
          <a:p>
            <a:pPr marL="914400" lvl="1" indent="-317500" algn="l" rtl="0">
              <a:lnSpc>
                <a:spcPct val="100000"/>
              </a:lnSpc>
              <a:spcBef>
                <a:spcPts val="0"/>
              </a:spcBef>
              <a:spcAft>
                <a:spcPts val="0"/>
              </a:spcAft>
              <a:buSzPts val="1400"/>
              <a:buFont typeface="Arial"/>
              <a:buChar char="○"/>
            </a:pPr>
            <a:r>
              <a:rPr lang="en">
                <a:latin typeface="Arial"/>
                <a:ea typeface="Arial"/>
                <a:cs typeface="Arial"/>
                <a:sym typeface="Arial"/>
              </a:rPr>
              <a:t>Homeless or at risk of becoming homeless OR</a:t>
            </a:r>
            <a:endParaRPr>
              <a:latin typeface="Arial"/>
              <a:ea typeface="Arial"/>
              <a:cs typeface="Arial"/>
              <a:sym typeface="Arial"/>
            </a:endParaRPr>
          </a:p>
          <a:p>
            <a:pPr marL="914400" lvl="1" indent="-317500" algn="l" rtl="0">
              <a:lnSpc>
                <a:spcPct val="100000"/>
              </a:lnSpc>
              <a:spcBef>
                <a:spcPts val="0"/>
              </a:spcBef>
              <a:spcAft>
                <a:spcPts val="0"/>
              </a:spcAft>
              <a:buSzPts val="1400"/>
              <a:buFont typeface="Arial"/>
              <a:buChar char="○"/>
            </a:pPr>
            <a:r>
              <a:rPr lang="en">
                <a:latin typeface="Arial"/>
                <a:ea typeface="Arial"/>
                <a:cs typeface="Arial"/>
                <a:sym typeface="Arial"/>
              </a:rPr>
              <a:t>Involved in the criminal legal system OR</a:t>
            </a:r>
            <a:endParaRPr>
              <a:latin typeface="Arial"/>
              <a:ea typeface="Arial"/>
              <a:cs typeface="Arial"/>
              <a:sym typeface="Arial"/>
            </a:endParaRPr>
          </a:p>
          <a:p>
            <a:pPr marL="914400" lvl="1" indent="-317500" algn="l" rtl="0">
              <a:lnSpc>
                <a:spcPct val="100000"/>
              </a:lnSpc>
              <a:spcBef>
                <a:spcPts val="0"/>
              </a:spcBef>
              <a:spcAft>
                <a:spcPts val="0"/>
              </a:spcAft>
              <a:buSzPts val="1400"/>
              <a:buFont typeface="Arial"/>
              <a:buChar char="○"/>
            </a:pPr>
            <a:r>
              <a:rPr lang="en">
                <a:latin typeface="Arial"/>
                <a:ea typeface="Arial"/>
                <a:cs typeface="Arial"/>
                <a:sym typeface="Arial"/>
              </a:rPr>
              <a:t>Institutionalization or frequent user of hospital and/or emergency room </a:t>
            </a:r>
            <a:endParaRPr>
              <a:latin typeface="Arial"/>
              <a:ea typeface="Arial"/>
              <a:cs typeface="Arial"/>
              <a:sym typeface="Arial"/>
            </a:endParaRPr>
          </a:p>
          <a:p>
            <a:pPr marL="457200" lvl="0" indent="-342900" algn="l" rtl="0">
              <a:lnSpc>
                <a:spcPct val="100000"/>
              </a:lnSpc>
              <a:spcBef>
                <a:spcPts val="1000"/>
              </a:spcBef>
              <a:spcAft>
                <a:spcPts val="0"/>
              </a:spcAft>
              <a:buSzPts val="1800"/>
              <a:buFont typeface="Arial"/>
              <a:buChar char="●"/>
            </a:pPr>
            <a:r>
              <a:rPr lang="en" i="1" u="sng">
                <a:latin typeface="Arial"/>
                <a:ea typeface="Arial"/>
                <a:cs typeface="Arial"/>
                <a:sym typeface="Arial"/>
              </a:rPr>
              <a:t>Compare</a:t>
            </a:r>
            <a:r>
              <a:rPr lang="en">
                <a:latin typeface="Arial"/>
                <a:ea typeface="Arial"/>
                <a:cs typeface="Arial"/>
                <a:sym typeface="Arial"/>
              </a:rPr>
              <a:t> CARE Court, person not clinically stabilized and:</a:t>
            </a:r>
            <a:endParaRPr>
              <a:latin typeface="Arial"/>
              <a:ea typeface="Arial"/>
              <a:cs typeface="Arial"/>
              <a:sym typeface="Arial"/>
            </a:endParaRPr>
          </a:p>
          <a:p>
            <a:pPr marL="914400" lvl="1" indent="-317500" algn="l" rtl="0">
              <a:lnSpc>
                <a:spcPct val="100000"/>
              </a:lnSpc>
              <a:spcBef>
                <a:spcPts val="0"/>
              </a:spcBef>
              <a:spcAft>
                <a:spcPts val="0"/>
              </a:spcAft>
              <a:buSzPts val="1400"/>
              <a:buFont typeface="Arial"/>
              <a:buChar char="○"/>
            </a:pPr>
            <a:r>
              <a:rPr lang="en">
                <a:latin typeface="Arial"/>
                <a:ea typeface="Arial"/>
                <a:cs typeface="Arial"/>
                <a:sym typeface="Arial"/>
              </a:rPr>
              <a:t>Unlikely to survive safely in the community w/out supervision &amp; substantially deteriorating OR</a:t>
            </a:r>
            <a:endParaRPr>
              <a:latin typeface="Arial"/>
              <a:ea typeface="Arial"/>
              <a:cs typeface="Arial"/>
              <a:sym typeface="Arial"/>
            </a:endParaRPr>
          </a:p>
          <a:p>
            <a:pPr marL="914400" lvl="1" indent="-317500" algn="l" rtl="0">
              <a:lnSpc>
                <a:spcPct val="100000"/>
              </a:lnSpc>
              <a:spcBef>
                <a:spcPts val="0"/>
              </a:spcBef>
              <a:spcAft>
                <a:spcPts val="0"/>
              </a:spcAft>
              <a:buSzPts val="1400"/>
              <a:buFont typeface="Arial"/>
              <a:buChar char="○"/>
            </a:pPr>
            <a:r>
              <a:rPr lang="en">
                <a:latin typeface="Arial"/>
                <a:ea typeface="Arial"/>
                <a:cs typeface="Arial"/>
                <a:sym typeface="Arial"/>
              </a:rPr>
              <a:t>Needs services to prevent deterioration that would likely result in grave disability (including inability to provide for their necessary medical care) or serious harm to the person or others</a:t>
            </a:r>
            <a:endParaRPr sz="1500">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sz="1500">
              <a:latin typeface="Arial"/>
              <a:ea typeface="Arial"/>
              <a:cs typeface="Arial"/>
              <a:sym typeface="Arial"/>
            </a:endParaRPr>
          </a:p>
          <a:p>
            <a:pPr marL="0" lvl="0" indent="0" algn="l" rtl="0">
              <a:lnSpc>
                <a:spcPct val="100000"/>
              </a:lnSpc>
              <a:spcBef>
                <a:spcPts val="1200"/>
              </a:spcBef>
              <a:spcAft>
                <a:spcPts val="1200"/>
              </a:spcAft>
              <a:buClr>
                <a:schemeClr val="dk1"/>
              </a:buClr>
              <a:buSzPts val="1100"/>
              <a:buFont typeface="Arial"/>
              <a:buNone/>
            </a:pPr>
            <a:r>
              <a:rPr lang="en" sz="1500">
                <a:latin typeface="Arial"/>
                <a:ea typeface="Arial"/>
                <a:cs typeface="Arial"/>
                <a:sym typeface="Arial"/>
              </a:rPr>
              <a:t>Citations: Cal. Welf. &amp; Inst. Code §§ 5600.3 (FSP), 5972 (CARE Court); Cal. Code Regs., tit. 9, § 3620.05 (FSP)</a:t>
            </a:r>
            <a:endParaRPr sz="1500">
              <a:latin typeface="Arial"/>
              <a:ea typeface="Arial"/>
              <a:cs typeface="Arial"/>
              <a:sym typeface="Arial"/>
            </a:endParaRPr>
          </a:p>
        </p:txBody>
      </p:sp>
      <p:sp>
        <p:nvSpPr>
          <p:cNvPr id="522" name="Google Shape;522;p76"/>
          <p:cNvSpPr txBox="1">
            <a:spLocks noGrp="1"/>
          </p:cNvSpPr>
          <p:nvPr>
            <p:ph type="title"/>
          </p:nvPr>
        </p:nvSpPr>
        <p:spPr>
          <a:xfrm>
            <a:off x="327899" y="320625"/>
            <a:ext cx="8604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140"/>
              <a:t>Criteria For FSP</a:t>
            </a:r>
            <a:endParaRPr sz="3140"/>
          </a:p>
          <a:p>
            <a:pPr marL="0" lvl="0" indent="0" algn="l" rtl="0">
              <a:spcBef>
                <a:spcPts val="0"/>
              </a:spcBef>
              <a:spcAft>
                <a:spcPts val="0"/>
              </a:spcAft>
              <a:buSzPts val="990"/>
              <a:buNone/>
            </a:pPr>
            <a:endParaRPr sz="3140"/>
          </a:p>
        </p:txBody>
      </p:sp>
      <p:sp>
        <p:nvSpPr>
          <p:cNvPr id="523" name="Google Shape;523;p76"/>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77"/>
          <p:cNvSpPr txBox="1">
            <a:spLocks noGrp="1"/>
          </p:cNvSpPr>
          <p:nvPr>
            <p:ph type="body" idx="4294967295"/>
          </p:nvPr>
        </p:nvSpPr>
        <p:spPr>
          <a:xfrm>
            <a:off x="274950" y="1233700"/>
            <a:ext cx="8520600" cy="3099900"/>
          </a:xfrm>
          <a:prstGeom prst="rect">
            <a:avLst/>
          </a:prstGeom>
        </p:spPr>
        <p:txBody>
          <a:bodyPr spcFirstLastPara="1" wrap="square" lIns="91425" tIns="91425" rIns="91425" bIns="91425" anchor="t" anchorCtr="0">
            <a:normAutofit/>
          </a:bodyPr>
          <a:lstStyle/>
          <a:p>
            <a:pPr marL="457200" lvl="0" indent="-374650" algn="l" rtl="0">
              <a:spcBef>
                <a:spcPts val="0"/>
              </a:spcBef>
              <a:spcAft>
                <a:spcPts val="0"/>
              </a:spcAft>
              <a:buSzPts val="2300"/>
              <a:buFont typeface="Arial"/>
              <a:buChar char="●"/>
            </a:pPr>
            <a:r>
              <a:rPr lang="en" sz="2300">
                <a:latin typeface="Arial"/>
                <a:ea typeface="Arial"/>
                <a:cs typeface="Arial"/>
                <a:sym typeface="Arial"/>
              </a:rPr>
              <a:t>BHSA dollars plus Medi-Cal</a:t>
            </a:r>
            <a:endParaRPr sz="2300">
              <a:latin typeface="Arial"/>
              <a:ea typeface="Arial"/>
              <a:cs typeface="Arial"/>
              <a:sym typeface="Arial"/>
            </a:endParaRPr>
          </a:p>
          <a:p>
            <a:pPr marL="457200" lvl="0" indent="-374650" algn="l" rtl="0">
              <a:spcBef>
                <a:spcPts val="0"/>
              </a:spcBef>
              <a:spcAft>
                <a:spcPts val="0"/>
              </a:spcAft>
              <a:buSzPts val="2300"/>
              <a:buFont typeface="Arial"/>
              <a:buChar char="●"/>
            </a:pPr>
            <a:r>
              <a:rPr lang="en" sz="2300">
                <a:latin typeface="Arial"/>
                <a:ea typeface="Arial"/>
                <a:cs typeface="Arial"/>
                <a:sym typeface="Arial"/>
              </a:rPr>
              <a:t>BHSA dollars for costs that cannot be paid for with Medi-Cal</a:t>
            </a:r>
            <a:endParaRPr sz="2300">
              <a:latin typeface="Arial"/>
              <a:ea typeface="Arial"/>
              <a:cs typeface="Arial"/>
              <a:sym typeface="Arial"/>
            </a:endParaRPr>
          </a:p>
          <a:p>
            <a:pPr marL="457200" lvl="0" indent="-374650" algn="l" rtl="0">
              <a:spcBef>
                <a:spcPts val="0"/>
              </a:spcBef>
              <a:spcAft>
                <a:spcPts val="0"/>
              </a:spcAft>
              <a:buSzPts val="2300"/>
              <a:buFont typeface="Arial"/>
              <a:buChar char="●"/>
            </a:pPr>
            <a:r>
              <a:rPr lang="en" sz="2300">
                <a:latin typeface="Arial"/>
                <a:ea typeface="Arial"/>
                <a:cs typeface="Arial"/>
                <a:sym typeface="Arial"/>
              </a:rPr>
              <a:t>FSP services funded by BHSA: NOT an entitlement but “to the extent resources are available”</a:t>
            </a:r>
            <a:endParaRPr sz="2300">
              <a:latin typeface="Arial"/>
              <a:ea typeface="Arial"/>
              <a:cs typeface="Arial"/>
              <a:sym typeface="Arial"/>
            </a:endParaRPr>
          </a:p>
          <a:p>
            <a:pPr marL="457200" lvl="0" indent="-374650" algn="l" rtl="0">
              <a:spcBef>
                <a:spcPts val="0"/>
              </a:spcBef>
              <a:spcAft>
                <a:spcPts val="0"/>
              </a:spcAft>
              <a:buSzPts val="2300"/>
              <a:buFont typeface="Arial"/>
              <a:buChar char="●"/>
            </a:pPr>
            <a:r>
              <a:rPr lang="en" sz="2300">
                <a:latin typeface="Arial"/>
                <a:ea typeface="Arial"/>
                <a:cs typeface="Arial"/>
                <a:sym typeface="Arial"/>
              </a:rPr>
              <a:t>FSP services funded by Medi-Cal: comes with due process rights</a:t>
            </a:r>
            <a:endParaRPr sz="2300">
              <a:latin typeface="Arial"/>
              <a:ea typeface="Arial"/>
              <a:cs typeface="Arial"/>
              <a:sym typeface="Arial"/>
            </a:endParaRPr>
          </a:p>
        </p:txBody>
      </p:sp>
      <p:sp>
        <p:nvSpPr>
          <p:cNvPr id="529" name="Google Shape;529;p77"/>
          <p:cNvSpPr txBox="1">
            <a:spLocks noGrp="1"/>
          </p:cNvSpPr>
          <p:nvPr>
            <p:ph type="title"/>
          </p:nvPr>
        </p:nvSpPr>
        <p:spPr>
          <a:xfrm>
            <a:off x="327912" y="438771"/>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340"/>
              <a:t>How Are FSPs Funded?</a:t>
            </a:r>
            <a:endParaRPr sz="3340"/>
          </a:p>
        </p:txBody>
      </p:sp>
      <p:sp>
        <p:nvSpPr>
          <p:cNvPr id="530" name="Google Shape;530;p77"/>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78"/>
          <p:cNvSpPr txBox="1">
            <a:spLocks noGrp="1"/>
          </p:cNvSpPr>
          <p:nvPr>
            <p:ph type="body" idx="4294967295"/>
          </p:nvPr>
        </p:nvSpPr>
        <p:spPr>
          <a:xfrm>
            <a:off x="230875" y="1057325"/>
            <a:ext cx="8520600" cy="3099900"/>
          </a:xfrm>
          <a:prstGeom prst="rect">
            <a:avLst/>
          </a:prstGeom>
        </p:spPr>
        <p:txBody>
          <a:bodyPr spcFirstLastPara="1" wrap="square" lIns="91425" tIns="91425" rIns="91425" bIns="91425" anchor="t" anchorCtr="0">
            <a:noAutofit/>
          </a:bodyPr>
          <a:lstStyle/>
          <a:p>
            <a:pPr marL="457200" lvl="0" indent="-368300" algn="l" rtl="0">
              <a:spcBef>
                <a:spcPts val="0"/>
              </a:spcBef>
              <a:spcAft>
                <a:spcPts val="0"/>
              </a:spcAft>
              <a:buSzPts val="2200"/>
              <a:buChar char="●"/>
            </a:pPr>
            <a:r>
              <a:rPr lang="en" sz="2200">
                <a:latin typeface="Arial"/>
                <a:ea typeface="Arial"/>
                <a:cs typeface="Arial"/>
                <a:sym typeface="Arial"/>
              </a:rPr>
              <a:t>No strict rules about how the County decides who get an FSP slot, other than prioritizing people who are “unserved” – </a:t>
            </a:r>
            <a:r>
              <a:rPr lang="en" sz="2200" b="1">
                <a:latin typeface="Arial"/>
                <a:ea typeface="Arial"/>
                <a:cs typeface="Arial"/>
                <a:sym typeface="Arial"/>
              </a:rPr>
              <a:t>advocacy can make the difference</a:t>
            </a:r>
            <a:endParaRPr sz="2200" b="1">
              <a:latin typeface="Arial"/>
              <a:ea typeface="Arial"/>
              <a:cs typeface="Arial"/>
              <a:sym typeface="Arial"/>
            </a:endParaRPr>
          </a:p>
          <a:p>
            <a:pPr marL="457200" lvl="0" indent="-368300" algn="l" rtl="0">
              <a:spcBef>
                <a:spcPts val="1000"/>
              </a:spcBef>
              <a:spcAft>
                <a:spcPts val="0"/>
              </a:spcAft>
              <a:buSzPts val="2200"/>
              <a:buFont typeface="Arial"/>
              <a:buChar char="●"/>
            </a:pPr>
            <a:r>
              <a:rPr lang="en" sz="2200">
                <a:latin typeface="Arial"/>
                <a:ea typeface="Arial"/>
                <a:cs typeface="Arial"/>
                <a:sym typeface="Arial"/>
              </a:rPr>
              <a:t>County must periodically report to the state Department of Mental Health on clients served by FSP and how County selections for FSP reduce disparities</a:t>
            </a:r>
            <a:endParaRPr sz="2200">
              <a:latin typeface="Arial"/>
              <a:ea typeface="Arial"/>
              <a:cs typeface="Arial"/>
              <a:sym typeface="Arial"/>
            </a:endParaRPr>
          </a:p>
          <a:p>
            <a:pPr marL="0" lvl="0" indent="0" algn="l" rtl="0">
              <a:spcBef>
                <a:spcPts val="1200"/>
              </a:spcBef>
              <a:spcAft>
                <a:spcPts val="0"/>
              </a:spcAft>
              <a:buClr>
                <a:schemeClr val="dk1"/>
              </a:buClr>
              <a:buSzPts val="1100"/>
              <a:buFont typeface="Arial"/>
              <a:buNone/>
            </a:pPr>
            <a:endParaRPr sz="2200">
              <a:latin typeface="Arial"/>
              <a:ea typeface="Arial"/>
              <a:cs typeface="Arial"/>
              <a:sym typeface="Arial"/>
            </a:endParaRPr>
          </a:p>
          <a:p>
            <a:pPr marL="0" lvl="0" indent="0" algn="l" rtl="0">
              <a:spcBef>
                <a:spcPts val="1200"/>
              </a:spcBef>
              <a:spcAft>
                <a:spcPts val="1200"/>
              </a:spcAft>
              <a:buNone/>
            </a:pPr>
            <a:r>
              <a:rPr lang="en">
                <a:latin typeface="Arial"/>
                <a:ea typeface="Arial"/>
                <a:cs typeface="Arial"/>
                <a:sym typeface="Arial"/>
              </a:rPr>
              <a:t>Citation: Cal. Code Regs. tit. 9, §§ 3200.310, 3620, 3650</a:t>
            </a:r>
            <a:endParaRPr>
              <a:latin typeface="Arial"/>
              <a:ea typeface="Arial"/>
              <a:cs typeface="Arial"/>
              <a:sym typeface="Arial"/>
            </a:endParaRPr>
          </a:p>
        </p:txBody>
      </p:sp>
      <p:sp>
        <p:nvSpPr>
          <p:cNvPr id="536" name="Google Shape;536;p78"/>
          <p:cNvSpPr txBox="1">
            <a:spLocks noGrp="1"/>
          </p:cNvSpPr>
          <p:nvPr>
            <p:ph type="title"/>
          </p:nvPr>
        </p:nvSpPr>
        <p:spPr>
          <a:xfrm>
            <a:off x="327912" y="320618"/>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110"/>
              <a:t>Who Decides Who “Gets” an FSP Slot?</a:t>
            </a:r>
            <a:endParaRPr sz="3110"/>
          </a:p>
        </p:txBody>
      </p:sp>
      <p:sp>
        <p:nvSpPr>
          <p:cNvPr id="537" name="Google Shape;537;p78"/>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387"/>
        <p:cNvGrpSpPr/>
        <p:nvPr/>
      </p:nvGrpSpPr>
      <p:grpSpPr>
        <a:xfrm>
          <a:off x="0" y="0"/>
          <a:ext cx="0" cy="0"/>
          <a:chOff x="0" y="0"/>
          <a:chExt cx="0" cy="0"/>
        </a:xfrm>
      </p:grpSpPr>
      <p:sp>
        <p:nvSpPr>
          <p:cNvPr id="388" name="Google Shape;388;p61"/>
          <p:cNvSpPr txBox="1">
            <a:spLocks noGrp="1"/>
          </p:cNvSpPr>
          <p:nvPr>
            <p:ph type="title"/>
          </p:nvPr>
        </p:nvSpPr>
        <p:spPr>
          <a:xfrm>
            <a:off x="327912" y="126119"/>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690">
                <a:latin typeface="Atkinson Hyperlegible"/>
                <a:ea typeface="Atkinson Hyperlegible"/>
                <a:cs typeface="Atkinson Hyperlegible"/>
                <a:sym typeface="Atkinson Hyperlegible"/>
              </a:rPr>
              <a:t>Housekeeping</a:t>
            </a:r>
            <a:endParaRPr sz="3690">
              <a:latin typeface="Atkinson Hyperlegible"/>
              <a:ea typeface="Atkinson Hyperlegible"/>
              <a:cs typeface="Atkinson Hyperlegible"/>
              <a:sym typeface="Atkinson Hyperlegible"/>
            </a:endParaRPr>
          </a:p>
        </p:txBody>
      </p:sp>
      <p:sp>
        <p:nvSpPr>
          <p:cNvPr id="389" name="Google Shape;389;p61"/>
          <p:cNvSpPr txBox="1">
            <a:spLocks noGrp="1"/>
          </p:cNvSpPr>
          <p:nvPr>
            <p:ph type="subTitle" idx="1"/>
          </p:nvPr>
        </p:nvSpPr>
        <p:spPr>
          <a:xfrm>
            <a:off x="243650" y="863952"/>
            <a:ext cx="8579400" cy="3833400"/>
          </a:xfrm>
          <a:prstGeom prst="rect">
            <a:avLst/>
          </a:prstGeom>
        </p:spPr>
        <p:txBody>
          <a:bodyPr spcFirstLastPara="1" wrap="square" lIns="91425" tIns="91425" rIns="91425" bIns="91425" anchor="t" anchorCtr="0">
            <a:normAutofit fontScale="85000" lnSpcReduction="20000"/>
          </a:bodyPr>
          <a:lstStyle/>
          <a:p>
            <a:pPr marL="0" lvl="0" indent="0" algn="l" rtl="0">
              <a:lnSpc>
                <a:spcPct val="100000"/>
              </a:lnSpc>
              <a:spcBef>
                <a:spcPts val="0"/>
              </a:spcBef>
              <a:spcAft>
                <a:spcPts val="0"/>
              </a:spcAft>
              <a:buNone/>
            </a:pPr>
            <a:r>
              <a:rPr lang="en" b="1">
                <a:solidFill>
                  <a:srgbClr val="000000"/>
                </a:solidFill>
                <a:latin typeface="Arial"/>
                <a:ea typeface="Arial"/>
                <a:cs typeface="Arial"/>
                <a:sym typeface="Arial"/>
              </a:rPr>
              <a:t>This is a Zoom Webinar</a:t>
            </a:r>
            <a:endParaRPr>
              <a:solidFill>
                <a:srgbClr val="000000"/>
              </a:solidFill>
              <a:latin typeface="Arial"/>
              <a:ea typeface="Arial"/>
              <a:cs typeface="Arial"/>
              <a:sym typeface="Arial"/>
            </a:endParaRPr>
          </a:p>
          <a:p>
            <a:pPr marL="457200" lvl="0" indent="-322580" algn="l" rtl="0">
              <a:lnSpc>
                <a:spcPct val="100000"/>
              </a:lnSpc>
              <a:spcBef>
                <a:spcPts val="1200"/>
              </a:spcBef>
              <a:spcAft>
                <a:spcPts val="0"/>
              </a:spcAft>
              <a:buClr>
                <a:srgbClr val="000000"/>
              </a:buClr>
              <a:buSzPct val="72727"/>
              <a:buFont typeface="Arial"/>
              <a:buChar char="●"/>
            </a:pPr>
            <a:r>
              <a:rPr lang="en">
                <a:solidFill>
                  <a:srgbClr val="000000"/>
                </a:solidFill>
                <a:latin typeface="Arial"/>
                <a:ea typeface="Arial"/>
                <a:cs typeface="Arial"/>
                <a:sym typeface="Arial"/>
              </a:rPr>
              <a:t>All attendees are muted, and cameras are turned off. </a:t>
            </a:r>
            <a:endParaRPr>
              <a:solidFill>
                <a:srgbClr val="000000"/>
              </a:solidFill>
              <a:latin typeface="Arial"/>
              <a:ea typeface="Arial"/>
              <a:cs typeface="Arial"/>
              <a:sym typeface="Arial"/>
            </a:endParaRPr>
          </a:p>
          <a:p>
            <a:pPr marL="457200" lvl="0" indent="-322580" algn="l" rtl="0">
              <a:lnSpc>
                <a:spcPct val="100000"/>
              </a:lnSpc>
              <a:spcBef>
                <a:spcPts val="0"/>
              </a:spcBef>
              <a:spcAft>
                <a:spcPts val="0"/>
              </a:spcAft>
              <a:buClr>
                <a:srgbClr val="000000"/>
              </a:buClr>
              <a:buSzPct val="72727"/>
              <a:buFont typeface="Arial"/>
              <a:buChar char="●"/>
            </a:pPr>
            <a:r>
              <a:rPr lang="en">
                <a:solidFill>
                  <a:srgbClr val="000000"/>
                </a:solidFill>
                <a:latin typeface="Arial"/>
                <a:ea typeface="Arial"/>
                <a:cs typeface="Arial"/>
                <a:sym typeface="Arial"/>
              </a:rPr>
              <a:t>If there is enough time, we will take questions at the end.</a:t>
            </a:r>
            <a:endParaRPr>
              <a:solidFill>
                <a:srgbClr val="000000"/>
              </a:solidFill>
              <a:latin typeface="Arial"/>
              <a:ea typeface="Arial"/>
              <a:cs typeface="Arial"/>
              <a:sym typeface="Arial"/>
            </a:endParaRPr>
          </a:p>
          <a:p>
            <a:pPr marL="0" lvl="0" indent="0" algn="l" rtl="0">
              <a:lnSpc>
                <a:spcPct val="100000"/>
              </a:lnSpc>
              <a:spcBef>
                <a:spcPts val="1200"/>
              </a:spcBef>
              <a:spcAft>
                <a:spcPts val="0"/>
              </a:spcAft>
              <a:buNone/>
            </a:pPr>
            <a:r>
              <a:rPr lang="en" b="1">
                <a:solidFill>
                  <a:srgbClr val="000000"/>
                </a:solidFill>
                <a:latin typeface="Arial"/>
                <a:ea typeface="Arial"/>
                <a:cs typeface="Arial"/>
                <a:sym typeface="Arial"/>
              </a:rPr>
              <a:t>Live Captioning is Available</a:t>
            </a:r>
            <a:endParaRPr>
              <a:solidFill>
                <a:srgbClr val="000000"/>
              </a:solidFill>
              <a:latin typeface="Arial"/>
              <a:ea typeface="Arial"/>
              <a:cs typeface="Arial"/>
              <a:sym typeface="Arial"/>
            </a:endParaRPr>
          </a:p>
          <a:p>
            <a:pPr marL="457200" lvl="0" indent="-322580" algn="l" rtl="0">
              <a:lnSpc>
                <a:spcPct val="100000"/>
              </a:lnSpc>
              <a:spcBef>
                <a:spcPts val="1200"/>
              </a:spcBef>
              <a:spcAft>
                <a:spcPts val="0"/>
              </a:spcAft>
              <a:buClr>
                <a:srgbClr val="000000"/>
              </a:buClr>
              <a:buSzPct val="72727"/>
              <a:buFont typeface="Arial"/>
              <a:buChar char="●"/>
            </a:pPr>
            <a:r>
              <a:rPr lang="en">
                <a:solidFill>
                  <a:srgbClr val="000000"/>
                </a:solidFill>
                <a:latin typeface="Arial"/>
                <a:ea typeface="Arial"/>
                <a:cs typeface="Arial"/>
                <a:sym typeface="Arial"/>
              </a:rPr>
              <a:t>Select “Show Captions” in the Zoom meeting control bar to enable captions, and to view the full transcript. There is a drop down menu to choose English or Spanish language.</a:t>
            </a:r>
            <a:endParaRPr>
              <a:solidFill>
                <a:srgbClr val="000000"/>
              </a:solidFill>
              <a:latin typeface="Arial"/>
              <a:ea typeface="Arial"/>
              <a:cs typeface="Arial"/>
              <a:sym typeface="Arial"/>
            </a:endParaRPr>
          </a:p>
          <a:p>
            <a:pPr marL="457200" lvl="0" indent="-322580" algn="l" rtl="0">
              <a:lnSpc>
                <a:spcPct val="100000"/>
              </a:lnSpc>
              <a:spcBef>
                <a:spcPts val="0"/>
              </a:spcBef>
              <a:spcAft>
                <a:spcPts val="0"/>
              </a:spcAft>
              <a:buClr>
                <a:srgbClr val="000000"/>
              </a:buClr>
              <a:buSzPct val="72727"/>
              <a:buFont typeface="Arial"/>
              <a:buChar char="●"/>
            </a:pPr>
            <a:r>
              <a:rPr lang="en">
                <a:solidFill>
                  <a:srgbClr val="000000"/>
                </a:solidFill>
                <a:latin typeface="Arial"/>
                <a:ea typeface="Arial"/>
                <a:cs typeface="Arial"/>
                <a:sym typeface="Arial"/>
              </a:rPr>
              <a:t>Or, to get the captions in a web browser, go this link </a:t>
            </a:r>
            <a:r>
              <a:rPr lang="en" u="sng">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bit.ly/DREDF-CART</a:t>
            </a:r>
            <a:r>
              <a:rPr lang="en">
                <a:solidFill>
                  <a:srgbClr val="000000"/>
                </a:solidFill>
                <a:latin typeface="Arial"/>
                <a:ea typeface="Arial"/>
                <a:cs typeface="Arial"/>
                <a:sym typeface="Arial"/>
              </a:rPr>
              <a:t>, which will also be dropped in the Chat.</a:t>
            </a:r>
            <a:endParaRPr>
              <a:solidFill>
                <a:srgbClr val="000000"/>
              </a:solidFill>
              <a:latin typeface="Arial"/>
              <a:ea typeface="Arial"/>
              <a:cs typeface="Arial"/>
              <a:sym typeface="Arial"/>
            </a:endParaRPr>
          </a:p>
          <a:p>
            <a:pPr marL="0" lvl="0" indent="0" algn="l" rtl="0">
              <a:lnSpc>
                <a:spcPct val="100000"/>
              </a:lnSpc>
              <a:spcBef>
                <a:spcPts val="1200"/>
              </a:spcBef>
              <a:spcAft>
                <a:spcPts val="0"/>
              </a:spcAft>
              <a:buNone/>
            </a:pPr>
            <a:endParaRPr sz="1000">
              <a:solidFill>
                <a:srgbClr val="000000"/>
              </a:solidFill>
              <a:latin typeface="Arial"/>
              <a:ea typeface="Arial"/>
              <a:cs typeface="Arial"/>
              <a:sym typeface="Arial"/>
            </a:endParaRPr>
          </a:p>
          <a:p>
            <a:pPr marL="0" lvl="0" indent="0" algn="l" rtl="0">
              <a:lnSpc>
                <a:spcPct val="100000"/>
              </a:lnSpc>
              <a:spcBef>
                <a:spcPts val="1200"/>
              </a:spcBef>
              <a:spcAft>
                <a:spcPts val="1200"/>
              </a:spcAft>
              <a:buNone/>
            </a:pPr>
            <a:r>
              <a:rPr lang="en">
                <a:solidFill>
                  <a:srgbClr val="000000"/>
                </a:solidFill>
                <a:latin typeface="Arial"/>
                <a:ea typeface="Arial"/>
                <a:cs typeface="Arial"/>
                <a:sym typeface="Arial"/>
              </a:rPr>
              <a:t>Please use the Q&amp;A or reach out to me, Drew McKay, by email at dmckay@dredf.org with any questions and/or comments.</a:t>
            </a:r>
            <a:endParaRPr sz="2200">
              <a:solidFill>
                <a:srgbClr val="000000"/>
              </a:solidFill>
              <a:latin typeface="Arial"/>
              <a:ea typeface="Arial"/>
              <a:cs typeface="Arial"/>
              <a:sym typeface="Arial"/>
            </a:endParaRPr>
          </a:p>
        </p:txBody>
      </p:sp>
      <p:sp>
        <p:nvSpPr>
          <p:cNvPr id="390" name="Google Shape;390;p61"/>
          <p:cNvSpPr txBox="1">
            <a:spLocks noGrp="1"/>
          </p:cNvSpPr>
          <p:nvPr>
            <p:ph type="sldNum" idx="12"/>
          </p:nvPr>
        </p:nvSpPr>
        <p:spPr>
          <a:xfrm>
            <a:off x="8632275" y="4850500"/>
            <a:ext cx="479700" cy="182700"/>
          </a:xfrm>
          <a:prstGeom prst="rect">
            <a:avLst/>
          </a:prstGeom>
        </p:spPr>
        <p:txBody>
          <a:bodyPr spcFirstLastPara="1" wrap="square" lIns="91425" tIns="91425" rIns="91425" bIns="91425" anchor="ctr" anchorCtr="0">
            <a:normAutofit fontScale="25000" lnSpcReduction="20000"/>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79"/>
          <p:cNvSpPr txBox="1">
            <a:spLocks noGrp="1"/>
          </p:cNvSpPr>
          <p:nvPr>
            <p:ph type="body" idx="4294967295"/>
          </p:nvPr>
        </p:nvSpPr>
        <p:spPr>
          <a:xfrm>
            <a:off x="311700" y="1079389"/>
            <a:ext cx="3999900" cy="30999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None/>
            </a:pPr>
            <a:r>
              <a:rPr lang="en" i="1" u="sng">
                <a:latin typeface="Arial"/>
                <a:ea typeface="Arial"/>
                <a:cs typeface="Arial"/>
                <a:sym typeface="Arial"/>
              </a:rPr>
              <a:t>Mental Health Supports</a:t>
            </a:r>
            <a:endParaRPr i="1" u="sng">
              <a:latin typeface="Arial"/>
              <a:ea typeface="Arial"/>
              <a:cs typeface="Arial"/>
              <a:sym typeface="Arial"/>
            </a:endParaRPr>
          </a:p>
          <a:p>
            <a:pPr marL="0" lvl="0" indent="0" algn="l" rtl="0">
              <a:lnSpc>
                <a:spcPct val="95000"/>
              </a:lnSpc>
              <a:spcBef>
                <a:spcPts val="0"/>
              </a:spcBef>
              <a:spcAft>
                <a:spcPts val="0"/>
              </a:spcAft>
              <a:buNone/>
            </a:pPr>
            <a:endParaRPr>
              <a:latin typeface="Arial"/>
              <a:ea typeface="Arial"/>
              <a:cs typeface="Arial"/>
              <a:sym typeface="Arial"/>
            </a:endParaRPr>
          </a:p>
          <a:p>
            <a:pPr marL="457200" lvl="0" indent="-342900" algn="l" rtl="0">
              <a:lnSpc>
                <a:spcPct val="95000"/>
              </a:lnSpc>
              <a:spcBef>
                <a:spcPts val="0"/>
              </a:spcBef>
              <a:spcAft>
                <a:spcPts val="0"/>
              </a:spcAft>
              <a:buSzPts val="1800"/>
              <a:buFont typeface="Arial"/>
              <a:buChar char="●"/>
            </a:pPr>
            <a:r>
              <a:rPr lang="en">
                <a:latin typeface="Arial"/>
                <a:ea typeface="Arial"/>
                <a:cs typeface="Arial"/>
                <a:sym typeface="Arial"/>
              </a:rPr>
              <a:t>Mental health treatment</a:t>
            </a:r>
            <a:endParaRPr>
              <a:latin typeface="Arial"/>
              <a:ea typeface="Arial"/>
              <a:cs typeface="Arial"/>
              <a:sym typeface="Arial"/>
            </a:endParaRPr>
          </a:p>
          <a:p>
            <a:pPr marL="457200" lvl="0" indent="-342900" algn="l" rtl="0">
              <a:lnSpc>
                <a:spcPct val="95000"/>
              </a:lnSpc>
              <a:spcBef>
                <a:spcPts val="0"/>
              </a:spcBef>
              <a:spcAft>
                <a:spcPts val="0"/>
              </a:spcAft>
              <a:buSzPts val="1800"/>
              <a:buFont typeface="Arial"/>
              <a:buChar char="●"/>
            </a:pPr>
            <a:r>
              <a:rPr lang="en">
                <a:latin typeface="Arial"/>
                <a:ea typeface="Arial"/>
                <a:cs typeface="Arial"/>
                <a:sym typeface="Arial"/>
              </a:rPr>
              <a:t>Peer support</a:t>
            </a:r>
            <a:endParaRPr>
              <a:latin typeface="Arial"/>
              <a:ea typeface="Arial"/>
              <a:cs typeface="Arial"/>
              <a:sym typeface="Arial"/>
            </a:endParaRPr>
          </a:p>
          <a:p>
            <a:pPr marL="457200" lvl="0" indent="-342900" algn="l" rtl="0">
              <a:lnSpc>
                <a:spcPct val="95000"/>
              </a:lnSpc>
              <a:spcBef>
                <a:spcPts val="0"/>
              </a:spcBef>
              <a:spcAft>
                <a:spcPts val="0"/>
              </a:spcAft>
              <a:buSzPts val="1800"/>
              <a:buFont typeface="Arial"/>
              <a:buChar char="●"/>
            </a:pPr>
            <a:r>
              <a:rPr lang="en">
                <a:latin typeface="Arial"/>
                <a:ea typeface="Arial"/>
                <a:cs typeface="Arial"/>
                <a:sym typeface="Arial"/>
              </a:rPr>
              <a:t>Supportive services</a:t>
            </a:r>
            <a:endParaRPr>
              <a:latin typeface="Arial"/>
              <a:ea typeface="Arial"/>
              <a:cs typeface="Arial"/>
              <a:sym typeface="Arial"/>
            </a:endParaRPr>
          </a:p>
          <a:p>
            <a:pPr marL="457200" lvl="0" indent="-342900" algn="l" rtl="0">
              <a:lnSpc>
                <a:spcPct val="95000"/>
              </a:lnSpc>
              <a:spcBef>
                <a:spcPts val="0"/>
              </a:spcBef>
              <a:spcAft>
                <a:spcPts val="0"/>
              </a:spcAft>
              <a:buSzPts val="1800"/>
              <a:buFont typeface="Arial"/>
              <a:buChar char="●"/>
            </a:pPr>
            <a:r>
              <a:rPr lang="en">
                <a:latin typeface="Arial"/>
                <a:ea typeface="Arial"/>
                <a:cs typeface="Arial"/>
                <a:sym typeface="Arial"/>
              </a:rPr>
              <a:t>Case management to access needed medical, educational, social, vocational rehabilitation and/or other community services</a:t>
            </a:r>
            <a:endParaRPr>
              <a:latin typeface="Arial"/>
              <a:ea typeface="Arial"/>
              <a:cs typeface="Arial"/>
              <a:sym typeface="Arial"/>
            </a:endParaRPr>
          </a:p>
          <a:p>
            <a:pPr marL="457200" lvl="0" indent="-342900" algn="l" rtl="0">
              <a:lnSpc>
                <a:spcPct val="95000"/>
              </a:lnSpc>
              <a:spcBef>
                <a:spcPts val="0"/>
              </a:spcBef>
              <a:spcAft>
                <a:spcPts val="0"/>
              </a:spcAft>
              <a:buSzPts val="1800"/>
              <a:buFont typeface="Arial"/>
              <a:buChar char="●"/>
            </a:pPr>
            <a:r>
              <a:rPr lang="en">
                <a:latin typeface="Arial"/>
                <a:ea typeface="Arial"/>
                <a:cs typeface="Arial"/>
                <a:sym typeface="Arial"/>
              </a:rPr>
              <a:t>Crisis intervention/stabilization services</a:t>
            </a:r>
            <a:endParaRPr>
              <a:latin typeface="Arial"/>
              <a:ea typeface="Arial"/>
              <a:cs typeface="Arial"/>
              <a:sym typeface="Arial"/>
            </a:endParaRPr>
          </a:p>
        </p:txBody>
      </p:sp>
      <p:sp>
        <p:nvSpPr>
          <p:cNvPr id="543" name="Google Shape;543;p79"/>
          <p:cNvSpPr txBox="1">
            <a:spLocks noGrp="1"/>
          </p:cNvSpPr>
          <p:nvPr>
            <p:ph type="body" idx="4294967295"/>
          </p:nvPr>
        </p:nvSpPr>
        <p:spPr>
          <a:xfrm>
            <a:off x="4736878" y="1079400"/>
            <a:ext cx="4076100" cy="309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u="sng">
                <a:latin typeface="Arial"/>
                <a:ea typeface="Arial"/>
                <a:cs typeface="Arial"/>
                <a:sym typeface="Arial"/>
              </a:rPr>
              <a:t>Non-Mental Health Supports</a:t>
            </a:r>
            <a:endParaRPr>
              <a:latin typeface="Arial"/>
              <a:ea typeface="Arial"/>
              <a:cs typeface="Arial"/>
              <a:sym typeface="Arial"/>
            </a:endParaRPr>
          </a:p>
          <a:p>
            <a:pPr marL="457200" lvl="0" indent="-342900" algn="l" rtl="0">
              <a:spcBef>
                <a:spcPts val="1200"/>
              </a:spcBef>
              <a:spcAft>
                <a:spcPts val="0"/>
              </a:spcAft>
              <a:buSzPts val="1800"/>
              <a:buFont typeface="Arial"/>
              <a:buChar char="●"/>
            </a:pPr>
            <a:r>
              <a:rPr lang="en">
                <a:latin typeface="Arial"/>
                <a:ea typeface="Arial"/>
                <a:cs typeface="Arial"/>
                <a:sym typeface="Arial"/>
              </a:rPr>
              <a:t>Food</a:t>
            </a:r>
            <a:endParaRPr>
              <a:latin typeface="Arial"/>
              <a:ea typeface="Arial"/>
              <a:cs typeface="Arial"/>
              <a:sym typeface="Arial"/>
            </a:endParaRPr>
          </a:p>
          <a:p>
            <a:pPr marL="457200" lvl="0" indent="-342900" algn="l" rtl="0">
              <a:spcBef>
                <a:spcPts val="0"/>
              </a:spcBef>
              <a:spcAft>
                <a:spcPts val="0"/>
              </a:spcAft>
              <a:buSzPts val="1800"/>
              <a:buFont typeface="Arial"/>
              <a:buChar char="●"/>
            </a:pPr>
            <a:r>
              <a:rPr lang="en">
                <a:latin typeface="Arial"/>
                <a:ea typeface="Arial"/>
                <a:cs typeface="Arial"/>
                <a:sym typeface="Arial"/>
              </a:rPr>
              <a:t>Clothing</a:t>
            </a:r>
            <a:endParaRPr>
              <a:latin typeface="Arial"/>
              <a:ea typeface="Arial"/>
              <a:cs typeface="Arial"/>
              <a:sym typeface="Arial"/>
            </a:endParaRPr>
          </a:p>
          <a:p>
            <a:pPr marL="457200" lvl="0" indent="-342900" algn="l" rtl="0">
              <a:spcBef>
                <a:spcPts val="0"/>
              </a:spcBef>
              <a:spcAft>
                <a:spcPts val="0"/>
              </a:spcAft>
              <a:buSzPts val="1800"/>
              <a:buChar char="●"/>
            </a:pPr>
            <a:r>
              <a:rPr lang="en" b="1" i="1" u="sng">
                <a:latin typeface="Arial"/>
                <a:ea typeface="Arial"/>
                <a:cs typeface="Arial"/>
                <a:sym typeface="Arial"/>
              </a:rPr>
              <a:t>Housing</a:t>
            </a:r>
            <a:r>
              <a:rPr lang="en">
                <a:latin typeface="Arial"/>
                <a:ea typeface="Arial"/>
                <a:cs typeface="Arial"/>
                <a:sym typeface="Arial"/>
              </a:rPr>
              <a:t>, including, but not limited to, rent subsidies, housing vouchers, house payments, residence in a drug/alcohol rehabilitation program, and transitional and temporary housing</a:t>
            </a:r>
            <a:endParaRPr>
              <a:latin typeface="Arial"/>
              <a:ea typeface="Arial"/>
              <a:cs typeface="Arial"/>
              <a:sym typeface="Arial"/>
            </a:endParaRPr>
          </a:p>
        </p:txBody>
      </p:sp>
      <p:sp>
        <p:nvSpPr>
          <p:cNvPr id="544" name="Google Shape;544;p79"/>
          <p:cNvSpPr txBox="1"/>
          <p:nvPr/>
        </p:nvSpPr>
        <p:spPr>
          <a:xfrm>
            <a:off x="250425" y="4408517"/>
            <a:ext cx="6138900" cy="67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2"/>
                </a:solidFill>
              </a:rPr>
              <a:t>Citation: Cal. Code Regs. Tit. 9, § 3620</a:t>
            </a:r>
            <a:endParaRPr sz="1800">
              <a:solidFill>
                <a:schemeClr val="dk2"/>
              </a:solidFill>
            </a:endParaRPr>
          </a:p>
        </p:txBody>
      </p:sp>
      <p:sp>
        <p:nvSpPr>
          <p:cNvPr id="545" name="Google Shape;545;p79"/>
          <p:cNvSpPr txBox="1">
            <a:spLocks noGrp="1"/>
          </p:cNvSpPr>
          <p:nvPr>
            <p:ph type="title"/>
          </p:nvPr>
        </p:nvSpPr>
        <p:spPr>
          <a:xfrm>
            <a:off x="327912" y="269183"/>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410"/>
              <a:t>What Can an FSP Provide?</a:t>
            </a:r>
            <a:endParaRPr sz="3410"/>
          </a:p>
        </p:txBody>
      </p:sp>
      <p:sp>
        <p:nvSpPr>
          <p:cNvPr id="546" name="Google Shape;546;p79"/>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20</a:t>
            </a:fld>
            <a:endParaRPr/>
          </a:p>
        </p:txBody>
      </p:sp>
      <p:sp>
        <p:nvSpPr>
          <p:cNvPr id="547" name="Google Shape;547;p79"/>
          <p:cNvSpPr/>
          <p:nvPr/>
        </p:nvSpPr>
        <p:spPr>
          <a:xfrm>
            <a:off x="5148825" y="2224500"/>
            <a:ext cx="1159500" cy="397500"/>
          </a:xfrm>
          <a:prstGeom prst="ellipse">
            <a:avLst/>
          </a:prstGeom>
          <a:noFill/>
          <a:ln w="28575" cap="flat" cmpd="sng">
            <a:solidFill>
              <a:srgbClr val="CC412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Source Code Pro"/>
              <a:ea typeface="Source Code Pro"/>
              <a:cs typeface="Source Code Pro"/>
              <a:sym typeface="Source Code Pro"/>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80"/>
          <p:cNvSpPr txBox="1">
            <a:spLocks noGrp="1"/>
          </p:cNvSpPr>
          <p:nvPr>
            <p:ph type="body" idx="4294967295"/>
          </p:nvPr>
        </p:nvSpPr>
        <p:spPr>
          <a:xfrm>
            <a:off x="311700" y="968775"/>
            <a:ext cx="8520600" cy="4064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444746"/>
              </a:solidFill>
              <a:highlight>
                <a:srgbClr val="FFFFFF"/>
              </a:highlight>
              <a:latin typeface="Roboto"/>
              <a:ea typeface="Roboto"/>
              <a:cs typeface="Roboto"/>
              <a:sym typeface="Roboto"/>
            </a:endParaRPr>
          </a:p>
          <a:p>
            <a:pPr marL="457200" lvl="0" indent="-381000" algn="l" rtl="0">
              <a:spcBef>
                <a:spcPts val="0"/>
              </a:spcBef>
              <a:spcAft>
                <a:spcPts val="0"/>
              </a:spcAft>
              <a:buClr>
                <a:srgbClr val="000000"/>
              </a:buClr>
              <a:buSzPts val="2400"/>
              <a:buFont typeface="Arial"/>
              <a:buChar char="●"/>
            </a:pPr>
            <a:r>
              <a:rPr lang="en" sz="2400">
                <a:solidFill>
                  <a:srgbClr val="444746"/>
                </a:solidFill>
                <a:latin typeface="Roboto"/>
                <a:ea typeface="Roboto"/>
                <a:cs typeface="Roboto"/>
                <a:sym typeface="Roboto"/>
              </a:rPr>
              <a:t>County Behavioral Health multidisciplinary teams</a:t>
            </a:r>
            <a:endParaRPr sz="2400">
              <a:solidFill>
                <a:srgbClr val="444746"/>
              </a:solidFill>
              <a:latin typeface="Roboto"/>
              <a:ea typeface="Roboto"/>
              <a:cs typeface="Roboto"/>
              <a:sym typeface="Roboto"/>
            </a:endParaRPr>
          </a:p>
          <a:p>
            <a:pPr marL="914400" lvl="1" indent="-355600" algn="l" rtl="0">
              <a:spcBef>
                <a:spcPts val="0"/>
              </a:spcBef>
              <a:spcAft>
                <a:spcPts val="0"/>
              </a:spcAft>
              <a:buClr>
                <a:srgbClr val="444746"/>
              </a:buClr>
              <a:buSzPts val="2000"/>
              <a:buFont typeface="Roboto"/>
              <a:buChar char="○"/>
            </a:pPr>
            <a:r>
              <a:rPr lang="en" sz="2000">
                <a:solidFill>
                  <a:srgbClr val="444746"/>
                </a:solidFill>
                <a:latin typeface="Roboto"/>
                <a:ea typeface="Roboto"/>
                <a:cs typeface="Roboto"/>
                <a:sym typeface="Roboto"/>
              </a:rPr>
              <a:t>County-staffed</a:t>
            </a:r>
            <a:endParaRPr sz="2000">
              <a:solidFill>
                <a:srgbClr val="444746"/>
              </a:solidFill>
              <a:latin typeface="Roboto"/>
              <a:ea typeface="Roboto"/>
              <a:cs typeface="Roboto"/>
              <a:sym typeface="Roboto"/>
            </a:endParaRPr>
          </a:p>
          <a:p>
            <a:pPr marL="457200" lvl="0" indent="-381000" algn="l" rtl="0">
              <a:spcBef>
                <a:spcPts val="0"/>
              </a:spcBef>
              <a:spcAft>
                <a:spcPts val="0"/>
              </a:spcAft>
              <a:buClr>
                <a:srgbClr val="000000"/>
              </a:buClr>
              <a:buSzPts val="2400"/>
              <a:buFont typeface="Arial"/>
              <a:buChar char="●"/>
            </a:pPr>
            <a:r>
              <a:rPr lang="en" sz="2400">
                <a:solidFill>
                  <a:srgbClr val="444746"/>
                </a:solidFill>
                <a:latin typeface="Roboto"/>
                <a:ea typeface="Roboto"/>
                <a:cs typeface="Roboto"/>
                <a:sym typeface="Roboto"/>
              </a:rPr>
              <a:t>County Behavioral Health contractors</a:t>
            </a:r>
            <a:endParaRPr sz="2400">
              <a:solidFill>
                <a:srgbClr val="444746"/>
              </a:solidFill>
              <a:latin typeface="Roboto"/>
              <a:ea typeface="Roboto"/>
              <a:cs typeface="Roboto"/>
              <a:sym typeface="Roboto"/>
            </a:endParaRPr>
          </a:p>
          <a:p>
            <a:pPr marL="914400" lvl="1" indent="-355600" algn="l" rtl="0">
              <a:spcBef>
                <a:spcPts val="0"/>
              </a:spcBef>
              <a:spcAft>
                <a:spcPts val="0"/>
              </a:spcAft>
              <a:buClr>
                <a:srgbClr val="000000"/>
              </a:buClr>
              <a:buSzPts val="2000"/>
              <a:buFont typeface="Arial"/>
              <a:buChar char="○"/>
            </a:pPr>
            <a:r>
              <a:rPr lang="en" sz="2000">
                <a:solidFill>
                  <a:srgbClr val="444746"/>
                </a:solidFill>
                <a:latin typeface="Roboto"/>
                <a:ea typeface="Roboto"/>
                <a:cs typeface="Roboto"/>
                <a:sym typeface="Roboto"/>
              </a:rPr>
              <a:t>Non-profit or for profit organizations</a:t>
            </a:r>
            <a:endParaRPr sz="2000">
              <a:solidFill>
                <a:srgbClr val="444746"/>
              </a:solidFill>
              <a:latin typeface="Roboto"/>
              <a:ea typeface="Roboto"/>
              <a:cs typeface="Roboto"/>
              <a:sym typeface="Roboto"/>
            </a:endParaRPr>
          </a:p>
          <a:p>
            <a:pPr marL="457200" lvl="0" indent="-381000" algn="l" rtl="0">
              <a:spcBef>
                <a:spcPts val="0"/>
              </a:spcBef>
              <a:spcAft>
                <a:spcPts val="0"/>
              </a:spcAft>
              <a:buClr>
                <a:srgbClr val="000000"/>
              </a:buClr>
              <a:buSzPts val="2400"/>
              <a:buFont typeface="Arial"/>
              <a:buChar char="●"/>
            </a:pPr>
            <a:r>
              <a:rPr lang="en" sz="2400">
                <a:solidFill>
                  <a:srgbClr val="444746"/>
                </a:solidFill>
                <a:latin typeface="Roboto"/>
                <a:ea typeface="Roboto"/>
                <a:cs typeface="Roboto"/>
                <a:sym typeface="Roboto"/>
              </a:rPr>
              <a:t>Service Models:</a:t>
            </a:r>
            <a:endParaRPr sz="2400">
              <a:solidFill>
                <a:srgbClr val="444746"/>
              </a:solidFill>
              <a:latin typeface="Roboto"/>
              <a:ea typeface="Roboto"/>
              <a:cs typeface="Roboto"/>
              <a:sym typeface="Roboto"/>
            </a:endParaRPr>
          </a:p>
          <a:p>
            <a:pPr marL="914400" lvl="1" indent="-355600" algn="l" rtl="0">
              <a:lnSpc>
                <a:spcPct val="100000"/>
              </a:lnSpc>
              <a:spcBef>
                <a:spcPts val="0"/>
              </a:spcBef>
              <a:spcAft>
                <a:spcPts val="0"/>
              </a:spcAft>
              <a:buClr>
                <a:srgbClr val="000000"/>
              </a:buClr>
              <a:buSzPts val="2000"/>
              <a:buFont typeface="Arial"/>
              <a:buChar char="○"/>
            </a:pPr>
            <a:r>
              <a:rPr lang="en" sz="2000">
                <a:solidFill>
                  <a:srgbClr val="444746"/>
                </a:solidFill>
                <a:latin typeface="Roboto"/>
                <a:ea typeface="Roboto"/>
                <a:cs typeface="Roboto"/>
                <a:sym typeface="Roboto"/>
              </a:rPr>
              <a:t>Intensive Case Management teams</a:t>
            </a:r>
            <a:endParaRPr sz="2000">
              <a:solidFill>
                <a:srgbClr val="444746"/>
              </a:solidFill>
              <a:latin typeface="Roboto"/>
              <a:ea typeface="Roboto"/>
              <a:cs typeface="Roboto"/>
              <a:sym typeface="Roboto"/>
            </a:endParaRPr>
          </a:p>
          <a:p>
            <a:pPr marL="914400" lvl="1" indent="-355600" algn="l" rtl="0">
              <a:lnSpc>
                <a:spcPct val="100000"/>
              </a:lnSpc>
              <a:spcBef>
                <a:spcPts val="0"/>
              </a:spcBef>
              <a:spcAft>
                <a:spcPts val="0"/>
              </a:spcAft>
              <a:buClr>
                <a:srgbClr val="000000"/>
              </a:buClr>
              <a:buSzPts val="2000"/>
              <a:buFont typeface="Arial"/>
              <a:buChar char="○"/>
            </a:pPr>
            <a:r>
              <a:rPr lang="en" sz="2000">
                <a:solidFill>
                  <a:srgbClr val="444746"/>
                </a:solidFill>
                <a:latin typeface="Roboto"/>
                <a:ea typeface="Roboto"/>
                <a:cs typeface="Roboto"/>
                <a:sym typeface="Roboto"/>
              </a:rPr>
              <a:t>Assertive Community Treatment (ACT)</a:t>
            </a:r>
            <a:endParaRPr sz="2000">
              <a:solidFill>
                <a:srgbClr val="444746"/>
              </a:solidFill>
              <a:latin typeface="Roboto"/>
              <a:ea typeface="Roboto"/>
              <a:cs typeface="Roboto"/>
              <a:sym typeface="Roboto"/>
            </a:endParaRPr>
          </a:p>
          <a:p>
            <a:pPr marL="914400" lvl="1" indent="-355600" algn="l" rtl="0">
              <a:lnSpc>
                <a:spcPct val="100000"/>
              </a:lnSpc>
              <a:spcBef>
                <a:spcPts val="0"/>
              </a:spcBef>
              <a:spcAft>
                <a:spcPts val="0"/>
              </a:spcAft>
              <a:buClr>
                <a:srgbClr val="000000"/>
              </a:buClr>
              <a:buSzPts val="2000"/>
              <a:buFont typeface="Arial"/>
              <a:buChar char="○"/>
            </a:pPr>
            <a:r>
              <a:rPr lang="en" sz="2000">
                <a:solidFill>
                  <a:srgbClr val="444746"/>
                </a:solidFill>
                <a:latin typeface="Roboto"/>
                <a:ea typeface="Roboto"/>
                <a:cs typeface="Roboto"/>
                <a:sym typeface="Roboto"/>
              </a:rPr>
              <a:t>Forensic ACT (FACT) programs </a:t>
            </a:r>
            <a:endParaRPr sz="2000">
              <a:solidFill>
                <a:srgbClr val="444746"/>
              </a:solidFill>
              <a:latin typeface="Roboto"/>
              <a:ea typeface="Roboto"/>
              <a:cs typeface="Roboto"/>
              <a:sym typeface="Roboto"/>
            </a:endParaRPr>
          </a:p>
        </p:txBody>
      </p:sp>
      <p:sp>
        <p:nvSpPr>
          <p:cNvPr id="553" name="Google Shape;553;p80"/>
          <p:cNvSpPr txBox="1">
            <a:spLocks noGrp="1"/>
          </p:cNvSpPr>
          <p:nvPr>
            <p:ph type="title"/>
          </p:nvPr>
        </p:nvSpPr>
        <p:spPr>
          <a:xfrm>
            <a:off x="327912" y="276531"/>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310"/>
              <a:t>Who are FSP Providers?</a:t>
            </a:r>
            <a:endParaRPr sz="3310"/>
          </a:p>
        </p:txBody>
      </p:sp>
      <p:sp>
        <p:nvSpPr>
          <p:cNvPr id="554" name="Google Shape;554;p80"/>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81"/>
          <p:cNvSpPr txBox="1">
            <a:spLocks noGrp="1"/>
          </p:cNvSpPr>
          <p:nvPr>
            <p:ph type="body" idx="4294967295"/>
          </p:nvPr>
        </p:nvSpPr>
        <p:spPr>
          <a:xfrm>
            <a:off x="311700" y="968775"/>
            <a:ext cx="8520600" cy="4064400"/>
          </a:xfrm>
          <a:prstGeom prst="rect">
            <a:avLst/>
          </a:prstGeom>
        </p:spPr>
        <p:txBody>
          <a:bodyPr spcFirstLastPara="1" wrap="square" lIns="91425" tIns="91425" rIns="91425" bIns="91425" anchor="t" anchorCtr="0">
            <a:noAutofit/>
          </a:bodyPr>
          <a:lstStyle/>
          <a:p>
            <a:pPr marL="457200" lvl="0" indent="-349250" algn="l" rtl="0">
              <a:spcBef>
                <a:spcPts val="0"/>
              </a:spcBef>
              <a:spcAft>
                <a:spcPts val="0"/>
              </a:spcAft>
              <a:buClr>
                <a:srgbClr val="000000"/>
              </a:buClr>
              <a:buSzPts val="1900"/>
              <a:buFont typeface="Arial"/>
              <a:buChar char="●"/>
            </a:pPr>
            <a:r>
              <a:rPr lang="en" sz="1900">
                <a:solidFill>
                  <a:srgbClr val="444746"/>
                </a:solidFill>
                <a:latin typeface="Roboto"/>
                <a:ea typeface="Roboto"/>
                <a:cs typeface="Roboto"/>
                <a:sym typeface="Roboto"/>
              </a:rPr>
              <a:t>“Hospital without walls”</a:t>
            </a:r>
            <a:endParaRPr sz="1900">
              <a:solidFill>
                <a:srgbClr val="444746"/>
              </a:solidFill>
              <a:latin typeface="Roboto"/>
              <a:ea typeface="Roboto"/>
              <a:cs typeface="Roboto"/>
              <a:sym typeface="Roboto"/>
            </a:endParaRPr>
          </a:p>
          <a:p>
            <a:pPr marL="457200" lvl="0" indent="-349250" algn="l" rtl="0">
              <a:spcBef>
                <a:spcPts val="0"/>
              </a:spcBef>
              <a:spcAft>
                <a:spcPts val="0"/>
              </a:spcAft>
              <a:buClr>
                <a:srgbClr val="000000"/>
              </a:buClr>
              <a:buSzPts val="1900"/>
              <a:buFont typeface="Arial"/>
              <a:buChar char="●"/>
            </a:pPr>
            <a:r>
              <a:rPr lang="en" sz="1900">
                <a:solidFill>
                  <a:srgbClr val="444746"/>
                </a:solidFill>
                <a:latin typeface="Roboto"/>
                <a:ea typeface="Roboto"/>
                <a:cs typeface="Roboto"/>
                <a:sym typeface="Roboto"/>
              </a:rPr>
              <a:t>Multidisciplinary team which typically includes psychiatrist, nurse, case manager, social work peer support working together to provide comprehensive care in the community</a:t>
            </a:r>
            <a:endParaRPr sz="1900">
              <a:solidFill>
                <a:srgbClr val="444746"/>
              </a:solidFill>
              <a:latin typeface="Roboto"/>
              <a:ea typeface="Roboto"/>
              <a:cs typeface="Roboto"/>
              <a:sym typeface="Roboto"/>
            </a:endParaRPr>
          </a:p>
          <a:p>
            <a:pPr marL="457200" lvl="0" indent="-349250" algn="l" rtl="0">
              <a:spcBef>
                <a:spcPts val="0"/>
              </a:spcBef>
              <a:spcAft>
                <a:spcPts val="0"/>
              </a:spcAft>
              <a:buClr>
                <a:srgbClr val="444746"/>
              </a:buClr>
              <a:buSzPts val="1900"/>
              <a:buFont typeface="Roboto"/>
              <a:buChar char="●"/>
            </a:pPr>
            <a:r>
              <a:rPr lang="en" sz="1900">
                <a:solidFill>
                  <a:srgbClr val="444746"/>
                </a:solidFill>
                <a:latin typeface="Roboto"/>
                <a:ea typeface="Roboto"/>
                <a:cs typeface="Roboto"/>
                <a:sym typeface="Roboto"/>
              </a:rPr>
              <a:t>Team provides wrap around services, medication management, crisis intervention, housing support, vocational training, counseling, substance abuse treatment</a:t>
            </a:r>
            <a:endParaRPr sz="1900">
              <a:solidFill>
                <a:srgbClr val="444746"/>
              </a:solidFill>
              <a:latin typeface="Roboto"/>
              <a:ea typeface="Roboto"/>
              <a:cs typeface="Roboto"/>
              <a:sym typeface="Roboto"/>
            </a:endParaRPr>
          </a:p>
          <a:p>
            <a:pPr marL="457200" lvl="0" indent="-349250" algn="l" rtl="0">
              <a:spcBef>
                <a:spcPts val="0"/>
              </a:spcBef>
              <a:spcAft>
                <a:spcPts val="0"/>
              </a:spcAft>
              <a:buClr>
                <a:srgbClr val="000000"/>
              </a:buClr>
              <a:buSzPts val="1900"/>
              <a:buFont typeface="Arial"/>
              <a:buChar char="●"/>
            </a:pPr>
            <a:r>
              <a:rPr lang="en" sz="1900">
                <a:solidFill>
                  <a:srgbClr val="444746"/>
                </a:solidFill>
                <a:latin typeface="Roboto"/>
                <a:ea typeface="Roboto"/>
                <a:cs typeface="Roboto"/>
                <a:sym typeface="Roboto"/>
              </a:rPr>
              <a:t>High staff client ratio (1:10)</a:t>
            </a:r>
            <a:endParaRPr sz="1900">
              <a:solidFill>
                <a:srgbClr val="444746"/>
              </a:solidFill>
              <a:latin typeface="Roboto"/>
              <a:ea typeface="Roboto"/>
              <a:cs typeface="Roboto"/>
              <a:sym typeface="Roboto"/>
            </a:endParaRPr>
          </a:p>
          <a:p>
            <a:pPr marL="457200" lvl="0" indent="-349250" algn="l" rtl="0">
              <a:spcBef>
                <a:spcPts val="0"/>
              </a:spcBef>
              <a:spcAft>
                <a:spcPts val="0"/>
              </a:spcAft>
              <a:buClr>
                <a:srgbClr val="000000"/>
              </a:buClr>
              <a:buSzPts val="1900"/>
              <a:buFont typeface="Arial"/>
              <a:buChar char="●"/>
            </a:pPr>
            <a:r>
              <a:rPr lang="en" sz="1900">
                <a:solidFill>
                  <a:srgbClr val="444746"/>
                </a:solidFill>
                <a:latin typeface="Roboto"/>
                <a:ea typeface="Roboto"/>
                <a:cs typeface="Roboto"/>
                <a:sym typeface="Roboto"/>
              </a:rPr>
              <a:t>Evidence-based best practice</a:t>
            </a:r>
            <a:endParaRPr sz="1900">
              <a:solidFill>
                <a:srgbClr val="444746"/>
              </a:solidFill>
              <a:latin typeface="Roboto"/>
              <a:ea typeface="Roboto"/>
              <a:cs typeface="Roboto"/>
              <a:sym typeface="Roboto"/>
            </a:endParaRPr>
          </a:p>
          <a:p>
            <a:pPr marL="914400" lvl="1" indent="-342900" algn="l" rtl="0">
              <a:spcBef>
                <a:spcPts val="0"/>
              </a:spcBef>
              <a:spcAft>
                <a:spcPts val="0"/>
              </a:spcAft>
              <a:buClr>
                <a:srgbClr val="000000"/>
              </a:buClr>
              <a:buSzPts val="1800"/>
              <a:buFont typeface="Arial"/>
              <a:buChar char="○"/>
            </a:pPr>
            <a:r>
              <a:rPr lang="en" sz="1800">
                <a:solidFill>
                  <a:srgbClr val="444746"/>
                </a:solidFill>
                <a:latin typeface="Roboto"/>
                <a:ea typeface="Roboto"/>
                <a:cs typeface="Roboto"/>
                <a:sym typeface="Roboto"/>
              </a:rPr>
              <a:t>Designed for people with high risk of hospitalization, homelessness, criminal legal involvement, particular those with schizophrenia or bipolar disorder</a:t>
            </a:r>
            <a:endParaRPr>
              <a:solidFill>
                <a:srgbClr val="444746"/>
              </a:solidFill>
              <a:latin typeface="Roboto"/>
              <a:ea typeface="Roboto"/>
              <a:cs typeface="Roboto"/>
              <a:sym typeface="Roboto"/>
            </a:endParaRPr>
          </a:p>
        </p:txBody>
      </p:sp>
      <p:sp>
        <p:nvSpPr>
          <p:cNvPr id="560" name="Google Shape;560;p81"/>
          <p:cNvSpPr txBox="1">
            <a:spLocks noGrp="1"/>
          </p:cNvSpPr>
          <p:nvPr>
            <p:ph type="title"/>
          </p:nvPr>
        </p:nvSpPr>
        <p:spPr>
          <a:xfrm>
            <a:off x="327912" y="276531"/>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310"/>
              <a:t>What is ACT?</a:t>
            </a:r>
            <a:endParaRPr sz="3310"/>
          </a:p>
        </p:txBody>
      </p:sp>
      <p:sp>
        <p:nvSpPr>
          <p:cNvPr id="561" name="Google Shape;561;p81"/>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82"/>
          <p:cNvSpPr txBox="1">
            <a:spLocks noGrp="1"/>
          </p:cNvSpPr>
          <p:nvPr>
            <p:ph type="body" idx="4294967295"/>
          </p:nvPr>
        </p:nvSpPr>
        <p:spPr>
          <a:xfrm>
            <a:off x="311700" y="968775"/>
            <a:ext cx="8520600" cy="4064400"/>
          </a:xfrm>
          <a:prstGeom prst="rect">
            <a:avLst/>
          </a:prstGeom>
        </p:spPr>
        <p:txBody>
          <a:bodyPr spcFirstLastPara="1" wrap="square" lIns="91425" tIns="91425" rIns="91425" bIns="91425" anchor="t" anchorCtr="0">
            <a:noAutofit/>
          </a:bodyPr>
          <a:lstStyle/>
          <a:p>
            <a:pPr marL="457200" lvl="0" indent="-336550" algn="l" rtl="0">
              <a:spcBef>
                <a:spcPts val="0"/>
              </a:spcBef>
              <a:spcAft>
                <a:spcPts val="0"/>
              </a:spcAft>
              <a:buSzPts val="1700"/>
              <a:buFont typeface="Arial"/>
              <a:buChar char="●"/>
            </a:pPr>
            <a:r>
              <a:rPr lang="en" sz="1700">
                <a:latin typeface="Arial"/>
                <a:ea typeface="Arial"/>
                <a:cs typeface="Arial"/>
                <a:sym typeface="Arial"/>
              </a:rPr>
              <a:t>Must comply with Housing First model</a:t>
            </a:r>
            <a:endParaRPr sz="1700">
              <a:latin typeface="Arial"/>
              <a:ea typeface="Arial"/>
              <a:cs typeface="Arial"/>
              <a:sym typeface="Arial"/>
            </a:endParaRPr>
          </a:p>
          <a:p>
            <a:pPr marL="457200" lvl="0" indent="-336550" algn="l" rtl="0">
              <a:spcBef>
                <a:spcPts val="0"/>
              </a:spcBef>
              <a:spcAft>
                <a:spcPts val="0"/>
              </a:spcAft>
              <a:buSzPts val="1700"/>
              <a:buFont typeface="Arial"/>
              <a:buChar char="●"/>
            </a:pPr>
            <a:r>
              <a:rPr lang="en" sz="1700">
                <a:latin typeface="Arial"/>
                <a:ea typeface="Arial"/>
                <a:cs typeface="Arial"/>
                <a:sym typeface="Arial"/>
              </a:rPr>
              <a:t>Must include access to behavioral health care (but need not be co-located)</a:t>
            </a:r>
            <a:endParaRPr sz="1700">
              <a:latin typeface="Arial"/>
              <a:ea typeface="Arial"/>
              <a:cs typeface="Arial"/>
              <a:sym typeface="Arial"/>
            </a:endParaRPr>
          </a:p>
          <a:p>
            <a:pPr marL="457200" lvl="0" indent="-336550" algn="l" rtl="0">
              <a:spcBef>
                <a:spcPts val="0"/>
              </a:spcBef>
              <a:spcAft>
                <a:spcPts val="0"/>
              </a:spcAft>
              <a:buSzPts val="1700"/>
              <a:buFont typeface="Arial"/>
              <a:buChar char="●"/>
            </a:pPr>
            <a:r>
              <a:rPr lang="en" sz="1700">
                <a:latin typeface="Arial"/>
                <a:ea typeface="Arial"/>
                <a:cs typeface="Arial"/>
                <a:sym typeface="Arial"/>
              </a:rPr>
              <a:t>Priority populations: homeless or at risk for homelessness plus:</a:t>
            </a:r>
            <a:endParaRPr sz="1700">
              <a:latin typeface="Arial"/>
              <a:ea typeface="Arial"/>
              <a:cs typeface="Arial"/>
              <a:sym typeface="Arial"/>
            </a:endParaRPr>
          </a:p>
          <a:p>
            <a:pPr marL="914400" lvl="1" indent="-330200" algn="l" rtl="0">
              <a:spcBef>
                <a:spcPts val="0"/>
              </a:spcBef>
              <a:spcAft>
                <a:spcPts val="0"/>
              </a:spcAft>
              <a:buSzPts val="1600"/>
              <a:buFont typeface="Arial"/>
              <a:buChar char="○"/>
            </a:pPr>
            <a:r>
              <a:rPr lang="en" sz="1600">
                <a:latin typeface="Arial"/>
                <a:ea typeface="Arial"/>
                <a:cs typeface="Arial"/>
                <a:sym typeface="Arial"/>
              </a:rPr>
              <a:t>Interactions with criminal legal system OR at risk of conservatorship OR at risk of institutionalization</a:t>
            </a:r>
            <a:endParaRPr sz="1600">
              <a:latin typeface="Arial"/>
              <a:ea typeface="Arial"/>
              <a:cs typeface="Arial"/>
              <a:sym typeface="Arial"/>
            </a:endParaRPr>
          </a:p>
          <a:p>
            <a:pPr marL="457200" lvl="0" indent="-336550" algn="l" rtl="0">
              <a:spcBef>
                <a:spcPts val="0"/>
              </a:spcBef>
              <a:spcAft>
                <a:spcPts val="0"/>
              </a:spcAft>
              <a:buSzPts val="1700"/>
              <a:buFont typeface="Arial"/>
              <a:buChar char="●"/>
            </a:pPr>
            <a:r>
              <a:rPr lang="en" sz="1700">
                <a:latin typeface="Arial"/>
                <a:ea typeface="Arial"/>
                <a:cs typeface="Arial"/>
                <a:sym typeface="Arial"/>
              </a:rPr>
              <a:t>Must </a:t>
            </a:r>
            <a:r>
              <a:rPr lang="en" sz="1700" u="sng">
                <a:latin typeface="Arial"/>
                <a:ea typeface="Arial"/>
                <a:cs typeface="Arial"/>
                <a:sym typeface="Arial"/>
              </a:rPr>
              <a:t>complement</a:t>
            </a:r>
            <a:r>
              <a:rPr lang="en" sz="1700">
                <a:latin typeface="Arial"/>
                <a:ea typeface="Arial"/>
                <a:cs typeface="Arial"/>
                <a:sym typeface="Arial"/>
              </a:rPr>
              <a:t> Medi-Cal housing supports</a:t>
            </a:r>
            <a:endParaRPr sz="1700">
              <a:latin typeface="Arial"/>
              <a:ea typeface="Arial"/>
              <a:cs typeface="Arial"/>
              <a:sym typeface="Arial"/>
            </a:endParaRPr>
          </a:p>
          <a:p>
            <a:pPr marL="914400" lvl="1" indent="-330200" algn="l" rtl="0">
              <a:spcBef>
                <a:spcPts val="0"/>
              </a:spcBef>
              <a:spcAft>
                <a:spcPts val="0"/>
              </a:spcAft>
              <a:buSzPts val="1600"/>
              <a:buFont typeface="Arial"/>
              <a:buChar char="○"/>
            </a:pPr>
            <a:r>
              <a:rPr lang="en" sz="1600">
                <a:latin typeface="Arial"/>
                <a:ea typeface="Arial"/>
                <a:cs typeface="Arial"/>
                <a:sym typeface="Arial"/>
              </a:rPr>
              <a:t>BHSA Housing Interventions cannot be used on supports covered by Medi-Cal</a:t>
            </a:r>
            <a:endParaRPr sz="1600">
              <a:latin typeface="Arial"/>
              <a:ea typeface="Arial"/>
              <a:cs typeface="Arial"/>
              <a:sym typeface="Arial"/>
            </a:endParaRPr>
          </a:p>
          <a:p>
            <a:pPr marL="457200" lvl="0" indent="-336550" algn="l" rtl="0">
              <a:spcBef>
                <a:spcPts val="0"/>
              </a:spcBef>
              <a:spcAft>
                <a:spcPts val="0"/>
              </a:spcAft>
              <a:buSzPts val="1700"/>
              <a:buChar char="●"/>
            </a:pPr>
            <a:r>
              <a:rPr lang="en" sz="1700">
                <a:latin typeface="Arial"/>
                <a:ea typeface="Arial"/>
                <a:cs typeface="Arial"/>
                <a:sym typeface="Arial"/>
              </a:rPr>
              <a:t>Includes </a:t>
            </a:r>
            <a:r>
              <a:rPr lang="en" sz="1700" b="1" i="1" u="sng">
                <a:latin typeface="Arial"/>
                <a:ea typeface="Arial"/>
                <a:cs typeface="Arial"/>
                <a:sym typeface="Arial"/>
              </a:rPr>
              <a:t>permanent rental subsidy</a:t>
            </a:r>
            <a:endParaRPr sz="1700" b="1" i="1" u="sng">
              <a:latin typeface="Arial"/>
              <a:ea typeface="Arial"/>
              <a:cs typeface="Arial"/>
              <a:sym typeface="Arial"/>
            </a:endParaRPr>
          </a:p>
          <a:p>
            <a:pPr marL="914400" lvl="1" indent="-330200" algn="l" rtl="0">
              <a:spcBef>
                <a:spcPts val="0"/>
              </a:spcBef>
              <a:spcAft>
                <a:spcPts val="0"/>
              </a:spcAft>
              <a:buSzPts val="1600"/>
              <a:buFont typeface="Arial"/>
              <a:buChar char="○"/>
            </a:pPr>
            <a:r>
              <a:rPr lang="en" sz="1600">
                <a:latin typeface="Arial"/>
                <a:ea typeface="Arial"/>
                <a:cs typeface="Arial"/>
                <a:sym typeface="Arial"/>
              </a:rPr>
              <a:t>“BHSA Housing Interventions funding is intended to serve as a permanent rental subsidy for housing” following exhaustion of Medi-Cal transitional rent</a:t>
            </a:r>
            <a:endParaRPr sz="1600">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sz="900">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sz="15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 sz="1500">
                <a:latin typeface="Arial"/>
                <a:ea typeface="Arial"/>
                <a:cs typeface="Arial"/>
                <a:sym typeface="Arial"/>
              </a:rPr>
              <a:t>Citations: DHCS, </a:t>
            </a:r>
            <a:r>
              <a:rPr lang="en" sz="1500" u="sng">
                <a:solidFill>
                  <a:srgbClr val="980000"/>
                </a:solidFill>
                <a:latin typeface="Arial"/>
                <a:ea typeface="Arial"/>
                <a:cs typeface="Arial"/>
                <a:sym typeface="Arial"/>
                <a:hlinkClick r:id="rId3">
                  <a:extLst>
                    <a:ext uri="{A12FA001-AC4F-418D-AE19-62706E023703}">
                      <ahyp:hlinkClr xmlns:ahyp="http://schemas.microsoft.com/office/drawing/2018/hyperlinkcolor" val="tx"/>
                    </a:ext>
                  </a:extLst>
                </a:hlinkClick>
              </a:rPr>
              <a:t>BHSA Housing Interventions FAQ</a:t>
            </a:r>
            <a:r>
              <a:rPr lang="en" sz="1500">
                <a:latin typeface="Arial"/>
                <a:ea typeface="Arial"/>
                <a:cs typeface="Arial"/>
                <a:sym typeface="Arial"/>
              </a:rPr>
              <a:t> (Mar. 2026); </a:t>
            </a:r>
            <a:r>
              <a:rPr lang="en" sz="1500" u="sng">
                <a:solidFill>
                  <a:srgbClr val="980000"/>
                </a:solidFill>
                <a:latin typeface="Arial"/>
                <a:ea typeface="Arial"/>
                <a:cs typeface="Arial"/>
                <a:sym typeface="Arial"/>
                <a:hlinkClick r:id="rId4">
                  <a:extLst>
                    <a:ext uri="{A12FA001-AC4F-418D-AE19-62706E023703}">
                      <ahyp:hlinkClr xmlns:ahyp="http://schemas.microsoft.com/office/drawing/2018/hyperlinkcolor" val="tx"/>
                    </a:ext>
                  </a:extLst>
                </a:hlinkClick>
              </a:rPr>
              <a:t>DHCS Policy Manual Section 7C</a:t>
            </a:r>
            <a:endParaRPr sz="1500">
              <a:solidFill>
                <a:srgbClr val="980000"/>
              </a:solidFill>
              <a:latin typeface="Arial"/>
              <a:ea typeface="Arial"/>
              <a:cs typeface="Arial"/>
              <a:sym typeface="Arial"/>
            </a:endParaRPr>
          </a:p>
        </p:txBody>
      </p:sp>
      <p:sp>
        <p:nvSpPr>
          <p:cNvPr id="567" name="Google Shape;567;p82"/>
          <p:cNvSpPr txBox="1">
            <a:spLocks noGrp="1"/>
          </p:cNvSpPr>
          <p:nvPr>
            <p:ph type="title"/>
          </p:nvPr>
        </p:nvSpPr>
        <p:spPr>
          <a:xfrm>
            <a:off x="327912" y="276531"/>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310"/>
              <a:t>BHSA Housing Interventions</a:t>
            </a:r>
            <a:endParaRPr sz="3310"/>
          </a:p>
        </p:txBody>
      </p:sp>
      <p:sp>
        <p:nvSpPr>
          <p:cNvPr id="568" name="Google Shape;568;p82"/>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83"/>
          <p:cNvSpPr txBox="1">
            <a:spLocks noGrp="1"/>
          </p:cNvSpPr>
          <p:nvPr>
            <p:ph type="body" idx="4294967295"/>
          </p:nvPr>
        </p:nvSpPr>
        <p:spPr>
          <a:xfrm>
            <a:off x="311700" y="968775"/>
            <a:ext cx="8520600" cy="4064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700">
                <a:latin typeface="Arial"/>
                <a:ea typeface="Arial"/>
                <a:cs typeface="Arial"/>
                <a:sym typeface="Arial"/>
              </a:rPr>
              <a:t>Examples:</a:t>
            </a:r>
            <a:endParaRPr sz="1700">
              <a:latin typeface="Arial"/>
              <a:ea typeface="Arial"/>
              <a:cs typeface="Arial"/>
              <a:sym typeface="Arial"/>
            </a:endParaRPr>
          </a:p>
          <a:p>
            <a:pPr marL="457200" lvl="0" indent="-336550" algn="l" rtl="0">
              <a:spcBef>
                <a:spcPts val="1000"/>
              </a:spcBef>
              <a:spcAft>
                <a:spcPts val="0"/>
              </a:spcAft>
              <a:buSzPts val="1700"/>
              <a:buFont typeface="Arial"/>
              <a:buChar char="●"/>
            </a:pPr>
            <a:r>
              <a:rPr lang="en" sz="1700">
                <a:latin typeface="Arial"/>
                <a:ea typeface="Arial"/>
                <a:cs typeface="Arial"/>
                <a:sym typeface="Arial"/>
              </a:rPr>
              <a:t>Operating subsidies</a:t>
            </a:r>
            <a:endParaRPr sz="1700">
              <a:latin typeface="Arial"/>
              <a:ea typeface="Arial"/>
              <a:cs typeface="Arial"/>
              <a:sym typeface="Arial"/>
            </a:endParaRPr>
          </a:p>
          <a:p>
            <a:pPr marL="457200" lvl="0" indent="-336550" algn="l" rtl="0">
              <a:spcBef>
                <a:spcPts val="0"/>
              </a:spcBef>
              <a:spcAft>
                <a:spcPts val="0"/>
              </a:spcAft>
              <a:buSzPts val="1700"/>
              <a:buFont typeface="Arial"/>
              <a:buChar char="●"/>
            </a:pPr>
            <a:r>
              <a:rPr lang="en" sz="1700">
                <a:latin typeface="Arial"/>
                <a:ea typeface="Arial"/>
                <a:cs typeface="Arial"/>
                <a:sym typeface="Arial"/>
              </a:rPr>
              <a:t>Move in or home set up costs</a:t>
            </a:r>
            <a:endParaRPr sz="1700">
              <a:latin typeface="Arial"/>
              <a:ea typeface="Arial"/>
              <a:cs typeface="Arial"/>
              <a:sym typeface="Arial"/>
            </a:endParaRPr>
          </a:p>
          <a:p>
            <a:pPr marL="457200" lvl="0" indent="-336550" algn="l" rtl="0">
              <a:spcBef>
                <a:spcPts val="0"/>
              </a:spcBef>
              <a:spcAft>
                <a:spcPts val="0"/>
              </a:spcAft>
              <a:buSzPts val="1700"/>
              <a:buFont typeface="Arial"/>
              <a:buChar char="●"/>
            </a:pPr>
            <a:r>
              <a:rPr lang="en" sz="1700">
                <a:latin typeface="Arial"/>
                <a:ea typeface="Arial"/>
                <a:cs typeface="Arial"/>
                <a:sym typeface="Arial"/>
              </a:rPr>
              <a:t>Utility assistance</a:t>
            </a:r>
            <a:endParaRPr sz="1700">
              <a:latin typeface="Arial"/>
              <a:ea typeface="Arial"/>
              <a:cs typeface="Arial"/>
              <a:sym typeface="Arial"/>
            </a:endParaRPr>
          </a:p>
          <a:p>
            <a:pPr marL="457200" lvl="0" indent="-336550" algn="l" rtl="0">
              <a:spcBef>
                <a:spcPts val="0"/>
              </a:spcBef>
              <a:spcAft>
                <a:spcPts val="0"/>
              </a:spcAft>
              <a:buSzPts val="1700"/>
              <a:buFont typeface="Arial"/>
              <a:buChar char="●"/>
            </a:pPr>
            <a:r>
              <a:rPr lang="en" sz="1700">
                <a:latin typeface="Arial"/>
                <a:ea typeface="Arial"/>
                <a:cs typeface="Arial"/>
                <a:sym typeface="Arial"/>
              </a:rPr>
              <a:t>Pet fees</a:t>
            </a:r>
            <a:endParaRPr sz="1700">
              <a:latin typeface="Arial"/>
              <a:ea typeface="Arial"/>
              <a:cs typeface="Arial"/>
              <a:sym typeface="Arial"/>
            </a:endParaRPr>
          </a:p>
          <a:p>
            <a:pPr marL="457200" lvl="0" indent="-336550" algn="l" rtl="0">
              <a:spcBef>
                <a:spcPts val="0"/>
              </a:spcBef>
              <a:spcAft>
                <a:spcPts val="0"/>
              </a:spcAft>
              <a:buSzPts val="1700"/>
              <a:buFont typeface="Arial"/>
              <a:buChar char="●"/>
            </a:pPr>
            <a:r>
              <a:rPr lang="en" sz="1700">
                <a:latin typeface="Arial"/>
                <a:ea typeface="Arial"/>
                <a:cs typeface="Arial"/>
                <a:sym typeface="Arial"/>
              </a:rPr>
              <a:t>Outreach to landlords, incentives for landlords</a:t>
            </a:r>
            <a:endParaRPr sz="1700">
              <a:latin typeface="Arial"/>
              <a:ea typeface="Arial"/>
              <a:cs typeface="Arial"/>
              <a:sym typeface="Arial"/>
            </a:endParaRPr>
          </a:p>
          <a:p>
            <a:pPr marL="457200" lvl="0" indent="-336550" algn="l" rtl="0">
              <a:spcBef>
                <a:spcPts val="0"/>
              </a:spcBef>
              <a:spcAft>
                <a:spcPts val="0"/>
              </a:spcAft>
              <a:buSzPts val="1700"/>
              <a:buFont typeface="Arial"/>
              <a:buChar char="●"/>
            </a:pPr>
            <a:r>
              <a:rPr lang="en" sz="1700">
                <a:latin typeface="Arial"/>
                <a:ea typeface="Arial"/>
                <a:cs typeface="Arial"/>
                <a:sym typeface="Arial"/>
              </a:rPr>
              <a:t>Fees to hold a unit for the clients</a:t>
            </a:r>
            <a:endParaRPr sz="1700">
              <a:latin typeface="Arial"/>
              <a:ea typeface="Arial"/>
              <a:cs typeface="Arial"/>
              <a:sym typeface="Arial"/>
            </a:endParaRPr>
          </a:p>
          <a:p>
            <a:pPr marL="457200" lvl="0" indent="-336550" algn="l" rtl="0">
              <a:spcBef>
                <a:spcPts val="0"/>
              </a:spcBef>
              <a:spcAft>
                <a:spcPts val="0"/>
              </a:spcAft>
              <a:buSzPts val="1700"/>
              <a:buFont typeface="Arial"/>
              <a:buChar char="●"/>
            </a:pPr>
            <a:r>
              <a:rPr lang="en" sz="1700">
                <a:latin typeface="Arial"/>
                <a:ea typeface="Arial"/>
                <a:cs typeface="Arial"/>
                <a:sym typeface="Arial"/>
              </a:rPr>
              <a:t>Funds to cover damages caused by tenant</a:t>
            </a:r>
            <a:endParaRPr sz="1600">
              <a:latin typeface="Arial"/>
              <a:ea typeface="Arial"/>
              <a:cs typeface="Arial"/>
              <a:sym typeface="Arial"/>
            </a:endParaRPr>
          </a:p>
          <a:p>
            <a:pPr marL="457200" lvl="0" indent="-336550" algn="l" rtl="0">
              <a:spcBef>
                <a:spcPts val="0"/>
              </a:spcBef>
              <a:spcAft>
                <a:spcPts val="0"/>
              </a:spcAft>
              <a:buSzPts val="1700"/>
              <a:buChar char="●"/>
            </a:pPr>
            <a:r>
              <a:rPr lang="en" sz="1700">
                <a:latin typeface="Arial"/>
                <a:ea typeface="Arial"/>
                <a:cs typeface="Arial"/>
                <a:sym typeface="Arial"/>
              </a:rPr>
              <a:t>Permanent rental subsidy</a:t>
            </a:r>
            <a:endParaRPr sz="1700">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sz="900">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sz="1500">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 sz="1500">
                <a:latin typeface="Arial"/>
                <a:ea typeface="Arial"/>
                <a:cs typeface="Arial"/>
                <a:sym typeface="Arial"/>
              </a:rPr>
              <a:t>Citations: DHCS, </a:t>
            </a:r>
            <a:r>
              <a:rPr lang="en" sz="1500" u="sng">
                <a:solidFill>
                  <a:srgbClr val="980000"/>
                </a:solidFill>
                <a:latin typeface="Arial"/>
                <a:ea typeface="Arial"/>
                <a:cs typeface="Arial"/>
                <a:sym typeface="Arial"/>
                <a:hlinkClick r:id="rId3">
                  <a:extLst>
                    <a:ext uri="{A12FA001-AC4F-418D-AE19-62706E023703}">
                      <ahyp:hlinkClr xmlns:ahyp="http://schemas.microsoft.com/office/drawing/2018/hyperlinkcolor" val="tx"/>
                    </a:ext>
                  </a:extLst>
                </a:hlinkClick>
              </a:rPr>
              <a:t>BHSA Housing Interventions FAQ</a:t>
            </a:r>
            <a:r>
              <a:rPr lang="en" sz="1500">
                <a:latin typeface="Arial"/>
                <a:ea typeface="Arial"/>
                <a:cs typeface="Arial"/>
                <a:sym typeface="Arial"/>
              </a:rPr>
              <a:t> (Mar. 2026); </a:t>
            </a:r>
            <a:r>
              <a:rPr lang="en" sz="1500" u="sng">
                <a:solidFill>
                  <a:srgbClr val="980000"/>
                </a:solidFill>
                <a:latin typeface="Arial"/>
                <a:ea typeface="Arial"/>
                <a:cs typeface="Arial"/>
                <a:sym typeface="Arial"/>
                <a:hlinkClick r:id="rId4">
                  <a:extLst>
                    <a:ext uri="{A12FA001-AC4F-418D-AE19-62706E023703}">
                      <ahyp:hlinkClr xmlns:ahyp="http://schemas.microsoft.com/office/drawing/2018/hyperlinkcolor" val="tx"/>
                    </a:ext>
                  </a:extLst>
                </a:hlinkClick>
              </a:rPr>
              <a:t>DHCS Policy Manual Section 7C</a:t>
            </a:r>
            <a:endParaRPr sz="1500">
              <a:solidFill>
                <a:srgbClr val="980000"/>
              </a:solidFill>
              <a:latin typeface="Arial"/>
              <a:ea typeface="Arial"/>
              <a:cs typeface="Arial"/>
              <a:sym typeface="Arial"/>
            </a:endParaRPr>
          </a:p>
        </p:txBody>
      </p:sp>
      <p:sp>
        <p:nvSpPr>
          <p:cNvPr id="574" name="Google Shape;574;p83"/>
          <p:cNvSpPr txBox="1">
            <a:spLocks noGrp="1"/>
          </p:cNvSpPr>
          <p:nvPr>
            <p:ph type="title"/>
          </p:nvPr>
        </p:nvSpPr>
        <p:spPr>
          <a:xfrm>
            <a:off x="327912" y="276531"/>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310"/>
              <a:t>BHSA Housing Interventions (cont.)</a:t>
            </a:r>
            <a:endParaRPr sz="3310"/>
          </a:p>
        </p:txBody>
      </p:sp>
      <p:sp>
        <p:nvSpPr>
          <p:cNvPr id="575" name="Google Shape;575;p83"/>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84"/>
          <p:cNvSpPr txBox="1">
            <a:spLocks noGrp="1"/>
          </p:cNvSpPr>
          <p:nvPr>
            <p:ph type="body" idx="4294967295"/>
          </p:nvPr>
        </p:nvSpPr>
        <p:spPr>
          <a:xfrm>
            <a:off x="256041" y="1439425"/>
            <a:ext cx="5837700" cy="34110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935"/>
              <a:buNone/>
            </a:pPr>
            <a:r>
              <a:rPr lang="en" sz="2030">
                <a:latin typeface="Arial"/>
                <a:ea typeface="Arial"/>
                <a:cs typeface="Arial"/>
                <a:sym typeface="Arial"/>
              </a:rPr>
              <a:t>Counties and managed care plans to work together “to effectively braid and sequence the Housing-Related Community Supports and BHSA Housing Interventions”</a:t>
            </a:r>
            <a:endParaRPr sz="2030">
              <a:latin typeface="Arial"/>
              <a:ea typeface="Arial"/>
              <a:cs typeface="Arial"/>
              <a:sym typeface="Arial"/>
            </a:endParaRPr>
          </a:p>
          <a:p>
            <a:pPr marL="0" lvl="0" indent="0" algn="l" rtl="0">
              <a:lnSpc>
                <a:spcPct val="95000"/>
              </a:lnSpc>
              <a:spcBef>
                <a:spcPts val="1200"/>
              </a:spcBef>
              <a:spcAft>
                <a:spcPts val="0"/>
              </a:spcAft>
              <a:buSzPts val="935"/>
              <a:buNone/>
            </a:pPr>
            <a:r>
              <a:rPr lang="en" sz="2030">
                <a:latin typeface="Arial"/>
                <a:ea typeface="Arial"/>
                <a:cs typeface="Arial"/>
                <a:sym typeface="Arial"/>
              </a:rPr>
              <a:t>DHCS expects “coordination and collaboration” between counties and managed care plans to ensure clients get Housing Supports benefit </a:t>
            </a:r>
            <a:r>
              <a:rPr lang="en" sz="2030" u="sng">
                <a:latin typeface="Arial"/>
                <a:ea typeface="Arial"/>
                <a:cs typeface="Arial"/>
                <a:sym typeface="Arial"/>
              </a:rPr>
              <a:t>and</a:t>
            </a:r>
            <a:r>
              <a:rPr lang="en" sz="2030">
                <a:latin typeface="Arial"/>
                <a:ea typeface="Arial"/>
                <a:cs typeface="Arial"/>
                <a:sym typeface="Arial"/>
              </a:rPr>
              <a:t> Housing Interventions</a:t>
            </a:r>
            <a:endParaRPr sz="2030">
              <a:latin typeface="Arial"/>
              <a:ea typeface="Arial"/>
              <a:cs typeface="Arial"/>
              <a:sym typeface="Arial"/>
            </a:endParaRPr>
          </a:p>
        </p:txBody>
      </p:sp>
      <p:sp>
        <p:nvSpPr>
          <p:cNvPr id="581" name="Google Shape;581;p84"/>
          <p:cNvSpPr txBox="1">
            <a:spLocks noGrp="1"/>
          </p:cNvSpPr>
          <p:nvPr>
            <p:ph type="title"/>
          </p:nvPr>
        </p:nvSpPr>
        <p:spPr>
          <a:xfrm>
            <a:off x="357425" y="245571"/>
            <a:ext cx="8136900" cy="774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840"/>
              <a:t>Medi-Cal Housing Supports versus BHSA Housing Interventions</a:t>
            </a:r>
            <a:endParaRPr sz="2840"/>
          </a:p>
        </p:txBody>
      </p:sp>
      <p:sp>
        <p:nvSpPr>
          <p:cNvPr id="582" name="Google Shape;582;p84"/>
          <p:cNvSpPr txBox="1">
            <a:spLocks noGrp="1"/>
          </p:cNvSpPr>
          <p:nvPr>
            <p:ph type="sldNum" idx="12"/>
          </p:nvPr>
        </p:nvSpPr>
        <p:spPr>
          <a:xfrm>
            <a:off x="86322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25</a:t>
            </a:fld>
            <a:endParaRPr/>
          </a:p>
        </p:txBody>
      </p:sp>
      <p:sp>
        <p:nvSpPr>
          <p:cNvPr id="583" name="Google Shape;583;p84"/>
          <p:cNvSpPr txBox="1">
            <a:spLocks noGrp="1"/>
          </p:cNvSpPr>
          <p:nvPr>
            <p:ph type="body" idx="4294967295"/>
          </p:nvPr>
        </p:nvSpPr>
        <p:spPr>
          <a:xfrm>
            <a:off x="249400" y="3743200"/>
            <a:ext cx="8520600" cy="13236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935"/>
              <a:buNone/>
            </a:pPr>
            <a:endParaRPr sz="2030" dirty="0">
              <a:latin typeface="Arial"/>
              <a:ea typeface="Arial"/>
              <a:cs typeface="Arial"/>
              <a:sym typeface="Arial"/>
            </a:endParaRPr>
          </a:p>
          <a:p>
            <a:pPr marL="0" lvl="0" indent="0" algn="l" rtl="0">
              <a:lnSpc>
                <a:spcPct val="95000"/>
              </a:lnSpc>
              <a:spcBef>
                <a:spcPts val="0"/>
              </a:spcBef>
              <a:spcAft>
                <a:spcPts val="0"/>
              </a:spcAft>
              <a:buSzPts val="935"/>
              <a:buNone/>
            </a:pPr>
            <a:endParaRPr sz="2030" dirty="0">
              <a:latin typeface="Arial"/>
              <a:ea typeface="Arial"/>
              <a:cs typeface="Arial"/>
              <a:sym typeface="Arial"/>
            </a:endParaRPr>
          </a:p>
          <a:p>
            <a:pPr marL="0" lvl="0" indent="0" algn="l" rtl="0">
              <a:lnSpc>
                <a:spcPct val="95000"/>
              </a:lnSpc>
              <a:spcBef>
                <a:spcPts val="0"/>
              </a:spcBef>
              <a:spcAft>
                <a:spcPts val="1200"/>
              </a:spcAft>
              <a:buClr>
                <a:schemeClr val="dk1"/>
              </a:buClr>
              <a:buSzPts val="935"/>
              <a:buFont typeface="Arial"/>
              <a:buNone/>
            </a:pPr>
            <a:r>
              <a:rPr lang="en" dirty="0">
                <a:latin typeface="Arial"/>
                <a:ea typeface="Arial"/>
                <a:cs typeface="Arial"/>
                <a:sym typeface="Arial"/>
              </a:rPr>
              <a:t>DHCS, </a:t>
            </a:r>
            <a:r>
              <a:rPr lang="en" u="sng" dirty="0">
                <a:solidFill>
                  <a:srgbClr val="980000"/>
                </a:solidFill>
                <a:latin typeface="Arial"/>
                <a:ea typeface="Arial"/>
                <a:cs typeface="Arial"/>
                <a:sym typeface="Arial"/>
                <a:hlinkClick r:id="rId3">
                  <a:extLst>
                    <a:ext uri="{A12FA001-AC4F-418D-AE19-62706E023703}">
                      <ahyp:hlinkClr xmlns:ahyp="http://schemas.microsoft.com/office/drawing/2018/hyperlinkcolor" val="tx"/>
                    </a:ext>
                  </a:extLst>
                </a:hlinkClick>
              </a:rPr>
              <a:t>Feb. 2026 Presentation</a:t>
            </a:r>
            <a:r>
              <a:rPr lang="en" dirty="0">
                <a:latin typeface="Arial"/>
                <a:ea typeface="Arial"/>
                <a:cs typeface="Arial"/>
                <a:sym typeface="Arial"/>
              </a:rPr>
              <a:t>, page 4; DHCS, </a:t>
            </a:r>
            <a:r>
              <a:rPr lang="en" u="sng" dirty="0">
                <a:solidFill>
                  <a:srgbClr val="980000"/>
                </a:solidFill>
                <a:latin typeface="Arial"/>
                <a:ea typeface="Arial"/>
                <a:cs typeface="Arial"/>
                <a:sym typeface="Arial"/>
                <a:hlinkClick r:id="rId4">
                  <a:extLst>
                    <a:ext uri="{A12FA001-AC4F-418D-AE19-62706E023703}">
                      <ahyp:hlinkClr xmlns:ahyp="http://schemas.microsoft.com/office/drawing/2018/hyperlinkcolor" val="tx"/>
                    </a:ext>
                  </a:extLst>
                </a:hlinkClick>
              </a:rPr>
              <a:t>BHSA Housing Interventions and Medi-Cal Community Supports FAQ</a:t>
            </a:r>
            <a:r>
              <a:rPr lang="en" dirty="0">
                <a:latin typeface="Arial"/>
                <a:ea typeface="Arial"/>
                <a:cs typeface="Arial"/>
                <a:sym typeface="Arial"/>
              </a:rPr>
              <a:t> (Aug. 2025)</a:t>
            </a:r>
            <a:endParaRPr dirty="0">
              <a:latin typeface="Arial"/>
              <a:ea typeface="Arial"/>
              <a:cs typeface="Arial"/>
              <a:sym typeface="Arial"/>
            </a:endParaRPr>
          </a:p>
        </p:txBody>
      </p:sp>
      <p:sp>
        <p:nvSpPr>
          <p:cNvPr id="584" name="Google Shape;584;p84"/>
          <p:cNvSpPr/>
          <p:nvPr/>
        </p:nvSpPr>
        <p:spPr>
          <a:xfrm>
            <a:off x="6528843" y="2110589"/>
            <a:ext cx="610626" cy="610626"/>
          </a:xfrm>
          <a:custGeom>
            <a:avLst/>
            <a:gdLst/>
            <a:ahLst/>
            <a:cxnLst/>
            <a:rect l="l" t="t" r="r" b="b"/>
            <a:pathLst>
              <a:path w="1565707" h="1565707" extrusionOk="0">
                <a:moveTo>
                  <a:pt x="0" y="0"/>
                </a:moveTo>
                <a:lnTo>
                  <a:pt x="1565708" y="0"/>
                </a:lnTo>
                <a:lnTo>
                  <a:pt x="1565708" y="1565707"/>
                </a:lnTo>
                <a:lnTo>
                  <a:pt x="0" y="1565707"/>
                </a:lnTo>
                <a:lnTo>
                  <a:pt x="0" y="0"/>
                </a:lnTo>
                <a:close/>
              </a:path>
            </a:pathLst>
          </a:custGeom>
          <a:blipFill rotWithShape="1">
            <a:blip r:embed="rId5">
              <a:alphaModFix/>
            </a:blip>
            <a:stretch>
              <a:fillRect/>
            </a:stretch>
          </a:blipFill>
          <a:ln w="164400" cap="sq" cmpd="sng">
            <a:solidFill>
              <a:srgbClr val="96001D"/>
            </a:solidFill>
            <a:prstDash val="solid"/>
            <a:miter lim="8000"/>
            <a:headEnd type="none" w="sm" len="sm"/>
            <a:tailEnd type="none" w="sm" len="sm"/>
          </a:ln>
        </p:spPr>
        <p:txBody>
          <a:bodyPr spcFirstLastPara="1" wrap="square" lIns="35875" tIns="17925" rIns="35875" bIns="17925" anchor="t" anchorCtr="0">
            <a:noAutofit/>
          </a:bodyPr>
          <a:lstStyle/>
          <a:p>
            <a:pPr marL="0" marR="0" lvl="0" indent="0" algn="l" rtl="0">
              <a:spcBef>
                <a:spcPts val="0"/>
              </a:spcBef>
              <a:spcAft>
                <a:spcPts val="0"/>
              </a:spcAft>
              <a:buNone/>
            </a:pPr>
            <a:endParaRPr sz="706">
              <a:solidFill>
                <a:schemeClr val="dk1"/>
              </a:solidFill>
              <a:latin typeface="Calibri"/>
              <a:ea typeface="Calibri"/>
              <a:cs typeface="Calibri"/>
              <a:sym typeface="Calibri"/>
            </a:endParaRPr>
          </a:p>
        </p:txBody>
      </p:sp>
      <p:sp>
        <p:nvSpPr>
          <p:cNvPr id="585" name="Google Shape;585;p84"/>
          <p:cNvSpPr/>
          <p:nvPr/>
        </p:nvSpPr>
        <p:spPr>
          <a:xfrm>
            <a:off x="8038028" y="2962649"/>
            <a:ext cx="374165" cy="374165"/>
          </a:xfrm>
          <a:custGeom>
            <a:avLst/>
            <a:gdLst/>
            <a:ahLst/>
            <a:cxnLst/>
            <a:rect l="l" t="t" r="r" b="b"/>
            <a:pathLst>
              <a:path w="959398" h="959398" extrusionOk="0">
                <a:moveTo>
                  <a:pt x="0" y="0"/>
                </a:moveTo>
                <a:lnTo>
                  <a:pt x="959397" y="0"/>
                </a:lnTo>
                <a:lnTo>
                  <a:pt x="959397" y="959398"/>
                </a:lnTo>
                <a:lnTo>
                  <a:pt x="0" y="959398"/>
                </a:lnTo>
                <a:lnTo>
                  <a:pt x="0" y="0"/>
                </a:lnTo>
                <a:close/>
              </a:path>
            </a:pathLst>
          </a:custGeom>
          <a:blipFill rotWithShape="1">
            <a:blip r:embed="rId5">
              <a:alphaModFix/>
            </a:blip>
            <a:stretch>
              <a:fillRect/>
            </a:stretch>
          </a:blipFill>
          <a:ln w="89675" cap="sq" cmpd="sng">
            <a:solidFill>
              <a:srgbClr val="96001D"/>
            </a:solidFill>
            <a:prstDash val="solid"/>
            <a:miter lim="8000"/>
            <a:headEnd type="none" w="sm" len="sm"/>
            <a:tailEnd type="none" w="sm" len="sm"/>
          </a:ln>
        </p:spPr>
        <p:txBody>
          <a:bodyPr spcFirstLastPara="1" wrap="square" lIns="35875" tIns="17925" rIns="35875" bIns="17925" anchor="t" anchorCtr="0">
            <a:noAutofit/>
          </a:bodyPr>
          <a:lstStyle/>
          <a:p>
            <a:pPr marL="0" marR="0" lvl="0" indent="0" algn="l" rtl="0">
              <a:spcBef>
                <a:spcPts val="0"/>
              </a:spcBef>
              <a:spcAft>
                <a:spcPts val="0"/>
              </a:spcAft>
              <a:buNone/>
            </a:pPr>
            <a:endParaRPr sz="706">
              <a:solidFill>
                <a:schemeClr val="dk1"/>
              </a:solidFill>
              <a:latin typeface="Calibri"/>
              <a:ea typeface="Calibri"/>
              <a:cs typeface="Calibri"/>
              <a:sym typeface="Calibri"/>
            </a:endParaRPr>
          </a:p>
        </p:txBody>
      </p:sp>
      <p:pic>
        <p:nvPicPr>
          <p:cNvPr id="586" name="Google Shape;586;p84" descr="Three lies weaving together into a solid braid of various colors" title="Screenshot 2026-06-26 143254.png"/>
          <p:cNvPicPr preferRelativeResize="0">
            <a:picLocks noGrp="1"/>
          </p:cNvPicPr>
          <p:nvPr>
            <p:ph type="pic" idx="2"/>
          </p:nvPr>
        </p:nvPicPr>
        <p:blipFill rotWithShape="1">
          <a:blip r:embed="rId6">
            <a:alphaModFix/>
          </a:blip>
          <a:srcRect l="13685" r="13678"/>
          <a:stretch/>
        </p:blipFill>
        <p:spPr>
          <a:xfrm rot="5400006">
            <a:off x="7259178" y="1439425"/>
            <a:ext cx="1373099" cy="1373100"/>
          </a:xfrm>
          <a:prstGeom prst="rect">
            <a:avLst/>
          </a:prstGeom>
          <a:noFill/>
          <a:ln w="59800" cap="flat" cmpd="sng">
            <a:solidFill>
              <a:schemeClr val="lt1"/>
            </a:solidFill>
            <a:prstDash val="solid"/>
            <a:round/>
            <a:headEnd type="none" w="sm" len="sm"/>
            <a:tailEnd type="none" w="sm" len="sm"/>
          </a:ln>
        </p:spPr>
      </p:pic>
      <p:pic>
        <p:nvPicPr>
          <p:cNvPr id="587" name="Google Shape;587;p84" descr="A board that consists of pieces added that provide a pathway, moving marbles along pathways" title="Screenshot 2026-06-26 143531.png"/>
          <p:cNvPicPr preferRelativeResize="0">
            <a:picLocks noGrp="1"/>
          </p:cNvPicPr>
          <p:nvPr>
            <p:ph type="pic" idx="3"/>
          </p:nvPr>
        </p:nvPicPr>
        <p:blipFill rotWithShape="1">
          <a:blip r:embed="rId7">
            <a:alphaModFix/>
          </a:blip>
          <a:srcRect l="15365" r="15359"/>
          <a:stretch/>
        </p:blipFill>
        <p:spPr>
          <a:xfrm>
            <a:off x="6226487" y="2874825"/>
            <a:ext cx="1681063" cy="1373100"/>
          </a:xfrm>
          <a:prstGeom prst="rect">
            <a:avLst/>
          </a:prstGeom>
          <a:noFill/>
          <a:ln w="59800" cap="flat" cmpd="sng">
            <a:solidFill>
              <a:schemeClr val="lt1"/>
            </a:solidFill>
            <a:prstDash val="solid"/>
            <a:round/>
            <a:headEnd type="none" w="sm" len="sm"/>
            <a:tailEnd type="none" w="sm" len="sm"/>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85"/>
          <p:cNvSpPr txBox="1">
            <a:spLocks noGrp="1"/>
          </p:cNvSpPr>
          <p:nvPr>
            <p:ph type="body" idx="4294967295"/>
          </p:nvPr>
        </p:nvSpPr>
        <p:spPr>
          <a:xfrm>
            <a:off x="252600" y="1205475"/>
            <a:ext cx="8579700" cy="38817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1018"/>
              <a:buNone/>
            </a:pPr>
            <a:r>
              <a:rPr lang="en" sz="2165">
                <a:latin typeface="Arial"/>
                <a:ea typeface="Arial"/>
                <a:cs typeface="Arial"/>
                <a:sym typeface="Arial"/>
              </a:rPr>
              <a:t>Concept: three-year prospective spending plan that describes how county plans will use all available behavioral health funding to meet statewide and local outcome measures, reduce disparities, and address the unmet need in their community</a:t>
            </a:r>
            <a:endParaRPr sz="2165">
              <a:latin typeface="Arial"/>
              <a:ea typeface="Arial"/>
              <a:cs typeface="Arial"/>
              <a:sym typeface="Arial"/>
            </a:endParaRPr>
          </a:p>
          <a:p>
            <a:pPr marL="0" lvl="0" indent="0" algn="l" rtl="0">
              <a:lnSpc>
                <a:spcPct val="95000"/>
              </a:lnSpc>
              <a:spcBef>
                <a:spcPts val="0"/>
              </a:spcBef>
              <a:spcAft>
                <a:spcPts val="0"/>
              </a:spcAft>
              <a:buSzPts val="1018"/>
              <a:buNone/>
            </a:pPr>
            <a:endParaRPr sz="2165">
              <a:latin typeface="Arial"/>
              <a:ea typeface="Arial"/>
              <a:cs typeface="Arial"/>
              <a:sym typeface="Arial"/>
            </a:endParaRPr>
          </a:p>
          <a:p>
            <a:pPr marL="0" lvl="0" indent="0" algn="l" rtl="0">
              <a:lnSpc>
                <a:spcPct val="95000"/>
              </a:lnSpc>
              <a:spcBef>
                <a:spcPts val="0"/>
              </a:spcBef>
              <a:spcAft>
                <a:spcPts val="0"/>
              </a:spcAft>
              <a:buSzPts val="1018"/>
              <a:buNone/>
            </a:pPr>
            <a:r>
              <a:rPr lang="en" sz="2165">
                <a:latin typeface="Arial"/>
                <a:ea typeface="Arial"/>
                <a:cs typeface="Arial"/>
                <a:sym typeface="Arial"/>
              </a:rPr>
              <a:t>Integrated plan should provide information about available housing programs in your county so that you can advocate for the best option for your client</a:t>
            </a:r>
            <a:endParaRPr sz="2165">
              <a:latin typeface="Arial"/>
              <a:ea typeface="Arial"/>
              <a:cs typeface="Arial"/>
              <a:sym typeface="Arial"/>
            </a:endParaRPr>
          </a:p>
          <a:p>
            <a:pPr marL="0" lvl="0" indent="0" algn="l" rtl="0">
              <a:lnSpc>
                <a:spcPct val="95000"/>
              </a:lnSpc>
              <a:spcBef>
                <a:spcPts val="0"/>
              </a:spcBef>
              <a:spcAft>
                <a:spcPts val="0"/>
              </a:spcAft>
              <a:buSzPts val="1018"/>
              <a:buNone/>
            </a:pPr>
            <a:endParaRPr sz="2165">
              <a:latin typeface="Arial"/>
              <a:ea typeface="Arial"/>
              <a:cs typeface="Arial"/>
              <a:sym typeface="Arial"/>
            </a:endParaRPr>
          </a:p>
          <a:p>
            <a:pPr marL="0" lvl="0" indent="0" algn="l" rtl="0">
              <a:lnSpc>
                <a:spcPct val="95000"/>
              </a:lnSpc>
              <a:spcBef>
                <a:spcPts val="0"/>
              </a:spcBef>
              <a:spcAft>
                <a:spcPts val="0"/>
              </a:spcAft>
              <a:buSzPts val="1018"/>
              <a:buNone/>
            </a:pPr>
            <a:endParaRPr>
              <a:latin typeface="Arial"/>
              <a:ea typeface="Arial"/>
              <a:cs typeface="Arial"/>
              <a:sym typeface="Arial"/>
            </a:endParaRPr>
          </a:p>
          <a:p>
            <a:pPr marL="0" lvl="0" indent="0" algn="l" rtl="0">
              <a:lnSpc>
                <a:spcPct val="95000"/>
              </a:lnSpc>
              <a:spcBef>
                <a:spcPts val="0"/>
              </a:spcBef>
              <a:spcAft>
                <a:spcPts val="0"/>
              </a:spcAft>
              <a:buSzPts val="1018"/>
              <a:buNone/>
            </a:pPr>
            <a:r>
              <a:rPr lang="en">
                <a:latin typeface="Arial"/>
                <a:ea typeface="Arial"/>
                <a:cs typeface="Arial"/>
                <a:sym typeface="Arial"/>
              </a:rPr>
              <a:t>Citation: DHCS, </a:t>
            </a:r>
            <a:r>
              <a:rPr lang="en" u="sng">
                <a:solidFill>
                  <a:schemeClr val="hlink"/>
                </a:solidFill>
                <a:latin typeface="Arial"/>
                <a:ea typeface="Arial"/>
                <a:cs typeface="Arial"/>
                <a:sym typeface="Arial"/>
                <a:hlinkClick r:id="rId3"/>
              </a:rPr>
              <a:t>BHSA Policy Manual Chapter 3</a:t>
            </a:r>
            <a:endParaRPr>
              <a:latin typeface="Arial"/>
              <a:ea typeface="Arial"/>
              <a:cs typeface="Arial"/>
              <a:sym typeface="Arial"/>
            </a:endParaRPr>
          </a:p>
        </p:txBody>
      </p:sp>
      <p:sp>
        <p:nvSpPr>
          <p:cNvPr id="593" name="Google Shape;593;p85"/>
          <p:cNvSpPr txBox="1">
            <a:spLocks noGrp="1"/>
          </p:cNvSpPr>
          <p:nvPr>
            <p:ph type="title"/>
          </p:nvPr>
        </p:nvSpPr>
        <p:spPr>
          <a:xfrm>
            <a:off x="327912" y="416727"/>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340"/>
              <a:t>Integrated Plans</a:t>
            </a:r>
            <a:endParaRPr sz="3340"/>
          </a:p>
        </p:txBody>
      </p:sp>
      <p:sp>
        <p:nvSpPr>
          <p:cNvPr id="594" name="Google Shape;594;p85"/>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86"/>
          <p:cNvSpPr txBox="1">
            <a:spLocks noGrp="1"/>
          </p:cNvSpPr>
          <p:nvPr>
            <p:ph type="body" idx="4294967295"/>
          </p:nvPr>
        </p:nvSpPr>
        <p:spPr>
          <a:xfrm>
            <a:off x="252600" y="1205475"/>
            <a:ext cx="8579700" cy="38817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1018"/>
              <a:buNone/>
            </a:pPr>
            <a:r>
              <a:rPr lang="en" sz="2165">
                <a:latin typeface="Arial"/>
                <a:ea typeface="Arial"/>
                <a:cs typeface="Arial"/>
                <a:sym typeface="Arial"/>
              </a:rPr>
              <a:t>58 counties = 58 flavors (small, large, rural, urban)</a:t>
            </a:r>
            <a:endParaRPr sz="2165">
              <a:latin typeface="Arial"/>
              <a:ea typeface="Arial"/>
              <a:cs typeface="Arial"/>
              <a:sym typeface="Arial"/>
            </a:endParaRPr>
          </a:p>
          <a:p>
            <a:pPr marL="0" lvl="0" indent="0" algn="l" rtl="0">
              <a:lnSpc>
                <a:spcPct val="95000"/>
              </a:lnSpc>
              <a:spcBef>
                <a:spcPts val="1000"/>
              </a:spcBef>
              <a:spcAft>
                <a:spcPts val="0"/>
              </a:spcAft>
              <a:buSzPts val="1018"/>
              <a:buNone/>
            </a:pPr>
            <a:r>
              <a:rPr lang="en" sz="2165" u="sng">
                <a:solidFill>
                  <a:schemeClr val="hlink"/>
                </a:solidFill>
                <a:latin typeface="Arial"/>
                <a:ea typeface="Arial"/>
                <a:cs typeface="Arial"/>
                <a:sym typeface="Arial"/>
                <a:hlinkClick r:id="rId3"/>
              </a:rPr>
              <a:t>Each County</a:t>
            </a:r>
            <a:r>
              <a:rPr lang="en" sz="2165">
                <a:latin typeface="Arial"/>
                <a:ea typeface="Arial"/>
                <a:cs typeface="Arial"/>
                <a:sym typeface="Arial"/>
              </a:rPr>
              <a:t> has its own:</a:t>
            </a:r>
            <a:endParaRPr sz="2165">
              <a:latin typeface="Arial"/>
              <a:ea typeface="Arial"/>
              <a:cs typeface="Arial"/>
              <a:sym typeface="Arial"/>
            </a:endParaRPr>
          </a:p>
          <a:p>
            <a:pPr marL="457200" lvl="0" indent="-342900" algn="l" rtl="0">
              <a:lnSpc>
                <a:spcPct val="95000"/>
              </a:lnSpc>
              <a:spcBef>
                <a:spcPts val="0"/>
              </a:spcBef>
              <a:spcAft>
                <a:spcPts val="0"/>
              </a:spcAft>
              <a:buSzPts val="1800"/>
              <a:buFont typeface="Arial"/>
              <a:buChar char="●"/>
            </a:pPr>
            <a:r>
              <a:rPr lang="en">
                <a:latin typeface="Arial"/>
                <a:ea typeface="Arial"/>
                <a:cs typeface="Arial"/>
                <a:sym typeface="Arial"/>
              </a:rPr>
              <a:t>Medi-Cal Managed Care Plans (MCP) delivery system</a:t>
            </a:r>
            <a:endParaRPr>
              <a:latin typeface="Arial"/>
              <a:ea typeface="Arial"/>
              <a:cs typeface="Arial"/>
              <a:sym typeface="Arial"/>
            </a:endParaRPr>
          </a:p>
          <a:p>
            <a:pPr marL="457200" lvl="0" indent="-342900" algn="l" rtl="0">
              <a:lnSpc>
                <a:spcPct val="95000"/>
              </a:lnSpc>
              <a:spcBef>
                <a:spcPts val="0"/>
              </a:spcBef>
              <a:spcAft>
                <a:spcPts val="0"/>
              </a:spcAft>
              <a:buSzPts val="1800"/>
              <a:buFont typeface="Arial"/>
              <a:buChar char="●"/>
            </a:pPr>
            <a:r>
              <a:rPr lang="en">
                <a:latin typeface="Arial"/>
                <a:ea typeface="Arial"/>
                <a:cs typeface="Arial"/>
                <a:sym typeface="Arial"/>
              </a:rPr>
              <a:t>County Behavioral Health Department</a:t>
            </a:r>
            <a:endParaRPr>
              <a:latin typeface="Arial"/>
              <a:ea typeface="Arial"/>
              <a:cs typeface="Arial"/>
              <a:sym typeface="Arial"/>
            </a:endParaRPr>
          </a:p>
          <a:p>
            <a:pPr marL="914400" lvl="1" indent="-317500" algn="l" rtl="0">
              <a:lnSpc>
                <a:spcPct val="95000"/>
              </a:lnSpc>
              <a:spcBef>
                <a:spcPts val="0"/>
              </a:spcBef>
              <a:spcAft>
                <a:spcPts val="0"/>
              </a:spcAft>
              <a:buSzPts val="1400"/>
              <a:buFont typeface="Arial"/>
              <a:buChar char="○"/>
            </a:pPr>
            <a:r>
              <a:rPr lang="en">
                <a:latin typeface="Arial"/>
                <a:ea typeface="Arial"/>
                <a:cs typeface="Arial"/>
                <a:sym typeface="Arial"/>
              </a:rPr>
              <a:t>Integrated plan</a:t>
            </a:r>
            <a:endParaRPr>
              <a:latin typeface="Arial"/>
              <a:ea typeface="Arial"/>
              <a:cs typeface="Arial"/>
              <a:sym typeface="Arial"/>
            </a:endParaRPr>
          </a:p>
          <a:p>
            <a:pPr marL="0" lvl="0" indent="0" algn="l" rtl="0">
              <a:lnSpc>
                <a:spcPct val="95000"/>
              </a:lnSpc>
              <a:spcBef>
                <a:spcPts val="1000"/>
              </a:spcBef>
              <a:spcAft>
                <a:spcPts val="0"/>
              </a:spcAft>
              <a:buSzPts val="1018"/>
              <a:buNone/>
            </a:pPr>
            <a:r>
              <a:rPr lang="en" sz="2165" b="1" i="1">
                <a:latin typeface="Arial"/>
                <a:ea typeface="Arial"/>
                <a:cs typeface="Arial"/>
                <a:sym typeface="Arial"/>
              </a:rPr>
              <a:t>You only need to understand how ONE (your) county works!</a:t>
            </a:r>
            <a:endParaRPr sz="2165" b="1" i="1">
              <a:latin typeface="Arial"/>
              <a:ea typeface="Arial"/>
              <a:cs typeface="Arial"/>
              <a:sym typeface="Arial"/>
            </a:endParaRPr>
          </a:p>
          <a:p>
            <a:pPr marL="0" lvl="0" indent="0" algn="l" rtl="0">
              <a:lnSpc>
                <a:spcPct val="95000"/>
              </a:lnSpc>
              <a:spcBef>
                <a:spcPts val="1000"/>
              </a:spcBef>
              <a:spcAft>
                <a:spcPts val="0"/>
              </a:spcAft>
              <a:buSzPts val="1018"/>
              <a:buNone/>
            </a:pPr>
            <a:r>
              <a:rPr lang="en" sz="2165">
                <a:latin typeface="Arial"/>
                <a:ea typeface="Arial"/>
                <a:cs typeface="Arial"/>
                <a:sym typeface="Arial"/>
              </a:rPr>
              <a:t>What to learn:</a:t>
            </a:r>
            <a:endParaRPr sz="2165">
              <a:latin typeface="Arial"/>
              <a:ea typeface="Arial"/>
              <a:cs typeface="Arial"/>
              <a:sym typeface="Arial"/>
            </a:endParaRPr>
          </a:p>
          <a:p>
            <a:pPr marL="457200" lvl="0" indent="-342900" algn="l" rtl="0">
              <a:lnSpc>
                <a:spcPct val="95000"/>
              </a:lnSpc>
              <a:spcBef>
                <a:spcPts val="0"/>
              </a:spcBef>
              <a:spcAft>
                <a:spcPts val="0"/>
              </a:spcAft>
              <a:buSzPts val="1800"/>
              <a:buFont typeface="Arial"/>
              <a:buChar char="●"/>
            </a:pPr>
            <a:r>
              <a:rPr lang="en">
                <a:latin typeface="Arial"/>
                <a:ea typeface="Arial"/>
                <a:cs typeface="Arial"/>
                <a:sym typeface="Arial"/>
              </a:rPr>
              <a:t>What are the MCPs and how many</a:t>
            </a:r>
            <a:endParaRPr>
              <a:latin typeface="Arial"/>
              <a:ea typeface="Arial"/>
              <a:cs typeface="Arial"/>
              <a:sym typeface="Arial"/>
            </a:endParaRPr>
          </a:p>
          <a:p>
            <a:pPr marL="457200" lvl="0" indent="-342900" algn="l" rtl="0">
              <a:lnSpc>
                <a:spcPct val="95000"/>
              </a:lnSpc>
              <a:spcBef>
                <a:spcPts val="0"/>
              </a:spcBef>
              <a:spcAft>
                <a:spcPts val="0"/>
              </a:spcAft>
              <a:buSzPts val="1800"/>
              <a:buFont typeface="Arial"/>
              <a:buChar char="●"/>
            </a:pPr>
            <a:r>
              <a:rPr lang="en">
                <a:latin typeface="Arial"/>
                <a:ea typeface="Arial"/>
                <a:cs typeface="Arial"/>
                <a:sym typeface="Arial"/>
              </a:rPr>
              <a:t>How does your County handle housing navigation, rapid rehousing programs</a:t>
            </a:r>
            <a:endParaRPr>
              <a:latin typeface="Arial"/>
              <a:ea typeface="Arial"/>
              <a:cs typeface="Arial"/>
              <a:sym typeface="Arial"/>
            </a:endParaRPr>
          </a:p>
          <a:p>
            <a:pPr marL="457200" lvl="0" indent="-342900" algn="l" rtl="0">
              <a:lnSpc>
                <a:spcPct val="95000"/>
              </a:lnSpc>
              <a:spcBef>
                <a:spcPts val="0"/>
              </a:spcBef>
              <a:spcAft>
                <a:spcPts val="0"/>
              </a:spcAft>
              <a:buSzPts val="1800"/>
              <a:buFont typeface="Arial"/>
              <a:buChar char="●"/>
            </a:pPr>
            <a:r>
              <a:rPr lang="en">
                <a:latin typeface="Arial"/>
                <a:ea typeface="Arial"/>
                <a:cs typeface="Arial"/>
                <a:sym typeface="Arial"/>
              </a:rPr>
              <a:t>What housing options and providers are in your county Integrated Plan?</a:t>
            </a:r>
            <a:endParaRPr>
              <a:latin typeface="Arial"/>
              <a:ea typeface="Arial"/>
              <a:cs typeface="Arial"/>
              <a:sym typeface="Arial"/>
            </a:endParaRPr>
          </a:p>
          <a:p>
            <a:pPr marL="914400" lvl="1" indent="-317500" algn="l" rtl="0">
              <a:lnSpc>
                <a:spcPct val="95000"/>
              </a:lnSpc>
              <a:spcBef>
                <a:spcPts val="0"/>
              </a:spcBef>
              <a:spcAft>
                <a:spcPts val="0"/>
              </a:spcAft>
              <a:buSzPts val="1400"/>
              <a:buFont typeface="Arial"/>
              <a:buChar char="○"/>
            </a:pPr>
            <a:r>
              <a:rPr lang="en">
                <a:latin typeface="Arial"/>
                <a:ea typeface="Arial"/>
                <a:cs typeface="Arial"/>
                <a:sym typeface="Arial"/>
              </a:rPr>
              <a:t>Who are the best County funded service providers: FSP, ACT, Outreach</a:t>
            </a:r>
            <a:endParaRPr>
              <a:latin typeface="Arial"/>
              <a:ea typeface="Arial"/>
              <a:cs typeface="Arial"/>
              <a:sym typeface="Arial"/>
            </a:endParaRPr>
          </a:p>
          <a:p>
            <a:pPr marL="914400" lvl="1" indent="-317500" algn="l" rtl="0">
              <a:lnSpc>
                <a:spcPct val="95000"/>
              </a:lnSpc>
              <a:spcBef>
                <a:spcPts val="0"/>
              </a:spcBef>
              <a:spcAft>
                <a:spcPts val="0"/>
              </a:spcAft>
              <a:buSzPts val="1400"/>
              <a:buFont typeface="Arial"/>
              <a:buChar char="○"/>
            </a:pPr>
            <a:r>
              <a:rPr lang="en">
                <a:latin typeface="Arial"/>
                <a:ea typeface="Arial"/>
                <a:cs typeface="Arial"/>
                <a:sym typeface="Arial"/>
              </a:rPr>
              <a:t>What are the best housing options in your County: supported housing, rental subsidies</a:t>
            </a:r>
            <a:endParaRPr>
              <a:latin typeface="Arial"/>
              <a:ea typeface="Arial"/>
              <a:cs typeface="Arial"/>
              <a:sym typeface="Arial"/>
            </a:endParaRPr>
          </a:p>
        </p:txBody>
      </p:sp>
      <p:sp>
        <p:nvSpPr>
          <p:cNvPr id="600" name="Google Shape;600;p86"/>
          <p:cNvSpPr txBox="1">
            <a:spLocks noGrp="1"/>
          </p:cNvSpPr>
          <p:nvPr>
            <p:ph type="title"/>
          </p:nvPr>
        </p:nvSpPr>
        <p:spPr>
          <a:xfrm>
            <a:off x="327912" y="416727"/>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340"/>
              <a:t>Prepare for Advocacy – Practice Tips</a:t>
            </a:r>
            <a:endParaRPr sz="3340"/>
          </a:p>
        </p:txBody>
      </p:sp>
      <p:sp>
        <p:nvSpPr>
          <p:cNvPr id="601" name="Google Shape;601;p86"/>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87"/>
          <p:cNvSpPr txBox="1">
            <a:spLocks noGrp="1"/>
          </p:cNvSpPr>
          <p:nvPr>
            <p:ph type="body" idx="4294967295"/>
          </p:nvPr>
        </p:nvSpPr>
        <p:spPr>
          <a:xfrm>
            <a:off x="311700" y="1107850"/>
            <a:ext cx="8520600" cy="34608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latin typeface="Arial"/>
                <a:ea typeface="Arial"/>
                <a:cs typeface="Arial"/>
                <a:sym typeface="Arial"/>
              </a:rPr>
              <a:t>To:	</a:t>
            </a:r>
            <a:r>
              <a:rPr lang="en" u="sng" dirty="0">
                <a:solidFill>
                  <a:srgbClr val="980000"/>
                </a:solidFill>
                <a:latin typeface="Arial"/>
                <a:ea typeface="Arial"/>
                <a:cs typeface="Arial"/>
                <a:sym typeface="Arial"/>
                <a:hlinkClick r:id="rId3"/>
              </a:rPr>
              <a:t>County Behavioral Health Administrator</a:t>
            </a:r>
            <a:r>
              <a:rPr lang="en" u="sng" dirty="0">
                <a:solidFill>
                  <a:srgbClr val="980000"/>
                </a:solidFill>
                <a:latin typeface="Arial"/>
                <a:ea typeface="Arial"/>
                <a:cs typeface="Arial"/>
                <a:sym typeface="Arial"/>
              </a:rPr>
              <a:t> </a:t>
            </a:r>
          </a:p>
          <a:p>
            <a:pPr marL="0" lvl="0" indent="0" algn="l" rtl="0">
              <a:spcBef>
                <a:spcPts val="0"/>
              </a:spcBef>
              <a:spcAft>
                <a:spcPts val="0"/>
              </a:spcAft>
              <a:buNone/>
            </a:pPr>
            <a:r>
              <a:rPr lang="en" dirty="0">
                <a:solidFill>
                  <a:srgbClr val="980000"/>
                </a:solidFill>
                <a:latin typeface="Arial"/>
                <a:ea typeface="Arial"/>
                <a:cs typeface="Arial"/>
                <a:sym typeface="Arial"/>
              </a:rPr>
              <a:t>	</a:t>
            </a:r>
            <a:r>
              <a:rPr lang="en" u="sng" dirty="0">
                <a:solidFill>
                  <a:srgbClr val="980000"/>
                </a:solidFill>
                <a:latin typeface="Arial"/>
                <a:ea typeface="Arial"/>
                <a:cs typeface="Arial"/>
                <a:sym typeface="Arial"/>
                <a:hlinkClick r:id="rId3"/>
              </a:rPr>
              <a:t>County Behavioral Health Agency</a:t>
            </a:r>
            <a:endParaRPr dirty="0">
              <a:solidFill>
                <a:srgbClr val="980000"/>
              </a:solidFill>
              <a:latin typeface="Arial"/>
              <a:ea typeface="Arial"/>
              <a:cs typeface="Arial"/>
              <a:sym typeface="Arial"/>
            </a:endParaRPr>
          </a:p>
          <a:p>
            <a:pPr marL="0" lvl="0" indent="0" algn="l" rtl="0">
              <a:spcBef>
                <a:spcPts val="1000"/>
              </a:spcBef>
              <a:spcAft>
                <a:spcPts val="0"/>
              </a:spcAft>
              <a:buNone/>
            </a:pPr>
            <a:r>
              <a:rPr lang="en" dirty="0">
                <a:latin typeface="Arial"/>
                <a:ea typeface="Arial"/>
                <a:cs typeface="Arial"/>
                <a:sym typeface="Arial"/>
              </a:rPr>
              <a:t>My office represents </a:t>
            </a:r>
            <a:r>
              <a:rPr lang="en" i="1" dirty="0">
                <a:latin typeface="Arial"/>
                <a:ea typeface="Arial"/>
                <a:cs typeface="Arial"/>
                <a:sym typeface="Arial"/>
              </a:rPr>
              <a:t>[Client Name]</a:t>
            </a:r>
            <a:r>
              <a:rPr lang="en" dirty="0">
                <a:latin typeface="Arial"/>
                <a:ea typeface="Arial"/>
                <a:cs typeface="Arial"/>
                <a:sym typeface="Arial"/>
              </a:rPr>
              <a:t>, who is participating in CARE Court proceedings in </a:t>
            </a:r>
            <a:r>
              <a:rPr lang="en" i="1" dirty="0">
                <a:latin typeface="Arial"/>
                <a:ea typeface="Arial"/>
                <a:cs typeface="Arial"/>
                <a:sym typeface="Arial"/>
              </a:rPr>
              <a:t>[County Name]</a:t>
            </a:r>
            <a:r>
              <a:rPr lang="en" dirty="0">
                <a:latin typeface="Arial"/>
                <a:ea typeface="Arial"/>
                <a:cs typeface="Arial"/>
                <a:sym typeface="Arial"/>
              </a:rPr>
              <a:t> Superior Court. I am writing to request that </a:t>
            </a:r>
            <a:r>
              <a:rPr lang="en" i="1" dirty="0">
                <a:latin typeface="Arial"/>
                <a:ea typeface="Arial"/>
                <a:cs typeface="Arial"/>
                <a:sym typeface="Arial"/>
              </a:rPr>
              <a:t>[Name of County Behavioral Health Agency]</a:t>
            </a:r>
            <a:r>
              <a:rPr lang="en" dirty="0">
                <a:latin typeface="Arial"/>
                <a:ea typeface="Arial"/>
                <a:cs typeface="Arial"/>
                <a:sym typeface="Arial"/>
              </a:rPr>
              <a:t> coordinate with me and with my client to ensure that they are provided with:</a:t>
            </a:r>
            <a:endParaRPr dirty="0">
              <a:latin typeface="Arial"/>
              <a:ea typeface="Arial"/>
              <a:cs typeface="Arial"/>
              <a:sym typeface="Arial"/>
            </a:endParaRPr>
          </a:p>
          <a:p>
            <a:pPr marL="457200" lvl="0" indent="0" algn="l" rtl="0">
              <a:spcBef>
                <a:spcPts val="1200"/>
              </a:spcBef>
              <a:spcAft>
                <a:spcPts val="0"/>
              </a:spcAft>
              <a:buNone/>
            </a:pPr>
            <a:r>
              <a:rPr lang="en" dirty="0">
                <a:latin typeface="Arial"/>
                <a:ea typeface="Arial"/>
                <a:cs typeface="Arial"/>
                <a:sym typeface="Arial"/>
              </a:rPr>
              <a:t>(1) wrap-around services through a </a:t>
            </a:r>
            <a:r>
              <a:rPr lang="en" b="1" u="sng" dirty="0">
                <a:latin typeface="Arial"/>
                <a:ea typeface="Arial"/>
                <a:cs typeface="Arial"/>
                <a:sym typeface="Arial"/>
              </a:rPr>
              <a:t>Full-Service Partnership (FSP)</a:t>
            </a:r>
            <a:r>
              <a:rPr lang="en" dirty="0">
                <a:latin typeface="Arial"/>
                <a:ea typeface="Arial"/>
                <a:cs typeface="Arial"/>
                <a:sym typeface="Arial"/>
              </a:rPr>
              <a:t>; </a:t>
            </a:r>
            <a:endParaRPr dirty="0">
              <a:latin typeface="Arial"/>
              <a:ea typeface="Arial"/>
              <a:cs typeface="Arial"/>
              <a:sym typeface="Arial"/>
            </a:endParaRPr>
          </a:p>
          <a:p>
            <a:pPr marL="457200" lvl="0" indent="0" algn="l" rtl="0">
              <a:spcBef>
                <a:spcPts val="0"/>
              </a:spcBef>
              <a:spcAft>
                <a:spcPts val="0"/>
              </a:spcAft>
              <a:buNone/>
            </a:pPr>
            <a:r>
              <a:rPr lang="en" dirty="0">
                <a:latin typeface="Arial"/>
                <a:ea typeface="Arial"/>
                <a:cs typeface="Arial"/>
                <a:sym typeface="Arial"/>
              </a:rPr>
              <a:t>(2) </a:t>
            </a:r>
            <a:r>
              <a:rPr lang="en" b="1" u="sng" dirty="0">
                <a:latin typeface="Arial"/>
                <a:ea typeface="Arial"/>
                <a:cs typeface="Arial"/>
                <a:sym typeface="Arial"/>
              </a:rPr>
              <a:t>a Housing Support Plan with Housing Supports</a:t>
            </a:r>
            <a:r>
              <a:rPr lang="en" dirty="0">
                <a:latin typeface="Arial"/>
                <a:ea typeface="Arial"/>
                <a:cs typeface="Arial"/>
                <a:sym typeface="Arial"/>
              </a:rPr>
              <a:t>; and </a:t>
            </a:r>
            <a:endParaRPr dirty="0">
              <a:latin typeface="Arial"/>
              <a:ea typeface="Arial"/>
              <a:cs typeface="Arial"/>
              <a:sym typeface="Arial"/>
            </a:endParaRPr>
          </a:p>
          <a:p>
            <a:pPr marL="457200" lvl="0" indent="0" algn="l" rtl="0">
              <a:spcBef>
                <a:spcPts val="0"/>
              </a:spcBef>
              <a:spcAft>
                <a:spcPts val="0"/>
              </a:spcAft>
              <a:buNone/>
            </a:pPr>
            <a:r>
              <a:rPr lang="en" dirty="0">
                <a:latin typeface="Arial"/>
                <a:ea typeface="Arial"/>
                <a:cs typeface="Arial"/>
                <a:sym typeface="Arial"/>
              </a:rPr>
              <a:t>(3) </a:t>
            </a:r>
            <a:r>
              <a:rPr lang="en" b="1" u="sng" dirty="0">
                <a:latin typeface="Arial"/>
                <a:ea typeface="Arial"/>
                <a:cs typeface="Arial"/>
                <a:sym typeface="Arial"/>
              </a:rPr>
              <a:t>Housing Interventions</a:t>
            </a:r>
            <a:r>
              <a:rPr lang="en" dirty="0">
                <a:latin typeface="Arial"/>
                <a:ea typeface="Arial"/>
                <a:cs typeface="Arial"/>
                <a:sym typeface="Arial"/>
              </a:rPr>
              <a:t>.</a:t>
            </a:r>
            <a:endParaRPr dirty="0">
              <a:latin typeface="Arial"/>
              <a:ea typeface="Arial"/>
              <a:cs typeface="Arial"/>
              <a:sym typeface="Arial"/>
            </a:endParaRPr>
          </a:p>
        </p:txBody>
      </p:sp>
      <p:sp>
        <p:nvSpPr>
          <p:cNvPr id="607" name="Google Shape;607;p87"/>
          <p:cNvSpPr txBox="1">
            <a:spLocks noGrp="1"/>
          </p:cNvSpPr>
          <p:nvPr>
            <p:ph type="title"/>
          </p:nvPr>
        </p:nvSpPr>
        <p:spPr>
          <a:xfrm>
            <a:off x="327912" y="254488"/>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510"/>
              <a:t>Housing Advocacy Letter</a:t>
            </a:r>
            <a:endParaRPr sz="3510"/>
          </a:p>
        </p:txBody>
      </p:sp>
      <p:sp>
        <p:nvSpPr>
          <p:cNvPr id="608" name="Google Shape;608;p87"/>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88"/>
          <p:cNvSpPr txBox="1">
            <a:spLocks noGrp="1"/>
          </p:cNvSpPr>
          <p:nvPr>
            <p:ph type="body" idx="4294967295"/>
          </p:nvPr>
        </p:nvSpPr>
        <p:spPr>
          <a:xfrm>
            <a:off x="311700" y="1056400"/>
            <a:ext cx="8520600" cy="39720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 sz="1900" b="1" u="sng">
                <a:latin typeface="Arial"/>
                <a:ea typeface="Arial"/>
                <a:cs typeface="Arial"/>
                <a:sym typeface="Arial"/>
              </a:rPr>
              <a:t>Full Service Partnership</a:t>
            </a:r>
            <a:endParaRPr sz="1900" b="1" u="sng">
              <a:latin typeface="Arial"/>
              <a:ea typeface="Arial"/>
              <a:cs typeface="Arial"/>
              <a:sym typeface="Arial"/>
            </a:endParaRPr>
          </a:p>
          <a:p>
            <a:pPr marL="0" lvl="0" indent="0" algn="l" rtl="0">
              <a:spcBef>
                <a:spcPts val="1200"/>
              </a:spcBef>
              <a:spcAft>
                <a:spcPts val="0"/>
              </a:spcAft>
              <a:buNone/>
            </a:pPr>
            <a:r>
              <a:rPr lang="en" sz="1900" i="1">
                <a:latin typeface="Arial"/>
                <a:ea typeface="Arial"/>
                <a:cs typeface="Arial"/>
                <a:sym typeface="Arial"/>
              </a:rPr>
              <a:t>[Client Name]</a:t>
            </a:r>
            <a:r>
              <a:rPr lang="en" sz="1900">
                <a:latin typeface="Arial"/>
                <a:ea typeface="Arial"/>
                <a:cs typeface="Arial"/>
                <a:sym typeface="Arial"/>
              </a:rPr>
              <a:t> is currently struggling with severe behavioral health challenges that, despite [mention current services/treatments], have not been stabilized. </a:t>
            </a:r>
            <a:r>
              <a:rPr lang="en" sz="1900" i="1">
                <a:latin typeface="Arial"/>
                <a:ea typeface="Arial"/>
                <a:cs typeface="Arial"/>
                <a:sym typeface="Arial"/>
              </a:rPr>
              <a:t>[Client Name]</a:t>
            </a:r>
            <a:r>
              <a:rPr lang="en" sz="1900">
                <a:latin typeface="Arial"/>
                <a:ea typeface="Arial"/>
                <a:cs typeface="Arial"/>
                <a:sym typeface="Arial"/>
              </a:rPr>
              <a:t> meets the criteria for intensive, wrap-around services provided by an FSP team:</a:t>
            </a:r>
            <a:endParaRPr sz="1900">
              <a:latin typeface="Arial"/>
              <a:ea typeface="Arial"/>
              <a:cs typeface="Arial"/>
              <a:sym typeface="Arial"/>
            </a:endParaRPr>
          </a:p>
          <a:p>
            <a:pPr marL="457200" lvl="0" indent="-349250" algn="l" rtl="0">
              <a:spcBef>
                <a:spcPts val="1200"/>
              </a:spcBef>
              <a:spcAft>
                <a:spcPts val="0"/>
              </a:spcAft>
              <a:buSzPts val="1900"/>
              <a:buFont typeface="Arial"/>
              <a:buChar char="●"/>
            </a:pPr>
            <a:r>
              <a:rPr lang="en" sz="1900">
                <a:latin typeface="Arial"/>
                <a:ea typeface="Arial"/>
                <a:cs typeface="Arial"/>
                <a:sym typeface="Arial"/>
              </a:rPr>
              <a:t>Serious Mental Disorder: </a:t>
            </a:r>
            <a:r>
              <a:rPr lang="en" sz="1900" i="1">
                <a:latin typeface="Arial"/>
                <a:ea typeface="Arial"/>
                <a:cs typeface="Arial"/>
                <a:sym typeface="Arial"/>
              </a:rPr>
              <a:t>[Client Name]</a:t>
            </a:r>
            <a:r>
              <a:rPr lang="en" sz="1900">
                <a:latin typeface="Arial"/>
                <a:ea typeface="Arial"/>
                <a:cs typeface="Arial"/>
                <a:sym typeface="Arial"/>
              </a:rPr>
              <a:t> has a serious mental disorder [describe] that is severe and persistent. Their condition substantially interferes with their functioning and activities of daily living such as </a:t>
            </a:r>
            <a:r>
              <a:rPr lang="en" sz="1900" i="1">
                <a:latin typeface="Arial"/>
                <a:ea typeface="Arial"/>
                <a:cs typeface="Arial"/>
                <a:sym typeface="Arial"/>
              </a:rPr>
              <a:t>[describe]</a:t>
            </a:r>
            <a:r>
              <a:rPr lang="en" sz="1900">
                <a:latin typeface="Arial"/>
                <a:ea typeface="Arial"/>
                <a:cs typeface="Arial"/>
                <a:sym typeface="Arial"/>
              </a:rPr>
              <a:t>. They are unable to maintain stable functioning or basic stability without intensive treatment and support for an extended period of time. </a:t>
            </a:r>
            <a:r>
              <a:rPr lang="en" sz="1900" i="1">
                <a:latin typeface="Arial"/>
                <a:ea typeface="Arial"/>
                <a:cs typeface="Arial"/>
                <a:sym typeface="Arial"/>
              </a:rPr>
              <a:t>[Describe]</a:t>
            </a:r>
            <a:r>
              <a:rPr lang="en" sz="1900">
                <a:latin typeface="Arial"/>
                <a:ea typeface="Arial"/>
                <a:cs typeface="Arial"/>
                <a:sym typeface="Arial"/>
              </a:rPr>
              <a:t> See Welf. &amp; Inst. Code § 5600.3.</a:t>
            </a:r>
            <a:endParaRPr sz="1900">
              <a:latin typeface="Arial"/>
              <a:ea typeface="Arial"/>
              <a:cs typeface="Arial"/>
              <a:sym typeface="Arial"/>
            </a:endParaRPr>
          </a:p>
        </p:txBody>
      </p:sp>
      <p:sp>
        <p:nvSpPr>
          <p:cNvPr id="614" name="Google Shape;614;p88"/>
          <p:cNvSpPr txBox="1">
            <a:spLocks noGrp="1"/>
          </p:cNvSpPr>
          <p:nvPr>
            <p:ph type="title"/>
          </p:nvPr>
        </p:nvSpPr>
        <p:spPr>
          <a:xfrm>
            <a:off x="327912" y="254488"/>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410"/>
              <a:t>Housing Advocacy Letter (cont.)</a:t>
            </a:r>
            <a:endParaRPr sz="3410"/>
          </a:p>
        </p:txBody>
      </p:sp>
      <p:sp>
        <p:nvSpPr>
          <p:cNvPr id="615" name="Google Shape;615;p88"/>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394"/>
        <p:cNvGrpSpPr/>
        <p:nvPr/>
      </p:nvGrpSpPr>
      <p:grpSpPr>
        <a:xfrm>
          <a:off x="0" y="0"/>
          <a:ext cx="0" cy="0"/>
          <a:chOff x="0" y="0"/>
          <a:chExt cx="0" cy="0"/>
        </a:xfrm>
      </p:grpSpPr>
      <p:sp>
        <p:nvSpPr>
          <p:cNvPr id="395" name="Google Shape;395;p62"/>
          <p:cNvSpPr txBox="1">
            <a:spLocks noGrp="1"/>
          </p:cNvSpPr>
          <p:nvPr>
            <p:ph type="title" idx="3"/>
          </p:nvPr>
        </p:nvSpPr>
        <p:spPr>
          <a:xfrm>
            <a:off x="338286" y="3172899"/>
            <a:ext cx="49170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Peter Talkington</a:t>
            </a:r>
            <a:endParaRPr/>
          </a:p>
        </p:txBody>
      </p:sp>
      <p:sp>
        <p:nvSpPr>
          <p:cNvPr id="396" name="Google Shape;396;p62"/>
          <p:cNvSpPr txBox="1">
            <a:spLocks noGrp="1"/>
          </p:cNvSpPr>
          <p:nvPr>
            <p:ph type="title"/>
          </p:nvPr>
        </p:nvSpPr>
        <p:spPr>
          <a:xfrm>
            <a:off x="327912" y="417317"/>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500">
                <a:latin typeface="Atkinson Hyperlegible"/>
                <a:ea typeface="Atkinson Hyperlegible"/>
                <a:cs typeface="Atkinson Hyperlegible"/>
                <a:sym typeface="Atkinson Hyperlegible"/>
              </a:rPr>
              <a:t>Presenters</a:t>
            </a:r>
            <a:endParaRPr sz="3500">
              <a:latin typeface="Atkinson Hyperlegible"/>
              <a:ea typeface="Atkinson Hyperlegible"/>
              <a:cs typeface="Atkinson Hyperlegible"/>
              <a:sym typeface="Atkinson Hyperlegible"/>
            </a:endParaRPr>
          </a:p>
        </p:txBody>
      </p:sp>
      <p:sp>
        <p:nvSpPr>
          <p:cNvPr id="397" name="Google Shape;397;p62"/>
          <p:cNvSpPr txBox="1">
            <a:spLocks noGrp="1"/>
          </p:cNvSpPr>
          <p:nvPr>
            <p:ph type="title" idx="2"/>
          </p:nvPr>
        </p:nvSpPr>
        <p:spPr>
          <a:xfrm>
            <a:off x="327746" y="1246521"/>
            <a:ext cx="49170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Claudia Center</a:t>
            </a:r>
            <a:endParaRPr/>
          </a:p>
          <a:p>
            <a:pPr marL="0" lvl="0" indent="0" algn="l" rtl="0">
              <a:spcBef>
                <a:spcPts val="0"/>
              </a:spcBef>
              <a:spcAft>
                <a:spcPts val="0"/>
              </a:spcAft>
              <a:buNone/>
            </a:pPr>
            <a:endParaRPr/>
          </a:p>
        </p:txBody>
      </p:sp>
      <p:sp>
        <p:nvSpPr>
          <p:cNvPr id="398" name="Google Shape;398;p62"/>
          <p:cNvSpPr txBox="1">
            <a:spLocks noGrp="1"/>
          </p:cNvSpPr>
          <p:nvPr>
            <p:ph type="subTitle" idx="1"/>
          </p:nvPr>
        </p:nvSpPr>
        <p:spPr>
          <a:xfrm>
            <a:off x="357087" y="1645655"/>
            <a:ext cx="4539300" cy="133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Legal Director</a:t>
            </a:r>
            <a:br>
              <a:rPr lang="en">
                <a:latin typeface="Arial"/>
                <a:ea typeface="Arial"/>
                <a:cs typeface="Arial"/>
                <a:sym typeface="Arial"/>
              </a:rPr>
            </a:br>
            <a:r>
              <a:rPr lang="en">
                <a:solidFill>
                  <a:schemeClr val="dk1"/>
                </a:solidFill>
                <a:latin typeface="Arial"/>
                <a:ea typeface="Arial"/>
                <a:cs typeface="Arial"/>
                <a:sym typeface="Arial"/>
              </a:rPr>
              <a:t>Disability Rights Education &amp; Defense Fund</a:t>
            </a:r>
            <a:endParaRPr>
              <a:solidFill>
                <a:schemeClr val="dk1"/>
              </a:solidFill>
              <a:latin typeface="Arial"/>
              <a:ea typeface="Arial"/>
              <a:cs typeface="Arial"/>
              <a:sym typeface="Arial"/>
            </a:endParaRPr>
          </a:p>
          <a:p>
            <a:pPr marL="0" lvl="0" indent="0" algn="l" rtl="0">
              <a:spcBef>
                <a:spcPts val="0"/>
              </a:spcBef>
              <a:spcAft>
                <a:spcPts val="0"/>
              </a:spcAft>
              <a:buNone/>
            </a:pPr>
            <a:endParaRPr>
              <a:latin typeface="Arial"/>
              <a:ea typeface="Arial"/>
              <a:cs typeface="Arial"/>
              <a:sym typeface="Arial"/>
            </a:endParaRPr>
          </a:p>
        </p:txBody>
      </p:sp>
      <p:sp>
        <p:nvSpPr>
          <p:cNvPr id="399" name="Google Shape;399;p62"/>
          <p:cNvSpPr txBox="1">
            <a:spLocks noGrp="1"/>
          </p:cNvSpPr>
          <p:nvPr>
            <p:ph type="subTitle" idx="4"/>
          </p:nvPr>
        </p:nvSpPr>
        <p:spPr>
          <a:xfrm>
            <a:off x="341726" y="3588606"/>
            <a:ext cx="4539300" cy="133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Judy Heumann Fellow</a:t>
            </a:r>
            <a:endParaRPr>
              <a:solidFill>
                <a:schemeClr val="dk1"/>
              </a:solidFill>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en">
                <a:solidFill>
                  <a:schemeClr val="dk1"/>
                </a:solidFill>
                <a:latin typeface="Arial"/>
                <a:ea typeface="Arial"/>
                <a:cs typeface="Arial"/>
                <a:sym typeface="Arial"/>
              </a:rPr>
              <a:t>Disability Rights Education &amp; Defense Fund</a:t>
            </a:r>
            <a:endParaRPr>
              <a:latin typeface="Arial"/>
              <a:ea typeface="Arial"/>
              <a:cs typeface="Arial"/>
              <a:sym typeface="Arial"/>
            </a:endParaRPr>
          </a:p>
        </p:txBody>
      </p:sp>
      <p:sp>
        <p:nvSpPr>
          <p:cNvPr id="400" name="Google Shape;400;p62"/>
          <p:cNvSpPr txBox="1">
            <a:spLocks noGrp="1"/>
          </p:cNvSpPr>
          <p:nvPr>
            <p:ph type="title" idx="2"/>
          </p:nvPr>
        </p:nvSpPr>
        <p:spPr>
          <a:xfrm>
            <a:off x="4604700" y="1268569"/>
            <a:ext cx="45393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Kim Swain</a:t>
            </a:r>
            <a:endParaRPr/>
          </a:p>
        </p:txBody>
      </p:sp>
      <p:sp>
        <p:nvSpPr>
          <p:cNvPr id="401" name="Google Shape;401;p62"/>
          <p:cNvSpPr txBox="1">
            <a:spLocks noGrp="1"/>
          </p:cNvSpPr>
          <p:nvPr>
            <p:ph type="subTitle" idx="1"/>
          </p:nvPr>
        </p:nvSpPr>
        <p:spPr>
          <a:xfrm>
            <a:off x="4631787" y="1667707"/>
            <a:ext cx="4190700" cy="133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Volunteer, DREDF; former Managing Attorney,* Disability Rights California, retired</a:t>
            </a:r>
            <a:endParaRPr/>
          </a:p>
          <a:p>
            <a:pPr marL="0" lvl="0" indent="0" algn="l" rtl="0">
              <a:spcBef>
                <a:spcPts val="0"/>
              </a:spcBef>
              <a:spcAft>
                <a:spcPts val="0"/>
              </a:spcAft>
              <a:buNone/>
            </a:pPr>
            <a:endParaRPr>
              <a:latin typeface="Arial"/>
              <a:ea typeface="Arial"/>
              <a:cs typeface="Arial"/>
              <a:sym typeface="Arial"/>
            </a:endParaRPr>
          </a:p>
        </p:txBody>
      </p:sp>
      <p:sp>
        <p:nvSpPr>
          <p:cNvPr id="402" name="Google Shape;402;p62"/>
          <p:cNvSpPr txBox="1"/>
          <p:nvPr/>
        </p:nvSpPr>
        <p:spPr>
          <a:xfrm>
            <a:off x="5837900" y="2851125"/>
            <a:ext cx="2901900" cy="659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500">
                <a:solidFill>
                  <a:srgbClr val="424242"/>
                </a:solidFill>
              </a:rPr>
              <a:t>* Inactive member of </a:t>
            </a:r>
            <a:endParaRPr sz="1500">
              <a:solidFill>
                <a:srgbClr val="424242"/>
              </a:solidFill>
            </a:endParaRPr>
          </a:p>
          <a:p>
            <a:pPr marL="0" lvl="0" indent="0" algn="l" rtl="0">
              <a:lnSpc>
                <a:spcPct val="100000"/>
              </a:lnSpc>
              <a:spcBef>
                <a:spcPts val="0"/>
              </a:spcBef>
              <a:spcAft>
                <a:spcPts val="0"/>
              </a:spcAft>
              <a:buNone/>
            </a:pPr>
            <a:r>
              <a:rPr lang="en" sz="1500">
                <a:solidFill>
                  <a:srgbClr val="424242"/>
                </a:solidFill>
              </a:rPr>
              <a:t>  California State Bar</a:t>
            </a:r>
            <a:endParaRPr sz="700"/>
          </a:p>
        </p:txBody>
      </p:sp>
      <p:sp>
        <p:nvSpPr>
          <p:cNvPr id="403" name="Google Shape;403;p62"/>
          <p:cNvSpPr txBox="1">
            <a:spLocks noGrp="1"/>
          </p:cNvSpPr>
          <p:nvPr>
            <p:ph type="sldNum" idx="12"/>
          </p:nvPr>
        </p:nvSpPr>
        <p:spPr>
          <a:xfrm>
            <a:off x="8632275" y="4850500"/>
            <a:ext cx="479700" cy="182700"/>
          </a:xfrm>
          <a:prstGeom prst="rect">
            <a:avLst/>
          </a:prstGeom>
        </p:spPr>
        <p:txBody>
          <a:bodyPr spcFirstLastPara="1" wrap="square" lIns="91425" tIns="91425" rIns="91425" bIns="91425" anchor="ctr" anchorCtr="0">
            <a:noAutofit/>
          </a:bodyPr>
          <a:lstStyle/>
          <a:p>
            <a:pPr marL="0" lvl="0" indent="0" algn="r" rtl="0">
              <a:lnSpc>
                <a:spcPct val="80000"/>
              </a:lnSpc>
              <a:spcBef>
                <a:spcPts val="0"/>
              </a:spcBef>
              <a:spcAft>
                <a:spcPts val="0"/>
              </a:spcAft>
              <a:buSzPts val="275"/>
              <a:buNone/>
            </a:pPr>
            <a:fld id="{00000000-1234-1234-1234-123412341234}" type="slidenum">
              <a:rPr lang="en" sz="1150"/>
              <a:t>3</a:t>
            </a:fld>
            <a:endParaRPr sz="115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89"/>
          <p:cNvSpPr txBox="1">
            <a:spLocks noGrp="1"/>
          </p:cNvSpPr>
          <p:nvPr>
            <p:ph type="body" idx="4294967295"/>
          </p:nvPr>
        </p:nvSpPr>
        <p:spPr>
          <a:xfrm>
            <a:off x="311700" y="1152475"/>
            <a:ext cx="8520600" cy="3876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1900" b="1" u="sng">
                <a:latin typeface="Arial"/>
                <a:ea typeface="Arial"/>
                <a:cs typeface="Arial"/>
                <a:sym typeface="Arial"/>
              </a:rPr>
              <a:t>Full Service Partnership</a:t>
            </a:r>
            <a:r>
              <a:rPr lang="en" sz="1900" b="1">
                <a:latin typeface="Arial"/>
                <a:ea typeface="Arial"/>
                <a:cs typeface="Arial"/>
                <a:sym typeface="Arial"/>
              </a:rPr>
              <a:t> (cont.)</a:t>
            </a:r>
            <a:endParaRPr sz="1900" b="1">
              <a:latin typeface="Arial"/>
              <a:ea typeface="Arial"/>
              <a:cs typeface="Arial"/>
              <a:sym typeface="Arial"/>
            </a:endParaRPr>
          </a:p>
          <a:p>
            <a:pPr marL="457200" lvl="0" indent="-349250" algn="l" rtl="0">
              <a:spcBef>
                <a:spcPts val="1200"/>
              </a:spcBef>
              <a:spcAft>
                <a:spcPts val="0"/>
              </a:spcAft>
              <a:buSzPts val="1900"/>
              <a:buFont typeface="Arial"/>
              <a:buChar char="●"/>
            </a:pPr>
            <a:r>
              <a:rPr lang="en" sz="1900">
                <a:latin typeface="Arial"/>
                <a:ea typeface="Arial"/>
                <a:cs typeface="Arial"/>
                <a:sym typeface="Arial"/>
              </a:rPr>
              <a:t>High-Risk Factors: </a:t>
            </a:r>
            <a:r>
              <a:rPr lang="en" sz="1900" i="1">
                <a:latin typeface="Arial"/>
                <a:ea typeface="Arial"/>
                <a:cs typeface="Arial"/>
                <a:sym typeface="Arial"/>
              </a:rPr>
              <a:t>[Client Name]</a:t>
            </a:r>
            <a:r>
              <a:rPr lang="en" sz="1900">
                <a:latin typeface="Arial"/>
                <a:ea typeface="Arial"/>
                <a:cs typeface="Arial"/>
                <a:sym typeface="Arial"/>
              </a:rPr>
              <a:t> has multiple risk factors that contribute to their need for services at the FSP level of care. </a:t>
            </a:r>
            <a:r>
              <a:rPr lang="en" sz="1900" i="1">
                <a:latin typeface="Arial"/>
                <a:ea typeface="Arial"/>
                <a:cs typeface="Arial"/>
                <a:sym typeface="Arial"/>
              </a:rPr>
              <a:t>[Describe risk factors such as homelessness (or risk of), contact with law enforcement, incarceration, psychiatric hospitalizations, use of hospitals and emergency rooms]</a:t>
            </a:r>
            <a:r>
              <a:rPr lang="en" sz="1900">
                <a:latin typeface="Arial"/>
                <a:ea typeface="Arial"/>
                <a:cs typeface="Arial"/>
                <a:sym typeface="Arial"/>
              </a:rPr>
              <a:t> </a:t>
            </a:r>
            <a:r>
              <a:rPr lang="en" sz="1900" i="1">
                <a:latin typeface="Arial"/>
                <a:ea typeface="Arial"/>
                <a:cs typeface="Arial"/>
                <a:sym typeface="Arial"/>
              </a:rPr>
              <a:t>See </a:t>
            </a:r>
            <a:r>
              <a:rPr lang="en" sz="1900">
                <a:latin typeface="Arial"/>
                <a:ea typeface="Arial"/>
                <a:cs typeface="Arial"/>
                <a:sym typeface="Arial"/>
              </a:rPr>
              <a:t>Cal. Code Regs. tit. 9, § 3620.05.</a:t>
            </a:r>
            <a:endParaRPr sz="1900">
              <a:latin typeface="Arial"/>
              <a:ea typeface="Arial"/>
              <a:cs typeface="Arial"/>
              <a:sym typeface="Arial"/>
            </a:endParaRPr>
          </a:p>
          <a:p>
            <a:pPr marL="457200" lvl="0" indent="-349250" algn="l" rtl="0">
              <a:spcBef>
                <a:spcPts val="1000"/>
              </a:spcBef>
              <a:spcAft>
                <a:spcPts val="1200"/>
              </a:spcAft>
              <a:buSzPts val="1900"/>
              <a:buFont typeface="Arial"/>
              <a:buChar char="●"/>
            </a:pPr>
            <a:r>
              <a:rPr lang="en" sz="1900">
                <a:latin typeface="Arial"/>
                <a:ea typeface="Arial"/>
                <a:cs typeface="Arial"/>
                <a:sym typeface="Arial"/>
              </a:rPr>
              <a:t>Current Need and Barriers: </a:t>
            </a:r>
            <a:r>
              <a:rPr lang="en" sz="1900" i="1">
                <a:latin typeface="Arial"/>
                <a:ea typeface="Arial"/>
                <a:cs typeface="Arial"/>
                <a:sym typeface="Arial"/>
              </a:rPr>
              <a:t>[Explain why standard outpatient treatment has been insufficient for Client; if relevant, describe circumstances leading to referral to CARE Court]</a:t>
            </a:r>
            <a:endParaRPr sz="1900" i="1">
              <a:latin typeface="Arial"/>
              <a:ea typeface="Arial"/>
              <a:cs typeface="Arial"/>
              <a:sym typeface="Arial"/>
            </a:endParaRPr>
          </a:p>
        </p:txBody>
      </p:sp>
      <p:sp>
        <p:nvSpPr>
          <p:cNvPr id="621" name="Google Shape;621;p89"/>
          <p:cNvSpPr txBox="1">
            <a:spLocks noGrp="1"/>
          </p:cNvSpPr>
          <p:nvPr>
            <p:ph type="title"/>
          </p:nvPr>
        </p:nvSpPr>
        <p:spPr>
          <a:xfrm>
            <a:off x="327912" y="291227"/>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010"/>
              <a:t>Housing Advocacy Letter (cont. 2)</a:t>
            </a:r>
            <a:endParaRPr sz="3010"/>
          </a:p>
        </p:txBody>
      </p:sp>
      <p:sp>
        <p:nvSpPr>
          <p:cNvPr id="622" name="Google Shape;622;p89"/>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90"/>
          <p:cNvSpPr txBox="1">
            <a:spLocks noGrp="1"/>
          </p:cNvSpPr>
          <p:nvPr>
            <p:ph type="body" idx="4294967295"/>
          </p:nvPr>
        </p:nvSpPr>
        <p:spPr>
          <a:xfrm>
            <a:off x="311700" y="1041725"/>
            <a:ext cx="8520600" cy="3986700"/>
          </a:xfrm>
          <a:prstGeom prst="rect">
            <a:avLst/>
          </a:prstGeom>
        </p:spPr>
        <p:txBody>
          <a:bodyPr spcFirstLastPara="1" wrap="square" lIns="91425" tIns="91425" rIns="91425" bIns="91425" anchor="t" anchorCtr="0">
            <a:normAutofit/>
          </a:bodyPr>
          <a:lstStyle/>
          <a:p>
            <a:pPr marL="0" lvl="0" indent="0" algn="l" rtl="0">
              <a:spcBef>
                <a:spcPts val="1000"/>
              </a:spcBef>
              <a:spcAft>
                <a:spcPts val="0"/>
              </a:spcAft>
              <a:buNone/>
            </a:pPr>
            <a:r>
              <a:rPr lang="en" b="1" u="sng">
                <a:latin typeface="Arial"/>
                <a:ea typeface="Arial"/>
                <a:cs typeface="Arial"/>
                <a:sym typeface="Arial"/>
              </a:rPr>
              <a:t>Housing Support Plan</a:t>
            </a:r>
            <a:endParaRPr b="1" u="sng">
              <a:latin typeface="Arial"/>
              <a:ea typeface="Arial"/>
              <a:cs typeface="Arial"/>
              <a:sym typeface="Arial"/>
            </a:endParaRPr>
          </a:p>
          <a:p>
            <a:pPr marL="0" lvl="0" indent="0" algn="l" rtl="0">
              <a:spcBef>
                <a:spcPts val="1200"/>
              </a:spcBef>
              <a:spcAft>
                <a:spcPts val="0"/>
              </a:spcAft>
              <a:buNone/>
            </a:pPr>
            <a:r>
              <a:rPr lang="en" i="1">
                <a:latin typeface="Arial"/>
                <a:ea typeface="Arial"/>
                <a:cs typeface="Arial"/>
                <a:sym typeface="Arial"/>
              </a:rPr>
              <a:t>[Client Name]</a:t>
            </a:r>
            <a:r>
              <a:rPr lang="en">
                <a:latin typeface="Arial"/>
                <a:ea typeface="Arial"/>
                <a:cs typeface="Arial"/>
                <a:sym typeface="Arial"/>
              </a:rPr>
              <a:t> is covered by Medi-Cal and is currently </a:t>
            </a:r>
            <a:r>
              <a:rPr lang="en" i="1">
                <a:latin typeface="Arial"/>
                <a:ea typeface="Arial"/>
                <a:cs typeface="Arial"/>
                <a:sym typeface="Arial"/>
              </a:rPr>
              <a:t>[experiencing homelessness / at risk of homelessness]</a:t>
            </a:r>
            <a:r>
              <a:rPr lang="en">
                <a:latin typeface="Arial"/>
                <a:ea typeface="Arial"/>
                <a:cs typeface="Arial"/>
                <a:sym typeface="Arial"/>
              </a:rPr>
              <a:t>. </a:t>
            </a:r>
            <a:r>
              <a:rPr lang="en" i="1">
                <a:latin typeface="Arial"/>
                <a:ea typeface="Arial"/>
                <a:cs typeface="Arial"/>
                <a:sym typeface="Arial"/>
              </a:rPr>
              <a:t>[Client Name]</a:t>
            </a:r>
            <a:r>
              <a:rPr lang="en">
                <a:latin typeface="Arial"/>
                <a:ea typeface="Arial"/>
                <a:cs typeface="Arial"/>
                <a:sym typeface="Arial"/>
              </a:rPr>
              <a:t> requires immediate housing intervention to </a:t>
            </a:r>
            <a:r>
              <a:rPr lang="en" i="1">
                <a:latin typeface="Arial"/>
                <a:ea typeface="Arial"/>
                <a:cs typeface="Arial"/>
                <a:sym typeface="Arial"/>
              </a:rPr>
              <a:t>[maintain / secure]</a:t>
            </a:r>
            <a:r>
              <a:rPr lang="en">
                <a:latin typeface="Arial"/>
                <a:ea typeface="Arial"/>
                <a:cs typeface="Arial"/>
                <a:sym typeface="Arial"/>
              </a:rPr>
              <a:t> housing and stabilize their behavioral health condition. </a:t>
            </a:r>
            <a:r>
              <a:rPr lang="en" i="1">
                <a:latin typeface="Arial"/>
                <a:ea typeface="Arial"/>
                <a:cs typeface="Arial"/>
                <a:sym typeface="Arial"/>
              </a:rPr>
              <a:t>[Client Name]</a:t>
            </a:r>
            <a:r>
              <a:rPr lang="en">
                <a:latin typeface="Arial"/>
                <a:ea typeface="Arial"/>
                <a:cs typeface="Arial"/>
                <a:sym typeface="Arial"/>
              </a:rPr>
              <a:t> meets the requirements for needed Housing Supports based on their serious mental disorder and housing status.</a:t>
            </a:r>
            <a:endParaRPr>
              <a:latin typeface="Arial"/>
              <a:ea typeface="Arial"/>
              <a:cs typeface="Arial"/>
              <a:sym typeface="Arial"/>
            </a:endParaRPr>
          </a:p>
          <a:p>
            <a:pPr marL="0" lvl="0" indent="0" algn="l" rtl="0">
              <a:spcBef>
                <a:spcPts val="1200"/>
              </a:spcBef>
              <a:spcAft>
                <a:spcPts val="1200"/>
              </a:spcAft>
              <a:buNone/>
            </a:pPr>
            <a:r>
              <a:rPr lang="en">
                <a:latin typeface="Arial"/>
                <a:ea typeface="Arial"/>
                <a:cs typeface="Arial"/>
                <a:sym typeface="Arial"/>
              </a:rPr>
              <a:t>In accordance with the DHCS </a:t>
            </a:r>
            <a:r>
              <a:rPr lang="en" u="sng">
                <a:solidFill>
                  <a:srgbClr val="980000"/>
                </a:solidFill>
                <a:latin typeface="Arial"/>
                <a:ea typeface="Arial"/>
                <a:cs typeface="Arial"/>
                <a:sym typeface="Arial"/>
                <a:hlinkClick r:id="rId3">
                  <a:extLst>
                    <a:ext uri="{A12FA001-AC4F-418D-AE19-62706E023703}">
                      <ahyp:hlinkClr xmlns:ahyp="http://schemas.microsoft.com/office/drawing/2018/hyperlinkcolor" val="tx"/>
                    </a:ext>
                  </a:extLst>
                </a:hlinkClick>
              </a:rPr>
              <a:t>Community Supports Policy Guide Volume 2</a:t>
            </a:r>
            <a:r>
              <a:rPr lang="en">
                <a:latin typeface="Arial"/>
                <a:ea typeface="Arial"/>
                <a:cs typeface="Arial"/>
                <a:sym typeface="Arial"/>
              </a:rPr>
              <a:t>, I request that the County develop a housing support plan for </a:t>
            </a:r>
            <a:r>
              <a:rPr lang="en" i="1">
                <a:latin typeface="Arial"/>
                <a:ea typeface="Arial"/>
                <a:cs typeface="Arial"/>
                <a:sym typeface="Arial"/>
              </a:rPr>
              <a:t>[Client Name]</a:t>
            </a:r>
            <a:r>
              <a:rPr lang="en">
                <a:latin typeface="Arial"/>
                <a:ea typeface="Arial"/>
                <a:cs typeface="Arial"/>
                <a:sym typeface="Arial"/>
              </a:rPr>
              <a:t> that includes the following housing supports: [</a:t>
            </a:r>
            <a:r>
              <a:rPr lang="en" i="1">
                <a:solidFill>
                  <a:srgbClr val="0B5394"/>
                </a:solidFill>
                <a:latin typeface="Arial"/>
                <a:ea typeface="Arial"/>
                <a:cs typeface="Arial"/>
                <a:sym typeface="Arial"/>
              </a:rPr>
              <a:t>Housing Transition Navigation Services</a:t>
            </a:r>
            <a:r>
              <a:rPr lang="en">
                <a:solidFill>
                  <a:srgbClr val="0B5394"/>
                </a:solidFill>
                <a:latin typeface="Arial"/>
                <a:ea typeface="Arial"/>
                <a:cs typeface="Arial"/>
                <a:sym typeface="Arial"/>
              </a:rPr>
              <a:t>; </a:t>
            </a:r>
            <a:r>
              <a:rPr lang="en" i="1">
                <a:solidFill>
                  <a:srgbClr val="0B5394"/>
                </a:solidFill>
                <a:latin typeface="Arial"/>
                <a:ea typeface="Arial"/>
                <a:cs typeface="Arial"/>
                <a:sym typeface="Arial"/>
              </a:rPr>
              <a:t>Housing Deposits</a:t>
            </a:r>
            <a:r>
              <a:rPr lang="en">
                <a:solidFill>
                  <a:srgbClr val="0B5394"/>
                </a:solidFill>
                <a:latin typeface="Arial"/>
                <a:ea typeface="Arial"/>
                <a:cs typeface="Arial"/>
                <a:sym typeface="Arial"/>
              </a:rPr>
              <a:t>; </a:t>
            </a:r>
            <a:r>
              <a:rPr lang="en" i="1">
                <a:solidFill>
                  <a:srgbClr val="0B5394"/>
                </a:solidFill>
                <a:latin typeface="Arial"/>
                <a:ea typeface="Arial"/>
                <a:cs typeface="Arial"/>
                <a:sym typeface="Arial"/>
              </a:rPr>
              <a:t>Housing Tenancy &amp; Sustaining Services</a:t>
            </a:r>
            <a:r>
              <a:rPr lang="en">
                <a:solidFill>
                  <a:srgbClr val="0B5394"/>
                </a:solidFill>
                <a:latin typeface="Arial"/>
                <a:ea typeface="Arial"/>
                <a:cs typeface="Arial"/>
                <a:sym typeface="Arial"/>
              </a:rPr>
              <a:t>; </a:t>
            </a:r>
            <a:r>
              <a:rPr lang="en" i="1">
                <a:solidFill>
                  <a:srgbClr val="0B5394"/>
                </a:solidFill>
                <a:latin typeface="Arial"/>
                <a:ea typeface="Arial"/>
                <a:cs typeface="Arial"/>
                <a:sym typeface="Arial"/>
              </a:rPr>
              <a:t>Transitional Rent</a:t>
            </a:r>
            <a:r>
              <a:rPr lang="en">
                <a:latin typeface="Arial"/>
                <a:ea typeface="Arial"/>
                <a:cs typeface="Arial"/>
                <a:sym typeface="Arial"/>
              </a:rPr>
              <a:t>]</a:t>
            </a:r>
            <a:endParaRPr>
              <a:latin typeface="Arial"/>
              <a:ea typeface="Arial"/>
              <a:cs typeface="Arial"/>
              <a:sym typeface="Arial"/>
            </a:endParaRPr>
          </a:p>
        </p:txBody>
      </p:sp>
      <p:sp>
        <p:nvSpPr>
          <p:cNvPr id="628" name="Google Shape;628;p90"/>
          <p:cNvSpPr txBox="1">
            <a:spLocks noGrp="1"/>
          </p:cNvSpPr>
          <p:nvPr>
            <p:ph type="title"/>
          </p:nvPr>
        </p:nvSpPr>
        <p:spPr>
          <a:xfrm>
            <a:off x="327912" y="276531"/>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310"/>
              <a:t>Housing Advocacy Letter (cont. 3)</a:t>
            </a:r>
            <a:endParaRPr sz="3310"/>
          </a:p>
        </p:txBody>
      </p:sp>
      <p:sp>
        <p:nvSpPr>
          <p:cNvPr id="629" name="Google Shape;629;p90"/>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p91"/>
          <p:cNvSpPr txBox="1">
            <a:spLocks noGrp="1"/>
          </p:cNvSpPr>
          <p:nvPr>
            <p:ph type="body" idx="4294967295"/>
          </p:nvPr>
        </p:nvSpPr>
        <p:spPr>
          <a:xfrm>
            <a:off x="311700" y="1093692"/>
            <a:ext cx="8520600" cy="3876000"/>
          </a:xfrm>
          <a:prstGeom prst="rect">
            <a:avLst/>
          </a:prstGeom>
        </p:spPr>
        <p:txBody>
          <a:bodyPr spcFirstLastPara="1" wrap="square" lIns="91425" tIns="91425" rIns="91425" bIns="91425" anchor="t" anchorCtr="0">
            <a:normAutofit fontScale="92500" lnSpcReduction="10000"/>
          </a:bodyPr>
          <a:lstStyle/>
          <a:p>
            <a:pPr marL="0" lvl="0" indent="0" algn="l" rtl="0">
              <a:lnSpc>
                <a:spcPct val="105000"/>
              </a:lnSpc>
              <a:spcBef>
                <a:spcPts val="0"/>
              </a:spcBef>
              <a:spcAft>
                <a:spcPts val="0"/>
              </a:spcAft>
              <a:buNone/>
            </a:pPr>
            <a:r>
              <a:rPr lang="en" sz="1900" b="1" u="sng">
                <a:latin typeface="Arial"/>
                <a:ea typeface="Arial"/>
                <a:cs typeface="Arial"/>
                <a:sym typeface="Arial"/>
              </a:rPr>
              <a:t>Housing Support Plan</a:t>
            </a:r>
            <a:r>
              <a:rPr lang="en" sz="1900">
                <a:latin typeface="Arial"/>
                <a:ea typeface="Arial"/>
                <a:cs typeface="Arial"/>
                <a:sym typeface="Arial"/>
              </a:rPr>
              <a:t> </a:t>
            </a:r>
            <a:r>
              <a:rPr lang="en" sz="1900" b="1">
                <a:latin typeface="Arial"/>
                <a:ea typeface="Arial"/>
                <a:cs typeface="Arial"/>
                <a:sym typeface="Arial"/>
              </a:rPr>
              <a:t>(cont.)</a:t>
            </a:r>
            <a:endParaRPr sz="1900" b="1">
              <a:latin typeface="Arial"/>
              <a:ea typeface="Arial"/>
              <a:cs typeface="Arial"/>
              <a:sym typeface="Arial"/>
            </a:endParaRPr>
          </a:p>
          <a:p>
            <a:pPr marL="0" lvl="0" indent="0" algn="l" rtl="0">
              <a:lnSpc>
                <a:spcPct val="105000"/>
              </a:lnSpc>
              <a:spcBef>
                <a:spcPts val="1000"/>
              </a:spcBef>
              <a:spcAft>
                <a:spcPts val="0"/>
              </a:spcAft>
              <a:buNone/>
            </a:pPr>
            <a:r>
              <a:rPr lang="en" sz="1900">
                <a:latin typeface="Arial"/>
                <a:ea typeface="Arial"/>
                <a:cs typeface="Arial"/>
                <a:sym typeface="Arial"/>
              </a:rPr>
              <a:t>As the </a:t>
            </a:r>
            <a:r>
              <a:rPr lang="en" sz="1900" u="sng">
                <a:solidFill>
                  <a:srgbClr val="980000"/>
                </a:solidFill>
                <a:latin typeface="Arial"/>
                <a:ea typeface="Arial"/>
                <a:cs typeface="Arial"/>
                <a:sym typeface="Arial"/>
                <a:hlinkClick r:id="rId3">
                  <a:extLst>
                    <a:ext uri="{A12FA001-AC4F-418D-AE19-62706E023703}">
                      <ahyp:hlinkClr xmlns:ahyp="http://schemas.microsoft.com/office/drawing/2018/hyperlinkcolor" val="tx"/>
                    </a:ext>
                  </a:extLst>
                </a:hlinkClick>
              </a:rPr>
              <a:t>Policy Guide</a:t>
            </a:r>
            <a:r>
              <a:rPr lang="en" sz="1900">
                <a:latin typeface="Arial"/>
                <a:ea typeface="Arial"/>
                <a:cs typeface="Arial"/>
                <a:sym typeface="Arial"/>
              </a:rPr>
              <a:t> makes clear, </a:t>
            </a:r>
            <a:r>
              <a:rPr lang="en" sz="1900" i="1">
                <a:latin typeface="Arial"/>
                <a:ea typeface="Arial"/>
                <a:cs typeface="Arial"/>
                <a:sym typeface="Arial"/>
              </a:rPr>
              <a:t>[Client Name]</a:t>
            </a:r>
            <a:r>
              <a:rPr lang="en" sz="1900">
                <a:latin typeface="Arial"/>
                <a:ea typeface="Arial"/>
                <a:cs typeface="Arial"/>
                <a:sym typeface="Arial"/>
              </a:rPr>
              <a:t>’s housing support plan should include the following elements and characteristics:</a:t>
            </a:r>
            <a:endParaRPr sz="1900">
              <a:latin typeface="Arial"/>
              <a:ea typeface="Arial"/>
              <a:cs typeface="Arial"/>
              <a:sym typeface="Arial"/>
            </a:endParaRPr>
          </a:p>
          <a:p>
            <a:pPr marL="457200" lvl="0" indent="-340201" algn="l" rtl="0">
              <a:lnSpc>
                <a:spcPct val="105000"/>
              </a:lnSpc>
              <a:spcBef>
                <a:spcPts val="1000"/>
              </a:spcBef>
              <a:spcAft>
                <a:spcPts val="0"/>
              </a:spcAft>
              <a:buSzPct val="100000"/>
              <a:buFont typeface="Arial"/>
              <a:buAutoNum type="arabicPeriod"/>
            </a:pPr>
            <a:r>
              <a:rPr lang="en" sz="1900">
                <a:latin typeface="Arial"/>
                <a:ea typeface="Arial"/>
                <a:cs typeface="Arial"/>
                <a:sym typeface="Arial"/>
              </a:rPr>
              <a:t>Identified Permanent Housing Strategy and Solution – payment sources and mechanisms to support client in maintaining housing after Medi-Cal exhausted</a:t>
            </a:r>
            <a:endParaRPr sz="1900">
              <a:latin typeface="Arial"/>
              <a:ea typeface="Arial"/>
              <a:cs typeface="Arial"/>
              <a:sym typeface="Arial"/>
            </a:endParaRPr>
          </a:p>
          <a:p>
            <a:pPr marL="457200" lvl="0" indent="-340201" algn="l" rtl="0">
              <a:lnSpc>
                <a:spcPct val="105000"/>
              </a:lnSpc>
              <a:spcBef>
                <a:spcPts val="1000"/>
              </a:spcBef>
              <a:spcAft>
                <a:spcPts val="0"/>
              </a:spcAft>
              <a:buSzPct val="100000"/>
              <a:buFont typeface="Arial"/>
              <a:buAutoNum type="arabicPeriod"/>
            </a:pPr>
            <a:r>
              <a:rPr lang="en" sz="1900">
                <a:latin typeface="Arial"/>
                <a:ea typeface="Arial"/>
                <a:cs typeface="Arial"/>
                <a:sym typeface="Arial"/>
              </a:rPr>
              <a:t>Identified Housing Supports – permanent supports for sustaining tenancy</a:t>
            </a:r>
            <a:endParaRPr sz="1900">
              <a:latin typeface="Arial"/>
              <a:ea typeface="Arial"/>
              <a:cs typeface="Arial"/>
              <a:sym typeface="Arial"/>
            </a:endParaRPr>
          </a:p>
          <a:p>
            <a:pPr marL="457200" lvl="0" indent="-340201" algn="l" rtl="0">
              <a:lnSpc>
                <a:spcPct val="105000"/>
              </a:lnSpc>
              <a:spcBef>
                <a:spcPts val="1000"/>
              </a:spcBef>
              <a:spcAft>
                <a:spcPts val="0"/>
              </a:spcAft>
              <a:buSzPct val="100000"/>
              <a:buFont typeface="Arial"/>
              <a:buAutoNum type="arabicPeriod"/>
            </a:pPr>
            <a:r>
              <a:rPr lang="en" sz="1900">
                <a:latin typeface="Arial"/>
                <a:ea typeface="Arial"/>
                <a:cs typeface="Arial"/>
                <a:sym typeface="Arial"/>
              </a:rPr>
              <a:t>Client-Centered – informed by client’s preferences and needs</a:t>
            </a:r>
            <a:endParaRPr sz="1900">
              <a:latin typeface="Arial"/>
              <a:ea typeface="Arial"/>
              <a:cs typeface="Arial"/>
              <a:sym typeface="Arial"/>
            </a:endParaRPr>
          </a:p>
          <a:p>
            <a:pPr marL="457200" lvl="0" indent="-340201" algn="l" rtl="0">
              <a:lnSpc>
                <a:spcPct val="105000"/>
              </a:lnSpc>
              <a:spcBef>
                <a:spcPts val="1000"/>
              </a:spcBef>
              <a:spcAft>
                <a:spcPts val="0"/>
              </a:spcAft>
              <a:buSzPct val="100000"/>
              <a:buFont typeface="Arial"/>
              <a:buAutoNum type="arabicPeriod"/>
            </a:pPr>
            <a:r>
              <a:rPr lang="en" sz="1900">
                <a:latin typeface="Arial"/>
                <a:ea typeface="Arial"/>
                <a:cs typeface="Arial"/>
                <a:sym typeface="Arial"/>
              </a:rPr>
              <a:t>Individualized Housing Assessment – addresses barriers and goals, client’s approach to meeting goals, what providers and services may be needed</a:t>
            </a:r>
            <a:endParaRPr sz="1900">
              <a:latin typeface="Arial"/>
              <a:ea typeface="Arial"/>
              <a:cs typeface="Arial"/>
              <a:sym typeface="Arial"/>
            </a:endParaRPr>
          </a:p>
          <a:p>
            <a:pPr marL="457200" lvl="0" indent="-340201" algn="l" rtl="0">
              <a:lnSpc>
                <a:spcPct val="105000"/>
              </a:lnSpc>
              <a:spcBef>
                <a:spcPts val="1000"/>
              </a:spcBef>
              <a:spcAft>
                <a:spcPts val="0"/>
              </a:spcAft>
              <a:buSzPct val="100000"/>
              <a:buFont typeface="Arial"/>
              <a:buAutoNum type="arabicPeriod"/>
            </a:pPr>
            <a:r>
              <a:rPr lang="en" sz="1900">
                <a:latin typeface="Arial"/>
                <a:ea typeface="Arial"/>
                <a:cs typeface="Arial"/>
                <a:sym typeface="Arial"/>
              </a:rPr>
              <a:t>Culturally Appropriate and Trauma-Informed</a:t>
            </a:r>
            <a:endParaRPr sz="1900">
              <a:latin typeface="Arial"/>
              <a:ea typeface="Arial"/>
              <a:cs typeface="Arial"/>
              <a:sym typeface="Arial"/>
            </a:endParaRPr>
          </a:p>
        </p:txBody>
      </p:sp>
      <p:sp>
        <p:nvSpPr>
          <p:cNvPr id="635" name="Google Shape;635;p91"/>
          <p:cNvSpPr txBox="1">
            <a:spLocks noGrp="1"/>
          </p:cNvSpPr>
          <p:nvPr>
            <p:ph type="title"/>
          </p:nvPr>
        </p:nvSpPr>
        <p:spPr>
          <a:xfrm>
            <a:off x="327912" y="276531"/>
            <a:ext cx="8136900" cy="479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3678"/>
              <a:t>Housing Advocacy Letter (cont. 4)</a:t>
            </a:r>
            <a:endParaRPr sz="3678"/>
          </a:p>
          <a:p>
            <a:pPr marL="0" lvl="0" indent="0" algn="l" rtl="0">
              <a:spcBef>
                <a:spcPts val="0"/>
              </a:spcBef>
              <a:spcAft>
                <a:spcPts val="0"/>
              </a:spcAft>
              <a:buNone/>
            </a:pPr>
            <a:endParaRPr/>
          </a:p>
        </p:txBody>
      </p:sp>
      <p:sp>
        <p:nvSpPr>
          <p:cNvPr id="636" name="Google Shape;636;p91"/>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92"/>
          <p:cNvSpPr txBox="1">
            <a:spLocks noGrp="1"/>
          </p:cNvSpPr>
          <p:nvPr>
            <p:ph type="body" idx="4294967295"/>
          </p:nvPr>
        </p:nvSpPr>
        <p:spPr>
          <a:xfrm>
            <a:off x="311700" y="1093692"/>
            <a:ext cx="8520600" cy="3876000"/>
          </a:xfrm>
          <a:prstGeom prst="rect">
            <a:avLst/>
          </a:prstGeom>
        </p:spPr>
        <p:txBody>
          <a:bodyPr spcFirstLastPara="1" wrap="square" lIns="91425" tIns="91425" rIns="91425" bIns="91425" anchor="t" anchorCtr="0">
            <a:normAutofit/>
          </a:bodyPr>
          <a:lstStyle/>
          <a:p>
            <a:pPr marL="0" lvl="0" indent="0" algn="l" rtl="0">
              <a:lnSpc>
                <a:spcPct val="105000"/>
              </a:lnSpc>
              <a:spcBef>
                <a:spcPts val="0"/>
              </a:spcBef>
              <a:spcAft>
                <a:spcPts val="0"/>
              </a:spcAft>
              <a:buNone/>
            </a:pPr>
            <a:r>
              <a:rPr lang="en" sz="2200" b="1" u="sng" dirty="0">
                <a:latin typeface="Arial"/>
                <a:ea typeface="Arial"/>
                <a:cs typeface="Arial"/>
                <a:sym typeface="Arial"/>
              </a:rPr>
              <a:t>Housing Support Plan</a:t>
            </a:r>
            <a:r>
              <a:rPr lang="en" sz="2200" dirty="0">
                <a:latin typeface="Arial"/>
                <a:ea typeface="Arial"/>
                <a:cs typeface="Arial"/>
                <a:sym typeface="Arial"/>
              </a:rPr>
              <a:t> </a:t>
            </a:r>
            <a:r>
              <a:rPr lang="en" sz="2200" b="1" dirty="0">
                <a:latin typeface="Arial"/>
                <a:ea typeface="Arial"/>
                <a:cs typeface="Arial"/>
                <a:sym typeface="Arial"/>
              </a:rPr>
              <a:t>(cont.)</a:t>
            </a:r>
            <a:endParaRPr sz="2200" b="1" dirty="0">
              <a:latin typeface="Arial"/>
              <a:ea typeface="Arial"/>
              <a:cs typeface="Arial"/>
              <a:sym typeface="Arial"/>
            </a:endParaRPr>
          </a:p>
          <a:p>
            <a:pPr marL="0" lvl="0" indent="0" algn="l" rtl="0">
              <a:lnSpc>
                <a:spcPct val="105000"/>
              </a:lnSpc>
              <a:spcBef>
                <a:spcPts val="1000"/>
              </a:spcBef>
              <a:spcAft>
                <a:spcPts val="0"/>
              </a:spcAft>
              <a:buNone/>
            </a:pPr>
            <a:r>
              <a:rPr lang="en" sz="2200" i="1" dirty="0">
                <a:latin typeface="Arial"/>
                <a:ea typeface="Arial"/>
                <a:cs typeface="Arial"/>
                <a:sym typeface="Arial"/>
              </a:rPr>
              <a:t>[Describe housing that your client wants, with concrete reasons for preferences (e.g. past inability to live with roommates)] </a:t>
            </a:r>
            <a:endParaRPr sz="2200" i="1" dirty="0">
              <a:latin typeface="Arial"/>
              <a:ea typeface="Arial"/>
              <a:cs typeface="Arial"/>
              <a:sym typeface="Arial"/>
            </a:endParaRPr>
          </a:p>
          <a:p>
            <a:pPr marL="0" lvl="0" indent="0" algn="l" rtl="0">
              <a:lnSpc>
                <a:spcPct val="105000"/>
              </a:lnSpc>
              <a:spcBef>
                <a:spcPts val="0"/>
              </a:spcBef>
              <a:spcAft>
                <a:spcPts val="0"/>
              </a:spcAft>
              <a:buNone/>
            </a:pPr>
            <a:endParaRPr sz="2200" i="1" dirty="0">
              <a:latin typeface="Arial"/>
              <a:ea typeface="Arial"/>
              <a:cs typeface="Arial"/>
              <a:sym typeface="Arial"/>
            </a:endParaRPr>
          </a:p>
          <a:p>
            <a:pPr marL="0" lvl="0" indent="0" algn="l" rtl="0">
              <a:lnSpc>
                <a:spcPct val="105000"/>
              </a:lnSpc>
              <a:spcBef>
                <a:spcPts val="0"/>
              </a:spcBef>
              <a:spcAft>
                <a:spcPts val="0"/>
              </a:spcAft>
              <a:buNone/>
            </a:pPr>
            <a:endParaRPr lang="en" sz="2200" dirty="0">
              <a:latin typeface="Arial"/>
              <a:ea typeface="Arial"/>
              <a:cs typeface="Arial"/>
              <a:sym typeface="Arial"/>
            </a:endParaRPr>
          </a:p>
          <a:p>
            <a:pPr marL="0" lvl="0" indent="0" algn="l" rtl="0">
              <a:lnSpc>
                <a:spcPct val="105000"/>
              </a:lnSpc>
              <a:spcBef>
                <a:spcPts val="0"/>
              </a:spcBef>
              <a:spcAft>
                <a:spcPts val="0"/>
              </a:spcAft>
              <a:buNone/>
            </a:pPr>
            <a:r>
              <a:rPr lang="en" sz="2200" dirty="0">
                <a:latin typeface="Arial"/>
                <a:ea typeface="Arial"/>
                <a:cs typeface="Arial"/>
                <a:sym typeface="Arial"/>
              </a:rPr>
              <a:t>Practice point: review housing portions of county’s integrated plan and BHBH-funded housing projects to argue feasibility</a:t>
            </a:r>
            <a:endParaRPr sz="2200" dirty="0">
              <a:latin typeface="Arial"/>
              <a:ea typeface="Arial"/>
              <a:cs typeface="Arial"/>
              <a:sym typeface="Arial"/>
            </a:endParaRPr>
          </a:p>
        </p:txBody>
      </p:sp>
      <p:sp>
        <p:nvSpPr>
          <p:cNvPr id="642" name="Google Shape;642;p92"/>
          <p:cNvSpPr txBox="1">
            <a:spLocks noGrp="1"/>
          </p:cNvSpPr>
          <p:nvPr>
            <p:ph type="title"/>
          </p:nvPr>
        </p:nvSpPr>
        <p:spPr>
          <a:xfrm>
            <a:off x="327912" y="276531"/>
            <a:ext cx="8136900" cy="479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3678"/>
              <a:t>Housing Advocacy Letter (cont. 5)</a:t>
            </a:r>
            <a:endParaRPr sz="3678"/>
          </a:p>
          <a:p>
            <a:pPr marL="0" lvl="0" indent="0" algn="l" rtl="0">
              <a:spcBef>
                <a:spcPts val="0"/>
              </a:spcBef>
              <a:spcAft>
                <a:spcPts val="0"/>
              </a:spcAft>
              <a:buNone/>
            </a:pPr>
            <a:endParaRPr/>
          </a:p>
        </p:txBody>
      </p:sp>
      <p:sp>
        <p:nvSpPr>
          <p:cNvPr id="643" name="Google Shape;643;p92"/>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93"/>
          <p:cNvSpPr txBox="1">
            <a:spLocks noGrp="1"/>
          </p:cNvSpPr>
          <p:nvPr>
            <p:ph type="body" idx="4294967295"/>
          </p:nvPr>
        </p:nvSpPr>
        <p:spPr>
          <a:xfrm>
            <a:off x="282309" y="1042257"/>
            <a:ext cx="8520600" cy="3876000"/>
          </a:xfrm>
          <a:prstGeom prst="rect">
            <a:avLst/>
          </a:prstGeom>
        </p:spPr>
        <p:txBody>
          <a:bodyPr spcFirstLastPara="1" wrap="square" lIns="91425" tIns="91425" rIns="91425" bIns="91425" anchor="t" anchorCtr="0">
            <a:noAutofit/>
          </a:bodyPr>
          <a:lstStyle/>
          <a:p>
            <a:pPr marL="0" lvl="0" indent="0" algn="l" rtl="0">
              <a:spcBef>
                <a:spcPts val="1000"/>
              </a:spcBef>
              <a:spcAft>
                <a:spcPts val="0"/>
              </a:spcAft>
              <a:buNone/>
            </a:pPr>
            <a:r>
              <a:rPr lang="en" sz="2000" b="1" u="sng" dirty="0">
                <a:latin typeface="Arial"/>
                <a:ea typeface="Arial"/>
                <a:cs typeface="Arial"/>
                <a:sym typeface="Arial"/>
              </a:rPr>
              <a:t>Housing Interventions</a:t>
            </a:r>
            <a:endParaRPr sz="2000" b="1" dirty="0">
              <a:latin typeface="Arial"/>
              <a:ea typeface="Arial"/>
              <a:cs typeface="Arial"/>
              <a:sym typeface="Arial"/>
            </a:endParaRPr>
          </a:p>
          <a:p>
            <a:pPr marL="0" lvl="0" indent="0" algn="l" rtl="0">
              <a:spcBef>
                <a:spcPts val="1200"/>
              </a:spcBef>
              <a:spcAft>
                <a:spcPts val="0"/>
              </a:spcAft>
              <a:buNone/>
            </a:pPr>
            <a:r>
              <a:rPr lang="en" sz="2000" i="1" dirty="0">
                <a:latin typeface="Arial"/>
                <a:ea typeface="Arial"/>
                <a:cs typeface="Arial"/>
                <a:sym typeface="Arial"/>
              </a:rPr>
              <a:t>[Client]</a:t>
            </a:r>
            <a:r>
              <a:rPr lang="en" sz="2000" dirty="0">
                <a:latin typeface="Arial"/>
                <a:ea typeface="Arial"/>
                <a:cs typeface="Arial"/>
                <a:sym typeface="Arial"/>
              </a:rPr>
              <a:t> is also entitled to BHSA Housing Interventions after their Medi-Cal Housing Supports are exhausted. </a:t>
            </a:r>
            <a:r>
              <a:rPr lang="en" sz="2000" i="1" dirty="0">
                <a:latin typeface="Arial"/>
                <a:ea typeface="Arial"/>
                <a:cs typeface="Arial"/>
                <a:sym typeface="Arial"/>
              </a:rPr>
              <a:t>[Client]</a:t>
            </a:r>
            <a:r>
              <a:rPr lang="en" sz="2000" dirty="0">
                <a:latin typeface="Arial"/>
                <a:ea typeface="Arial"/>
                <a:cs typeface="Arial"/>
                <a:sym typeface="Arial"/>
              </a:rPr>
              <a:t> is within the priority population for Housing Interventions set out in the DHCS </a:t>
            </a:r>
            <a:r>
              <a:rPr lang="en" sz="2000" u="sng" dirty="0">
                <a:solidFill>
                  <a:srgbClr val="980000"/>
                </a:solidFill>
                <a:latin typeface="Arial"/>
                <a:ea typeface="Arial"/>
                <a:cs typeface="Arial"/>
                <a:sym typeface="Arial"/>
                <a:hlinkClick r:id="rId3">
                  <a:extLst>
                    <a:ext uri="{A12FA001-AC4F-418D-AE19-62706E023703}">
                      <ahyp:hlinkClr xmlns:ahyp="http://schemas.microsoft.com/office/drawing/2018/hyperlinkcolor" val="tx"/>
                    </a:ext>
                  </a:extLst>
                </a:hlinkClick>
              </a:rPr>
              <a:t>Policy Guide at section 7C.4.2</a:t>
            </a:r>
            <a:r>
              <a:rPr lang="en" sz="2000" dirty="0">
                <a:latin typeface="Arial"/>
                <a:ea typeface="Arial"/>
                <a:cs typeface="Arial"/>
                <a:sym typeface="Arial"/>
              </a:rPr>
              <a:t> (“Housing Interventions”). They are </a:t>
            </a:r>
            <a:r>
              <a:rPr lang="en" sz="2000" i="1" dirty="0">
                <a:latin typeface="Arial"/>
                <a:ea typeface="Arial"/>
                <a:cs typeface="Arial"/>
                <a:sym typeface="Arial"/>
              </a:rPr>
              <a:t>[homeless / at risk of homelessness]</a:t>
            </a:r>
            <a:r>
              <a:rPr lang="en" sz="2000" dirty="0">
                <a:latin typeface="Arial"/>
                <a:ea typeface="Arial"/>
                <a:cs typeface="Arial"/>
                <a:sym typeface="Arial"/>
              </a:rPr>
              <a:t> and have the following risk factors: </a:t>
            </a:r>
            <a:r>
              <a:rPr lang="en" sz="2000" i="1" dirty="0">
                <a:latin typeface="Arial"/>
                <a:ea typeface="Arial"/>
                <a:cs typeface="Arial"/>
                <a:sym typeface="Arial"/>
              </a:rPr>
              <a:t>[describe interactions with criminal legal system, risk of conservatorship, risk of institutionalization]</a:t>
            </a:r>
            <a:r>
              <a:rPr lang="en" sz="2000" dirty="0">
                <a:latin typeface="Arial"/>
                <a:ea typeface="Arial"/>
                <a:cs typeface="Arial"/>
                <a:sym typeface="Arial"/>
              </a:rPr>
              <a:t>. In accordance with the Policy Guide, I request that you use BHSA Housing Interventions including a permanent rental subsidy to ensure </a:t>
            </a:r>
            <a:r>
              <a:rPr lang="en" sz="2000" i="1" dirty="0">
                <a:latin typeface="Arial"/>
                <a:ea typeface="Arial"/>
                <a:cs typeface="Arial"/>
                <a:sym typeface="Arial"/>
              </a:rPr>
              <a:t>[Client’s]</a:t>
            </a:r>
            <a:r>
              <a:rPr lang="en" sz="2000" dirty="0">
                <a:latin typeface="Arial"/>
                <a:ea typeface="Arial"/>
                <a:cs typeface="Arial"/>
                <a:sym typeface="Arial"/>
              </a:rPr>
              <a:t> permanent housing. </a:t>
            </a:r>
            <a:endParaRPr sz="2000" dirty="0">
              <a:latin typeface="Arial"/>
              <a:ea typeface="Arial"/>
              <a:cs typeface="Arial"/>
              <a:sym typeface="Arial"/>
            </a:endParaRPr>
          </a:p>
          <a:p>
            <a:pPr marL="0" lvl="0" indent="0" algn="l" rtl="0">
              <a:spcBef>
                <a:spcPts val="1200"/>
              </a:spcBef>
              <a:spcAft>
                <a:spcPts val="1200"/>
              </a:spcAft>
              <a:buNone/>
            </a:pPr>
            <a:endParaRPr sz="2000" dirty="0">
              <a:latin typeface="Arial"/>
              <a:ea typeface="Arial"/>
              <a:cs typeface="Arial"/>
              <a:sym typeface="Arial"/>
            </a:endParaRPr>
          </a:p>
        </p:txBody>
      </p:sp>
      <p:sp>
        <p:nvSpPr>
          <p:cNvPr id="649" name="Google Shape;649;p93"/>
          <p:cNvSpPr txBox="1">
            <a:spLocks noGrp="1"/>
          </p:cNvSpPr>
          <p:nvPr>
            <p:ph type="title"/>
          </p:nvPr>
        </p:nvSpPr>
        <p:spPr>
          <a:xfrm>
            <a:off x="327912" y="269183"/>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410"/>
              <a:t>Housing Advocacy Letter (cont. 6)</a:t>
            </a:r>
            <a:endParaRPr sz="3410"/>
          </a:p>
        </p:txBody>
      </p:sp>
      <p:sp>
        <p:nvSpPr>
          <p:cNvPr id="650" name="Google Shape;650;p93"/>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94"/>
          <p:cNvSpPr txBox="1">
            <a:spLocks noGrp="1"/>
          </p:cNvSpPr>
          <p:nvPr>
            <p:ph type="body" idx="4294967295"/>
          </p:nvPr>
        </p:nvSpPr>
        <p:spPr>
          <a:xfrm>
            <a:off x="311700" y="1152475"/>
            <a:ext cx="8520600" cy="3876000"/>
          </a:xfrm>
          <a:prstGeom prst="rect">
            <a:avLst/>
          </a:prstGeom>
        </p:spPr>
        <p:txBody>
          <a:bodyPr spcFirstLastPara="1" wrap="square" lIns="91425" tIns="91425" rIns="91425" bIns="91425" anchor="t" anchorCtr="0">
            <a:normAutofit/>
          </a:bodyPr>
          <a:lstStyle/>
          <a:p>
            <a:pPr marL="0" lvl="0" indent="0" algn="l" rtl="0">
              <a:spcBef>
                <a:spcPts val="1000"/>
              </a:spcBef>
              <a:spcAft>
                <a:spcPts val="0"/>
              </a:spcAft>
              <a:buNone/>
            </a:pPr>
            <a:r>
              <a:rPr lang="en" sz="2200">
                <a:latin typeface="Arial"/>
                <a:ea typeface="Arial"/>
                <a:cs typeface="Arial"/>
                <a:sym typeface="Arial"/>
              </a:rPr>
              <a:t>Given </a:t>
            </a:r>
            <a:r>
              <a:rPr lang="en" sz="2200" i="1">
                <a:latin typeface="Arial"/>
                <a:ea typeface="Arial"/>
                <a:cs typeface="Arial"/>
                <a:sym typeface="Arial"/>
              </a:rPr>
              <a:t>[Client Name]</a:t>
            </a:r>
            <a:r>
              <a:rPr lang="en" sz="2200">
                <a:latin typeface="Arial"/>
                <a:ea typeface="Arial"/>
                <a:cs typeface="Arial"/>
                <a:sym typeface="Arial"/>
              </a:rPr>
              <a:t>’s urgent situation and complex needs, we request a meeting to develop this plan within </a:t>
            </a:r>
            <a:r>
              <a:rPr lang="en" sz="2200" i="1">
                <a:latin typeface="Arial"/>
                <a:ea typeface="Arial"/>
                <a:cs typeface="Arial"/>
                <a:sym typeface="Arial"/>
              </a:rPr>
              <a:t>[Number]</a:t>
            </a:r>
            <a:r>
              <a:rPr lang="en" sz="2200">
                <a:latin typeface="Arial"/>
                <a:ea typeface="Arial"/>
                <a:cs typeface="Arial"/>
                <a:sym typeface="Arial"/>
              </a:rPr>
              <a:t> business days.</a:t>
            </a:r>
            <a:endParaRPr sz="2200">
              <a:latin typeface="Arial"/>
              <a:ea typeface="Arial"/>
              <a:cs typeface="Arial"/>
              <a:sym typeface="Arial"/>
            </a:endParaRPr>
          </a:p>
          <a:p>
            <a:pPr marL="0" lvl="0" indent="0" algn="l" rtl="0">
              <a:spcBef>
                <a:spcPts val="1200"/>
              </a:spcBef>
              <a:spcAft>
                <a:spcPts val="0"/>
              </a:spcAft>
              <a:buNone/>
            </a:pPr>
            <a:r>
              <a:rPr lang="en" sz="2200">
                <a:latin typeface="Arial"/>
                <a:ea typeface="Arial"/>
                <a:cs typeface="Arial"/>
                <a:sym typeface="Arial"/>
              </a:rPr>
              <a:t>Thank you for your prompt attention to this matter. Please contact me at </a:t>
            </a:r>
            <a:r>
              <a:rPr lang="en" sz="2200" i="1">
                <a:latin typeface="Arial"/>
                <a:ea typeface="Arial"/>
                <a:cs typeface="Arial"/>
                <a:sym typeface="Arial"/>
              </a:rPr>
              <a:t>[Phone]</a:t>
            </a:r>
            <a:r>
              <a:rPr lang="en" sz="2200">
                <a:latin typeface="Arial"/>
                <a:ea typeface="Arial"/>
                <a:cs typeface="Arial"/>
                <a:sym typeface="Arial"/>
              </a:rPr>
              <a:t> or </a:t>
            </a:r>
            <a:r>
              <a:rPr lang="en" sz="2200" i="1">
                <a:latin typeface="Arial"/>
                <a:ea typeface="Arial"/>
                <a:cs typeface="Arial"/>
                <a:sym typeface="Arial"/>
              </a:rPr>
              <a:t>[Email]</a:t>
            </a:r>
            <a:r>
              <a:rPr lang="en" sz="2200">
                <a:latin typeface="Arial"/>
                <a:ea typeface="Arial"/>
                <a:cs typeface="Arial"/>
                <a:sym typeface="Arial"/>
              </a:rPr>
              <a:t> to coordinate next steps.</a:t>
            </a:r>
            <a:endParaRPr sz="2200">
              <a:latin typeface="Arial"/>
              <a:ea typeface="Arial"/>
              <a:cs typeface="Arial"/>
              <a:sym typeface="Arial"/>
            </a:endParaRPr>
          </a:p>
          <a:p>
            <a:pPr marL="0" lvl="0" indent="0" algn="l" rtl="0">
              <a:spcBef>
                <a:spcPts val="1200"/>
              </a:spcBef>
              <a:spcAft>
                <a:spcPts val="1200"/>
              </a:spcAft>
              <a:buNone/>
            </a:pPr>
            <a:r>
              <a:rPr lang="en" sz="2200">
                <a:latin typeface="Arial"/>
                <a:ea typeface="Arial"/>
                <a:cs typeface="Arial"/>
                <a:sym typeface="Arial"/>
              </a:rPr>
              <a:t>Sincerely,</a:t>
            </a:r>
            <a:endParaRPr sz="2200">
              <a:latin typeface="Arial"/>
              <a:ea typeface="Arial"/>
              <a:cs typeface="Arial"/>
              <a:sym typeface="Arial"/>
            </a:endParaRPr>
          </a:p>
        </p:txBody>
      </p:sp>
      <p:sp>
        <p:nvSpPr>
          <p:cNvPr id="656" name="Google Shape;656;p94"/>
          <p:cNvSpPr txBox="1">
            <a:spLocks noGrp="1"/>
          </p:cNvSpPr>
          <p:nvPr>
            <p:ph type="title"/>
          </p:nvPr>
        </p:nvSpPr>
        <p:spPr>
          <a:xfrm>
            <a:off x="327912" y="254488"/>
            <a:ext cx="8136900" cy="479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3900"/>
              <a:t>Housing Advocacy Letter (cont. 7)</a:t>
            </a:r>
            <a:endParaRPr sz="3900"/>
          </a:p>
          <a:p>
            <a:pPr marL="0" lvl="0" indent="0" algn="l" rtl="0">
              <a:spcBef>
                <a:spcPts val="0"/>
              </a:spcBef>
              <a:spcAft>
                <a:spcPts val="0"/>
              </a:spcAft>
              <a:buNone/>
            </a:pPr>
            <a:endParaRPr/>
          </a:p>
        </p:txBody>
      </p:sp>
      <p:sp>
        <p:nvSpPr>
          <p:cNvPr id="657" name="Google Shape;657;p94"/>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95"/>
          <p:cNvSpPr txBox="1">
            <a:spLocks noGrp="1"/>
          </p:cNvSpPr>
          <p:nvPr>
            <p:ph type="body" idx="4294967295"/>
          </p:nvPr>
        </p:nvSpPr>
        <p:spPr>
          <a:xfrm>
            <a:off x="259950" y="1227575"/>
            <a:ext cx="8572500" cy="3341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200">
                <a:latin typeface="Arial"/>
                <a:ea typeface="Arial"/>
                <a:cs typeface="Arial"/>
                <a:sym typeface="Arial"/>
              </a:rPr>
              <a:t>CARE Court respondents have statutory priority for the Behavioral Health Bridge Housing (BHBH) program:</a:t>
            </a:r>
            <a:endParaRPr sz="2200">
              <a:latin typeface="Arial"/>
              <a:ea typeface="Arial"/>
              <a:cs typeface="Arial"/>
              <a:sym typeface="Arial"/>
            </a:endParaRPr>
          </a:p>
          <a:p>
            <a:pPr marL="457200" lvl="0" indent="0" algn="l" rtl="0">
              <a:spcBef>
                <a:spcPts val="1200"/>
              </a:spcBef>
              <a:spcAft>
                <a:spcPts val="0"/>
              </a:spcAft>
              <a:buNone/>
            </a:pPr>
            <a:r>
              <a:rPr lang="en" sz="2200">
                <a:latin typeface="Arial"/>
                <a:ea typeface="Arial"/>
                <a:cs typeface="Arial"/>
                <a:sym typeface="Arial"/>
              </a:rPr>
              <a:t>“Individuals who are CARE process participants shall be prioritized for any appropriate bridge housing funded by the Behavioral Health Bridge Housing program.”</a:t>
            </a:r>
            <a:endParaRPr sz="2200">
              <a:latin typeface="Arial"/>
              <a:ea typeface="Arial"/>
              <a:cs typeface="Arial"/>
              <a:sym typeface="Arial"/>
            </a:endParaRPr>
          </a:p>
          <a:p>
            <a:pPr marL="0" lvl="0" indent="0" algn="l" rtl="0">
              <a:spcBef>
                <a:spcPts val="1200"/>
              </a:spcBef>
              <a:spcAft>
                <a:spcPts val="1200"/>
              </a:spcAft>
              <a:buNone/>
            </a:pPr>
            <a:r>
              <a:rPr lang="en" sz="2200">
                <a:latin typeface="Arial"/>
                <a:ea typeface="Arial"/>
                <a:cs typeface="Arial"/>
                <a:sym typeface="Arial"/>
              </a:rPr>
              <a:t>Cal. Welf. &amp; Inst. Code § 5982</a:t>
            </a:r>
            <a:endParaRPr sz="2200">
              <a:latin typeface="Arial"/>
              <a:ea typeface="Arial"/>
              <a:cs typeface="Arial"/>
              <a:sym typeface="Arial"/>
            </a:endParaRPr>
          </a:p>
        </p:txBody>
      </p:sp>
      <p:sp>
        <p:nvSpPr>
          <p:cNvPr id="663" name="Google Shape;663;p95"/>
          <p:cNvSpPr txBox="1">
            <a:spLocks noGrp="1"/>
          </p:cNvSpPr>
          <p:nvPr>
            <p:ph type="title"/>
          </p:nvPr>
        </p:nvSpPr>
        <p:spPr>
          <a:xfrm>
            <a:off x="327912" y="453466"/>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140"/>
              <a:t>Behavioral Health Bridge Housing</a:t>
            </a:r>
            <a:endParaRPr sz="3140"/>
          </a:p>
        </p:txBody>
      </p:sp>
      <p:sp>
        <p:nvSpPr>
          <p:cNvPr id="664" name="Google Shape;664;p95"/>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36</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96"/>
          <p:cNvSpPr txBox="1">
            <a:spLocks noGrp="1"/>
          </p:cNvSpPr>
          <p:nvPr>
            <p:ph type="body" idx="4294967295"/>
          </p:nvPr>
        </p:nvSpPr>
        <p:spPr>
          <a:xfrm>
            <a:off x="311700" y="1151925"/>
            <a:ext cx="8520600" cy="3816300"/>
          </a:xfrm>
          <a:prstGeom prst="rect">
            <a:avLst/>
          </a:prstGeom>
        </p:spPr>
        <p:txBody>
          <a:bodyPr spcFirstLastPara="1" wrap="square" lIns="91425" tIns="91425" rIns="91425" bIns="91425" anchor="t" anchorCtr="0">
            <a:noAutofit/>
          </a:bodyPr>
          <a:lstStyle/>
          <a:p>
            <a:pPr marL="0" lvl="0" indent="0" algn="l" rtl="0">
              <a:lnSpc>
                <a:spcPct val="105000"/>
              </a:lnSpc>
              <a:spcBef>
                <a:spcPts val="0"/>
              </a:spcBef>
              <a:spcAft>
                <a:spcPts val="0"/>
              </a:spcAft>
              <a:buSzPts val="1018"/>
              <a:buNone/>
            </a:pPr>
            <a:r>
              <a:rPr lang="en" sz="2065">
                <a:latin typeface="Arial"/>
                <a:ea typeface="Arial"/>
                <a:cs typeface="Arial"/>
                <a:sym typeface="Arial"/>
              </a:rPr>
              <a:t>Learn how many beds your county has promised and find your county contact emails:</a:t>
            </a:r>
            <a:endParaRPr sz="2065">
              <a:latin typeface="Arial"/>
              <a:ea typeface="Arial"/>
              <a:cs typeface="Arial"/>
              <a:sym typeface="Arial"/>
            </a:endParaRPr>
          </a:p>
          <a:p>
            <a:pPr marL="457200" lvl="0" indent="-359728" algn="l" rtl="0">
              <a:lnSpc>
                <a:spcPct val="105000"/>
              </a:lnSpc>
              <a:spcBef>
                <a:spcPts val="1000"/>
              </a:spcBef>
              <a:spcAft>
                <a:spcPts val="0"/>
              </a:spcAft>
              <a:buSzPts val="2065"/>
              <a:buFont typeface="Arial"/>
              <a:buChar char="●"/>
            </a:pPr>
            <a:r>
              <a:rPr lang="en" sz="2065" u="sng">
                <a:solidFill>
                  <a:srgbClr val="980000"/>
                </a:solidFill>
                <a:latin typeface="Arial"/>
                <a:ea typeface="Arial"/>
                <a:cs typeface="Arial"/>
                <a:sym typeface="Arial"/>
                <a:hlinkClick r:id="rId3">
                  <a:extLst>
                    <a:ext uri="{A12FA001-AC4F-418D-AE19-62706E023703}">
                      <ahyp:hlinkClr xmlns:ahyp="http://schemas.microsoft.com/office/drawing/2018/hyperlinkcolor" val="tx"/>
                    </a:ext>
                  </a:extLst>
                </a:hlinkClick>
              </a:rPr>
              <a:t>https://bridgehousing.buildingcalhhs.com/</a:t>
            </a:r>
            <a:r>
              <a:rPr lang="en" sz="2065">
                <a:latin typeface="Arial"/>
                <a:ea typeface="Arial"/>
                <a:cs typeface="Arial"/>
                <a:sym typeface="Arial"/>
              </a:rPr>
              <a:t> (home page)</a:t>
            </a:r>
            <a:endParaRPr sz="2065">
              <a:latin typeface="Arial"/>
              <a:ea typeface="Arial"/>
              <a:cs typeface="Arial"/>
              <a:sym typeface="Arial"/>
            </a:endParaRPr>
          </a:p>
          <a:p>
            <a:pPr marL="457200" lvl="0" indent="-359728" algn="l" rtl="0">
              <a:lnSpc>
                <a:spcPct val="105000"/>
              </a:lnSpc>
              <a:spcBef>
                <a:spcPts val="0"/>
              </a:spcBef>
              <a:spcAft>
                <a:spcPts val="0"/>
              </a:spcAft>
              <a:buSzPts val="2065"/>
              <a:buFont typeface="Arial"/>
              <a:buChar char="●"/>
            </a:pPr>
            <a:r>
              <a:rPr lang="en" sz="2065" u="sng">
                <a:solidFill>
                  <a:srgbClr val="980000"/>
                </a:solidFill>
                <a:latin typeface="Arial"/>
                <a:ea typeface="Arial"/>
                <a:cs typeface="Arial"/>
                <a:sym typeface="Arial"/>
                <a:hlinkClick r:id="rId4">
                  <a:extLst>
                    <a:ext uri="{A12FA001-AC4F-418D-AE19-62706E023703}">
                      <ahyp:hlinkClr xmlns:ahyp="http://schemas.microsoft.com/office/drawing/2018/hyperlinkcolor" val="tx"/>
                    </a:ext>
                  </a:extLst>
                </a:hlinkClick>
              </a:rPr>
              <a:t>https://bridgehousing.buildingcalhhs.com/county-behavioral-health-agencies/#CBHAR3Awards</a:t>
            </a:r>
            <a:r>
              <a:rPr lang="en" sz="2065">
                <a:latin typeface="Arial"/>
                <a:ea typeface="Arial"/>
                <a:cs typeface="Arial"/>
                <a:sym typeface="Arial"/>
              </a:rPr>
              <a:t> (interactive map)</a:t>
            </a:r>
            <a:endParaRPr sz="2065">
              <a:latin typeface="Arial"/>
              <a:ea typeface="Arial"/>
              <a:cs typeface="Arial"/>
              <a:sym typeface="Arial"/>
            </a:endParaRPr>
          </a:p>
          <a:p>
            <a:pPr marL="0" lvl="0" indent="0" algn="l" rtl="0">
              <a:lnSpc>
                <a:spcPct val="105000"/>
              </a:lnSpc>
              <a:spcBef>
                <a:spcPts val="0"/>
              </a:spcBef>
              <a:spcAft>
                <a:spcPts val="0"/>
              </a:spcAft>
              <a:buSzPts val="1018"/>
              <a:buNone/>
            </a:pPr>
            <a:endParaRPr sz="2065">
              <a:latin typeface="Arial"/>
              <a:ea typeface="Arial"/>
              <a:cs typeface="Arial"/>
              <a:sym typeface="Arial"/>
            </a:endParaRPr>
          </a:p>
          <a:p>
            <a:pPr marL="0" lvl="0" indent="0" algn="l" rtl="0">
              <a:lnSpc>
                <a:spcPct val="105000"/>
              </a:lnSpc>
              <a:spcBef>
                <a:spcPts val="0"/>
              </a:spcBef>
              <a:spcAft>
                <a:spcPts val="0"/>
              </a:spcAft>
              <a:buSzPts val="1018"/>
              <a:buNone/>
            </a:pPr>
            <a:r>
              <a:rPr lang="en" sz="2065">
                <a:latin typeface="Arial"/>
                <a:ea typeface="Arial"/>
                <a:cs typeface="Arial"/>
                <a:sym typeface="Arial"/>
              </a:rPr>
              <a:t>Review DREDF’s Feb. 2026 </a:t>
            </a:r>
            <a:r>
              <a:rPr lang="en" sz="2065" u="sng">
                <a:solidFill>
                  <a:srgbClr val="980000"/>
                </a:solidFill>
                <a:latin typeface="Arial"/>
                <a:ea typeface="Arial"/>
                <a:cs typeface="Arial"/>
                <a:sym typeface="Arial"/>
                <a:hlinkClick r:id="rId5">
                  <a:extLst>
                    <a:ext uri="{A12FA001-AC4F-418D-AE19-62706E023703}">
                      <ahyp:hlinkClr xmlns:ahyp="http://schemas.microsoft.com/office/drawing/2018/hyperlinkcolor" val="tx"/>
                    </a:ext>
                  </a:extLst>
                </a:hlinkClick>
              </a:rPr>
              <a:t>county-by-county review</a:t>
            </a:r>
            <a:r>
              <a:rPr lang="en" sz="2065">
                <a:latin typeface="Arial"/>
                <a:ea typeface="Arial"/>
                <a:cs typeface="Arial"/>
                <a:sym typeface="Arial"/>
              </a:rPr>
              <a:t> of BHBH projects</a:t>
            </a:r>
            <a:endParaRPr sz="2065">
              <a:latin typeface="Arial"/>
              <a:ea typeface="Arial"/>
              <a:cs typeface="Arial"/>
              <a:sym typeface="Arial"/>
            </a:endParaRPr>
          </a:p>
          <a:p>
            <a:pPr marL="457200" lvl="0" indent="-347028" algn="l" rtl="0">
              <a:lnSpc>
                <a:spcPct val="105000"/>
              </a:lnSpc>
              <a:spcBef>
                <a:spcPts val="0"/>
              </a:spcBef>
              <a:spcAft>
                <a:spcPts val="0"/>
              </a:spcAft>
              <a:buSzPts val="1865"/>
              <a:buFont typeface="Arial"/>
              <a:buChar char="●"/>
            </a:pPr>
            <a:r>
              <a:rPr lang="en" sz="1865">
                <a:latin typeface="Arial"/>
                <a:ea typeface="Arial"/>
                <a:cs typeface="Arial"/>
                <a:sym typeface="Arial"/>
              </a:rPr>
              <a:t>In the CARE Court Defender Resources Library (Sharepoint)</a:t>
            </a:r>
            <a:endParaRPr sz="1865">
              <a:latin typeface="Arial"/>
              <a:ea typeface="Arial"/>
              <a:cs typeface="Arial"/>
              <a:sym typeface="Arial"/>
            </a:endParaRPr>
          </a:p>
          <a:p>
            <a:pPr marL="0" lvl="0" indent="0" algn="l" rtl="0">
              <a:lnSpc>
                <a:spcPct val="105000"/>
              </a:lnSpc>
              <a:spcBef>
                <a:spcPts val="0"/>
              </a:spcBef>
              <a:spcAft>
                <a:spcPts val="0"/>
              </a:spcAft>
              <a:buSzPts val="1018"/>
              <a:buNone/>
            </a:pPr>
            <a:endParaRPr sz="2065">
              <a:latin typeface="Arial"/>
              <a:ea typeface="Arial"/>
              <a:cs typeface="Arial"/>
              <a:sym typeface="Arial"/>
            </a:endParaRPr>
          </a:p>
          <a:p>
            <a:pPr marL="0" lvl="0" indent="0" algn="l" rtl="0">
              <a:lnSpc>
                <a:spcPct val="105000"/>
              </a:lnSpc>
              <a:spcBef>
                <a:spcPts val="0"/>
              </a:spcBef>
              <a:spcAft>
                <a:spcPts val="0"/>
              </a:spcAft>
              <a:buSzPts val="1018"/>
              <a:buNone/>
            </a:pPr>
            <a:r>
              <a:rPr lang="en" sz="2065">
                <a:latin typeface="Arial"/>
                <a:ea typeface="Arial"/>
                <a:cs typeface="Arial"/>
                <a:sym typeface="Arial"/>
              </a:rPr>
              <a:t>BHBH funds expire next year – unclear whether statutory priority continues</a:t>
            </a:r>
            <a:endParaRPr sz="2065">
              <a:latin typeface="Arial"/>
              <a:ea typeface="Arial"/>
              <a:cs typeface="Arial"/>
              <a:sym typeface="Arial"/>
            </a:endParaRPr>
          </a:p>
        </p:txBody>
      </p:sp>
      <p:sp>
        <p:nvSpPr>
          <p:cNvPr id="670" name="Google Shape;670;p96"/>
          <p:cNvSpPr txBox="1">
            <a:spLocks noGrp="1"/>
          </p:cNvSpPr>
          <p:nvPr>
            <p:ph type="title"/>
          </p:nvPr>
        </p:nvSpPr>
        <p:spPr>
          <a:xfrm>
            <a:off x="327912" y="320618"/>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026"/>
              <a:t>Behavioral Health Bridge Housing (cont.)</a:t>
            </a:r>
            <a:endParaRPr sz="2810"/>
          </a:p>
        </p:txBody>
      </p:sp>
      <p:sp>
        <p:nvSpPr>
          <p:cNvPr id="671" name="Google Shape;671;p96"/>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675"/>
        <p:cNvGrpSpPr/>
        <p:nvPr/>
      </p:nvGrpSpPr>
      <p:grpSpPr>
        <a:xfrm>
          <a:off x="0" y="0"/>
          <a:ext cx="0" cy="0"/>
          <a:chOff x="0" y="0"/>
          <a:chExt cx="0" cy="0"/>
        </a:xfrm>
      </p:grpSpPr>
      <p:sp>
        <p:nvSpPr>
          <p:cNvPr id="676" name="Google Shape;676;p97"/>
          <p:cNvSpPr txBox="1">
            <a:spLocks noGrp="1"/>
          </p:cNvSpPr>
          <p:nvPr>
            <p:ph type="title"/>
          </p:nvPr>
        </p:nvSpPr>
        <p:spPr>
          <a:xfrm>
            <a:off x="386700" y="1813500"/>
            <a:ext cx="8282400" cy="15165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7400">
                <a:latin typeface="Atkinson Hyperlegible"/>
                <a:ea typeface="Atkinson Hyperlegible"/>
                <a:cs typeface="Atkinson Hyperlegible"/>
                <a:sym typeface="Atkinson Hyperlegible"/>
              </a:rPr>
              <a:t>Q&amp;A</a:t>
            </a:r>
            <a:endParaRPr sz="7400">
              <a:latin typeface="Atkinson Hyperlegible"/>
              <a:ea typeface="Atkinson Hyperlegible"/>
              <a:cs typeface="Atkinson Hyperlegible"/>
              <a:sym typeface="Atkinson Hyperlegible"/>
            </a:endParaRPr>
          </a:p>
        </p:txBody>
      </p:sp>
      <p:sp>
        <p:nvSpPr>
          <p:cNvPr id="677" name="Google Shape;677;p9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38</a:t>
            </a:fld>
            <a:endParaRPr/>
          </a:p>
        </p:txBody>
      </p:sp>
      <p:pic>
        <p:nvPicPr>
          <p:cNvPr id="678" name="Google Shape;678;p97" title="DREDF-Logo_Full-Text_Dark-Red_Under_2-line_Transparent (1).png"/>
          <p:cNvPicPr preferRelativeResize="0"/>
          <p:nvPr/>
        </p:nvPicPr>
        <p:blipFill>
          <a:blip r:embed="rId3">
            <a:alphaModFix/>
          </a:blip>
          <a:stretch>
            <a:fillRect/>
          </a:stretch>
        </p:blipFill>
        <p:spPr>
          <a:xfrm>
            <a:off x="174650" y="95525"/>
            <a:ext cx="1672448" cy="1257599"/>
          </a:xfrm>
          <a:prstGeom prst="rect">
            <a:avLst/>
          </a:prstGeom>
          <a:noFill/>
          <a:ln>
            <a:noFill/>
          </a:ln>
        </p:spPr>
      </p:pic>
      <p:pic>
        <p:nvPicPr>
          <p:cNvPr id="679" name="Google Shape;679;p97" title="Office of Public Defender2.png"/>
          <p:cNvPicPr preferRelativeResize="0"/>
          <p:nvPr/>
        </p:nvPicPr>
        <p:blipFill>
          <a:blip r:embed="rId4">
            <a:alphaModFix/>
          </a:blip>
          <a:stretch>
            <a:fillRect/>
          </a:stretch>
        </p:blipFill>
        <p:spPr>
          <a:xfrm>
            <a:off x="6513073" y="352836"/>
            <a:ext cx="2383251" cy="98892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rgbClr val="F8F6F0"/>
        </a:solidFill>
        <a:effectLst/>
      </p:bgPr>
    </p:bg>
    <p:spTree>
      <p:nvGrpSpPr>
        <p:cNvPr id="1" name="Shape 683"/>
        <p:cNvGrpSpPr/>
        <p:nvPr/>
      </p:nvGrpSpPr>
      <p:grpSpPr>
        <a:xfrm>
          <a:off x="0" y="0"/>
          <a:ext cx="0" cy="0"/>
          <a:chOff x="0" y="0"/>
          <a:chExt cx="0" cy="0"/>
        </a:xfrm>
      </p:grpSpPr>
      <p:sp>
        <p:nvSpPr>
          <p:cNvPr id="684" name="Google Shape;684;p98"/>
          <p:cNvSpPr txBox="1"/>
          <p:nvPr/>
        </p:nvSpPr>
        <p:spPr>
          <a:xfrm>
            <a:off x="1052994" y="1247579"/>
            <a:ext cx="2904000" cy="701400"/>
          </a:xfrm>
          <a:prstGeom prst="rect">
            <a:avLst/>
          </a:prstGeom>
          <a:noFill/>
          <a:ln>
            <a:noFill/>
          </a:ln>
        </p:spPr>
        <p:txBody>
          <a:bodyPr spcFirstLastPara="1" wrap="square" lIns="100425" tIns="50200" rIns="100425" bIns="50200" anchor="t" anchorCtr="0">
            <a:noAutofit/>
          </a:bodyPr>
          <a:lstStyle/>
          <a:p>
            <a:pPr marL="0" marR="0" lvl="0" indent="0" algn="l" rtl="0">
              <a:lnSpc>
                <a:spcPct val="100000"/>
              </a:lnSpc>
              <a:spcBef>
                <a:spcPts val="0"/>
              </a:spcBef>
              <a:spcAft>
                <a:spcPts val="0"/>
              </a:spcAft>
              <a:buClr>
                <a:srgbClr val="96001D"/>
              </a:buClr>
              <a:buSzPts val="2197"/>
              <a:buFont typeface="Calibri"/>
              <a:buNone/>
            </a:pPr>
            <a:r>
              <a:rPr lang="en" sz="1867" b="1" i="0" u="none"/>
              <a:t>Phone:</a:t>
            </a:r>
            <a:r>
              <a:rPr lang="en" sz="1867" i="0" u="none">
                <a:solidFill>
                  <a:srgbClr val="CC0000"/>
                </a:solidFill>
              </a:rPr>
              <a:t> 	</a:t>
            </a:r>
            <a:r>
              <a:rPr lang="en" sz="1867">
                <a:solidFill>
                  <a:srgbClr val="CC0000"/>
                </a:solidFill>
              </a:rPr>
              <a:t>    </a:t>
            </a:r>
            <a:r>
              <a:rPr lang="en" sz="1867" i="0" u="none"/>
              <a:t>510.644.2555 </a:t>
            </a:r>
            <a:endParaRPr sz="1867"/>
          </a:p>
          <a:p>
            <a:pPr marL="0" marR="0" lvl="0" indent="0" algn="l" rtl="0">
              <a:lnSpc>
                <a:spcPct val="100000"/>
              </a:lnSpc>
              <a:spcBef>
                <a:spcPts val="0"/>
              </a:spcBef>
              <a:spcAft>
                <a:spcPts val="0"/>
              </a:spcAft>
              <a:buClr>
                <a:srgbClr val="96001D"/>
              </a:buClr>
              <a:buSzPts val="2197"/>
              <a:buFont typeface="Calibri"/>
              <a:buNone/>
            </a:pPr>
            <a:r>
              <a:rPr lang="en" sz="1867" b="1" i="0" u="none"/>
              <a:t>Toll Free:</a:t>
            </a:r>
            <a:r>
              <a:rPr lang="en" sz="1867" i="0" u="none"/>
              <a:t> </a:t>
            </a:r>
            <a:r>
              <a:rPr lang="en" sz="1867"/>
              <a:t> </a:t>
            </a:r>
            <a:r>
              <a:rPr lang="en" sz="1867" i="0" u="none"/>
              <a:t>800.348.4232</a:t>
            </a:r>
            <a:endParaRPr sz="1867">
              <a:solidFill>
                <a:srgbClr val="1155CC"/>
              </a:solidFill>
            </a:endParaRPr>
          </a:p>
        </p:txBody>
      </p:sp>
      <p:sp>
        <p:nvSpPr>
          <p:cNvPr id="685" name="Google Shape;685;p98"/>
          <p:cNvSpPr txBox="1"/>
          <p:nvPr/>
        </p:nvSpPr>
        <p:spPr>
          <a:xfrm>
            <a:off x="443500" y="426175"/>
            <a:ext cx="8225400" cy="524400"/>
          </a:xfrm>
          <a:prstGeom prst="rect">
            <a:avLst/>
          </a:prstGeom>
          <a:solidFill>
            <a:srgbClr val="96001D"/>
          </a:solidFill>
          <a:ln>
            <a:noFill/>
          </a:ln>
        </p:spPr>
        <p:txBody>
          <a:bodyPr spcFirstLastPara="1" wrap="square" lIns="91425" tIns="91425" rIns="91425" bIns="91425" anchor="t" anchorCtr="0">
            <a:spAutoFit/>
          </a:bodyPr>
          <a:lstStyle/>
          <a:p>
            <a:pPr marL="0" marR="0" lvl="0" indent="0" algn="l" rtl="0">
              <a:lnSpc>
                <a:spcPct val="80000"/>
              </a:lnSpc>
              <a:spcBef>
                <a:spcPts val="0"/>
              </a:spcBef>
              <a:spcAft>
                <a:spcPts val="0"/>
              </a:spcAft>
              <a:buClr>
                <a:srgbClr val="000000"/>
              </a:buClr>
              <a:buSzPts val="2960"/>
              <a:buFont typeface="Arial"/>
              <a:buNone/>
            </a:pPr>
            <a:r>
              <a:rPr lang="en" sz="2760" b="1">
                <a:solidFill>
                  <a:schemeClr val="lt1"/>
                </a:solidFill>
              </a:rPr>
              <a:t>Connect with DREDF</a:t>
            </a:r>
            <a:endParaRPr sz="2760" b="1">
              <a:solidFill>
                <a:schemeClr val="lt1"/>
              </a:solidFill>
            </a:endParaRPr>
          </a:p>
        </p:txBody>
      </p:sp>
      <p:pic>
        <p:nvPicPr>
          <p:cNvPr id="686" name="Google Shape;686;p98">
            <a:hlinkClick r:id="rId3"/>
          </p:cNvPr>
          <p:cNvPicPr preferRelativeResize="0"/>
          <p:nvPr/>
        </p:nvPicPr>
        <p:blipFill rotWithShape="1">
          <a:blip r:embed="rId4">
            <a:alphaModFix/>
          </a:blip>
          <a:srcRect l="13269" t="36120" r="78893" b="29142"/>
          <a:stretch/>
        </p:blipFill>
        <p:spPr>
          <a:xfrm>
            <a:off x="4467704" y="1339090"/>
            <a:ext cx="480978" cy="498835"/>
          </a:xfrm>
          <a:prstGeom prst="rect">
            <a:avLst/>
          </a:prstGeom>
          <a:noFill/>
          <a:ln>
            <a:noFill/>
          </a:ln>
        </p:spPr>
      </p:pic>
      <p:pic>
        <p:nvPicPr>
          <p:cNvPr id="687" name="Google Shape;687;p98">
            <a:hlinkClick r:id="rId5"/>
          </p:cNvPr>
          <p:cNvPicPr preferRelativeResize="0"/>
          <p:nvPr/>
        </p:nvPicPr>
        <p:blipFill rotWithShape="1">
          <a:blip r:embed="rId4">
            <a:alphaModFix/>
          </a:blip>
          <a:srcRect l="24770" t="36120" r="67393" b="29142"/>
          <a:stretch/>
        </p:blipFill>
        <p:spPr>
          <a:xfrm>
            <a:off x="4467698" y="1935387"/>
            <a:ext cx="480984" cy="498851"/>
          </a:xfrm>
          <a:prstGeom prst="rect">
            <a:avLst/>
          </a:prstGeom>
          <a:noFill/>
          <a:ln>
            <a:noFill/>
          </a:ln>
        </p:spPr>
      </p:pic>
      <p:pic>
        <p:nvPicPr>
          <p:cNvPr id="688" name="Google Shape;688;p98">
            <a:hlinkClick r:id="rId6"/>
          </p:cNvPr>
          <p:cNvPicPr preferRelativeResize="0"/>
          <p:nvPr/>
        </p:nvPicPr>
        <p:blipFill rotWithShape="1">
          <a:blip r:embed="rId4">
            <a:alphaModFix/>
          </a:blip>
          <a:srcRect l="36276" t="36120" r="55886" b="29142"/>
          <a:stretch/>
        </p:blipFill>
        <p:spPr>
          <a:xfrm>
            <a:off x="4467692" y="2534709"/>
            <a:ext cx="480984" cy="498851"/>
          </a:xfrm>
          <a:prstGeom prst="rect">
            <a:avLst/>
          </a:prstGeom>
          <a:noFill/>
          <a:ln>
            <a:noFill/>
          </a:ln>
        </p:spPr>
      </p:pic>
      <p:pic>
        <p:nvPicPr>
          <p:cNvPr id="689" name="Google Shape;689;p98">
            <a:hlinkClick r:id="rId7"/>
          </p:cNvPr>
          <p:cNvPicPr preferRelativeResize="0"/>
          <p:nvPr/>
        </p:nvPicPr>
        <p:blipFill rotWithShape="1">
          <a:blip r:embed="rId4">
            <a:alphaModFix/>
          </a:blip>
          <a:srcRect l="47447" t="36120" r="44715" b="29142"/>
          <a:stretch/>
        </p:blipFill>
        <p:spPr>
          <a:xfrm>
            <a:off x="4467702" y="3164966"/>
            <a:ext cx="480984" cy="498851"/>
          </a:xfrm>
          <a:prstGeom prst="rect">
            <a:avLst/>
          </a:prstGeom>
          <a:noFill/>
          <a:ln>
            <a:noFill/>
          </a:ln>
        </p:spPr>
      </p:pic>
      <p:pic>
        <p:nvPicPr>
          <p:cNvPr id="690" name="Google Shape;690;p98">
            <a:hlinkClick r:id="rId8"/>
          </p:cNvPr>
          <p:cNvPicPr preferRelativeResize="0"/>
          <p:nvPr/>
        </p:nvPicPr>
        <p:blipFill rotWithShape="1">
          <a:blip r:embed="rId4">
            <a:alphaModFix/>
          </a:blip>
          <a:srcRect l="59015" t="36120" r="33147" b="29142"/>
          <a:stretch/>
        </p:blipFill>
        <p:spPr>
          <a:xfrm>
            <a:off x="488952" y="3178582"/>
            <a:ext cx="480984" cy="498851"/>
          </a:xfrm>
          <a:prstGeom prst="rect">
            <a:avLst/>
          </a:prstGeom>
          <a:noFill/>
          <a:ln>
            <a:noFill/>
          </a:ln>
        </p:spPr>
      </p:pic>
      <p:pic>
        <p:nvPicPr>
          <p:cNvPr id="691" name="Google Shape;691;p98">
            <a:hlinkClick r:id="rId9"/>
          </p:cNvPr>
          <p:cNvPicPr preferRelativeResize="0"/>
          <p:nvPr/>
        </p:nvPicPr>
        <p:blipFill rotWithShape="1">
          <a:blip r:embed="rId4">
            <a:alphaModFix/>
          </a:blip>
          <a:srcRect l="70277" t="36120" r="21269" b="29142"/>
          <a:stretch/>
        </p:blipFill>
        <p:spPr>
          <a:xfrm>
            <a:off x="4448817" y="3795224"/>
            <a:ext cx="518765" cy="498851"/>
          </a:xfrm>
          <a:prstGeom prst="rect">
            <a:avLst/>
          </a:prstGeom>
          <a:noFill/>
          <a:ln>
            <a:noFill/>
          </a:ln>
        </p:spPr>
      </p:pic>
      <p:pic>
        <p:nvPicPr>
          <p:cNvPr id="692" name="Google Shape;692;p98">
            <a:hlinkClick r:id="rId10"/>
          </p:cNvPr>
          <p:cNvPicPr preferRelativeResize="0"/>
          <p:nvPr/>
        </p:nvPicPr>
        <p:blipFill rotWithShape="1">
          <a:blip r:embed="rId4">
            <a:alphaModFix/>
          </a:blip>
          <a:srcRect l="81757" t="36120" r="9790" b="29142"/>
          <a:stretch/>
        </p:blipFill>
        <p:spPr>
          <a:xfrm>
            <a:off x="474369" y="3792751"/>
            <a:ext cx="518765" cy="498851"/>
          </a:xfrm>
          <a:prstGeom prst="rect">
            <a:avLst/>
          </a:prstGeom>
          <a:noFill/>
          <a:ln>
            <a:noFill/>
          </a:ln>
        </p:spPr>
      </p:pic>
      <p:sp>
        <p:nvSpPr>
          <p:cNvPr id="693" name="Google Shape;693;p98"/>
          <p:cNvSpPr txBox="1"/>
          <p:nvPr/>
        </p:nvSpPr>
        <p:spPr>
          <a:xfrm>
            <a:off x="8632275" y="4850500"/>
            <a:ext cx="479700" cy="182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latin typeface="Atkinson Hyperlegible"/>
                <a:ea typeface="Atkinson Hyperlegible"/>
                <a:cs typeface="Atkinson Hyperlegible"/>
                <a:sym typeface="Atkinson Hyperlegible"/>
              </a:rPr>
              <a:t>39</a:t>
            </a:fld>
            <a:endParaRPr>
              <a:latin typeface="Atkinson Hyperlegible"/>
              <a:ea typeface="Atkinson Hyperlegible"/>
              <a:cs typeface="Atkinson Hyperlegible"/>
              <a:sym typeface="Atkinson Hyperlegible"/>
            </a:endParaRPr>
          </a:p>
        </p:txBody>
      </p:sp>
      <p:pic>
        <p:nvPicPr>
          <p:cNvPr id="694" name="Google Shape;694;p98" descr="Black phone silhouette icon. Vector. (Provided by Getty Images)"/>
          <p:cNvPicPr preferRelativeResize="0"/>
          <p:nvPr/>
        </p:nvPicPr>
        <p:blipFill>
          <a:blip r:embed="rId11">
            <a:alphaModFix/>
          </a:blip>
          <a:stretch>
            <a:fillRect/>
          </a:stretch>
        </p:blipFill>
        <p:spPr>
          <a:xfrm>
            <a:off x="474347" y="1301276"/>
            <a:ext cx="518779" cy="518779"/>
          </a:xfrm>
          <a:prstGeom prst="rect">
            <a:avLst/>
          </a:prstGeom>
          <a:solidFill>
            <a:schemeClr val="dk1"/>
          </a:solidFill>
          <a:ln>
            <a:noFill/>
          </a:ln>
        </p:spPr>
      </p:pic>
      <p:pic>
        <p:nvPicPr>
          <p:cNvPr id="695" name="Google Shape;695;p98" descr="internet icon. Filled internet icon for website design and mobile, app development. internet icon from filled big data collection isolated on black background. (Provided by Getty Images)"/>
          <p:cNvPicPr preferRelativeResize="0"/>
          <p:nvPr/>
        </p:nvPicPr>
        <p:blipFill>
          <a:blip r:embed="rId12">
            <a:alphaModFix/>
          </a:blip>
          <a:stretch>
            <a:fillRect/>
          </a:stretch>
        </p:blipFill>
        <p:spPr>
          <a:xfrm>
            <a:off x="466561" y="2564447"/>
            <a:ext cx="525773" cy="498811"/>
          </a:xfrm>
          <a:prstGeom prst="rect">
            <a:avLst/>
          </a:prstGeom>
          <a:noFill/>
          <a:ln>
            <a:noFill/>
          </a:ln>
        </p:spPr>
      </p:pic>
      <p:pic>
        <p:nvPicPr>
          <p:cNvPr id="696" name="Google Shape;696;p98" descr="email icon. Filled email icon for website design and mobile, app development. email icon from filled news collection isolated on black background. (Provided by Getty Images)"/>
          <p:cNvPicPr preferRelativeResize="0"/>
          <p:nvPr/>
        </p:nvPicPr>
        <p:blipFill>
          <a:blip r:embed="rId13">
            <a:alphaModFix/>
          </a:blip>
          <a:stretch>
            <a:fillRect/>
          </a:stretch>
        </p:blipFill>
        <p:spPr>
          <a:xfrm>
            <a:off x="466547" y="1923339"/>
            <a:ext cx="525773" cy="525773"/>
          </a:xfrm>
          <a:prstGeom prst="rect">
            <a:avLst/>
          </a:prstGeom>
          <a:noFill/>
          <a:ln>
            <a:noFill/>
          </a:ln>
        </p:spPr>
      </p:pic>
      <p:sp>
        <p:nvSpPr>
          <p:cNvPr id="697" name="Google Shape;697;p98"/>
          <p:cNvSpPr txBox="1"/>
          <p:nvPr/>
        </p:nvSpPr>
        <p:spPr>
          <a:xfrm>
            <a:off x="1046869" y="1964575"/>
            <a:ext cx="2996100" cy="470400"/>
          </a:xfrm>
          <a:prstGeom prst="rect">
            <a:avLst/>
          </a:prstGeom>
          <a:noFill/>
          <a:ln>
            <a:noFill/>
          </a:ln>
        </p:spPr>
        <p:txBody>
          <a:bodyPr spcFirstLastPara="1" wrap="square" lIns="100425" tIns="100425" rIns="100425" bIns="100425" anchor="t" anchorCtr="0">
            <a:noAutofit/>
          </a:bodyPr>
          <a:lstStyle/>
          <a:p>
            <a:pPr marL="0" lvl="0" indent="0" algn="l" rtl="0">
              <a:spcBef>
                <a:spcPts val="0"/>
              </a:spcBef>
              <a:spcAft>
                <a:spcPts val="0"/>
              </a:spcAft>
              <a:buClr>
                <a:schemeClr val="dk1"/>
              </a:buClr>
              <a:buSzPts val="1296"/>
              <a:buFont typeface="Arial"/>
              <a:buNone/>
            </a:pPr>
            <a:r>
              <a:rPr lang="en" sz="1867" b="1"/>
              <a:t>Email:</a:t>
            </a:r>
            <a:r>
              <a:rPr lang="en" sz="1867">
                <a:solidFill>
                  <a:srgbClr val="CC0000"/>
                </a:solidFill>
              </a:rPr>
              <a:t>	   </a:t>
            </a:r>
            <a:r>
              <a:rPr lang="en" sz="1867" u="sng">
                <a:solidFill>
                  <a:srgbClr val="1C4587"/>
                </a:solidFill>
              </a:rPr>
              <a:t>info@dredf.org</a:t>
            </a:r>
            <a:br>
              <a:rPr lang="en" sz="1867">
                <a:solidFill>
                  <a:srgbClr val="CC0000"/>
                </a:solidFill>
              </a:rPr>
            </a:br>
            <a:endParaRPr sz="1867">
              <a:solidFill>
                <a:srgbClr val="1155CC"/>
              </a:solidFill>
            </a:endParaRPr>
          </a:p>
          <a:p>
            <a:pPr marL="0" lvl="0" indent="0" algn="l" rtl="0">
              <a:spcBef>
                <a:spcPts val="0"/>
              </a:spcBef>
              <a:spcAft>
                <a:spcPts val="0"/>
              </a:spcAft>
              <a:buNone/>
            </a:pPr>
            <a:endParaRPr sz="1977">
              <a:solidFill>
                <a:schemeClr val="dk2"/>
              </a:solidFill>
            </a:endParaRPr>
          </a:p>
          <a:p>
            <a:pPr marL="0" lvl="0" indent="0" algn="l" rtl="0">
              <a:spcBef>
                <a:spcPts val="0"/>
              </a:spcBef>
              <a:spcAft>
                <a:spcPts val="0"/>
              </a:spcAft>
              <a:buNone/>
            </a:pPr>
            <a:endParaRPr sz="1867">
              <a:solidFill>
                <a:schemeClr val="dk1"/>
              </a:solidFill>
            </a:endParaRPr>
          </a:p>
        </p:txBody>
      </p:sp>
      <p:sp>
        <p:nvSpPr>
          <p:cNvPr id="698" name="Google Shape;698;p98"/>
          <p:cNvSpPr txBox="1"/>
          <p:nvPr/>
        </p:nvSpPr>
        <p:spPr>
          <a:xfrm>
            <a:off x="1039095" y="2576100"/>
            <a:ext cx="2996100" cy="470400"/>
          </a:xfrm>
          <a:prstGeom prst="rect">
            <a:avLst/>
          </a:prstGeom>
          <a:noFill/>
          <a:ln>
            <a:noFill/>
          </a:ln>
        </p:spPr>
        <p:txBody>
          <a:bodyPr spcFirstLastPara="1" wrap="square" lIns="100425" tIns="100425" rIns="100425" bIns="100425" anchor="t" anchorCtr="0">
            <a:noAutofit/>
          </a:bodyPr>
          <a:lstStyle/>
          <a:p>
            <a:pPr marL="0" lvl="0" indent="0" algn="l" rtl="0">
              <a:spcBef>
                <a:spcPts val="0"/>
              </a:spcBef>
              <a:spcAft>
                <a:spcPts val="0"/>
              </a:spcAft>
              <a:buClr>
                <a:schemeClr val="dk1"/>
              </a:buClr>
              <a:buSzPts val="1296"/>
              <a:buFont typeface="Arial"/>
              <a:buNone/>
            </a:pPr>
            <a:r>
              <a:rPr lang="en" sz="1867" b="1"/>
              <a:t>Website:</a:t>
            </a:r>
            <a:r>
              <a:rPr lang="en" sz="1867">
                <a:solidFill>
                  <a:srgbClr val="CC0000"/>
                </a:solidFill>
              </a:rPr>
              <a:t>   </a:t>
            </a:r>
            <a:r>
              <a:rPr lang="en" sz="1867" u="sng">
                <a:solidFill>
                  <a:srgbClr val="1C4587"/>
                </a:solidFill>
                <a:hlinkClick r:id="rId14">
                  <a:extLst>
                    <a:ext uri="{A12FA001-AC4F-418D-AE19-62706E023703}">
                      <ahyp:hlinkClr xmlns:ahyp="http://schemas.microsoft.com/office/drawing/2018/hyperlinkcolor" val="tx"/>
                    </a:ext>
                  </a:extLst>
                </a:hlinkClick>
              </a:rPr>
              <a:t>www.dredf.org</a:t>
            </a:r>
            <a:endParaRPr sz="1867">
              <a:solidFill>
                <a:srgbClr val="1C4587"/>
              </a:solidFill>
            </a:endParaRPr>
          </a:p>
          <a:p>
            <a:pPr marL="0" lvl="0" indent="0" algn="l" rtl="0">
              <a:spcBef>
                <a:spcPts val="0"/>
              </a:spcBef>
              <a:spcAft>
                <a:spcPts val="0"/>
              </a:spcAft>
              <a:buNone/>
            </a:pPr>
            <a:br>
              <a:rPr lang="en" sz="1867">
                <a:solidFill>
                  <a:srgbClr val="CC0000"/>
                </a:solidFill>
              </a:rPr>
            </a:br>
            <a:endParaRPr sz="1867">
              <a:solidFill>
                <a:srgbClr val="1155CC"/>
              </a:solidFill>
            </a:endParaRPr>
          </a:p>
          <a:p>
            <a:pPr marL="0" lvl="0" indent="0" algn="l" rtl="0">
              <a:spcBef>
                <a:spcPts val="0"/>
              </a:spcBef>
              <a:spcAft>
                <a:spcPts val="0"/>
              </a:spcAft>
              <a:buNone/>
            </a:pPr>
            <a:endParaRPr sz="1977">
              <a:solidFill>
                <a:schemeClr val="dk2"/>
              </a:solidFill>
            </a:endParaRPr>
          </a:p>
          <a:p>
            <a:pPr marL="0" lvl="0" indent="0" algn="l" rtl="0">
              <a:spcBef>
                <a:spcPts val="0"/>
              </a:spcBef>
              <a:spcAft>
                <a:spcPts val="0"/>
              </a:spcAft>
              <a:buNone/>
            </a:pPr>
            <a:endParaRPr sz="1867">
              <a:solidFill>
                <a:schemeClr val="dk1"/>
              </a:solidFill>
            </a:endParaRPr>
          </a:p>
        </p:txBody>
      </p:sp>
      <p:sp>
        <p:nvSpPr>
          <p:cNvPr id="699" name="Google Shape;699;p98"/>
          <p:cNvSpPr txBox="1"/>
          <p:nvPr/>
        </p:nvSpPr>
        <p:spPr>
          <a:xfrm>
            <a:off x="1046850" y="3187650"/>
            <a:ext cx="2660100" cy="470400"/>
          </a:xfrm>
          <a:prstGeom prst="rect">
            <a:avLst/>
          </a:prstGeom>
          <a:noFill/>
          <a:ln>
            <a:noFill/>
          </a:ln>
        </p:spPr>
        <p:txBody>
          <a:bodyPr spcFirstLastPara="1" wrap="square" lIns="100425" tIns="100425" rIns="100425" bIns="100425" anchor="t" anchorCtr="0">
            <a:noAutofit/>
          </a:bodyPr>
          <a:lstStyle/>
          <a:p>
            <a:pPr marL="0" lvl="0" indent="0" algn="l" rtl="0">
              <a:spcBef>
                <a:spcPts val="0"/>
              </a:spcBef>
              <a:spcAft>
                <a:spcPts val="0"/>
              </a:spcAft>
              <a:buNone/>
            </a:pPr>
            <a:r>
              <a:rPr lang="en" sz="1867" b="1"/>
              <a:t>Linktree:</a:t>
            </a:r>
            <a:r>
              <a:rPr lang="en" sz="1867"/>
              <a:t> </a:t>
            </a:r>
            <a:r>
              <a:rPr lang="en" sz="1867">
                <a:solidFill>
                  <a:srgbClr val="CC0000"/>
                </a:solidFill>
              </a:rPr>
              <a:t>  </a:t>
            </a:r>
            <a:r>
              <a:rPr lang="en" sz="1867" u="sng">
                <a:solidFill>
                  <a:srgbClr val="1C4587"/>
                </a:solidFill>
              </a:rPr>
              <a:t>dredf</a:t>
            </a:r>
            <a:endParaRPr sz="1867" u="sng">
              <a:solidFill>
                <a:srgbClr val="1C4587"/>
              </a:solidFill>
            </a:endParaRPr>
          </a:p>
          <a:p>
            <a:pPr marL="0" lvl="0" indent="0" algn="l" rtl="0">
              <a:spcBef>
                <a:spcPts val="0"/>
              </a:spcBef>
              <a:spcAft>
                <a:spcPts val="0"/>
              </a:spcAft>
              <a:buNone/>
            </a:pPr>
            <a:endParaRPr sz="1867">
              <a:solidFill>
                <a:srgbClr val="CC0000"/>
              </a:solidFill>
            </a:endParaRPr>
          </a:p>
          <a:p>
            <a:pPr marL="0" lvl="0" indent="0" algn="l" rtl="0">
              <a:spcBef>
                <a:spcPts val="0"/>
              </a:spcBef>
              <a:spcAft>
                <a:spcPts val="0"/>
              </a:spcAft>
              <a:buNone/>
            </a:pPr>
            <a:br>
              <a:rPr lang="en" sz="1867">
                <a:solidFill>
                  <a:srgbClr val="CC0000"/>
                </a:solidFill>
              </a:rPr>
            </a:br>
            <a:endParaRPr sz="1867">
              <a:solidFill>
                <a:srgbClr val="1155CC"/>
              </a:solidFill>
            </a:endParaRPr>
          </a:p>
          <a:p>
            <a:pPr marL="0" lvl="0" indent="0" algn="l" rtl="0">
              <a:spcBef>
                <a:spcPts val="0"/>
              </a:spcBef>
              <a:spcAft>
                <a:spcPts val="0"/>
              </a:spcAft>
              <a:buNone/>
            </a:pPr>
            <a:endParaRPr sz="1977">
              <a:solidFill>
                <a:schemeClr val="dk2"/>
              </a:solidFill>
            </a:endParaRPr>
          </a:p>
          <a:p>
            <a:pPr marL="0" lvl="0" indent="0" algn="l" rtl="0">
              <a:spcBef>
                <a:spcPts val="0"/>
              </a:spcBef>
              <a:spcAft>
                <a:spcPts val="0"/>
              </a:spcAft>
              <a:buNone/>
            </a:pPr>
            <a:endParaRPr sz="1867">
              <a:solidFill>
                <a:schemeClr val="dk1"/>
              </a:solidFill>
            </a:endParaRPr>
          </a:p>
        </p:txBody>
      </p:sp>
      <p:sp>
        <p:nvSpPr>
          <p:cNvPr id="700" name="Google Shape;700;p98"/>
          <p:cNvSpPr txBox="1"/>
          <p:nvPr/>
        </p:nvSpPr>
        <p:spPr>
          <a:xfrm>
            <a:off x="5041723" y="1949550"/>
            <a:ext cx="3937200" cy="470400"/>
          </a:xfrm>
          <a:prstGeom prst="rect">
            <a:avLst/>
          </a:prstGeom>
          <a:noFill/>
          <a:ln>
            <a:noFill/>
          </a:ln>
        </p:spPr>
        <p:txBody>
          <a:bodyPr spcFirstLastPara="1" wrap="square" lIns="100425" tIns="100425" rIns="100425" bIns="100425" anchor="t" anchorCtr="0">
            <a:noAutofit/>
          </a:bodyPr>
          <a:lstStyle/>
          <a:p>
            <a:pPr marL="0" lvl="0" indent="0" algn="l" rtl="0">
              <a:spcBef>
                <a:spcPts val="0"/>
              </a:spcBef>
              <a:spcAft>
                <a:spcPts val="0"/>
              </a:spcAft>
              <a:buClr>
                <a:schemeClr val="dk1"/>
              </a:buClr>
              <a:buSzPts val="1296"/>
              <a:buFont typeface="Arial"/>
              <a:buNone/>
            </a:pPr>
            <a:r>
              <a:rPr lang="en" sz="1867" b="1"/>
              <a:t>Facebook:</a:t>
            </a:r>
            <a:r>
              <a:rPr lang="en" sz="1867">
                <a:solidFill>
                  <a:srgbClr val="CC0000"/>
                </a:solidFill>
              </a:rPr>
              <a:t>   </a:t>
            </a:r>
            <a:r>
              <a:rPr lang="en" sz="1867" u="sng">
                <a:solidFill>
                  <a:srgbClr val="1C4587"/>
                </a:solidFill>
                <a:hlinkClick r:id="rId15">
                  <a:extLst>
                    <a:ext uri="{A12FA001-AC4F-418D-AE19-62706E023703}">
                      <ahyp:hlinkClr xmlns:ahyp="http://schemas.microsoft.com/office/drawing/2018/hyperlinkcolor" val="tx"/>
                    </a:ext>
                  </a:extLst>
                </a:hlinkClick>
              </a:rPr>
              <a:t>dredf.org</a:t>
            </a:r>
            <a:endParaRPr sz="1867">
              <a:solidFill>
                <a:srgbClr val="1C4587"/>
              </a:solidFill>
            </a:endParaRPr>
          </a:p>
        </p:txBody>
      </p:sp>
      <p:sp>
        <p:nvSpPr>
          <p:cNvPr id="701" name="Google Shape;701;p98"/>
          <p:cNvSpPr txBox="1"/>
          <p:nvPr/>
        </p:nvSpPr>
        <p:spPr>
          <a:xfrm>
            <a:off x="5049491" y="2551237"/>
            <a:ext cx="4177200" cy="470400"/>
          </a:xfrm>
          <a:prstGeom prst="rect">
            <a:avLst/>
          </a:prstGeom>
          <a:noFill/>
          <a:ln>
            <a:noFill/>
          </a:ln>
        </p:spPr>
        <p:txBody>
          <a:bodyPr spcFirstLastPara="1" wrap="square" lIns="100425" tIns="100425" rIns="100425" bIns="100425" anchor="t" anchorCtr="0">
            <a:noAutofit/>
          </a:bodyPr>
          <a:lstStyle/>
          <a:p>
            <a:pPr marL="0" lvl="0" indent="0" algn="l" rtl="0">
              <a:spcBef>
                <a:spcPts val="0"/>
              </a:spcBef>
              <a:spcAft>
                <a:spcPts val="0"/>
              </a:spcAft>
              <a:buNone/>
            </a:pPr>
            <a:r>
              <a:rPr lang="en" sz="1867" b="1"/>
              <a:t>Instagram:</a:t>
            </a:r>
            <a:r>
              <a:rPr lang="en" sz="1867" b="1">
                <a:solidFill>
                  <a:schemeClr val="dk1"/>
                </a:solidFill>
              </a:rPr>
              <a:t>  </a:t>
            </a:r>
            <a:r>
              <a:rPr lang="en" sz="1867" u="sng">
                <a:solidFill>
                  <a:srgbClr val="1C4587"/>
                </a:solidFill>
              </a:rPr>
              <a:t>dredf1979</a:t>
            </a:r>
            <a:br>
              <a:rPr lang="en" sz="1867">
                <a:solidFill>
                  <a:srgbClr val="1C4587"/>
                </a:solidFill>
              </a:rPr>
            </a:br>
            <a:endParaRPr sz="1867">
              <a:solidFill>
                <a:srgbClr val="1C4587"/>
              </a:solidFill>
            </a:endParaRPr>
          </a:p>
          <a:p>
            <a:pPr marL="0" lvl="0" indent="0" algn="l" rtl="0">
              <a:spcBef>
                <a:spcPts val="0"/>
              </a:spcBef>
              <a:spcAft>
                <a:spcPts val="0"/>
              </a:spcAft>
              <a:buNone/>
            </a:pPr>
            <a:endParaRPr sz="1977">
              <a:solidFill>
                <a:schemeClr val="dk2"/>
              </a:solidFill>
            </a:endParaRPr>
          </a:p>
          <a:p>
            <a:pPr marL="0" lvl="0" indent="0" algn="l" rtl="0">
              <a:spcBef>
                <a:spcPts val="0"/>
              </a:spcBef>
              <a:spcAft>
                <a:spcPts val="0"/>
              </a:spcAft>
              <a:buNone/>
            </a:pPr>
            <a:endParaRPr sz="1867">
              <a:solidFill>
                <a:schemeClr val="dk1"/>
              </a:solidFill>
            </a:endParaRPr>
          </a:p>
        </p:txBody>
      </p:sp>
      <p:sp>
        <p:nvSpPr>
          <p:cNvPr id="702" name="Google Shape;702;p98"/>
          <p:cNvSpPr txBox="1"/>
          <p:nvPr/>
        </p:nvSpPr>
        <p:spPr>
          <a:xfrm>
            <a:off x="5062122" y="3086760"/>
            <a:ext cx="4816500" cy="470400"/>
          </a:xfrm>
          <a:prstGeom prst="rect">
            <a:avLst/>
          </a:prstGeom>
          <a:noFill/>
          <a:ln>
            <a:noFill/>
          </a:ln>
        </p:spPr>
        <p:txBody>
          <a:bodyPr spcFirstLastPara="1" wrap="square" lIns="100425" tIns="100425" rIns="100425" bIns="100425" anchor="t" anchorCtr="0">
            <a:noAutofit/>
          </a:bodyPr>
          <a:lstStyle/>
          <a:p>
            <a:pPr marL="0" lvl="0" indent="0" algn="l" rtl="0">
              <a:spcBef>
                <a:spcPts val="0"/>
              </a:spcBef>
              <a:spcAft>
                <a:spcPts val="0"/>
              </a:spcAft>
              <a:buNone/>
            </a:pPr>
            <a:r>
              <a:rPr lang="en" sz="1867" b="1"/>
              <a:t>LinkedIn:</a:t>
            </a:r>
            <a:r>
              <a:rPr lang="en" sz="1867" b="1">
                <a:solidFill>
                  <a:schemeClr val="dk1"/>
                </a:solidFill>
              </a:rPr>
              <a:t>  </a:t>
            </a:r>
            <a:r>
              <a:rPr lang="en" sz="1867" b="1">
                <a:solidFill>
                  <a:srgbClr val="1155CC"/>
                </a:solidFill>
              </a:rPr>
              <a:t>  </a:t>
            </a:r>
            <a:r>
              <a:rPr lang="en" sz="1867" u="sng">
                <a:solidFill>
                  <a:srgbClr val="1C4587"/>
                </a:solidFill>
                <a:hlinkClick r:id="rId16">
                  <a:extLst>
                    <a:ext uri="{A12FA001-AC4F-418D-AE19-62706E023703}">
                      <ahyp:hlinkClr xmlns:ahyp="http://schemas.microsoft.com/office/drawing/2018/hyperlinkcolor" val="tx"/>
                    </a:ext>
                  </a:extLst>
                </a:hlinkClick>
              </a:rPr>
              <a:t>disability-rights-</a:t>
            </a:r>
            <a:r>
              <a:rPr lang="en" sz="1867" u="sng">
                <a:solidFill>
                  <a:srgbClr val="1C4587"/>
                </a:solidFill>
              </a:rPr>
              <a:t>education</a:t>
            </a:r>
            <a:endParaRPr sz="1867">
              <a:solidFill>
                <a:srgbClr val="1C4587"/>
              </a:solidFill>
            </a:endParaRPr>
          </a:p>
          <a:p>
            <a:pPr marL="0" lvl="0" indent="0" algn="l" rtl="0">
              <a:spcBef>
                <a:spcPts val="0"/>
              </a:spcBef>
              <a:spcAft>
                <a:spcPts val="0"/>
              </a:spcAft>
              <a:buNone/>
            </a:pPr>
            <a:r>
              <a:rPr lang="en" sz="1867">
                <a:solidFill>
                  <a:srgbClr val="1C4587"/>
                </a:solidFill>
              </a:rPr>
              <a:t>                    </a:t>
            </a:r>
            <a:r>
              <a:rPr lang="en" sz="1867" u="sng">
                <a:solidFill>
                  <a:srgbClr val="1C4587"/>
                </a:solidFill>
              </a:rPr>
              <a:t>-and-defense-fund</a:t>
            </a:r>
            <a:endParaRPr sz="1867" u="sng">
              <a:solidFill>
                <a:srgbClr val="1C4587"/>
              </a:solidFill>
            </a:endParaRPr>
          </a:p>
          <a:p>
            <a:pPr marL="0" lvl="0" indent="0" algn="l" rtl="0">
              <a:spcBef>
                <a:spcPts val="0"/>
              </a:spcBef>
              <a:spcAft>
                <a:spcPts val="0"/>
              </a:spcAft>
              <a:buNone/>
            </a:pPr>
            <a:br>
              <a:rPr lang="en" sz="1867">
                <a:solidFill>
                  <a:srgbClr val="1155CC"/>
                </a:solidFill>
              </a:rPr>
            </a:br>
            <a:endParaRPr sz="1867">
              <a:solidFill>
                <a:srgbClr val="1155CC"/>
              </a:solidFill>
            </a:endParaRPr>
          </a:p>
          <a:p>
            <a:pPr marL="0" lvl="0" indent="0" algn="l" rtl="0">
              <a:spcBef>
                <a:spcPts val="0"/>
              </a:spcBef>
              <a:spcAft>
                <a:spcPts val="0"/>
              </a:spcAft>
              <a:buNone/>
            </a:pPr>
            <a:endParaRPr sz="1977">
              <a:solidFill>
                <a:schemeClr val="dk2"/>
              </a:solidFill>
            </a:endParaRPr>
          </a:p>
          <a:p>
            <a:pPr marL="0" lvl="0" indent="0" algn="l" rtl="0">
              <a:spcBef>
                <a:spcPts val="0"/>
              </a:spcBef>
              <a:spcAft>
                <a:spcPts val="0"/>
              </a:spcAft>
              <a:buNone/>
            </a:pPr>
            <a:endParaRPr sz="1867">
              <a:solidFill>
                <a:schemeClr val="dk1"/>
              </a:solidFill>
            </a:endParaRPr>
          </a:p>
        </p:txBody>
      </p:sp>
      <p:sp>
        <p:nvSpPr>
          <p:cNvPr id="703" name="Google Shape;703;p98"/>
          <p:cNvSpPr txBox="1"/>
          <p:nvPr/>
        </p:nvSpPr>
        <p:spPr>
          <a:xfrm>
            <a:off x="5049499" y="3815100"/>
            <a:ext cx="3851400" cy="470400"/>
          </a:xfrm>
          <a:prstGeom prst="rect">
            <a:avLst/>
          </a:prstGeom>
          <a:noFill/>
          <a:ln>
            <a:noFill/>
          </a:ln>
        </p:spPr>
        <p:txBody>
          <a:bodyPr spcFirstLastPara="1" wrap="square" lIns="100425" tIns="100425" rIns="100425" bIns="100425" anchor="t" anchorCtr="0">
            <a:noAutofit/>
          </a:bodyPr>
          <a:lstStyle/>
          <a:p>
            <a:pPr marL="0" lvl="0" indent="0" algn="l" rtl="0">
              <a:spcBef>
                <a:spcPts val="0"/>
              </a:spcBef>
              <a:spcAft>
                <a:spcPts val="0"/>
              </a:spcAft>
              <a:buNone/>
            </a:pPr>
            <a:r>
              <a:rPr lang="en" sz="1867" b="1"/>
              <a:t>TikTok:</a:t>
            </a:r>
            <a:r>
              <a:rPr lang="en" sz="1867">
                <a:solidFill>
                  <a:srgbClr val="CC0000"/>
                </a:solidFill>
              </a:rPr>
              <a:t>	  </a:t>
            </a:r>
            <a:r>
              <a:rPr lang="en" sz="1867">
                <a:solidFill>
                  <a:srgbClr val="1155CC"/>
                </a:solidFill>
              </a:rPr>
              <a:t>    </a:t>
            </a:r>
            <a:r>
              <a:rPr lang="en" sz="1867" u="sng">
                <a:solidFill>
                  <a:srgbClr val="1C4587"/>
                </a:solidFill>
              </a:rPr>
              <a:t>disabilityrights</a:t>
            </a:r>
            <a:endParaRPr sz="1867" u="sng">
              <a:solidFill>
                <a:srgbClr val="1C4587"/>
              </a:solidFill>
            </a:endParaRPr>
          </a:p>
          <a:p>
            <a:pPr marL="0" lvl="0" indent="0" algn="l" rtl="0">
              <a:spcBef>
                <a:spcPts val="0"/>
              </a:spcBef>
              <a:spcAft>
                <a:spcPts val="0"/>
              </a:spcAft>
              <a:buNone/>
            </a:pPr>
            <a:endParaRPr sz="1977">
              <a:solidFill>
                <a:schemeClr val="dk2"/>
              </a:solidFill>
            </a:endParaRPr>
          </a:p>
          <a:p>
            <a:pPr marL="0" lvl="0" indent="0" algn="l" rtl="0">
              <a:spcBef>
                <a:spcPts val="0"/>
              </a:spcBef>
              <a:spcAft>
                <a:spcPts val="0"/>
              </a:spcAft>
              <a:buNone/>
            </a:pPr>
            <a:endParaRPr sz="1867">
              <a:solidFill>
                <a:schemeClr val="dk1"/>
              </a:solidFill>
            </a:endParaRPr>
          </a:p>
        </p:txBody>
      </p:sp>
      <p:sp>
        <p:nvSpPr>
          <p:cNvPr id="704" name="Google Shape;704;p98"/>
          <p:cNvSpPr txBox="1"/>
          <p:nvPr/>
        </p:nvSpPr>
        <p:spPr>
          <a:xfrm>
            <a:off x="1046869" y="3820950"/>
            <a:ext cx="2832000" cy="470400"/>
          </a:xfrm>
          <a:prstGeom prst="rect">
            <a:avLst/>
          </a:prstGeom>
          <a:noFill/>
          <a:ln>
            <a:noFill/>
          </a:ln>
        </p:spPr>
        <p:txBody>
          <a:bodyPr spcFirstLastPara="1" wrap="square" lIns="100425" tIns="100425" rIns="100425" bIns="100425" anchor="t" anchorCtr="0">
            <a:noAutofit/>
          </a:bodyPr>
          <a:lstStyle/>
          <a:p>
            <a:pPr marL="0" lvl="0" indent="0" algn="l" rtl="0">
              <a:spcBef>
                <a:spcPts val="0"/>
              </a:spcBef>
              <a:spcAft>
                <a:spcPts val="0"/>
              </a:spcAft>
              <a:buNone/>
            </a:pPr>
            <a:r>
              <a:rPr lang="en" sz="1867" b="1"/>
              <a:t>YouTube:</a:t>
            </a:r>
            <a:r>
              <a:rPr lang="en" sz="1867" b="1">
                <a:solidFill>
                  <a:schemeClr val="dk1"/>
                </a:solidFill>
              </a:rPr>
              <a:t>  </a:t>
            </a:r>
            <a:r>
              <a:rPr lang="en" sz="1867" u="sng">
                <a:solidFill>
                  <a:srgbClr val="1C4587"/>
                </a:solidFill>
              </a:rPr>
              <a:t>DredfOrg</a:t>
            </a:r>
            <a:endParaRPr sz="1867" u="sng">
              <a:solidFill>
                <a:srgbClr val="1C4587"/>
              </a:solidFill>
            </a:endParaRPr>
          </a:p>
          <a:p>
            <a:pPr marL="0" lvl="0" indent="0" algn="l" rtl="0">
              <a:spcBef>
                <a:spcPts val="0"/>
              </a:spcBef>
              <a:spcAft>
                <a:spcPts val="0"/>
              </a:spcAft>
              <a:buNone/>
            </a:pPr>
            <a:endParaRPr sz="1867">
              <a:solidFill>
                <a:srgbClr val="1155CC"/>
              </a:solidFill>
            </a:endParaRPr>
          </a:p>
          <a:p>
            <a:pPr marL="0" lvl="0" indent="0" algn="l" rtl="0">
              <a:spcBef>
                <a:spcPts val="0"/>
              </a:spcBef>
              <a:spcAft>
                <a:spcPts val="0"/>
              </a:spcAft>
              <a:buNone/>
            </a:pPr>
            <a:br>
              <a:rPr lang="en" sz="1867">
                <a:solidFill>
                  <a:srgbClr val="CC0000"/>
                </a:solidFill>
              </a:rPr>
            </a:br>
            <a:endParaRPr sz="1867">
              <a:solidFill>
                <a:srgbClr val="1155CC"/>
              </a:solidFill>
            </a:endParaRPr>
          </a:p>
          <a:p>
            <a:pPr marL="0" lvl="0" indent="0" algn="l" rtl="0">
              <a:spcBef>
                <a:spcPts val="0"/>
              </a:spcBef>
              <a:spcAft>
                <a:spcPts val="0"/>
              </a:spcAft>
              <a:buNone/>
            </a:pPr>
            <a:endParaRPr sz="1977">
              <a:solidFill>
                <a:schemeClr val="dk2"/>
              </a:solidFill>
            </a:endParaRPr>
          </a:p>
          <a:p>
            <a:pPr marL="0" lvl="0" indent="0" algn="l" rtl="0">
              <a:spcBef>
                <a:spcPts val="0"/>
              </a:spcBef>
              <a:spcAft>
                <a:spcPts val="0"/>
              </a:spcAft>
              <a:buNone/>
            </a:pPr>
            <a:endParaRPr sz="1867">
              <a:solidFill>
                <a:schemeClr val="dk1"/>
              </a:solidFill>
            </a:endParaRPr>
          </a:p>
        </p:txBody>
      </p:sp>
      <p:sp>
        <p:nvSpPr>
          <p:cNvPr id="705" name="Google Shape;705;p98"/>
          <p:cNvSpPr txBox="1"/>
          <p:nvPr/>
        </p:nvSpPr>
        <p:spPr>
          <a:xfrm>
            <a:off x="5049496" y="1345800"/>
            <a:ext cx="3937200" cy="470400"/>
          </a:xfrm>
          <a:prstGeom prst="rect">
            <a:avLst/>
          </a:prstGeom>
          <a:noFill/>
          <a:ln>
            <a:noFill/>
          </a:ln>
        </p:spPr>
        <p:txBody>
          <a:bodyPr spcFirstLastPara="1" wrap="square" lIns="100425" tIns="100425" rIns="100425" bIns="100425" anchor="t" anchorCtr="0">
            <a:noAutofit/>
          </a:bodyPr>
          <a:lstStyle/>
          <a:p>
            <a:pPr marL="0" lvl="0" indent="0" algn="l" rtl="0">
              <a:spcBef>
                <a:spcPts val="0"/>
              </a:spcBef>
              <a:spcAft>
                <a:spcPts val="0"/>
              </a:spcAft>
              <a:buNone/>
            </a:pPr>
            <a:r>
              <a:rPr lang="en" sz="1867" b="1"/>
              <a:t>BlueSky:   </a:t>
            </a:r>
            <a:r>
              <a:rPr lang="en" sz="1867" b="1">
                <a:solidFill>
                  <a:schemeClr val="dk1"/>
                </a:solidFill>
              </a:rPr>
              <a:t> </a:t>
            </a:r>
            <a:r>
              <a:rPr lang="en" sz="1867">
                <a:solidFill>
                  <a:schemeClr val="dk1"/>
                </a:solidFill>
              </a:rPr>
              <a:t> </a:t>
            </a:r>
            <a:r>
              <a:rPr lang="en" sz="1867" u="sng">
                <a:solidFill>
                  <a:srgbClr val="1C4587"/>
                </a:solidFill>
              </a:rPr>
              <a:t>dredf.bsky.social</a:t>
            </a:r>
            <a:endParaRPr sz="1867" u="sng">
              <a:solidFill>
                <a:srgbClr val="1C4587"/>
              </a:solidFill>
            </a:endParaRPr>
          </a:p>
          <a:p>
            <a:pPr marL="0" lvl="0" indent="0" algn="l" rtl="0">
              <a:spcBef>
                <a:spcPts val="0"/>
              </a:spcBef>
              <a:spcAft>
                <a:spcPts val="0"/>
              </a:spcAft>
              <a:buNone/>
            </a:pPr>
            <a:endParaRPr sz="1867">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407"/>
        <p:cNvGrpSpPr/>
        <p:nvPr/>
      </p:nvGrpSpPr>
      <p:grpSpPr>
        <a:xfrm>
          <a:off x="0" y="0"/>
          <a:ext cx="0" cy="0"/>
          <a:chOff x="0" y="0"/>
          <a:chExt cx="0" cy="0"/>
        </a:xfrm>
      </p:grpSpPr>
      <p:sp>
        <p:nvSpPr>
          <p:cNvPr id="408" name="Google Shape;408;p63"/>
          <p:cNvSpPr txBox="1">
            <a:spLocks noGrp="1"/>
          </p:cNvSpPr>
          <p:nvPr>
            <p:ph type="body" idx="4294967295"/>
          </p:nvPr>
        </p:nvSpPr>
        <p:spPr>
          <a:xfrm>
            <a:off x="289350" y="1152475"/>
            <a:ext cx="8543100" cy="3906900"/>
          </a:xfrm>
          <a:prstGeom prst="rect">
            <a:avLst/>
          </a:prstGeom>
        </p:spPr>
        <p:txBody>
          <a:bodyPr spcFirstLastPara="1" wrap="square" lIns="91425" tIns="91425" rIns="91425" bIns="91425" anchor="t" anchorCtr="0">
            <a:noAutofit/>
          </a:bodyPr>
          <a:lstStyle/>
          <a:p>
            <a:pPr marL="0" lvl="0" indent="0" algn="l" rtl="0">
              <a:lnSpc>
                <a:spcPct val="105000"/>
              </a:lnSpc>
              <a:spcBef>
                <a:spcPts val="0"/>
              </a:spcBef>
              <a:spcAft>
                <a:spcPts val="0"/>
              </a:spcAft>
              <a:buSzPts val="770"/>
              <a:buNone/>
            </a:pPr>
            <a:r>
              <a:rPr lang="en" sz="2000">
                <a:latin typeface="Arial"/>
                <a:ea typeface="Arial"/>
                <a:cs typeface="Arial"/>
                <a:sym typeface="Arial"/>
              </a:rPr>
              <a:t>California Mental Health System</a:t>
            </a:r>
            <a:endParaRPr sz="2000">
              <a:latin typeface="Arial"/>
              <a:ea typeface="Arial"/>
              <a:cs typeface="Arial"/>
              <a:sym typeface="Arial"/>
            </a:endParaRPr>
          </a:p>
          <a:p>
            <a:pPr marL="457200" lvl="0" indent="-355600" algn="l" rtl="0">
              <a:lnSpc>
                <a:spcPct val="105000"/>
              </a:lnSpc>
              <a:spcBef>
                <a:spcPts val="0"/>
              </a:spcBef>
              <a:spcAft>
                <a:spcPts val="0"/>
              </a:spcAft>
              <a:buSzPts val="2000"/>
              <a:buFont typeface="Arial"/>
              <a:buChar char="●"/>
            </a:pPr>
            <a:r>
              <a:rPr lang="en" sz="2000">
                <a:latin typeface="Arial"/>
                <a:ea typeface="Arial"/>
                <a:cs typeface="Arial"/>
                <a:sym typeface="Arial"/>
              </a:rPr>
              <a:t>Medi-Cal</a:t>
            </a:r>
            <a:endParaRPr sz="2000">
              <a:latin typeface="Arial"/>
              <a:ea typeface="Arial"/>
              <a:cs typeface="Arial"/>
              <a:sym typeface="Arial"/>
            </a:endParaRPr>
          </a:p>
          <a:p>
            <a:pPr marL="457200" lvl="0" indent="-355600" algn="l" rtl="0">
              <a:lnSpc>
                <a:spcPct val="105000"/>
              </a:lnSpc>
              <a:spcBef>
                <a:spcPts val="0"/>
              </a:spcBef>
              <a:spcAft>
                <a:spcPts val="0"/>
              </a:spcAft>
              <a:buSzPts val="2000"/>
              <a:buFont typeface="Arial"/>
              <a:buChar char="●"/>
            </a:pPr>
            <a:r>
              <a:rPr lang="en" sz="2000">
                <a:latin typeface="Arial"/>
                <a:ea typeface="Arial"/>
                <a:cs typeface="Arial"/>
                <a:sym typeface="Arial"/>
              </a:rPr>
              <a:t>Behavioral Health Services Act</a:t>
            </a:r>
            <a:endParaRPr sz="2000">
              <a:latin typeface="Arial"/>
              <a:ea typeface="Arial"/>
              <a:cs typeface="Arial"/>
              <a:sym typeface="Arial"/>
            </a:endParaRPr>
          </a:p>
          <a:p>
            <a:pPr marL="914400" lvl="1" indent="-355600" algn="l" rtl="0">
              <a:lnSpc>
                <a:spcPct val="105000"/>
              </a:lnSpc>
              <a:spcBef>
                <a:spcPts val="0"/>
              </a:spcBef>
              <a:spcAft>
                <a:spcPts val="0"/>
              </a:spcAft>
              <a:buSzPts val="2000"/>
              <a:buFont typeface="Arial"/>
              <a:buChar char="○"/>
            </a:pPr>
            <a:r>
              <a:rPr lang="en" sz="2000">
                <a:highlight>
                  <a:srgbClr val="FFFF00"/>
                </a:highlight>
                <a:latin typeface="Arial"/>
                <a:ea typeface="Arial"/>
                <a:cs typeface="Arial"/>
                <a:sym typeface="Arial"/>
              </a:rPr>
              <a:t>New:</a:t>
            </a:r>
            <a:r>
              <a:rPr lang="en" sz="2000">
                <a:latin typeface="Arial"/>
                <a:ea typeface="Arial"/>
                <a:cs typeface="Arial"/>
                <a:sym typeface="Arial"/>
              </a:rPr>
              <a:t> Revised spending allocations</a:t>
            </a:r>
            <a:endParaRPr sz="2000">
              <a:latin typeface="Arial"/>
              <a:ea typeface="Arial"/>
              <a:cs typeface="Arial"/>
              <a:sym typeface="Arial"/>
            </a:endParaRPr>
          </a:p>
          <a:p>
            <a:pPr marL="914400" lvl="1" indent="-355600" algn="l" rtl="0">
              <a:lnSpc>
                <a:spcPct val="105000"/>
              </a:lnSpc>
              <a:spcBef>
                <a:spcPts val="0"/>
              </a:spcBef>
              <a:spcAft>
                <a:spcPts val="0"/>
              </a:spcAft>
              <a:buSzPts val="2000"/>
              <a:buFont typeface="Arial"/>
              <a:buChar char="○"/>
            </a:pPr>
            <a:r>
              <a:rPr lang="en" sz="2000">
                <a:highlight>
                  <a:srgbClr val="FFFF00"/>
                </a:highlight>
                <a:latin typeface="Arial"/>
                <a:ea typeface="Arial"/>
                <a:cs typeface="Arial"/>
                <a:sym typeface="Arial"/>
              </a:rPr>
              <a:t>New:</a:t>
            </a:r>
            <a:r>
              <a:rPr lang="en" sz="2000">
                <a:latin typeface="Arial"/>
                <a:ea typeface="Arial"/>
                <a:cs typeface="Arial"/>
                <a:sym typeface="Arial"/>
              </a:rPr>
              <a:t> Integrated Plans</a:t>
            </a:r>
            <a:endParaRPr sz="2000">
              <a:latin typeface="Arial"/>
              <a:ea typeface="Arial"/>
              <a:cs typeface="Arial"/>
              <a:sym typeface="Arial"/>
            </a:endParaRPr>
          </a:p>
          <a:p>
            <a:pPr marL="0" lvl="0" indent="0" algn="l" rtl="0">
              <a:lnSpc>
                <a:spcPct val="105000"/>
              </a:lnSpc>
              <a:spcBef>
                <a:spcPts val="1200"/>
              </a:spcBef>
              <a:spcAft>
                <a:spcPts val="0"/>
              </a:spcAft>
              <a:buSzPts val="770"/>
              <a:buNone/>
            </a:pPr>
            <a:r>
              <a:rPr lang="en" sz="2000">
                <a:latin typeface="Arial"/>
                <a:ea typeface="Arial"/>
                <a:cs typeface="Arial"/>
                <a:sym typeface="Arial"/>
              </a:rPr>
              <a:t>Available Supports Related to Housing</a:t>
            </a:r>
            <a:endParaRPr sz="2000">
              <a:latin typeface="Arial"/>
              <a:ea typeface="Arial"/>
              <a:cs typeface="Arial"/>
              <a:sym typeface="Arial"/>
            </a:endParaRPr>
          </a:p>
          <a:p>
            <a:pPr marL="457200" lvl="0" indent="-355600" algn="l" rtl="0">
              <a:lnSpc>
                <a:spcPct val="105000"/>
              </a:lnSpc>
              <a:spcBef>
                <a:spcPts val="0"/>
              </a:spcBef>
              <a:spcAft>
                <a:spcPts val="0"/>
              </a:spcAft>
              <a:buSzPts val="2000"/>
              <a:buFont typeface="Arial"/>
              <a:buChar char="●"/>
            </a:pPr>
            <a:r>
              <a:rPr lang="en" sz="2000">
                <a:highlight>
                  <a:srgbClr val="FFFF00"/>
                </a:highlight>
                <a:latin typeface="Arial"/>
                <a:ea typeface="Arial"/>
                <a:cs typeface="Arial"/>
                <a:sym typeface="Arial"/>
              </a:rPr>
              <a:t>New:</a:t>
            </a:r>
            <a:r>
              <a:rPr lang="en" sz="2000">
                <a:latin typeface="Arial"/>
                <a:ea typeface="Arial"/>
                <a:cs typeface="Arial"/>
                <a:sym typeface="Arial"/>
              </a:rPr>
              <a:t> Housing Plan with four Housing Supports (also called Community Supports) – Medi-Cal</a:t>
            </a:r>
            <a:endParaRPr sz="2000">
              <a:latin typeface="Arial"/>
              <a:ea typeface="Arial"/>
              <a:cs typeface="Arial"/>
              <a:sym typeface="Arial"/>
            </a:endParaRPr>
          </a:p>
          <a:p>
            <a:pPr marL="457200" lvl="0" indent="-355600" algn="l" rtl="0">
              <a:lnSpc>
                <a:spcPct val="105000"/>
              </a:lnSpc>
              <a:spcBef>
                <a:spcPts val="0"/>
              </a:spcBef>
              <a:spcAft>
                <a:spcPts val="0"/>
              </a:spcAft>
              <a:buSzPts val="2000"/>
              <a:buFont typeface="Arial"/>
              <a:buChar char="●"/>
            </a:pPr>
            <a:r>
              <a:rPr lang="en" sz="2000">
                <a:latin typeface="Arial"/>
                <a:ea typeface="Arial"/>
                <a:cs typeface="Arial"/>
                <a:sym typeface="Arial"/>
              </a:rPr>
              <a:t>Full Service Partnership</a:t>
            </a:r>
            <a:endParaRPr sz="2000">
              <a:latin typeface="Arial"/>
              <a:ea typeface="Arial"/>
              <a:cs typeface="Arial"/>
              <a:sym typeface="Arial"/>
            </a:endParaRPr>
          </a:p>
          <a:p>
            <a:pPr marL="457200" lvl="0" indent="-355600" algn="l" rtl="0">
              <a:lnSpc>
                <a:spcPct val="105000"/>
              </a:lnSpc>
              <a:spcBef>
                <a:spcPts val="0"/>
              </a:spcBef>
              <a:spcAft>
                <a:spcPts val="0"/>
              </a:spcAft>
              <a:buSzPts val="2000"/>
              <a:buFont typeface="Arial"/>
              <a:buChar char="●"/>
            </a:pPr>
            <a:r>
              <a:rPr lang="en" sz="2000">
                <a:highlight>
                  <a:srgbClr val="FFFF00"/>
                </a:highlight>
                <a:latin typeface="Arial"/>
                <a:ea typeface="Arial"/>
                <a:cs typeface="Arial"/>
                <a:sym typeface="Arial"/>
              </a:rPr>
              <a:t>New:</a:t>
            </a:r>
            <a:r>
              <a:rPr lang="en" sz="2000">
                <a:latin typeface="Arial"/>
                <a:ea typeface="Arial"/>
                <a:cs typeface="Arial"/>
                <a:sym typeface="Arial"/>
              </a:rPr>
              <a:t> Housing Interventions – BHSA</a:t>
            </a:r>
            <a:endParaRPr sz="2000">
              <a:latin typeface="Arial"/>
              <a:ea typeface="Arial"/>
              <a:cs typeface="Arial"/>
              <a:sym typeface="Arial"/>
            </a:endParaRPr>
          </a:p>
          <a:p>
            <a:pPr marL="457200" lvl="0" indent="-355600" algn="l" rtl="0">
              <a:lnSpc>
                <a:spcPct val="105000"/>
              </a:lnSpc>
              <a:spcBef>
                <a:spcPts val="0"/>
              </a:spcBef>
              <a:spcAft>
                <a:spcPts val="0"/>
              </a:spcAft>
              <a:buSzPts val="2000"/>
              <a:buFont typeface="Arial"/>
              <a:buChar char="●"/>
            </a:pPr>
            <a:r>
              <a:rPr lang="en" sz="2000">
                <a:latin typeface="Arial"/>
                <a:ea typeface="Arial"/>
                <a:cs typeface="Arial"/>
                <a:sym typeface="Arial"/>
              </a:rPr>
              <a:t>Behavioral Health Bridge Housing</a:t>
            </a:r>
            <a:endParaRPr sz="2000">
              <a:latin typeface="Arial"/>
              <a:ea typeface="Arial"/>
              <a:cs typeface="Arial"/>
              <a:sym typeface="Arial"/>
            </a:endParaRPr>
          </a:p>
        </p:txBody>
      </p:sp>
      <p:sp>
        <p:nvSpPr>
          <p:cNvPr id="409" name="Google Shape;409;p63"/>
          <p:cNvSpPr txBox="1">
            <a:spLocks noGrp="1"/>
          </p:cNvSpPr>
          <p:nvPr>
            <p:ph type="title"/>
          </p:nvPr>
        </p:nvSpPr>
        <p:spPr>
          <a:xfrm>
            <a:off x="327912" y="420120"/>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540"/>
              <a:t>Training Topics</a:t>
            </a:r>
            <a:endParaRPr sz="3540"/>
          </a:p>
        </p:txBody>
      </p:sp>
      <p:sp>
        <p:nvSpPr>
          <p:cNvPr id="410" name="Google Shape;410;p63"/>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lnSpc>
                <a:spcPct val="80000"/>
              </a:lnSpc>
              <a:spcBef>
                <a:spcPts val="0"/>
              </a:spcBef>
              <a:spcAft>
                <a:spcPts val="0"/>
              </a:spcAft>
              <a:buSzPts val="275"/>
              <a:buNone/>
            </a:pPr>
            <a:fld id="{00000000-1234-1234-1234-123412341234}" type="slidenum">
              <a:rPr lang="en" sz="1150"/>
              <a:t>4</a:t>
            </a:fld>
            <a:endParaRPr sz="115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414"/>
        <p:cNvGrpSpPr/>
        <p:nvPr/>
      </p:nvGrpSpPr>
      <p:grpSpPr>
        <a:xfrm>
          <a:off x="0" y="0"/>
          <a:ext cx="0" cy="0"/>
          <a:chOff x="0" y="0"/>
          <a:chExt cx="0" cy="0"/>
        </a:xfrm>
      </p:grpSpPr>
      <p:sp>
        <p:nvSpPr>
          <p:cNvPr id="415" name="Google Shape;415;p64"/>
          <p:cNvSpPr txBox="1">
            <a:spLocks noGrp="1"/>
          </p:cNvSpPr>
          <p:nvPr>
            <p:ph type="body" idx="4294967295"/>
          </p:nvPr>
        </p:nvSpPr>
        <p:spPr>
          <a:xfrm>
            <a:off x="252900" y="1183450"/>
            <a:ext cx="4990200" cy="3311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200">
                <a:solidFill>
                  <a:srgbClr val="000000"/>
                </a:solidFill>
                <a:latin typeface="Arial"/>
                <a:ea typeface="Arial"/>
                <a:cs typeface="Arial"/>
                <a:sym typeface="Arial"/>
              </a:rPr>
              <a:t>Medicaid (Medi-Cal) – Federal and State Dollars</a:t>
            </a:r>
            <a:endParaRPr sz="2200">
              <a:solidFill>
                <a:srgbClr val="000000"/>
              </a:solidFill>
              <a:latin typeface="Arial"/>
              <a:ea typeface="Arial"/>
              <a:cs typeface="Arial"/>
              <a:sym typeface="Arial"/>
            </a:endParaRPr>
          </a:p>
          <a:p>
            <a:pPr marL="0" lvl="0" indent="0" algn="l" rtl="0">
              <a:spcBef>
                <a:spcPts val="1200"/>
              </a:spcBef>
              <a:spcAft>
                <a:spcPts val="0"/>
              </a:spcAft>
              <a:buNone/>
            </a:pPr>
            <a:r>
              <a:rPr lang="en" sz="2200">
                <a:solidFill>
                  <a:srgbClr val="000000"/>
                </a:solidFill>
                <a:latin typeface="Arial"/>
                <a:ea typeface="Arial"/>
                <a:cs typeface="Arial"/>
                <a:sym typeface="Arial"/>
              </a:rPr>
              <a:t>Behavioral Health Services Act – State Dollars</a:t>
            </a:r>
            <a:endParaRPr sz="2200">
              <a:solidFill>
                <a:srgbClr val="000000"/>
              </a:solidFill>
              <a:latin typeface="Arial"/>
              <a:ea typeface="Arial"/>
              <a:cs typeface="Arial"/>
              <a:sym typeface="Arial"/>
            </a:endParaRPr>
          </a:p>
          <a:p>
            <a:pPr marL="457200" lvl="0" indent="-368300" algn="l" rtl="0">
              <a:spcBef>
                <a:spcPts val="1200"/>
              </a:spcBef>
              <a:spcAft>
                <a:spcPts val="0"/>
              </a:spcAft>
              <a:buClr>
                <a:srgbClr val="000000"/>
              </a:buClr>
              <a:buSzPts val="2200"/>
              <a:buFont typeface="Arial"/>
              <a:buChar char="●"/>
            </a:pPr>
            <a:r>
              <a:rPr lang="en" sz="2200">
                <a:solidFill>
                  <a:srgbClr val="000000"/>
                </a:solidFill>
                <a:latin typeface="Arial"/>
                <a:ea typeface="Arial"/>
                <a:cs typeface="Arial"/>
                <a:sym typeface="Arial"/>
              </a:rPr>
              <a:t>Proposition 1</a:t>
            </a:r>
            <a:endParaRPr sz="2200">
              <a:solidFill>
                <a:srgbClr val="000000"/>
              </a:solidFill>
              <a:latin typeface="Arial"/>
              <a:ea typeface="Arial"/>
              <a:cs typeface="Arial"/>
              <a:sym typeface="Arial"/>
            </a:endParaRPr>
          </a:p>
        </p:txBody>
      </p:sp>
      <p:sp>
        <p:nvSpPr>
          <p:cNvPr id="416" name="Google Shape;416;p64"/>
          <p:cNvSpPr txBox="1">
            <a:spLocks noGrp="1"/>
          </p:cNvSpPr>
          <p:nvPr>
            <p:ph type="title"/>
          </p:nvPr>
        </p:nvSpPr>
        <p:spPr>
          <a:xfrm>
            <a:off x="327912" y="468162"/>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040"/>
              <a:t>California Mental Health System</a:t>
            </a:r>
            <a:endParaRPr sz="3040"/>
          </a:p>
          <a:p>
            <a:pPr marL="0" lvl="0" indent="0" algn="l" rtl="0">
              <a:spcBef>
                <a:spcPts val="0"/>
              </a:spcBef>
              <a:spcAft>
                <a:spcPts val="0"/>
              </a:spcAft>
              <a:buSzPts val="990"/>
              <a:buNone/>
            </a:pPr>
            <a:endParaRPr sz="3040"/>
          </a:p>
        </p:txBody>
      </p:sp>
      <p:sp>
        <p:nvSpPr>
          <p:cNvPr id="417" name="Google Shape;417;p64"/>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lnSpc>
                <a:spcPct val="80000"/>
              </a:lnSpc>
              <a:spcBef>
                <a:spcPts val="0"/>
              </a:spcBef>
              <a:spcAft>
                <a:spcPts val="0"/>
              </a:spcAft>
              <a:buSzPts val="275"/>
              <a:buNone/>
            </a:pPr>
            <a:fld id="{00000000-1234-1234-1234-123412341234}" type="slidenum">
              <a:rPr lang="en" sz="1150"/>
              <a:t>5</a:t>
            </a:fld>
            <a:endParaRPr sz="1150"/>
          </a:p>
        </p:txBody>
      </p:sp>
      <p:sp>
        <p:nvSpPr>
          <p:cNvPr id="418" name="Google Shape;418;p64"/>
          <p:cNvSpPr/>
          <p:nvPr/>
        </p:nvSpPr>
        <p:spPr>
          <a:xfrm>
            <a:off x="6009426" y="2227300"/>
            <a:ext cx="739797" cy="688911"/>
          </a:xfrm>
          <a:custGeom>
            <a:avLst/>
            <a:gdLst/>
            <a:ahLst/>
            <a:cxnLst/>
            <a:rect l="l" t="t" r="r" b="b"/>
            <a:pathLst>
              <a:path w="1565707" h="1565707" extrusionOk="0">
                <a:moveTo>
                  <a:pt x="0" y="0"/>
                </a:moveTo>
                <a:lnTo>
                  <a:pt x="1565708" y="0"/>
                </a:lnTo>
                <a:lnTo>
                  <a:pt x="1565708" y="1565707"/>
                </a:lnTo>
                <a:lnTo>
                  <a:pt x="0" y="1565707"/>
                </a:lnTo>
                <a:lnTo>
                  <a:pt x="0" y="0"/>
                </a:lnTo>
                <a:close/>
              </a:path>
            </a:pathLst>
          </a:custGeom>
          <a:blipFill rotWithShape="1">
            <a:blip r:embed="rId3">
              <a:alphaModFix/>
            </a:blip>
            <a:stretch>
              <a:fillRect/>
            </a:stretch>
          </a:blipFill>
          <a:ln w="20955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19" name="Google Shape;419;p64"/>
          <p:cNvSpPr/>
          <p:nvPr/>
        </p:nvSpPr>
        <p:spPr>
          <a:xfrm>
            <a:off x="7942364" y="3238217"/>
            <a:ext cx="479699" cy="479699"/>
          </a:xfrm>
          <a:custGeom>
            <a:avLst/>
            <a:gdLst/>
            <a:ahLst/>
            <a:cxnLst/>
            <a:rect l="l" t="t" r="r" b="b"/>
            <a:pathLst>
              <a:path w="959398" h="959398" extrusionOk="0">
                <a:moveTo>
                  <a:pt x="0" y="0"/>
                </a:moveTo>
                <a:lnTo>
                  <a:pt x="959397" y="0"/>
                </a:lnTo>
                <a:lnTo>
                  <a:pt x="959397" y="959398"/>
                </a:lnTo>
                <a:lnTo>
                  <a:pt x="0" y="959398"/>
                </a:lnTo>
                <a:lnTo>
                  <a:pt x="0" y="0"/>
                </a:lnTo>
                <a:close/>
              </a:path>
            </a:pathLst>
          </a:custGeom>
          <a:blipFill rotWithShape="1">
            <a:blip r:embed="rId3">
              <a:alphaModFix/>
            </a:blip>
            <a:stretch>
              <a:fillRect/>
            </a:stretch>
          </a:blipFill>
          <a:ln w="11430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pic>
        <p:nvPicPr>
          <p:cNvPr id="420" name="Google Shape;420;p64" descr="A spread sheet with numbers on it."/>
          <p:cNvPicPr preferRelativeResize="0">
            <a:picLocks noGrp="1"/>
          </p:cNvPicPr>
          <p:nvPr>
            <p:ph type="pic" idx="2"/>
          </p:nvPr>
        </p:nvPicPr>
        <p:blipFill rotWithShape="1">
          <a:blip r:embed="rId4">
            <a:alphaModFix/>
          </a:blip>
          <a:srcRect l="27213" r="6285"/>
          <a:stretch/>
        </p:blipFill>
        <p:spPr>
          <a:xfrm>
            <a:off x="6949733" y="1318950"/>
            <a:ext cx="1749898" cy="1749901"/>
          </a:xfrm>
          <a:prstGeom prst="rect">
            <a:avLst/>
          </a:prstGeom>
          <a:noFill/>
          <a:ln w="76200" cap="flat" cmpd="sng">
            <a:solidFill>
              <a:schemeClr val="lt1"/>
            </a:solidFill>
            <a:prstDash val="solid"/>
            <a:round/>
            <a:headEnd type="none" w="sm" len="sm"/>
            <a:tailEnd type="none" w="sm" len="sm"/>
          </a:ln>
        </p:spPr>
      </p:pic>
      <p:pic>
        <p:nvPicPr>
          <p:cNvPr id="421" name="Google Shape;421;p64" descr="a set of hands hold a clipboard while below papers with numbers are on a desk along with post-it notes and a laptop."/>
          <p:cNvPicPr preferRelativeResize="0">
            <a:picLocks noGrp="1"/>
          </p:cNvPicPr>
          <p:nvPr>
            <p:ph type="pic" idx="3"/>
          </p:nvPr>
        </p:nvPicPr>
        <p:blipFill rotWithShape="1">
          <a:blip r:embed="rId5">
            <a:alphaModFix/>
          </a:blip>
          <a:srcRect l="21075" r="21075"/>
          <a:stretch/>
        </p:blipFill>
        <p:spPr>
          <a:xfrm>
            <a:off x="5976375" y="3148317"/>
            <a:ext cx="1799700" cy="1749900"/>
          </a:xfrm>
          <a:prstGeom prst="rect">
            <a:avLst/>
          </a:prstGeom>
          <a:noFill/>
          <a:ln w="76200" cap="flat" cmpd="sng">
            <a:solidFill>
              <a:schemeClr val="lt1"/>
            </a:solidFill>
            <a:prstDash val="solid"/>
            <a:round/>
            <a:headEnd type="none" w="sm" len="sm"/>
            <a:tailEnd type="none" w="sm" len="sm"/>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425"/>
        <p:cNvGrpSpPr/>
        <p:nvPr/>
      </p:nvGrpSpPr>
      <p:grpSpPr>
        <a:xfrm>
          <a:off x="0" y="0"/>
          <a:ext cx="0" cy="0"/>
          <a:chOff x="0" y="0"/>
          <a:chExt cx="0" cy="0"/>
        </a:xfrm>
      </p:grpSpPr>
      <p:sp>
        <p:nvSpPr>
          <p:cNvPr id="426" name="Google Shape;426;p65"/>
          <p:cNvSpPr txBox="1">
            <a:spLocks noGrp="1"/>
          </p:cNvSpPr>
          <p:nvPr>
            <p:ph type="body" idx="4294967295"/>
          </p:nvPr>
        </p:nvSpPr>
        <p:spPr>
          <a:xfrm>
            <a:off x="252900" y="1183450"/>
            <a:ext cx="8501400" cy="3714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200">
                <a:solidFill>
                  <a:srgbClr val="000000"/>
                </a:solidFill>
                <a:latin typeface="Arial"/>
                <a:ea typeface="Arial"/>
                <a:cs typeface="Arial"/>
                <a:sym typeface="Arial"/>
              </a:rPr>
              <a:t>Medicaid (Medi-Cal) – Federal and State Dollars </a:t>
            </a:r>
            <a:r>
              <a:rPr lang="en" sz="2200" u="sng">
                <a:solidFill>
                  <a:srgbClr val="000000"/>
                </a:solidFill>
                <a:latin typeface="Arial"/>
                <a:ea typeface="Arial"/>
                <a:cs typeface="Arial"/>
                <a:sym typeface="Arial"/>
              </a:rPr>
              <a:t>and</a:t>
            </a:r>
            <a:r>
              <a:rPr lang="en" sz="2200">
                <a:solidFill>
                  <a:srgbClr val="000000"/>
                </a:solidFill>
                <a:latin typeface="Arial"/>
                <a:ea typeface="Arial"/>
                <a:cs typeface="Arial"/>
                <a:sym typeface="Arial"/>
              </a:rPr>
              <a:t> </a:t>
            </a:r>
            <a:endParaRPr sz="2200">
              <a:solidFill>
                <a:srgbClr val="000000"/>
              </a:solidFill>
              <a:latin typeface="Arial"/>
              <a:ea typeface="Arial"/>
              <a:cs typeface="Arial"/>
              <a:sym typeface="Arial"/>
            </a:endParaRPr>
          </a:p>
          <a:p>
            <a:pPr marL="0" lvl="0" indent="0" algn="l" rtl="0">
              <a:spcBef>
                <a:spcPts val="0"/>
              </a:spcBef>
              <a:spcAft>
                <a:spcPts val="0"/>
              </a:spcAft>
              <a:buNone/>
            </a:pPr>
            <a:r>
              <a:rPr lang="en" sz="2200">
                <a:solidFill>
                  <a:srgbClr val="000000"/>
                </a:solidFill>
                <a:latin typeface="Arial"/>
                <a:ea typeface="Arial"/>
                <a:cs typeface="Arial"/>
                <a:sym typeface="Arial"/>
              </a:rPr>
              <a:t>Behavioral Health Services Act – State Dollars</a:t>
            </a:r>
            <a:endParaRPr sz="2200">
              <a:solidFill>
                <a:srgbClr val="000000"/>
              </a:solidFill>
              <a:latin typeface="Arial"/>
              <a:ea typeface="Arial"/>
              <a:cs typeface="Arial"/>
              <a:sym typeface="Arial"/>
            </a:endParaRPr>
          </a:p>
          <a:p>
            <a:pPr marL="457200" lvl="0" indent="-368300" algn="l" rtl="0">
              <a:spcBef>
                <a:spcPts val="1000"/>
              </a:spcBef>
              <a:spcAft>
                <a:spcPts val="0"/>
              </a:spcAft>
              <a:buClr>
                <a:srgbClr val="000000"/>
              </a:buClr>
              <a:buSzPts val="2200"/>
              <a:buFont typeface="Arial"/>
              <a:buChar char="●"/>
            </a:pPr>
            <a:r>
              <a:rPr lang="en" sz="2200">
                <a:solidFill>
                  <a:srgbClr val="000000"/>
                </a:solidFill>
                <a:latin typeface="Arial"/>
                <a:ea typeface="Arial"/>
                <a:cs typeface="Arial"/>
                <a:sym typeface="Arial"/>
              </a:rPr>
              <a:t>Together both systems serve individuals with significant behavioral health needs</a:t>
            </a:r>
            <a:endParaRPr sz="2200">
              <a:solidFill>
                <a:srgbClr val="000000"/>
              </a:solidFill>
              <a:latin typeface="Arial"/>
              <a:ea typeface="Arial"/>
              <a:cs typeface="Arial"/>
              <a:sym typeface="Arial"/>
            </a:endParaRPr>
          </a:p>
          <a:p>
            <a:pPr marL="457200" lvl="0" indent="-368300" algn="l" rtl="0">
              <a:spcBef>
                <a:spcPts val="1000"/>
              </a:spcBef>
              <a:spcAft>
                <a:spcPts val="0"/>
              </a:spcAft>
              <a:buClr>
                <a:srgbClr val="000000"/>
              </a:buClr>
              <a:buSzPts val="2200"/>
              <a:buFont typeface="Arial"/>
              <a:buChar char="●"/>
            </a:pPr>
            <a:r>
              <a:rPr lang="en" sz="2200">
                <a:solidFill>
                  <a:srgbClr val="000000"/>
                </a:solidFill>
                <a:latin typeface="Arial"/>
                <a:ea typeface="Arial"/>
                <a:cs typeface="Arial"/>
                <a:sym typeface="Arial"/>
              </a:rPr>
              <a:t>Over the last few years, California has shifted funding, services and dollars to address the housing needs of this population – to to provide services to find, secure, and pay for and keep housing</a:t>
            </a:r>
            <a:endParaRPr sz="2200">
              <a:solidFill>
                <a:srgbClr val="000000"/>
              </a:solidFill>
              <a:latin typeface="Arial"/>
              <a:ea typeface="Arial"/>
              <a:cs typeface="Arial"/>
              <a:sym typeface="Arial"/>
            </a:endParaRPr>
          </a:p>
        </p:txBody>
      </p:sp>
      <p:sp>
        <p:nvSpPr>
          <p:cNvPr id="427" name="Google Shape;427;p65"/>
          <p:cNvSpPr txBox="1">
            <a:spLocks noGrp="1"/>
          </p:cNvSpPr>
          <p:nvPr>
            <p:ph type="title"/>
          </p:nvPr>
        </p:nvSpPr>
        <p:spPr>
          <a:xfrm>
            <a:off x="327912" y="468162"/>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040"/>
              <a:t>California Mental Health System (cont.)</a:t>
            </a:r>
            <a:endParaRPr sz="3040"/>
          </a:p>
          <a:p>
            <a:pPr marL="0" lvl="0" indent="0" algn="l" rtl="0">
              <a:spcBef>
                <a:spcPts val="0"/>
              </a:spcBef>
              <a:spcAft>
                <a:spcPts val="0"/>
              </a:spcAft>
              <a:buSzPts val="990"/>
              <a:buNone/>
            </a:pPr>
            <a:endParaRPr sz="3040"/>
          </a:p>
        </p:txBody>
      </p:sp>
      <p:sp>
        <p:nvSpPr>
          <p:cNvPr id="428" name="Google Shape;428;p65"/>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lnSpc>
                <a:spcPct val="80000"/>
              </a:lnSpc>
              <a:spcBef>
                <a:spcPts val="0"/>
              </a:spcBef>
              <a:spcAft>
                <a:spcPts val="0"/>
              </a:spcAft>
              <a:buSzPts val="275"/>
              <a:buNone/>
            </a:pPr>
            <a:fld id="{00000000-1234-1234-1234-123412341234}" type="slidenum">
              <a:rPr lang="en" sz="1150"/>
              <a:t>6</a:t>
            </a:fld>
            <a:endParaRPr sz="115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6F0"/>
        </a:solidFill>
        <a:effectLst/>
      </p:bgPr>
    </p:bg>
    <p:spTree>
      <p:nvGrpSpPr>
        <p:cNvPr id="1" name="Shape 432"/>
        <p:cNvGrpSpPr/>
        <p:nvPr/>
      </p:nvGrpSpPr>
      <p:grpSpPr>
        <a:xfrm>
          <a:off x="0" y="0"/>
          <a:ext cx="0" cy="0"/>
          <a:chOff x="0" y="0"/>
          <a:chExt cx="0" cy="0"/>
        </a:xfrm>
      </p:grpSpPr>
      <p:sp>
        <p:nvSpPr>
          <p:cNvPr id="433" name="Google Shape;433;p66"/>
          <p:cNvSpPr txBox="1">
            <a:spLocks noGrp="1"/>
          </p:cNvSpPr>
          <p:nvPr>
            <p:ph type="body" idx="4294967295"/>
          </p:nvPr>
        </p:nvSpPr>
        <p:spPr>
          <a:xfrm>
            <a:off x="274950" y="1196950"/>
            <a:ext cx="6485100" cy="36537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770"/>
              <a:buNone/>
            </a:pPr>
            <a:r>
              <a:rPr lang="en" sz="1560">
                <a:latin typeface="Arial"/>
                <a:ea typeface="Arial"/>
                <a:cs typeface="Arial"/>
                <a:sym typeface="Arial"/>
              </a:rPr>
              <a:t>One-time $6.4 billion bond</a:t>
            </a:r>
            <a:endParaRPr sz="1560">
              <a:latin typeface="Arial"/>
              <a:ea typeface="Arial"/>
              <a:cs typeface="Arial"/>
              <a:sym typeface="Arial"/>
            </a:endParaRPr>
          </a:p>
          <a:p>
            <a:pPr marL="457200" lvl="0" indent="-321310" algn="l" rtl="0">
              <a:lnSpc>
                <a:spcPct val="95000"/>
              </a:lnSpc>
              <a:spcBef>
                <a:spcPts val="0"/>
              </a:spcBef>
              <a:spcAft>
                <a:spcPts val="0"/>
              </a:spcAft>
              <a:buSzPts val="1460"/>
              <a:buFont typeface="Arial"/>
              <a:buChar char="●"/>
            </a:pPr>
            <a:r>
              <a:rPr lang="en" sz="1460">
                <a:latin typeface="Arial"/>
                <a:ea typeface="Arial"/>
                <a:cs typeface="Arial"/>
                <a:sym typeface="Arial"/>
              </a:rPr>
              <a:t>$2 billion for housing</a:t>
            </a:r>
            <a:endParaRPr sz="1460">
              <a:latin typeface="Arial"/>
              <a:ea typeface="Arial"/>
              <a:cs typeface="Arial"/>
              <a:sym typeface="Arial"/>
            </a:endParaRPr>
          </a:p>
          <a:p>
            <a:pPr marL="457200" lvl="0" indent="-321310" algn="l" rtl="0">
              <a:lnSpc>
                <a:spcPct val="95000"/>
              </a:lnSpc>
              <a:spcBef>
                <a:spcPts val="0"/>
              </a:spcBef>
              <a:spcAft>
                <a:spcPts val="0"/>
              </a:spcAft>
              <a:buSzPts val="1460"/>
              <a:buFont typeface="Arial"/>
              <a:buChar char="●"/>
            </a:pPr>
            <a:r>
              <a:rPr lang="en" sz="1460">
                <a:latin typeface="Arial"/>
                <a:ea typeface="Arial"/>
                <a:cs typeface="Arial"/>
                <a:sym typeface="Arial"/>
              </a:rPr>
              <a:t>$4.4 billion for “treatment beds,” including involuntary hospital beds</a:t>
            </a:r>
            <a:endParaRPr sz="1460">
              <a:latin typeface="Arial"/>
              <a:ea typeface="Arial"/>
              <a:cs typeface="Arial"/>
              <a:sym typeface="Arial"/>
            </a:endParaRPr>
          </a:p>
          <a:p>
            <a:pPr marL="0" lvl="0" indent="0" algn="l" rtl="0">
              <a:lnSpc>
                <a:spcPct val="95000"/>
              </a:lnSpc>
              <a:spcBef>
                <a:spcPts val="1200"/>
              </a:spcBef>
              <a:spcAft>
                <a:spcPts val="0"/>
              </a:spcAft>
              <a:buSzPts val="770"/>
              <a:buNone/>
            </a:pPr>
            <a:r>
              <a:rPr lang="en" sz="1560" u="sng">
                <a:solidFill>
                  <a:srgbClr val="980000"/>
                </a:solidFill>
                <a:latin typeface="Arial"/>
                <a:ea typeface="Arial"/>
                <a:cs typeface="Arial"/>
                <a:sym typeface="Arial"/>
                <a:hlinkClick r:id="rId3">
                  <a:extLst>
                    <a:ext uri="{A12FA001-AC4F-418D-AE19-62706E023703}">
                      <ahyp:hlinkClr xmlns:ahyp="http://schemas.microsoft.com/office/drawing/2018/hyperlinkcolor" val="tx"/>
                    </a:ext>
                  </a:extLst>
                </a:hlinkClick>
              </a:rPr>
              <a:t>Continued 1% tax</a:t>
            </a:r>
            <a:r>
              <a:rPr lang="en" sz="1560">
                <a:latin typeface="Arial"/>
                <a:ea typeface="Arial"/>
                <a:cs typeface="Arial"/>
                <a:sym typeface="Arial"/>
              </a:rPr>
              <a:t> on incomes over $1 million</a:t>
            </a:r>
            <a:endParaRPr sz="1560">
              <a:latin typeface="Arial"/>
              <a:ea typeface="Arial"/>
              <a:cs typeface="Arial"/>
              <a:sym typeface="Arial"/>
            </a:endParaRPr>
          </a:p>
          <a:p>
            <a:pPr marL="457200" lvl="0" indent="-321310" algn="l" rtl="0">
              <a:lnSpc>
                <a:spcPct val="95000"/>
              </a:lnSpc>
              <a:spcBef>
                <a:spcPts val="0"/>
              </a:spcBef>
              <a:spcAft>
                <a:spcPts val="0"/>
              </a:spcAft>
              <a:buSzPts val="1460"/>
              <a:buFont typeface="Arial"/>
              <a:buChar char="●"/>
            </a:pPr>
            <a:r>
              <a:rPr lang="en" sz="1460">
                <a:latin typeface="Arial"/>
                <a:ea typeface="Arial"/>
                <a:cs typeface="Arial"/>
                <a:sym typeface="Arial"/>
              </a:rPr>
              <a:t>FY 2023-24: $2.7 billion</a:t>
            </a:r>
            <a:endParaRPr sz="1460">
              <a:latin typeface="Arial"/>
              <a:ea typeface="Arial"/>
              <a:cs typeface="Arial"/>
              <a:sym typeface="Arial"/>
            </a:endParaRPr>
          </a:p>
          <a:p>
            <a:pPr marL="457200" lvl="0" indent="-321310" algn="l" rtl="0">
              <a:lnSpc>
                <a:spcPct val="95000"/>
              </a:lnSpc>
              <a:spcBef>
                <a:spcPts val="0"/>
              </a:spcBef>
              <a:spcAft>
                <a:spcPts val="0"/>
              </a:spcAft>
              <a:buSzPts val="1460"/>
              <a:buFont typeface="Arial"/>
              <a:buChar char="●"/>
            </a:pPr>
            <a:r>
              <a:rPr lang="en" sz="1460">
                <a:latin typeface="Arial"/>
                <a:ea typeface="Arial"/>
                <a:cs typeface="Arial"/>
                <a:sym typeface="Arial"/>
              </a:rPr>
              <a:t>FY 2024-25: $3.7 billion</a:t>
            </a:r>
            <a:endParaRPr sz="1460">
              <a:latin typeface="Arial"/>
              <a:ea typeface="Arial"/>
              <a:cs typeface="Arial"/>
              <a:sym typeface="Arial"/>
            </a:endParaRPr>
          </a:p>
          <a:p>
            <a:pPr marL="457200" lvl="0" indent="-321310" algn="l" rtl="0">
              <a:lnSpc>
                <a:spcPct val="95000"/>
              </a:lnSpc>
              <a:spcBef>
                <a:spcPts val="0"/>
              </a:spcBef>
              <a:spcAft>
                <a:spcPts val="0"/>
              </a:spcAft>
              <a:buSzPts val="1460"/>
              <a:buFont typeface="Arial"/>
              <a:buChar char="●"/>
            </a:pPr>
            <a:r>
              <a:rPr lang="en" sz="1460">
                <a:latin typeface="Arial"/>
                <a:ea typeface="Arial"/>
                <a:cs typeface="Arial"/>
                <a:sym typeface="Arial"/>
              </a:rPr>
              <a:t>FY 2025-26: $3.5 billion</a:t>
            </a:r>
            <a:endParaRPr sz="1460">
              <a:latin typeface="Arial"/>
              <a:ea typeface="Arial"/>
              <a:cs typeface="Arial"/>
              <a:sym typeface="Arial"/>
            </a:endParaRPr>
          </a:p>
          <a:p>
            <a:pPr marL="0" lvl="0" indent="0" algn="l" rtl="0">
              <a:lnSpc>
                <a:spcPct val="95000"/>
              </a:lnSpc>
              <a:spcBef>
                <a:spcPts val="1200"/>
              </a:spcBef>
              <a:spcAft>
                <a:spcPts val="0"/>
              </a:spcAft>
              <a:buSzPts val="770"/>
              <a:buNone/>
            </a:pPr>
            <a:r>
              <a:rPr lang="en" sz="1560">
                <a:latin typeface="Arial"/>
                <a:ea typeface="Arial"/>
                <a:cs typeface="Arial"/>
                <a:sym typeface="Arial"/>
              </a:rPr>
              <a:t>90% of BHSA dollars go to counties with revised spending allocations:</a:t>
            </a:r>
            <a:endParaRPr sz="1560">
              <a:latin typeface="Arial"/>
              <a:ea typeface="Arial"/>
              <a:cs typeface="Arial"/>
              <a:sym typeface="Arial"/>
            </a:endParaRPr>
          </a:p>
          <a:p>
            <a:pPr marL="457200" lvl="0" indent="-321310" algn="l" rtl="0">
              <a:lnSpc>
                <a:spcPct val="95000"/>
              </a:lnSpc>
              <a:spcBef>
                <a:spcPts val="0"/>
              </a:spcBef>
              <a:spcAft>
                <a:spcPts val="0"/>
              </a:spcAft>
              <a:buSzPts val="1460"/>
              <a:buFont typeface="Arial"/>
              <a:buChar char="●"/>
            </a:pPr>
            <a:r>
              <a:rPr lang="en" sz="1460">
                <a:latin typeface="Arial"/>
                <a:ea typeface="Arial"/>
                <a:cs typeface="Arial"/>
                <a:sym typeface="Arial"/>
              </a:rPr>
              <a:t>30% Housing Interventions, 50% of this for chronically homeless</a:t>
            </a:r>
            <a:endParaRPr sz="1460">
              <a:latin typeface="Arial"/>
              <a:ea typeface="Arial"/>
              <a:cs typeface="Arial"/>
              <a:sym typeface="Arial"/>
            </a:endParaRPr>
          </a:p>
          <a:p>
            <a:pPr marL="457200" lvl="0" indent="-321310" algn="l" rtl="0">
              <a:lnSpc>
                <a:spcPct val="95000"/>
              </a:lnSpc>
              <a:spcBef>
                <a:spcPts val="0"/>
              </a:spcBef>
              <a:spcAft>
                <a:spcPts val="0"/>
              </a:spcAft>
              <a:buSzPts val="1460"/>
              <a:buFont typeface="Arial"/>
              <a:buChar char="●"/>
            </a:pPr>
            <a:r>
              <a:rPr lang="en" sz="1460">
                <a:latin typeface="Arial"/>
                <a:ea typeface="Arial"/>
                <a:cs typeface="Arial"/>
                <a:sym typeface="Arial"/>
              </a:rPr>
              <a:t>35% Full Service Partnerships</a:t>
            </a:r>
            <a:endParaRPr sz="1460">
              <a:latin typeface="Arial"/>
              <a:ea typeface="Arial"/>
              <a:cs typeface="Arial"/>
              <a:sym typeface="Arial"/>
            </a:endParaRPr>
          </a:p>
          <a:p>
            <a:pPr marL="457200" lvl="0" indent="-321310" algn="l" rtl="0">
              <a:lnSpc>
                <a:spcPct val="95000"/>
              </a:lnSpc>
              <a:spcBef>
                <a:spcPts val="0"/>
              </a:spcBef>
              <a:spcAft>
                <a:spcPts val="0"/>
              </a:spcAft>
              <a:buSzPts val="1460"/>
              <a:buFont typeface="Arial"/>
              <a:buChar char="●"/>
            </a:pPr>
            <a:r>
              <a:rPr lang="en" sz="1460">
                <a:latin typeface="Arial"/>
                <a:ea typeface="Arial"/>
                <a:cs typeface="Arial"/>
                <a:sym typeface="Arial"/>
              </a:rPr>
              <a:t>35% Behavioral Health Services and Supports</a:t>
            </a:r>
            <a:endParaRPr sz="1460">
              <a:latin typeface="Arial"/>
              <a:ea typeface="Arial"/>
              <a:cs typeface="Arial"/>
              <a:sym typeface="Arial"/>
            </a:endParaRPr>
          </a:p>
          <a:p>
            <a:pPr marL="0" lvl="0" indent="0" algn="l" rtl="0">
              <a:lnSpc>
                <a:spcPct val="95000"/>
              </a:lnSpc>
              <a:spcBef>
                <a:spcPts val="1200"/>
              </a:spcBef>
              <a:spcAft>
                <a:spcPts val="0"/>
              </a:spcAft>
              <a:buSzPts val="770"/>
              <a:buNone/>
            </a:pPr>
            <a:r>
              <a:rPr lang="en" sz="1560">
                <a:latin typeface="Arial"/>
                <a:ea typeface="Arial"/>
                <a:cs typeface="Arial"/>
                <a:sym typeface="Arial"/>
              </a:rPr>
              <a:t>Each county must create three-year </a:t>
            </a:r>
            <a:r>
              <a:rPr lang="en" sz="1560" u="sng">
                <a:solidFill>
                  <a:srgbClr val="980000"/>
                </a:solidFill>
                <a:latin typeface="Arial"/>
                <a:ea typeface="Arial"/>
                <a:cs typeface="Arial"/>
                <a:sym typeface="Arial"/>
                <a:hlinkClick r:id="rId4">
                  <a:extLst>
                    <a:ext uri="{A12FA001-AC4F-418D-AE19-62706E023703}">
                      <ahyp:hlinkClr xmlns:ahyp="http://schemas.microsoft.com/office/drawing/2018/hyperlinkcolor" val="tx"/>
                    </a:ext>
                  </a:extLst>
                </a:hlinkClick>
              </a:rPr>
              <a:t>“integrated plan”</a:t>
            </a:r>
            <a:endParaRPr sz="1560">
              <a:latin typeface="Arial"/>
              <a:ea typeface="Arial"/>
              <a:cs typeface="Arial"/>
              <a:sym typeface="Arial"/>
            </a:endParaRPr>
          </a:p>
          <a:p>
            <a:pPr marL="457200" lvl="0" indent="-321310" algn="l" rtl="0">
              <a:lnSpc>
                <a:spcPct val="95000"/>
              </a:lnSpc>
              <a:spcBef>
                <a:spcPts val="0"/>
              </a:spcBef>
              <a:spcAft>
                <a:spcPts val="0"/>
              </a:spcAft>
              <a:buSzPts val="1460"/>
              <a:buFont typeface="Arial"/>
              <a:buChar char="●"/>
            </a:pPr>
            <a:r>
              <a:rPr lang="en" sz="1460">
                <a:latin typeface="Arial"/>
                <a:ea typeface="Arial"/>
                <a:cs typeface="Arial"/>
                <a:sym typeface="Arial"/>
              </a:rPr>
              <a:t>FY 2026-2029 submitted to DHCS for approval</a:t>
            </a:r>
            <a:endParaRPr sz="1460">
              <a:latin typeface="Arial"/>
              <a:ea typeface="Arial"/>
              <a:cs typeface="Arial"/>
              <a:sym typeface="Arial"/>
            </a:endParaRPr>
          </a:p>
          <a:p>
            <a:pPr marL="457200" lvl="0" indent="-321310" algn="l" rtl="0">
              <a:lnSpc>
                <a:spcPct val="95000"/>
              </a:lnSpc>
              <a:spcBef>
                <a:spcPts val="0"/>
              </a:spcBef>
              <a:spcAft>
                <a:spcPts val="0"/>
              </a:spcAft>
              <a:buSzPts val="1460"/>
              <a:buFont typeface="Arial"/>
              <a:buChar char="●"/>
            </a:pPr>
            <a:r>
              <a:rPr lang="en" sz="1460">
                <a:latin typeface="Arial"/>
                <a:ea typeface="Arial"/>
                <a:cs typeface="Arial"/>
                <a:sym typeface="Arial"/>
              </a:rPr>
              <a:t>Plans begin July 1, 2026</a:t>
            </a:r>
            <a:endParaRPr sz="1460">
              <a:latin typeface="Arial"/>
              <a:ea typeface="Arial"/>
              <a:cs typeface="Arial"/>
              <a:sym typeface="Arial"/>
            </a:endParaRPr>
          </a:p>
          <a:p>
            <a:pPr marL="0" lvl="0" indent="0" algn="l" rtl="0">
              <a:lnSpc>
                <a:spcPct val="95000"/>
              </a:lnSpc>
              <a:spcBef>
                <a:spcPts val="0"/>
              </a:spcBef>
              <a:spcAft>
                <a:spcPts val="1200"/>
              </a:spcAft>
              <a:buSzPts val="770"/>
              <a:buNone/>
            </a:pPr>
            <a:endParaRPr sz="1560">
              <a:solidFill>
                <a:srgbClr val="980000"/>
              </a:solidFill>
              <a:latin typeface="Arial"/>
              <a:ea typeface="Arial"/>
              <a:cs typeface="Arial"/>
              <a:sym typeface="Arial"/>
            </a:endParaRPr>
          </a:p>
        </p:txBody>
      </p:sp>
      <p:sp>
        <p:nvSpPr>
          <p:cNvPr id="434" name="Google Shape;434;p66"/>
          <p:cNvSpPr txBox="1">
            <a:spLocks noGrp="1"/>
          </p:cNvSpPr>
          <p:nvPr>
            <p:ph type="title"/>
          </p:nvPr>
        </p:nvSpPr>
        <p:spPr>
          <a:xfrm>
            <a:off x="327900" y="497550"/>
            <a:ext cx="84678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440"/>
              <a:t>Prop 1 (2024) &amp; Behavioral Health Services Act (BHSA)</a:t>
            </a:r>
            <a:endParaRPr sz="2440"/>
          </a:p>
        </p:txBody>
      </p:sp>
      <p:sp>
        <p:nvSpPr>
          <p:cNvPr id="435" name="Google Shape;435;p66"/>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lnSpc>
                <a:spcPct val="80000"/>
              </a:lnSpc>
              <a:spcBef>
                <a:spcPts val="0"/>
              </a:spcBef>
              <a:spcAft>
                <a:spcPts val="0"/>
              </a:spcAft>
              <a:buSzPts val="275"/>
              <a:buNone/>
            </a:pPr>
            <a:fld id="{00000000-1234-1234-1234-123412341234}" type="slidenum">
              <a:rPr lang="en" sz="1150"/>
              <a:t>7</a:t>
            </a:fld>
            <a:endParaRPr sz="1150"/>
          </a:p>
        </p:txBody>
      </p:sp>
      <p:sp>
        <p:nvSpPr>
          <p:cNvPr id="436" name="Google Shape;436;p66"/>
          <p:cNvSpPr/>
          <p:nvPr/>
        </p:nvSpPr>
        <p:spPr>
          <a:xfrm>
            <a:off x="7906626" y="3975300"/>
            <a:ext cx="597058" cy="597058"/>
          </a:xfrm>
          <a:custGeom>
            <a:avLst/>
            <a:gdLst/>
            <a:ahLst/>
            <a:cxnLst/>
            <a:rect l="l" t="t" r="r" b="b"/>
            <a:pathLst>
              <a:path w="1380482" h="1380482" extrusionOk="0">
                <a:moveTo>
                  <a:pt x="0" y="0"/>
                </a:moveTo>
                <a:lnTo>
                  <a:pt x="1380482" y="0"/>
                </a:lnTo>
                <a:lnTo>
                  <a:pt x="1380482" y="1380482"/>
                </a:lnTo>
                <a:lnTo>
                  <a:pt x="0" y="1380482"/>
                </a:lnTo>
                <a:lnTo>
                  <a:pt x="0" y="0"/>
                </a:lnTo>
                <a:close/>
              </a:path>
            </a:pathLst>
          </a:custGeom>
          <a:blipFill rotWithShape="1">
            <a:blip r:embed="rId5">
              <a:alphaModFix/>
            </a:blip>
            <a:stretch>
              <a:fillRect/>
            </a:stretch>
          </a:blipFill>
          <a:ln w="152400" cap="sq" cmpd="sng">
            <a:solidFill>
              <a:srgbClr val="96001D"/>
            </a:solidFill>
            <a:prstDash val="solid"/>
            <a:miter lim="8000"/>
            <a:headEnd type="none" w="sm" len="sm"/>
            <a:tailEnd type="none" w="sm" len="sm"/>
          </a:ln>
        </p:spPr>
        <p:txBody>
          <a:bodyPr spcFirstLastPara="1" wrap="square" lIns="45725" tIns="22850" rIns="45725" bIns="2285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pic>
        <p:nvPicPr>
          <p:cNvPr id="437" name="Google Shape;437;p66" descr="Close-up of a person handing money to another person."/>
          <p:cNvPicPr preferRelativeResize="0">
            <a:picLocks noGrp="1"/>
          </p:cNvPicPr>
          <p:nvPr>
            <p:ph type="pic" idx="2"/>
          </p:nvPr>
        </p:nvPicPr>
        <p:blipFill rotWithShape="1">
          <a:blip r:embed="rId6">
            <a:alphaModFix/>
          </a:blip>
          <a:srcRect l="25218" r="25218"/>
          <a:stretch/>
        </p:blipFill>
        <p:spPr>
          <a:xfrm>
            <a:off x="6771150" y="1342525"/>
            <a:ext cx="1793700" cy="2411999"/>
          </a:xfrm>
          <a:prstGeom prst="rect">
            <a:avLst/>
          </a:prstGeom>
          <a:noFill/>
          <a:ln w="114300" cap="flat" cmpd="sng">
            <a:solidFill>
              <a:schemeClr val="lt1"/>
            </a:solidFill>
            <a:prstDash val="solid"/>
            <a:round/>
            <a:headEnd type="none" w="sm" len="sm"/>
            <a:tailEnd type="none" w="sm" len="sm"/>
          </a:ln>
          <a:effectLst>
            <a:outerShdw blurRad="57150" dist="19050" dir="960000" algn="bl" rotWithShape="0">
              <a:schemeClr val="lt1">
                <a:alpha val="0"/>
              </a:schemeClr>
            </a:outerShdw>
          </a:effectLst>
        </p:spPr>
      </p:pic>
      <p:pic>
        <p:nvPicPr>
          <p:cNvPr id="438" name="Google Shape;438;p66" descr="Close-up of a calculator."/>
          <p:cNvPicPr preferRelativeResize="0">
            <a:picLocks noGrp="1"/>
          </p:cNvPicPr>
          <p:nvPr>
            <p:ph type="pic" idx="3"/>
          </p:nvPr>
        </p:nvPicPr>
        <p:blipFill rotWithShape="1">
          <a:blip r:embed="rId7">
            <a:alphaModFix/>
          </a:blip>
          <a:srcRect t="17533" r="17533"/>
          <a:stretch/>
        </p:blipFill>
        <p:spPr>
          <a:xfrm>
            <a:off x="6725063" y="3876250"/>
            <a:ext cx="974403" cy="974403"/>
          </a:xfrm>
          <a:prstGeom prst="rect">
            <a:avLst/>
          </a:prstGeom>
          <a:noFill/>
          <a:ln w="76200" cap="flat" cmpd="sng">
            <a:solidFill>
              <a:schemeClr val="lt1"/>
            </a:solid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67"/>
          <p:cNvSpPr txBox="1">
            <a:spLocks noGrp="1"/>
          </p:cNvSpPr>
          <p:nvPr>
            <p:ph type="body" idx="4294967295"/>
          </p:nvPr>
        </p:nvSpPr>
        <p:spPr>
          <a:xfrm>
            <a:off x="274587" y="968241"/>
            <a:ext cx="8520600" cy="4098000"/>
          </a:xfrm>
          <a:prstGeom prst="rect">
            <a:avLst/>
          </a:prstGeom>
        </p:spPr>
        <p:txBody>
          <a:bodyPr spcFirstLastPara="1" wrap="square" lIns="91425" tIns="91425" rIns="91425" bIns="91425" anchor="t" anchorCtr="0">
            <a:normAutofit fontScale="62500" lnSpcReduction="20000"/>
          </a:bodyPr>
          <a:lstStyle/>
          <a:p>
            <a:pPr marL="0" lvl="0" indent="0" algn="l" rtl="0">
              <a:spcBef>
                <a:spcPts val="0"/>
              </a:spcBef>
              <a:spcAft>
                <a:spcPts val="0"/>
              </a:spcAft>
              <a:buClr>
                <a:schemeClr val="dk1"/>
              </a:buClr>
              <a:buSzPct val="61111"/>
              <a:buFont typeface="Arial"/>
              <a:buNone/>
            </a:pPr>
            <a:endParaRPr>
              <a:latin typeface="Arial"/>
              <a:ea typeface="Arial"/>
              <a:cs typeface="Arial"/>
              <a:sym typeface="Arial"/>
            </a:endParaRPr>
          </a:p>
          <a:p>
            <a:pPr marL="0" lvl="0" indent="0" algn="l" rtl="0">
              <a:spcBef>
                <a:spcPts val="1200"/>
              </a:spcBef>
              <a:spcAft>
                <a:spcPts val="0"/>
              </a:spcAft>
              <a:buNone/>
            </a:pPr>
            <a:endParaRPr>
              <a:latin typeface="Arial"/>
              <a:ea typeface="Arial"/>
              <a:cs typeface="Arial"/>
              <a:sym typeface="Arial"/>
            </a:endParaRPr>
          </a:p>
          <a:p>
            <a:pPr marL="0" lvl="0" indent="0" algn="l" rtl="0">
              <a:spcBef>
                <a:spcPts val="1200"/>
              </a:spcBef>
              <a:spcAft>
                <a:spcPts val="0"/>
              </a:spcAft>
              <a:buNone/>
            </a:pPr>
            <a:endParaRPr>
              <a:latin typeface="Arial"/>
              <a:ea typeface="Arial"/>
              <a:cs typeface="Arial"/>
              <a:sym typeface="Arial"/>
            </a:endParaRPr>
          </a:p>
          <a:p>
            <a:pPr marL="0" lvl="0" indent="0" algn="l" rtl="0">
              <a:spcBef>
                <a:spcPts val="1200"/>
              </a:spcBef>
              <a:spcAft>
                <a:spcPts val="0"/>
              </a:spcAft>
              <a:buNone/>
            </a:pPr>
            <a:endParaRPr>
              <a:latin typeface="Arial"/>
              <a:ea typeface="Arial"/>
              <a:cs typeface="Arial"/>
              <a:sym typeface="Arial"/>
            </a:endParaRPr>
          </a:p>
          <a:p>
            <a:pPr marL="0" lvl="0" indent="0" algn="l" rtl="0">
              <a:spcBef>
                <a:spcPts val="1200"/>
              </a:spcBef>
              <a:spcAft>
                <a:spcPts val="0"/>
              </a:spcAft>
              <a:buNone/>
            </a:pPr>
            <a:endParaRPr>
              <a:latin typeface="Arial"/>
              <a:ea typeface="Arial"/>
              <a:cs typeface="Arial"/>
              <a:sym typeface="Arial"/>
            </a:endParaRPr>
          </a:p>
          <a:p>
            <a:pPr marL="0" lvl="0" indent="0" algn="l" rtl="0">
              <a:spcBef>
                <a:spcPts val="1200"/>
              </a:spcBef>
              <a:spcAft>
                <a:spcPts val="0"/>
              </a:spcAft>
              <a:buNone/>
            </a:pPr>
            <a:endParaRPr>
              <a:latin typeface="Arial"/>
              <a:ea typeface="Arial"/>
              <a:cs typeface="Arial"/>
              <a:sym typeface="Arial"/>
            </a:endParaRPr>
          </a:p>
          <a:p>
            <a:pPr marL="0" lvl="0" indent="0" algn="l" rtl="0">
              <a:spcBef>
                <a:spcPts val="1200"/>
              </a:spcBef>
              <a:spcAft>
                <a:spcPts val="0"/>
              </a:spcAft>
              <a:buNone/>
            </a:pPr>
            <a:endParaRPr>
              <a:latin typeface="Arial"/>
              <a:ea typeface="Arial"/>
              <a:cs typeface="Arial"/>
              <a:sym typeface="Arial"/>
            </a:endParaRPr>
          </a:p>
          <a:p>
            <a:pPr marL="0" lvl="0" indent="0" algn="l" rtl="0">
              <a:spcBef>
                <a:spcPts val="1200"/>
              </a:spcBef>
              <a:spcAft>
                <a:spcPts val="0"/>
              </a:spcAft>
              <a:buNone/>
            </a:pPr>
            <a:endParaRPr>
              <a:latin typeface="Arial"/>
              <a:ea typeface="Arial"/>
              <a:cs typeface="Arial"/>
              <a:sym typeface="Arial"/>
            </a:endParaRPr>
          </a:p>
          <a:p>
            <a:pPr marL="0" lvl="0" indent="0" algn="l" rtl="0">
              <a:spcBef>
                <a:spcPts val="1200"/>
              </a:spcBef>
              <a:spcAft>
                <a:spcPts val="0"/>
              </a:spcAft>
              <a:buNone/>
            </a:pPr>
            <a:endParaRPr>
              <a:latin typeface="Arial"/>
              <a:ea typeface="Arial"/>
              <a:cs typeface="Arial"/>
              <a:sym typeface="Arial"/>
            </a:endParaRPr>
          </a:p>
          <a:p>
            <a:pPr marL="0" lvl="0" indent="0" algn="l" rtl="0">
              <a:spcBef>
                <a:spcPts val="1200"/>
              </a:spcBef>
              <a:spcAft>
                <a:spcPts val="0"/>
              </a:spcAft>
              <a:buNone/>
            </a:pPr>
            <a:endParaRPr>
              <a:latin typeface="Arial"/>
              <a:ea typeface="Arial"/>
              <a:cs typeface="Arial"/>
              <a:sym typeface="Arial"/>
            </a:endParaRPr>
          </a:p>
          <a:p>
            <a:pPr marL="0" lvl="0" indent="0" algn="l" rtl="0">
              <a:spcBef>
                <a:spcPts val="1200"/>
              </a:spcBef>
              <a:spcAft>
                <a:spcPts val="1200"/>
              </a:spcAft>
              <a:buNone/>
            </a:pPr>
            <a:r>
              <a:rPr lang="en">
                <a:latin typeface="Arial"/>
                <a:ea typeface="Arial"/>
                <a:cs typeface="Arial"/>
                <a:sym typeface="Arial"/>
              </a:rPr>
              <a:t>Citations: DHCS, </a:t>
            </a:r>
            <a:r>
              <a:rPr lang="en" u="sng">
                <a:solidFill>
                  <a:schemeClr val="accent5"/>
                </a:solidFill>
                <a:latin typeface="Arial"/>
                <a:ea typeface="Arial"/>
                <a:cs typeface="Arial"/>
                <a:sym typeface="Arial"/>
                <a:hlinkClick r:id="rId3">
                  <a:extLst>
                    <a:ext uri="{A12FA001-AC4F-418D-AE19-62706E023703}">
                      <ahyp:hlinkClr xmlns:ahyp="http://schemas.microsoft.com/office/drawing/2018/hyperlinkcolor" val="tx"/>
                    </a:ext>
                  </a:extLst>
                </a:hlinkClick>
              </a:rPr>
              <a:t>Community Supports Policy Guide v. 2</a:t>
            </a:r>
            <a:r>
              <a:rPr lang="en">
                <a:latin typeface="Arial"/>
                <a:ea typeface="Arial"/>
                <a:cs typeface="Arial"/>
                <a:sym typeface="Arial"/>
              </a:rPr>
              <a:t> (Apr. 2025); DHCS, </a:t>
            </a:r>
            <a:r>
              <a:rPr lang="en" u="sng">
                <a:solidFill>
                  <a:schemeClr val="accent5"/>
                </a:solidFill>
                <a:latin typeface="Arial"/>
                <a:ea typeface="Arial"/>
                <a:cs typeface="Arial"/>
                <a:sym typeface="Arial"/>
                <a:hlinkClick r:id="rId4">
                  <a:extLst>
                    <a:ext uri="{A12FA001-AC4F-418D-AE19-62706E023703}">
                      <ahyp:hlinkClr xmlns:ahyp="http://schemas.microsoft.com/office/drawing/2018/hyperlinkcolor" val="tx"/>
                    </a:ext>
                  </a:extLst>
                </a:hlinkClick>
              </a:rPr>
              <a:t>BHSA Housing Interventions FAQ</a:t>
            </a:r>
            <a:r>
              <a:rPr lang="en">
                <a:latin typeface="Arial"/>
                <a:ea typeface="Arial"/>
                <a:cs typeface="Arial"/>
                <a:sym typeface="Arial"/>
              </a:rPr>
              <a:t> (Mar. 2026); DHCS, </a:t>
            </a:r>
            <a:r>
              <a:rPr lang="en" u="sng">
                <a:solidFill>
                  <a:schemeClr val="hlink"/>
                </a:solidFill>
                <a:latin typeface="Arial"/>
                <a:ea typeface="Arial"/>
                <a:cs typeface="Arial"/>
                <a:sym typeface="Arial"/>
                <a:hlinkClick r:id="rId5"/>
              </a:rPr>
              <a:t>BHSA Policy Manual Sections 7(B) &amp; C</a:t>
            </a:r>
            <a:r>
              <a:rPr lang="en">
                <a:latin typeface="Arial"/>
                <a:ea typeface="Arial"/>
                <a:cs typeface="Arial"/>
                <a:sym typeface="Arial"/>
              </a:rPr>
              <a:t>; DHCS, </a:t>
            </a:r>
            <a:r>
              <a:rPr lang="en" u="sng">
                <a:solidFill>
                  <a:schemeClr val="hlink"/>
                </a:solidFill>
                <a:latin typeface="Arial"/>
                <a:ea typeface="Arial"/>
                <a:cs typeface="Arial"/>
                <a:sym typeface="Arial"/>
                <a:hlinkClick r:id="rId6"/>
              </a:rPr>
              <a:t>BHSA Housing Interventions and Medi-Cal Community Supports FAQ</a:t>
            </a:r>
            <a:r>
              <a:rPr lang="en">
                <a:latin typeface="Arial"/>
                <a:ea typeface="Arial"/>
                <a:cs typeface="Arial"/>
                <a:sym typeface="Arial"/>
              </a:rPr>
              <a:t> (Aug. 2025)</a:t>
            </a:r>
            <a:endParaRPr>
              <a:latin typeface="Arial"/>
              <a:ea typeface="Arial"/>
              <a:cs typeface="Arial"/>
              <a:sym typeface="Arial"/>
            </a:endParaRPr>
          </a:p>
        </p:txBody>
      </p:sp>
      <p:sp>
        <p:nvSpPr>
          <p:cNvPr id="444" name="Google Shape;444;p67"/>
          <p:cNvSpPr txBox="1"/>
          <p:nvPr/>
        </p:nvSpPr>
        <p:spPr>
          <a:xfrm>
            <a:off x="230500" y="1924274"/>
            <a:ext cx="1808700" cy="1906500"/>
          </a:xfrm>
          <a:prstGeom prst="rect">
            <a:avLst/>
          </a:prstGeom>
          <a:solidFill>
            <a:srgbClr val="434343"/>
          </a:solidFill>
          <a:ln w="9525" cap="flat" cmpd="sng">
            <a:solidFill>
              <a:srgbClr val="0000FF"/>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chemeClr val="lt1"/>
                </a:solidFill>
              </a:rPr>
              <a:t>County services and supports paid by Medi-Cal and BHSA dollars</a:t>
            </a:r>
            <a:endParaRPr sz="1800">
              <a:solidFill>
                <a:schemeClr val="lt1"/>
              </a:solidFill>
            </a:endParaRPr>
          </a:p>
        </p:txBody>
      </p:sp>
      <p:sp>
        <p:nvSpPr>
          <p:cNvPr id="445" name="Google Shape;445;p67"/>
          <p:cNvSpPr txBox="1"/>
          <p:nvPr/>
        </p:nvSpPr>
        <p:spPr>
          <a:xfrm>
            <a:off x="2870200" y="968250"/>
            <a:ext cx="1443900" cy="1002900"/>
          </a:xfrm>
          <a:prstGeom prst="rect">
            <a:avLst/>
          </a:prstGeom>
          <a:solidFill>
            <a:srgbClr val="434343"/>
          </a:solidFill>
          <a:ln w="9525" cap="flat" cmpd="sng">
            <a:solidFill>
              <a:srgbClr val="0000FF"/>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700">
                <a:solidFill>
                  <a:schemeClr val="lt1"/>
                </a:solidFill>
              </a:rPr>
              <a:t>Medi-Cal managed care plans</a:t>
            </a:r>
            <a:endParaRPr sz="1700">
              <a:solidFill>
                <a:schemeClr val="lt1"/>
              </a:solidFill>
            </a:endParaRPr>
          </a:p>
        </p:txBody>
      </p:sp>
      <p:sp>
        <p:nvSpPr>
          <p:cNvPr id="446" name="Google Shape;446;p67"/>
          <p:cNvSpPr txBox="1"/>
          <p:nvPr/>
        </p:nvSpPr>
        <p:spPr>
          <a:xfrm>
            <a:off x="2882138" y="3359074"/>
            <a:ext cx="1590600" cy="1002900"/>
          </a:xfrm>
          <a:prstGeom prst="rect">
            <a:avLst/>
          </a:prstGeom>
          <a:solidFill>
            <a:srgbClr val="434343"/>
          </a:solidFill>
          <a:ln w="9525" cap="flat" cmpd="sng">
            <a:solidFill>
              <a:srgbClr val="0000FF"/>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chemeClr val="lt1"/>
                </a:solidFill>
              </a:rPr>
              <a:t>County mental health plans</a:t>
            </a:r>
            <a:endParaRPr sz="1800">
              <a:solidFill>
                <a:schemeClr val="lt1"/>
              </a:solidFill>
            </a:endParaRPr>
          </a:p>
        </p:txBody>
      </p:sp>
      <p:cxnSp>
        <p:nvCxnSpPr>
          <p:cNvPr id="447" name="Google Shape;447;p67"/>
          <p:cNvCxnSpPr/>
          <p:nvPr/>
        </p:nvCxnSpPr>
        <p:spPr>
          <a:xfrm rot="10800000" flipH="1">
            <a:off x="2193925" y="2001824"/>
            <a:ext cx="561900" cy="590700"/>
          </a:xfrm>
          <a:prstGeom prst="straightConnector1">
            <a:avLst/>
          </a:prstGeom>
          <a:noFill/>
          <a:ln w="9525" cap="flat" cmpd="sng">
            <a:solidFill>
              <a:schemeClr val="dk2"/>
            </a:solidFill>
            <a:prstDash val="solid"/>
            <a:round/>
            <a:headEnd type="none" w="med" len="med"/>
            <a:tailEnd type="triangle" w="med" len="med"/>
          </a:ln>
        </p:spPr>
      </p:cxnSp>
      <p:cxnSp>
        <p:nvCxnSpPr>
          <p:cNvPr id="448" name="Google Shape;448;p67"/>
          <p:cNvCxnSpPr/>
          <p:nvPr/>
        </p:nvCxnSpPr>
        <p:spPr>
          <a:xfrm>
            <a:off x="2198750" y="3478199"/>
            <a:ext cx="523800" cy="324000"/>
          </a:xfrm>
          <a:prstGeom prst="straightConnector1">
            <a:avLst/>
          </a:prstGeom>
          <a:noFill/>
          <a:ln w="9525" cap="flat" cmpd="sng">
            <a:solidFill>
              <a:schemeClr val="dk2"/>
            </a:solidFill>
            <a:prstDash val="solid"/>
            <a:round/>
            <a:headEnd type="none" w="med" len="med"/>
            <a:tailEnd type="triangle" w="med" len="med"/>
          </a:ln>
        </p:spPr>
      </p:cxnSp>
      <p:cxnSp>
        <p:nvCxnSpPr>
          <p:cNvPr id="449" name="Google Shape;449;p67"/>
          <p:cNvCxnSpPr/>
          <p:nvPr/>
        </p:nvCxnSpPr>
        <p:spPr>
          <a:xfrm>
            <a:off x="4470400" y="1640024"/>
            <a:ext cx="571500" cy="0"/>
          </a:xfrm>
          <a:prstGeom prst="straightConnector1">
            <a:avLst/>
          </a:prstGeom>
          <a:noFill/>
          <a:ln w="9525" cap="flat" cmpd="sng">
            <a:solidFill>
              <a:schemeClr val="dk2"/>
            </a:solidFill>
            <a:prstDash val="solid"/>
            <a:round/>
            <a:headEnd type="none" w="med" len="med"/>
            <a:tailEnd type="triangle" w="med" len="med"/>
          </a:ln>
        </p:spPr>
      </p:cxnSp>
      <p:sp>
        <p:nvSpPr>
          <p:cNvPr id="450" name="Google Shape;450;p67"/>
          <p:cNvSpPr txBox="1"/>
          <p:nvPr/>
        </p:nvSpPr>
        <p:spPr>
          <a:xfrm>
            <a:off x="5613400" y="1070925"/>
            <a:ext cx="2932200" cy="1015200"/>
          </a:xfrm>
          <a:prstGeom prst="rect">
            <a:avLst/>
          </a:prstGeom>
          <a:solidFill>
            <a:srgbClr val="434343"/>
          </a:solidFill>
          <a:ln w="9525" cap="flat" cmpd="sng">
            <a:solidFill>
              <a:srgbClr val="0000FF"/>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1000"/>
              </a:spcBef>
              <a:spcAft>
                <a:spcPts val="0"/>
              </a:spcAft>
              <a:buNone/>
            </a:pPr>
            <a:r>
              <a:rPr lang="en" sz="1800">
                <a:solidFill>
                  <a:schemeClr val="lt1"/>
                </a:solidFill>
              </a:rPr>
              <a:t>Housing Support Plan with four Housing Supports (aka Community Supports)</a:t>
            </a:r>
            <a:endParaRPr sz="1800">
              <a:solidFill>
                <a:schemeClr val="lt1"/>
              </a:solidFill>
            </a:endParaRPr>
          </a:p>
        </p:txBody>
      </p:sp>
      <p:cxnSp>
        <p:nvCxnSpPr>
          <p:cNvPr id="451" name="Google Shape;451;p67"/>
          <p:cNvCxnSpPr/>
          <p:nvPr/>
        </p:nvCxnSpPr>
        <p:spPr>
          <a:xfrm>
            <a:off x="4632325" y="3830774"/>
            <a:ext cx="778500" cy="3000"/>
          </a:xfrm>
          <a:prstGeom prst="straightConnector1">
            <a:avLst/>
          </a:prstGeom>
          <a:noFill/>
          <a:ln w="9525" cap="flat" cmpd="sng">
            <a:solidFill>
              <a:schemeClr val="dk2"/>
            </a:solidFill>
            <a:prstDash val="solid"/>
            <a:round/>
            <a:headEnd type="none" w="med" len="med"/>
            <a:tailEnd type="triangle" w="med" len="med"/>
          </a:ln>
        </p:spPr>
      </p:cxnSp>
      <p:sp>
        <p:nvSpPr>
          <p:cNvPr id="452" name="Google Shape;452;p67"/>
          <p:cNvSpPr txBox="1"/>
          <p:nvPr/>
        </p:nvSpPr>
        <p:spPr>
          <a:xfrm>
            <a:off x="5570400" y="3203800"/>
            <a:ext cx="3063900" cy="1126200"/>
          </a:xfrm>
          <a:prstGeom prst="rect">
            <a:avLst/>
          </a:prstGeom>
          <a:solidFill>
            <a:srgbClr val="434343"/>
          </a:solidFill>
          <a:ln w="9525" cap="flat" cmpd="sng">
            <a:solidFill>
              <a:srgbClr val="0000FF"/>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600">
                <a:solidFill>
                  <a:schemeClr val="lt1"/>
                </a:solidFill>
              </a:rPr>
              <a:t>Full Service Partnership or Specialty Mental Health Services &amp; Housing Interventions</a:t>
            </a:r>
            <a:endParaRPr sz="1600">
              <a:solidFill>
                <a:schemeClr val="lt1"/>
              </a:solidFill>
            </a:endParaRPr>
          </a:p>
        </p:txBody>
      </p:sp>
      <p:sp>
        <p:nvSpPr>
          <p:cNvPr id="453" name="Google Shape;453;p67"/>
          <p:cNvSpPr/>
          <p:nvPr/>
        </p:nvSpPr>
        <p:spPr>
          <a:xfrm>
            <a:off x="3744100" y="1857474"/>
            <a:ext cx="1869300" cy="1628400"/>
          </a:xfrm>
          <a:prstGeom prst="star6">
            <a:avLst>
              <a:gd name="adj" fmla="val 28868"/>
              <a:gd name="hf" fmla="val 115470"/>
            </a:avLst>
          </a:prstGeom>
          <a:solidFill>
            <a:srgbClr val="98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1"/>
                </a:solidFill>
              </a:rPr>
              <a:t>Coordination &amp; “Braiding”</a:t>
            </a:r>
            <a:endParaRPr>
              <a:solidFill>
                <a:schemeClr val="lt1"/>
              </a:solidFill>
            </a:endParaRPr>
          </a:p>
        </p:txBody>
      </p:sp>
      <p:sp>
        <p:nvSpPr>
          <p:cNvPr id="454" name="Google Shape;454;p67"/>
          <p:cNvSpPr txBox="1">
            <a:spLocks noGrp="1"/>
          </p:cNvSpPr>
          <p:nvPr>
            <p:ph type="title"/>
          </p:nvPr>
        </p:nvSpPr>
        <p:spPr>
          <a:xfrm>
            <a:off x="305887" y="313293"/>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140"/>
              <a:t>County Mental Health and Housing</a:t>
            </a:r>
            <a:endParaRPr sz="3140"/>
          </a:p>
        </p:txBody>
      </p:sp>
      <p:sp>
        <p:nvSpPr>
          <p:cNvPr id="455" name="Google Shape;455;p67"/>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a:p>
        </p:txBody>
      </p:sp>
      <p:pic>
        <p:nvPicPr>
          <p:cNvPr id="456" name="Google Shape;456;p67" title="arrow.png"/>
          <p:cNvPicPr preferRelativeResize="0"/>
          <p:nvPr/>
        </p:nvPicPr>
        <p:blipFill>
          <a:blip r:embed="rId7">
            <a:alphaModFix/>
          </a:blip>
          <a:stretch>
            <a:fillRect/>
          </a:stretch>
        </p:blipFill>
        <p:spPr>
          <a:xfrm flipH="1">
            <a:off x="6061822" y="2071625"/>
            <a:ext cx="381225" cy="1056225"/>
          </a:xfrm>
          <a:prstGeom prst="rect">
            <a:avLst/>
          </a:prstGeom>
          <a:noFill/>
          <a:ln>
            <a:noFill/>
          </a:ln>
        </p:spPr>
      </p:pic>
      <p:pic>
        <p:nvPicPr>
          <p:cNvPr id="457" name="Google Shape;457;p67" title="arrow.png"/>
          <p:cNvPicPr preferRelativeResize="0"/>
          <p:nvPr/>
        </p:nvPicPr>
        <p:blipFill>
          <a:blip r:embed="rId7">
            <a:alphaModFix/>
          </a:blip>
          <a:stretch>
            <a:fillRect/>
          </a:stretch>
        </p:blipFill>
        <p:spPr>
          <a:xfrm flipH="1">
            <a:off x="3059350" y="2077469"/>
            <a:ext cx="381225" cy="10562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68"/>
          <p:cNvSpPr txBox="1">
            <a:spLocks noGrp="1"/>
          </p:cNvSpPr>
          <p:nvPr>
            <p:ph type="body" idx="4294967295"/>
          </p:nvPr>
        </p:nvSpPr>
        <p:spPr>
          <a:xfrm>
            <a:off x="311700" y="1152475"/>
            <a:ext cx="8520600" cy="3795000"/>
          </a:xfrm>
          <a:prstGeom prst="rect">
            <a:avLst/>
          </a:prstGeom>
        </p:spPr>
        <p:txBody>
          <a:bodyPr spcFirstLastPara="1" wrap="square" lIns="91425" tIns="91425" rIns="91425" bIns="91425" anchor="t" anchorCtr="0">
            <a:normAutofit fontScale="70000" lnSpcReduction="20000"/>
          </a:bodyPr>
          <a:lstStyle/>
          <a:p>
            <a:pPr marL="0" lvl="0" indent="0" algn="l" rtl="0">
              <a:spcBef>
                <a:spcPts val="0"/>
              </a:spcBef>
              <a:spcAft>
                <a:spcPts val="0"/>
              </a:spcAft>
              <a:buNone/>
            </a:pPr>
            <a:r>
              <a:rPr lang="en" sz="2800">
                <a:latin typeface="Arial"/>
                <a:ea typeface="Arial"/>
                <a:cs typeface="Arial"/>
                <a:sym typeface="Arial"/>
              </a:rPr>
              <a:t>Homelessness or risk of homelessness AND</a:t>
            </a:r>
            <a:endParaRPr sz="2800">
              <a:latin typeface="Arial"/>
              <a:ea typeface="Arial"/>
              <a:cs typeface="Arial"/>
              <a:sym typeface="Arial"/>
            </a:endParaRPr>
          </a:p>
          <a:p>
            <a:pPr marL="0" lvl="0" indent="0" algn="l" rtl="0">
              <a:spcBef>
                <a:spcPts val="1200"/>
              </a:spcBef>
              <a:spcAft>
                <a:spcPts val="0"/>
              </a:spcAft>
              <a:buNone/>
            </a:pPr>
            <a:r>
              <a:rPr lang="en" sz="2800">
                <a:latin typeface="Arial"/>
                <a:ea typeface="Arial"/>
                <a:cs typeface="Arial"/>
                <a:sym typeface="Arial"/>
              </a:rPr>
              <a:t>Meet criteria for Specialty Mental Health Services (SMHS): </a:t>
            </a:r>
            <a:endParaRPr sz="2800">
              <a:latin typeface="Arial"/>
              <a:ea typeface="Arial"/>
              <a:cs typeface="Arial"/>
              <a:sym typeface="Arial"/>
            </a:endParaRPr>
          </a:p>
          <a:p>
            <a:pPr marL="457200" lvl="0" indent="-354092" algn="l" rtl="0">
              <a:spcBef>
                <a:spcPts val="1200"/>
              </a:spcBef>
              <a:spcAft>
                <a:spcPts val="0"/>
              </a:spcAft>
              <a:buSzPct val="100000"/>
              <a:buFont typeface="Arial"/>
              <a:buChar char="●"/>
            </a:pPr>
            <a:r>
              <a:rPr lang="en" sz="2550" b="1">
                <a:latin typeface="Arial"/>
                <a:ea typeface="Arial"/>
                <a:cs typeface="Arial"/>
                <a:sym typeface="Arial"/>
              </a:rPr>
              <a:t>Functional Impairment</a:t>
            </a:r>
            <a:r>
              <a:rPr lang="en" sz="2550">
                <a:latin typeface="Arial"/>
                <a:ea typeface="Arial"/>
                <a:cs typeface="Arial"/>
                <a:sym typeface="Arial"/>
              </a:rPr>
              <a:t> due to mental health disorder with</a:t>
            </a:r>
            <a:endParaRPr sz="2550">
              <a:solidFill>
                <a:srgbClr val="4472C4"/>
              </a:solidFill>
              <a:latin typeface="Arial"/>
              <a:ea typeface="Arial"/>
              <a:cs typeface="Arial"/>
              <a:sym typeface="Arial"/>
            </a:endParaRPr>
          </a:p>
          <a:p>
            <a:pPr marL="914400" lvl="1" indent="-354092" algn="l" rtl="0">
              <a:spcBef>
                <a:spcPts val="0"/>
              </a:spcBef>
              <a:spcAft>
                <a:spcPts val="0"/>
              </a:spcAft>
              <a:buSzPct val="100000"/>
              <a:buChar char="○"/>
            </a:pPr>
            <a:r>
              <a:rPr lang="en" sz="2550" b="1" i="1">
                <a:latin typeface="Arial"/>
                <a:ea typeface="Arial"/>
                <a:cs typeface="Arial"/>
                <a:sym typeface="Arial"/>
              </a:rPr>
              <a:t>Significant impairment</a:t>
            </a:r>
            <a:r>
              <a:rPr lang="en" sz="2550">
                <a:latin typeface="Arial"/>
                <a:ea typeface="Arial"/>
                <a:cs typeface="Arial"/>
                <a:sym typeface="Arial"/>
              </a:rPr>
              <a:t> (distress, disability, or dysfunction) in social, occupational or other important activities </a:t>
            </a:r>
            <a:r>
              <a:rPr lang="en" sz="2550" u="sng">
                <a:latin typeface="Arial"/>
                <a:ea typeface="Arial"/>
                <a:cs typeface="Arial"/>
                <a:sym typeface="Arial"/>
              </a:rPr>
              <a:t>OR</a:t>
            </a:r>
            <a:endParaRPr sz="2550" u="sng">
              <a:latin typeface="Arial"/>
              <a:ea typeface="Arial"/>
              <a:cs typeface="Arial"/>
              <a:sym typeface="Arial"/>
            </a:endParaRPr>
          </a:p>
          <a:p>
            <a:pPr marL="914400" lvl="1" indent="-354092" algn="l" rtl="0">
              <a:spcBef>
                <a:spcPts val="0"/>
              </a:spcBef>
              <a:spcAft>
                <a:spcPts val="0"/>
              </a:spcAft>
              <a:buSzPct val="100000"/>
              <a:buChar char="○"/>
            </a:pPr>
            <a:r>
              <a:rPr lang="en" sz="2550" b="1" i="1">
                <a:latin typeface="Arial"/>
                <a:ea typeface="Arial"/>
                <a:cs typeface="Arial"/>
                <a:sym typeface="Arial"/>
              </a:rPr>
              <a:t>Reasonable probability of significant deterioration </a:t>
            </a:r>
            <a:r>
              <a:rPr lang="en" sz="2550">
                <a:latin typeface="Arial"/>
                <a:ea typeface="Arial"/>
                <a:cs typeface="Arial"/>
                <a:sym typeface="Arial"/>
              </a:rPr>
              <a:t>in important area of functioning</a:t>
            </a:r>
            <a:endParaRPr sz="2550">
              <a:latin typeface="Arial"/>
              <a:ea typeface="Arial"/>
              <a:cs typeface="Arial"/>
              <a:sym typeface="Arial"/>
            </a:endParaRPr>
          </a:p>
          <a:p>
            <a:pPr marL="457200" lvl="0" indent="-354092" algn="l" rtl="0">
              <a:spcBef>
                <a:spcPts val="1000"/>
              </a:spcBef>
              <a:spcAft>
                <a:spcPts val="0"/>
              </a:spcAft>
              <a:buSzPct val="100000"/>
              <a:buFont typeface="Arial"/>
              <a:buChar char="●"/>
            </a:pPr>
            <a:r>
              <a:rPr lang="en" sz="2550">
                <a:latin typeface="Arial"/>
                <a:ea typeface="Arial"/>
                <a:cs typeface="Arial"/>
                <a:sym typeface="Arial"/>
              </a:rPr>
              <a:t>criteria for people younger than 21 are broader</a:t>
            </a:r>
            <a:endParaRPr sz="2550">
              <a:latin typeface="Arial"/>
              <a:ea typeface="Arial"/>
              <a:cs typeface="Arial"/>
              <a:sym typeface="Arial"/>
            </a:endParaRPr>
          </a:p>
          <a:p>
            <a:pPr marL="0" lvl="0" indent="0" algn="l" rtl="0">
              <a:lnSpc>
                <a:spcPct val="100000"/>
              </a:lnSpc>
              <a:spcBef>
                <a:spcPts val="1000"/>
              </a:spcBef>
              <a:spcAft>
                <a:spcPts val="0"/>
              </a:spcAft>
              <a:buNone/>
            </a:pPr>
            <a:endParaRPr>
              <a:latin typeface="Arial"/>
              <a:ea typeface="Arial"/>
              <a:cs typeface="Arial"/>
              <a:sym typeface="Arial"/>
            </a:endParaRPr>
          </a:p>
          <a:p>
            <a:pPr marL="0" lvl="0" indent="0" algn="l" rtl="0">
              <a:lnSpc>
                <a:spcPct val="100000"/>
              </a:lnSpc>
              <a:spcBef>
                <a:spcPts val="1200"/>
              </a:spcBef>
              <a:spcAft>
                <a:spcPts val="1200"/>
              </a:spcAft>
              <a:buNone/>
            </a:pPr>
            <a:r>
              <a:rPr lang="en">
                <a:latin typeface="Arial"/>
                <a:ea typeface="Arial"/>
                <a:cs typeface="Arial"/>
                <a:sym typeface="Arial"/>
              </a:rPr>
              <a:t>Citations: DHCS, </a:t>
            </a:r>
            <a:r>
              <a:rPr lang="en" u="sng">
                <a:solidFill>
                  <a:srgbClr val="980000"/>
                </a:solidFill>
                <a:latin typeface="Arial"/>
                <a:ea typeface="Arial"/>
                <a:cs typeface="Arial"/>
                <a:sym typeface="Arial"/>
                <a:hlinkClick r:id="rId3">
                  <a:extLst>
                    <a:ext uri="{A12FA001-AC4F-418D-AE19-62706E023703}">
                      <ahyp:hlinkClr xmlns:ahyp="http://schemas.microsoft.com/office/drawing/2018/hyperlinkcolor" val="tx"/>
                    </a:ext>
                  </a:extLst>
                </a:hlinkClick>
              </a:rPr>
              <a:t>Community Supports Policy Guide v. 2</a:t>
            </a:r>
            <a:r>
              <a:rPr lang="en">
                <a:solidFill>
                  <a:srgbClr val="980000"/>
                </a:solidFill>
                <a:latin typeface="Arial"/>
                <a:ea typeface="Arial"/>
                <a:cs typeface="Arial"/>
                <a:sym typeface="Arial"/>
              </a:rPr>
              <a:t> </a:t>
            </a:r>
            <a:r>
              <a:rPr lang="en">
                <a:latin typeface="Arial"/>
                <a:ea typeface="Arial"/>
                <a:cs typeface="Arial"/>
                <a:sym typeface="Arial"/>
              </a:rPr>
              <a:t>(Apr. 2025); NHeLP, </a:t>
            </a:r>
            <a:r>
              <a:rPr lang="en" u="sng">
                <a:solidFill>
                  <a:srgbClr val="980000"/>
                </a:solidFill>
                <a:latin typeface="Arial"/>
                <a:ea typeface="Arial"/>
                <a:cs typeface="Arial"/>
                <a:sym typeface="Arial"/>
                <a:hlinkClick r:id="rId4">
                  <a:extLst>
                    <a:ext uri="{A12FA001-AC4F-418D-AE19-62706E023703}">
                      <ahyp:hlinkClr xmlns:ahyp="http://schemas.microsoft.com/office/drawing/2018/hyperlinkcolor" val="tx"/>
                    </a:ext>
                  </a:extLst>
                </a:hlinkClick>
              </a:rPr>
              <a:t>Medi-Cal Housing Supports</a:t>
            </a:r>
            <a:r>
              <a:rPr lang="en">
                <a:latin typeface="Arial"/>
                <a:ea typeface="Arial"/>
                <a:cs typeface="Arial"/>
                <a:sym typeface="Arial"/>
              </a:rPr>
              <a:t> (Mar. 2026); Cal. Welf. &amp; Inst. Code § 14184.402</a:t>
            </a:r>
            <a:endParaRPr>
              <a:latin typeface="Arial"/>
              <a:ea typeface="Arial"/>
              <a:cs typeface="Arial"/>
              <a:sym typeface="Arial"/>
            </a:endParaRPr>
          </a:p>
        </p:txBody>
      </p:sp>
      <p:sp>
        <p:nvSpPr>
          <p:cNvPr id="463" name="Google Shape;463;p68"/>
          <p:cNvSpPr txBox="1">
            <a:spLocks noGrp="1"/>
          </p:cNvSpPr>
          <p:nvPr>
            <p:ph type="title"/>
          </p:nvPr>
        </p:nvSpPr>
        <p:spPr>
          <a:xfrm>
            <a:off x="327912" y="475510"/>
            <a:ext cx="8136900" cy="47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940"/>
              <a:t>Eligibility for Medi-Cal Housing Supports</a:t>
            </a:r>
            <a:endParaRPr sz="2940"/>
          </a:p>
        </p:txBody>
      </p:sp>
      <p:sp>
        <p:nvSpPr>
          <p:cNvPr id="464" name="Google Shape;464;p68"/>
          <p:cNvSpPr txBox="1">
            <a:spLocks noGrp="1"/>
          </p:cNvSpPr>
          <p:nvPr>
            <p:ph type="sldNum" idx="12"/>
          </p:nvPr>
        </p:nvSpPr>
        <p:spPr>
          <a:xfrm>
            <a:off x="8596875" y="4850500"/>
            <a:ext cx="479700" cy="182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ern Writer">
  <a:themeElements>
    <a:clrScheme name="Modern Writer">
      <a:dk1>
        <a:srgbClr val="E91D63"/>
      </a:dk1>
      <a:lt1>
        <a:srgbClr val="FFFFFF"/>
      </a:lt1>
      <a:dk2>
        <a:srgbClr val="424242"/>
      </a:dk2>
      <a:lt2>
        <a:srgbClr val="999999"/>
      </a:lt2>
      <a:accent1>
        <a:srgbClr val="607D8B"/>
      </a:accent1>
      <a:accent2>
        <a:srgbClr val="673AB7"/>
      </a:accent2>
      <a:accent3>
        <a:srgbClr val="9C26B0"/>
      </a:accent3>
      <a:accent4>
        <a:srgbClr val="0090AC"/>
      </a:accent4>
      <a:accent5>
        <a:srgbClr val="00838F"/>
      </a:accent5>
      <a:accent6>
        <a:srgbClr val="F8E71C"/>
      </a:accent6>
      <a:hlink>
        <a:srgbClr val="00838F"/>
      </a:hlink>
      <a:folHlink>
        <a:srgbClr val="0083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REDF General Templa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3384</Words>
  <Application>Microsoft Office PowerPoint</Application>
  <PresentationFormat>On-screen Show (16:9)</PresentationFormat>
  <Paragraphs>361</Paragraphs>
  <Slides>39</Slides>
  <Notes>39</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39</vt:i4>
      </vt:variant>
    </vt:vector>
  </HeadingPairs>
  <TitlesOfParts>
    <vt:vector size="48" baseType="lpstr">
      <vt:lpstr>Roboto</vt:lpstr>
      <vt:lpstr>Calibri</vt:lpstr>
      <vt:lpstr>Source Code Pro</vt:lpstr>
      <vt:lpstr>Oswald</vt:lpstr>
      <vt:lpstr>Atkinson Hyperlegible</vt:lpstr>
      <vt:lpstr>Arial</vt:lpstr>
      <vt:lpstr>Simple Light</vt:lpstr>
      <vt:lpstr>Modern Writer</vt:lpstr>
      <vt:lpstr>DREDF General Template</vt:lpstr>
      <vt:lpstr>Housing Advocacy 101 for CARE Court Counsel</vt:lpstr>
      <vt:lpstr>Housekeeping</vt:lpstr>
      <vt:lpstr>Peter Talkington</vt:lpstr>
      <vt:lpstr>Training Topics</vt:lpstr>
      <vt:lpstr>California Mental Health System </vt:lpstr>
      <vt:lpstr>California Mental Health System (cont.) </vt:lpstr>
      <vt:lpstr>Prop 1 (2024) &amp; Behavioral Health Services Act (BHSA)</vt:lpstr>
      <vt:lpstr>County Mental Health and Housing</vt:lpstr>
      <vt:lpstr>Eligibility for Medi-Cal Housing Supports</vt:lpstr>
      <vt:lpstr>Four Medi-Cal Housing Supports</vt:lpstr>
      <vt:lpstr>Medi-Cal Housing Support – Transitional Rent</vt:lpstr>
      <vt:lpstr>Medi-Cal Housing Support Plan</vt:lpstr>
      <vt:lpstr>Medi-Cal Housing Support Plan (cont.)</vt:lpstr>
      <vt:lpstr>Medi-Cal Housing Support Plan (cont.)</vt:lpstr>
      <vt:lpstr>Full Service Partnership (FSP)</vt:lpstr>
      <vt:lpstr>“Serious Mental Disorder” Under FSP</vt:lpstr>
      <vt:lpstr>Criteria For FSP </vt:lpstr>
      <vt:lpstr>How Are FSPs Funded?</vt:lpstr>
      <vt:lpstr>Who Decides Who “Gets” an FSP Slot?</vt:lpstr>
      <vt:lpstr>What Can an FSP Provide?</vt:lpstr>
      <vt:lpstr>Who are FSP Providers?</vt:lpstr>
      <vt:lpstr>What is ACT?</vt:lpstr>
      <vt:lpstr>BHSA Housing Interventions</vt:lpstr>
      <vt:lpstr>BHSA Housing Interventions (cont.)</vt:lpstr>
      <vt:lpstr>Medi-Cal Housing Supports versus BHSA Housing Interventions</vt:lpstr>
      <vt:lpstr>Integrated Plans</vt:lpstr>
      <vt:lpstr>Prepare for Advocacy – Practice Tips</vt:lpstr>
      <vt:lpstr>Housing Advocacy Letter</vt:lpstr>
      <vt:lpstr>Housing Advocacy Letter (cont.)</vt:lpstr>
      <vt:lpstr>Housing Advocacy Letter (cont. 2)</vt:lpstr>
      <vt:lpstr>Housing Advocacy Letter (cont. 3)</vt:lpstr>
      <vt:lpstr>Housing Advocacy Letter (cont. 4) </vt:lpstr>
      <vt:lpstr>Housing Advocacy Letter (cont. 5) </vt:lpstr>
      <vt:lpstr>Housing Advocacy Letter (cont. 6)</vt:lpstr>
      <vt:lpstr>Housing Advocacy Letter (cont. 7) </vt:lpstr>
      <vt:lpstr>Behavioral Health Bridge Housing</vt:lpstr>
      <vt:lpstr>Behavioral Health Bridge Housing (cont.)</vt:lpstr>
      <vt:lpstr>Q&amp;A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Claudia Center</dc:creator>
  <cp:lastModifiedBy>Claudia Center</cp:lastModifiedBy>
  <cp:revision>1</cp:revision>
  <dcterms:modified xsi:type="dcterms:W3CDTF">2026-07-01T19:51:04Z</dcterms:modified>
</cp:coreProperties>
</file>